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_data\KPMG%20internship\KPMG_VI_New_raw_data_update_fina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_data\KPMG%20internship\KPMG_VI_New_raw_data_update_final%20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_data\KPMG%20internship\KPMG_VI_New_raw_data_update_final%20(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_data\KPMG%20internship\KPMG_VI_New_raw_data_update_final%20(3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_data\KPMG%20internship\KPMG_VI_New_raw_data_update_final%20(3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_data\KPMG%20internship\KPMG_VI_New_raw_data_update_final%20(3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_data\KPMG%20internship\KPMG_VI_New_raw_data_update_final%20(3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(3).xlsx]Sheet1!PivotTable1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Types</a:t>
            </a:r>
            <a:r>
              <a:rPr lang="en-US" baseline="0" dirty="0" smtClean="0"/>
              <a:t> of bicycle made by each company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Mountain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Sheet1!$A$5:$A$12</c:f>
              <c:strCache>
                <c:ptCount val="7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  <c:pt idx="6">
                  <c:v>(blank)</c:v>
                </c:pt>
              </c:strCache>
            </c:strRef>
          </c:cat>
          <c:val>
            <c:numRef>
              <c:f>Sheet1!$B$5:$B$12</c:f>
              <c:numCache>
                <c:formatCode>General</c:formatCode>
                <c:ptCount val="7"/>
                <c:pt idx="1">
                  <c:v>200</c:v>
                </c:pt>
                <c:pt idx="4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6A-4B8B-ABAE-02D056CE02A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Road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Sheet1!$A$5:$A$12</c:f>
              <c:strCache>
                <c:ptCount val="7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  <c:pt idx="6">
                  <c:v>(blank)</c:v>
                </c:pt>
              </c:strCache>
            </c:strRef>
          </c:cat>
          <c:val>
            <c:numRef>
              <c:f>Sheet1!$C$5:$C$12</c:f>
              <c:numCache>
                <c:formatCode>General</c:formatCode>
                <c:ptCount val="7"/>
                <c:pt idx="0">
                  <c:v>579</c:v>
                </c:pt>
                <c:pt idx="1">
                  <c:v>923</c:v>
                </c:pt>
                <c:pt idx="2">
                  <c:v>779</c:v>
                </c:pt>
                <c:pt idx="3">
                  <c:v>537</c:v>
                </c:pt>
                <c:pt idx="4">
                  <c:v>995</c:v>
                </c:pt>
                <c:pt idx="5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6A-4B8B-ABAE-02D056CE02A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Standard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Sheet1!$A$5:$A$12</c:f>
              <c:strCache>
                <c:ptCount val="7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  <c:pt idx="6">
                  <c:v>(blank)</c:v>
                </c:pt>
              </c:strCache>
            </c:strRef>
          </c:cat>
          <c:val>
            <c:numRef>
              <c:f>Sheet1!$D$5:$D$12</c:f>
              <c:numCache>
                <c:formatCode>General</c:formatCode>
                <c:ptCount val="7"/>
                <c:pt idx="0">
                  <c:v>2554</c:v>
                </c:pt>
                <c:pt idx="1">
                  <c:v>1787</c:v>
                </c:pt>
                <c:pt idx="2">
                  <c:v>2035</c:v>
                </c:pt>
                <c:pt idx="3">
                  <c:v>3508</c:v>
                </c:pt>
                <c:pt idx="4">
                  <c:v>1772</c:v>
                </c:pt>
                <c:pt idx="5">
                  <c:v>2520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6A-4B8B-ABAE-02D056CE02A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Touring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Sheet1!$A$5:$A$12</c:f>
              <c:strCache>
                <c:ptCount val="7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  <c:pt idx="6">
                  <c:v>(blank)</c:v>
                </c:pt>
              </c:strCache>
            </c:strRef>
          </c:cat>
          <c:val>
            <c:numRef>
              <c:f>Sheet1!$E$5:$E$12</c:f>
              <c:numCache>
                <c:formatCode>General</c:formatCode>
                <c:ptCount val="7"/>
                <c:pt idx="0">
                  <c:v>179</c:v>
                </c:pt>
                <c:pt idx="2">
                  <c:v>229</c:v>
                </c:pt>
                <c:pt idx="3">
                  <c:v>208</c:v>
                </c:pt>
                <c:pt idx="5">
                  <c:v>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6A-4B8B-ABAE-02D056CE02A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Sheet1!$A$5:$A$12</c:f>
              <c:strCache>
                <c:ptCount val="7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  <c:pt idx="6">
                  <c:v>(blank)</c:v>
                </c:pt>
              </c:strCache>
            </c:strRef>
          </c:cat>
          <c:val>
            <c:numRef>
              <c:f>Sheet1!$F$5:$F$12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4-C46A-4B8B-ABAE-02D056CE0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012560"/>
        <c:axId val="137014640"/>
      </c:barChart>
      <c:catAx>
        <c:axId val="13701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Brand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2051568808145096"/>
              <c:y val="0.881944444444444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14640"/>
        <c:crosses val="autoZero"/>
        <c:auto val="1"/>
        <c:lblAlgn val="ctr"/>
        <c:lblOffset val="100"/>
        <c:noMultiLvlLbl val="0"/>
      </c:catAx>
      <c:valAx>
        <c:axId val="13701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Count</a:t>
                </a:r>
                <a:r>
                  <a:rPr lang="en-US" baseline="0" dirty="0" smtClean="0"/>
                  <a:t> of products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1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(3).xlsx]Sheet3!PivotTable2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Sheet3!$B$21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F5D-4721-B2C6-E9BFB983FB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F5D-4721-B2C6-E9BFB983FB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F5D-4721-B2C6-E9BFB983FB4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F5D-4721-B2C6-E9BFB983FB4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Sheet3!$A$22:$A$26</c:f>
              <c:strCache>
                <c:ptCount val="4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  <c:pt idx="3">
                  <c:v>(blank)</c:v>
                </c:pt>
              </c:strCache>
            </c:strRef>
          </c:cat>
          <c:val>
            <c:numRef>
              <c:f>Sheet3!$B$22:$B$26</c:f>
              <c:numCache>
                <c:formatCode>General</c:formatCode>
                <c:ptCount val="4"/>
                <c:pt idx="0">
                  <c:v>10003</c:v>
                </c:pt>
                <c:pt idx="1">
                  <c:v>9531</c:v>
                </c:pt>
                <c:pt idx="2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5D-4721-B2C6-E9BFB983FB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(3).xlsx]Sheet1!PivotTable2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age group in various wealth segment and profit made by them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Sheet1!$B$22:$B$23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Sheet1!$A$24:$A$34</c:f>
              <c:strCache>
                <c:ptCount val="10"/>
                <c:pt idx="0">
                  <c:v>(blank)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71-80</c:v>
                </c:pt>
                <c:pt idx="7">
                  <c:v>81-90</c:v>
                </c:pt>
                <c:pt idx="8">
                  <c:v>91-100</c:v>
                </c:pt>
                <c:pt idx="9">
                  <c:v>121-130</c:v>
                </c:pt>
              </c:strCache>
            </c:strRef>
          </c:cat>
          <c:val>
            <c:numRef>
              <c:f>Sheet1!$B$24:$B$34</c:f>
              <c:numCache>
                <c:formatCode>General</c:formatCode>
                <c:ptCount val="10"/>
                <c:pt idx="0">
                  <c:v>1544.6100000000001</c:v>
                </c:pt>
                <c:pt idx="1">
                  <c:v>479043.49000000063</c:v>
                </c:pt>
                <c:pt idx="2">
                  <c:v>426122.91999999934</c:v>
                </c:pt>
                <c:pt idx="3">
                  <c:v>870651.89000000025</c:v>
                </c:pt>
                <c:pt idx="4">
                  <c:v>502984.17</c:v>
                </c:pt>
                <c:pt idx="5">
                  <c:v>370376.48000000021</c:v>
                </c:pt>
                <c:pt idx="6">
                  <c:v>2596.17</c:v>
                </c:pt>
                <c:pt idx="8">
                  <c:v>7212.170000000001</c:v>
                </c:pt>
                <c:pt idx="9">
                  <c:v>54304.020000000011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8-4CF5-B403-F889954B33DF}"/>
            </c:ext>
          </c:extLst>
        </c:ser>
        <c:ser>
          <c:idx val="1"/>
          <c:order val="1"/>
          <c:tx>
            <c:strRef>
              <c:f>Sheet1!$C$22:$C$23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Sheet1!$A$24:$A$34</c:f>
              <c:strCache>
                <c:ptCount val="10"/>
                <c:pt idx="0">
                  <c:v>(blank)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71-80</c:v>
                </c:pt>
                <c:pt idx="7">
                  <c:v>81-90</c:v>
                </c:pt>
                <c:pt idx="8">
                  <c:v>91-100</c:v>
                </c:pt>
                <c:pt idx="9">
                  <c:v>121-130</c:v>
                </c:pt>
              </c:strCache>
            </c:strRef>
          </c:cat>
          <c:val>
            <c:numRef>
              <c:f>Sheet1!$C$24:$C$34</c:f>
              <c:numCache>
                <c:formatCode>General</c:formatCode>
                <c:ptCount val="10"/>
                <c:pt idx="1">
                  <c:v>402548.56000000017</c:v>
                </c:pt>
                <c:pt idx="2">
                  <c:v>490465.72999999981</c:v>
                </c:pt>
                <c:pt idx="3">
                  <c:v>933861.46999999811</c:v>
                </c:pt>
                <c:pt idx="4">
                  <c:v>525820.87999999966</c:v>
                </c:pt>
                <c:pt idx="5">
                  <c:v>393158.91</c:v>
                </c:pt>
                <c:pt idx="6">
                  <c:v>4523.2299999999996</c:v>
                </c:pt>
                <c:pt idx="9">
                  <c:v>64486.02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A8-4CF5-B403-F889954B33DF}"/>
            </c:ext>
          </c:extLst>
        </c:ser>
        <c:ser>
          <c:idx val="2"/>
          <c:order val="2"/>
          <c:tx>
            <c:strRef>
              <c:f>Sheet1!$D$22:$D$23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Sheet1!$A$24:$A$34</c:f>
              <c:strCache>
                <c:ptCount val="10"/>
                <c:pt idx="0">
                  <c:v>(blank)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71-80</c:v>
                </c:pt>
                <c:pt idx="7">
                  <c:v>81-90</c:v>
                </c:pt>
                <c:pt idx="8">
                  <c:v>91-100</c:v>
                </c:pt>
                <c:pt idx="9">
                  <c:v>121-130</c:v>
                </c:pt>
              </c:strCache>
            </c:strRef>
          </c:cat>
          <c:val>
            <c:numRef>
              <c:f>Sheet1!$D$24:$D$34</c:f>
              <c:numCache>
                <c:formatCode>General</c:formatCode>
                <c:ptCount val="10"/>
                <c:pt idx="0">
                  <c:v>1720.4199999999996</c:v>
                </c:pt>
                <c:pt idx="1">
                  <c:v>876243.48000000149</c:v>
                </c:pt>
                <c:pt idx="2">
                  <c:v>922009.00000000233</c:v>
                </c:pt>
                <c:pt idx="3">
                  <c:v>1907683.3600000085</c:v>
                </c:pt>
                <c:pt idx="4">
                  <c:v>930795.19000000122</c:v>
                </c:pt>
                <c:pt idx="5">
                  <c:v>806098.98000000056</c:v>
                </c:pt>
                <c:pt idx="7">
                  <c:v>2977.1100000000006</c:v>
                </c:pt>
                <c:pt idx="9">
                  <c:v>154106.53000000003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A8-4CF5-B403-F889954B33DF}"/>
            </c:ext>
          </c:extLst>
        </c:ser>
        <c:ser>
          <c:idx val="3"/>
          <c:order val="3"/>
          <c:tx>
            <c:strRef>
              <c:f>Sheet1!$E$22:$E$23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Sheet1!$A$24:$A$34</c:f>
              <c:strCache>
                <c:ptCount val="10"/>
                <c:pt idx="0">
                  <c:v>(blank)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71-80</c:v>
                </c:pt>
                <c:pt idx="7">
                  <c:v>81-90</c:v>
                </c:pt>
                <c:pt idx="8">
                  <c:v>91-100</c:v>
                </c:pt>
                <c:pt idx="9">
                  <c:v>121-130</c:v>
                </c:pt>
              </c:strCache>
            </c:strRef>
          </c:cat>
          <c:val>
            <c:numRef>
              <c:f>Sheet1!$E$24:$E$34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3-24A8-4CF5-B403-F889954B3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6494448"/>
        <c:axId val="966494864"/>
      </c:barChart>
      <c:catAx>
        <c:axId val="96649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Age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494864"/>
        <c:crosses val="autoZero"/>
        <c:auto val="1"/>
        <c:lblAlgn val="ctr"/>
        <c:lblOffset val="100"/>
        <c:noMultiLvlLbl val="0"/>
      </c:catAx>
      <c:valAx>
        <c:axId val="96649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Sum of profit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49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(3).xlsx]Sheet3!PivotTable4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Customer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Sheet3!$B$57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Sheet3!$A$58:$A$65</c:f>
              <c:strCache>
                <c:ptCount val="7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  <c:pt idx="5">
                  <c:v>#N/A</c:v>
                </c:pt>
                <c:pt idx="6">
                  <c:v>(blank)</c:v>
                </c:pt>
              </c:strCache>
            </c:strRef>
          </c:cat>
          <c:val>
            <c:numRef>
              <c:f>Sheet3!$B$58:$B$65</c:f>
              <c:numCache>
                <c:formatCode>General</c:formatCode>
                <c:ptCount val="7"/>
                <c:pt idx="0">
                  <c:v>485</c:v>
                </c:pt>
                <c:pt idx="1">
                  <c:v>10192</c:v>
                </c:pt>
                <c:pt idx="2">
                  <c:v>4253</c:v>
                </c:pt>
                <c:pt idx="3">
                  <c:v>4541</c:v>
                </c:pt>
                <c:pt idx="4">
                  <c:v>480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3-4F6B-9F35-380D341FF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419087"/>
        <c:axId val="439425327"/>
      </c:barChart>
      <c:catAx>
        <c:axId val="43941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25327"/>
        <c:crosses val="autoZero"/>
        <c:auto val="1"/>
        <c:lblAlgn val="ctr"/>
        <c:lblOffset val="100"/>
        <c:noMultiLvlLbl val="0"/>
      </c:catAx>
      <c:valAx>
        <c:axId val="43942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1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(3).xlsx]Sheet1!PivotTable4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Region</a:t>
            </a:r>
            <a:r>
              <a:rPr lang="en-US" baseline="0" dirty="0" smtClean="0"/>
              <a:t> wise profits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Sheet1!$A$61:$A$68</c:f>
              <c:strCache>
                <c:ptCount val="7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  <c:pt idx="5">
                  <c:v>#N/A</c:v>
                </c:pt>
                <c:pt idx="6">
                  <c:v>(blank)</c:v>
                </c:pt>
              </c:strCache>
            </c:strRef>
          </c:cat>
          <c:val>
            <c:numRef>
              <c:f>Sheet1!$B$61:$B$68</c:f>
              <c:numCache>
                <c:formatCode>General</c:formatCode>
                <c:ptCount val="7"/>
                <c:pt idx="0">
                  <c:v>257427.71999999959</c:v>
                </c:pt>
                <c:pt idx="1">
                  <c:v>5654620.2799998671</c:v>
                </c:pt>
                <c:pt idx="2">
                  <c:v>2382167.3700000029</c:v>
                </c:pt>
                <c:pt idx="3">
                  <c:v>2560387.5799999861</c:v>
                </c:pt>
                <c:pt idx="4">
                  <c:v>256372.90999999963</c:v>
                </c:pt>
                <c:pt idx="5">
                  <c:v>20358.93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2-4492-9DF1-2B8433B32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3756687"/>
        <c:axId val="333751695"/>
      </c:barChart>
      <c:catAx>
        <c:axId val="333756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751695"/>
        <c:crosses val="autoZero"/>
        <c:auto val="1"/>
        <c:lblAlgn val="ctr"/>
        <c:lblOffset val="100"/>
        <c:noMultiLvlLbl val="0"/>
      </c:catAx>
      <c:valAx>
        <c:axId val="33375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Profits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75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(3).xlsx]Sheet1!PivotTable3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Industry</a:t>
            </a:r>
            <a:r>
              <a:rPr lang="en-US" baseline="0" dirty="0" smtClean="0"/>
              <a:t> wise profits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Sheet1!$A$42:$A$52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  <c:pt idx="9">
                  <c:v>(blank)</c:v>
                </c:pt>
              </c:strCache>
            </c:strRef>
          </c:cat>
          <c:val>
            <c:numRef>
              <c:f>Sheet1!$B$42:$B$52</c:f>
              <c:numCache>
                <c:formatCode>General</c:formatCode>
                <c:ptCount val="10"/>
                <c:pt idx="0">
                  <c:v>313802.9599999999</c:v>
                </c:pt>
                <c:pt idx="1">
                  <c:v>391105.47999999981</c:v>
                </c:pt>
                <c:pt idx="2">
                  <c:v>2204476.8700000024</c:v>
                </c:pt>
                <c:pt idx="3">
                  <c:v>1689193.2800000082</c:v>
                </c:pt>
                <c:pt idx="4">
                  <c:v>616062.40000000049</c:v>
                </c:pt>
                <c:pt idx="5">
                  <c:v>4012399.9699999504</c:v>
                </c:pt>
                <c:pt idx="6">
                  <c:v>717451.35000000102</c:v>
                </c:pt>
                <c:pt idx="7">
                  <c:v>996943.16000000061</c:v>
                </c:pt>
                <c:pt idx="8">
                  <c:v>189899.31999999995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0-40F2-8C83-E3EF29B70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5674191"/>
        <c:axId val="335675855"/>
      </c:barChart>
      <c:catAx>
        <c:axId val="335674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Job industry categories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675855"/>
        <c:crosses val="autoZero"/>
        <c:auto val="1"/>
        <c:lblAlgn val="ctr"/>
        <c:lblOffset val="100"/>
        <c:noMultiLvlLbl val="0"/>
      </c:catAx>
      <c:valAx>
        <c:axId val="33567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Sum of profits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67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(3).xlsx]Sheet2!PivotTable2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Profile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Sheet2!$L$12:$L$16</c:f>
              <c:strCache>
                <c:ptCount val="4"/>
                <c:pt idx="0">
                  <c:v>diamond class</c:v>
                </c:pt>
                <c:pt idx="1">
                  <c:v>gold class</c:v>
                </c:pt>
                <c:pt idx="2">
                  <c:v>silver class</c:v>
                </c:pt>
                <c:pt idx="3">
                  <c:v>bronze class</c:v>
                </c:pt>
              </c:strCache>
            </c:strRef>
          </c:cat>
          <c:val>
            <c:numRef>
              <c:f>Sheet2!$M$12:$M$16</c:f>
              <c:numCache>
                <c:formatCode>General</c:formatCode>
                <c:ptCount val="4"/>
                <c:pt idx="0">
                  <c:v>1057</c:v>
                </c:pt>
                <c:pt idx="1">
                  <c:v>847</c:v>
                </c:pt>
                <c:pt idx="2">
                  <c:v>762</c:v>
                </c:pt>
                <c:pt idx="3">
                  <c:v>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61-429A-9FB0-1948AB3798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812479"/>
        <c:axId val="383814143"/>
      </c:barChart>
      <c:catAx>
        <c:axId val="383812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  <a:r>
                  <a:rPr lang="en-US" baseline="0"/>
                  <a:t> class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14143"/>
        <c:crosses val="autoZero"/>
        <c:auto val="1"/>
        <c:lblAlgn val="ctr"/>
        <c:lblOffset val="100"/>
        <c:noMultiLvlLbl val="0"/>
      </c:catAx>
      <c:valAx>
        <c:axId val="38381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number of customers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1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935769"/>
            <a:ext cx="8718258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can summarize all the process we have gone through as follows:</a:t>
            </a:r>
          </a:p>
          <a:p>
            <a:endParaRPr lang="en-US" dirty="0"/>
          </a:p>
          <a:p>
            <a:r>
              <a:rPr lang="en-US" dirty="0" smtClean="0"/>
              <a:t>We must target the people satisfying the following criteria: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people falling in 41-50 age group as they are solely responsible for high profit.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people living in NSW,QLD and VIC.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people working in manufacturing industries, financial services and health sectors.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Also, we can go for female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People in the wealth segment of mass customer must be given high priority.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6199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8269770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                   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5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smtClean="0"/>
              <a:t>Customer segmentation using RFM analysis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 brief introduction about the approach we have taken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8565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have explored the </a:t>
            </a:r>
            <a:r>
              <a:rPr lang="en-US" dirty="0"/>
              <a:t>vital tasks in customer </a:t>
            </a:r>
            <a:r>
              <a:rPr lang="en-US" dirty="0" smtClean="0"/>
              <a:t>analytics, starting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EDA to gain valuable insights from the data sets through data visualization and summary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Next we delve into RFM analysis, which leverages </a:t>
            </a:r>
            <a:r>
              <a:rPr lang="en-US" dirty="0" err="1" smtClean="0"/>
              <a:t>recency</a:t>
            </a:r>
            <a:r>
              <a:rPr lang="en-US" dirty="0" smtClean="0"/>
              <a:t>, frequency and monetary value to efficiently segment the customers. </a:t>
            </a:r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integrated approach aims to reveal actionable customer insights that empower businesses for sustainable growth.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022380"/>
            <a:ext cx="8329375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Every company is producing more number of standard bicycle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905874"/>
              </p:ext>
            </p:extLst>
          </p:nvPr>
        </p:nvGraphicFramePr>
        <p:xfrm>
          <a:off x="1938454" y="2000702"/>
          <a:ext cx="48625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994149"/>
            <a:ext cx="7298306" cy="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number of female customers are more than male customers by 2%.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494318"/>
              </p:ext>
            </p:extLst>
          </p:nvPr>
        </p:nvGraphicFramePr>
        <p:xfrm>
          <a:off x="1836425" y="1956894"/>
          <a:ext cx="4495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792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45599" y="965070"/>
            <a:ext cx="7868083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age of the customers ranges from 21-130, and the mean age group lies between 41-50. And mass customers are the high value customers.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774553"/>
              </p:ext>
            </p:extLst>
          </p:nvPr>
        </p:nvGraphicFramePr>
        <p:xfrm>
          <a:off x="1019503" y="1710033"/>
          <a:ext cx="6474373" cy="3274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74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977929"/>
            <a:ext cx="848703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95 percent of the people lives in NSW,QLD, and VIC as a result most of the profits are </a:t>
            </a:r>
            <a:r>
              <a:rPr lang="en-US" dirty="0"/>
              <a:t>g</a:t>
            </a:r>
            <a:r>
              <a:rPr lang="en-US" dirty="0" smtClean="0"/>
              <a:t>enerated from these 3 regions.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44439"/>
              </p:ext>
            </p:extLst>
          </p:nvPr>
        </p:nvGraphicFramePr>
        <p:xfrm>
          <a:off x="4487825" y="22435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606700"/>
              </p:ext>
            </p:extLst>
          </p:nvPr>
        </p:nvGraphicFramePr>
        <p:xfrm>
          <a:off x="-84175" y="22435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7993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979777"/>
            <a:ext cx="8255803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customers working in manufacturing industries, </a:t>
            </a:r>
            <a:r>
              <a:rPr lang="en-US" dirty="0"/>
              <a:t>financial services and health sectors </a:t>
            </a:r>
            <a:r>
              <a:rPr lang="en-US" dirty="0" smtClean="0"/>
              <a:t>are spending more money as </a:t>
            </a:r>
            <a:r>
              <a:rPr lang="en-US" dirty="0"/>
              <a:t>compared to </a:t>
            </a:r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399245"/>
              </p:ext>
            </p:extLst>
          </p:nvPr>
        </p:nvGraphicFramePr>
        <p:xfrm>
          <a:off x="1282262" y="1695325"/>
          <a:ext cx="6264165" cy="328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134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Customer segmentation using RFM analysis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969267"/>
            <a:ext cx="8255803" cy="95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calculated </a:t>
            </a:r>
            <a:r>
              <a:rPr lang="en-US" dirty="0" err="1" smtClean="0"/>
              <a:t>Recency</a:t>
            </a:r>
            <a:r>
              <a:rPr lang="en-US" dirty="0" smtClean="0"/>
              <a:t>, Frequency, and Monetary value of every customer and segmented into 4 classes after RFM analysis in these 4 categories, such as: Diamond class, Gold class, Silver class, Bronze class.</a:t>
            </a:r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516875"/>
              </p:ext>
            </p:extLst>
          </p:nvPr>
        </p:nvGraphicFramePr>
        <p:xfrm>
          <a:off x="2046926" y="1958098"/>
          <a:ext cx="4572000" cy="286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1884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755</Words>
  <Application>Microsoft Office PowerPoint</Application>
  <PresentationFormat>On-screen Show (16:9)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20</cp:revision>
  <dcterms:modified xsi:type="dcterms:W3CDTF">2023-08-05T08:22:57Z</dcterms:modified>
</cp:coreProperties>
</file>