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24-Nov-23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24-Nov-23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24-Nov-23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24-Nov-23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24-Nov-23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24-Nov-23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24-Nov-23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978330"/>
            <a:ext cx="7766936" cy="1072505"/>
          </a:xfrm>
        </p:spPr>
        <p:txBody>
          <a:bodyPr/>
          <a:lstStyle/>
          <a:p>
            <a:pPr algn="ctr"/>
            <a:r>
              <a:rPr lang="en-US" dirty="0" smtClean="0"/>
              <a:t>Portfolio Valuation</a:t>
            </a:r>
            <a:endParaRPr lang="en-US" dirty="0"/>
          </a:p>
        </p:txBody>
      </p:sp>
      <p:sp>
        <p:nvSpPr>
          <p:cNvPr id="3" name="Subtitle 2"/>
          <p:cNvSpPr>
            <a:spLocks noGrp="1"/>
          </p:cNvSpPr>
          <p:nvPr>
            <p:ph type="subTitle" idx="1"/>
          </p:nvPr>
        </p:nvSpPr>
        <p:spPr/>
        <p:txBody>
          <a:bodyPr/>
          <a:lstStyle/>
          <a:p>
            <a:r>
              <a:rPr lang="en-US" dirty="0" smtClean="0"/>
              <a:t>Insights from loan origination data</a:t>
            </a:r>
            <a:endParaRPr lang="en-US" dirty="0"/>
          </a:p>
        </p:txBody>
      </p:sp>
    </p:spTree>
    <p:extLst>
      <p:ext uri="{BB962C8B-B14F-4D97-AF65-F5344CB8AC3E}">
        <p14:creationId xmlns:p14="http://schemas.microsoft.com/office/powerpoint/2010/main" val="114153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latin typeface="Bahnschrift Light" panose="020B0502040204020203" pitchFamily="34" charset="0"/>
              </a:rPr>
              <a:t>Welcome to the Portfolio Valuation Analysis presentation. In this analysis, we delve into a comprehensive evaluation of loan origination data, unraveling valuable insights that illuminate the financial landscape. Our exploration focuses on understanding repayment patterns, implementing key assumptions, and forecasting cash flows to derive a holistic portfolio valuation</a:t>
            </a:r>
            <a:r>
              <a:rPr lang="en-US" dirty="0" smtClean="0">
                <a:latin typeface="Bahnschrift Light" panose="020B0502040204020203" pitchFamily="34" charset="0"/>
              </a:rPr>
              <a:t>.</a:t>
            </a:r>
            <a:endParaRPr lang="en-US" dirty="0">
              <a:latin typeface="Bahnschrift Light" panose="020B0502040204020203" pitchFamily="34" charset="0"/>
            </a:endParaRPr>
          </a:p>
        </p:txBody>
      </p:sp>
    </p:spTree>
    <p:extLst>
      <p:ext uri="{BB962C8B-B14F-4D97-AF65-F5344CB8AC3E}">
        <p14:creationId xmlns:p14="http://schemas.microsoft.com/office/powerpoint/2010/main" val="126574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Overview:</a:t>
            </a:r>
            <a:endParaRPr lang="en-US" dirty="0"/>
          </a:p>
        </p:txBody>
      </p:sp>
      <p:sp>
        <p:nvSpPr>
          <p:cNvPr id="3" name="Content Placeholder 2"/>
          <p:cNvSpPr>
            <a:spLocks noGrp="1"/>
          </p:cNvSpPr>
          <p:nvPr>
            <p:ph idx="1"/>
          </p:nvPr>
        </p:nvSpPr>
        <p:spPr/>
        <p:txBody>
          <a:bodyPr/>
          <a:lstStyle/>
          <a:p>
            <a:r>
              <a:rPr lang="en-US" dirty="0" smtClean="0"/>
              <a:t>The dataset contains loan information of various vintages. Each vintage represents a specific loan origination month, and it records the loan amount originated and subsequent monthly repayments observed over a time period of 20 months starting from 31 may 2019 to 31 December 2020.</a:t>
            </a:r>
            <a:endParaRPr lang="en-US" dirty="0"/>
          </a:p>
        </p:txBody>
      </p:sp>
    </p:spTree>
    <p:extLst>
      <p:ext uri="{BB962C8B-B14F-4D97-AF65-F5344CB8AC3E}">
        <p14:creationId xmlns:p14="http://schemas.microsoft.com/office/powerpoint/2010/main" val="166902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a:xfrm>
            <a:off x="141757" y="1567544"/>
            <a:ext cx="10204026" cy="5172890"/>
          </a:xfrm>
        </p:spPr>
        <p:txBody>
          <a:bodyPr>
            <a:normAutofit/>
          </a:bodyPr>
          <a:lstStyle/>
          <a:p>
            <a:r>
              <a:rPr lang="en-US" dirty="0"/>
              <a:t>1. All cash flows are assumed to be paid back over a period of 30 </a:t>
            </a:r>
            <a:r>
              <a:rPr lang="en-US" dirty="0" smtClean="0"/>
              <a:t>months.</a:t>
            </a:r>
            <a:endParaRPr lang="en-US" dirty="0"/>
          </a:p>
          <a:p>
            <a:r>
              <a:rPr lang="en-US" dirty="0" smtClean="0"/>
              <a:t>2</a:t>
            </a:r>
            <a:r>
              <a:rPr lang="en-US" dirty="0"/>
              <a:t>. Let 𝑝𝑖 denote the expected repayment percentage as a share of the origination amount. For the portfolio valuation, assume that the expected repayment percentages are calculated as follows: </a:t>
            </a:r>
            <a:r>
              <a:rPr lang="en-US" dirty="0" smtClean="0"/>
              <a:t>For </a:t>
            </a:r>
            <a:r>
              <a:rPr lang="en-US" dirty="0"/>
              <a:t>the origination month, 𝑖 = 1, the value is already known and fed in. The same holds true for the following month, 𝑖 = 2, except for the last vintage, December 2020, where 𝑝2 has not yet been observed. For this vintage, assume that the expected repayment percentage for 𝑖 = 2 will be twice the repayment of the first period (𝑝2 = 2𝑝1.for the December 2020 vintage). From the third month until the forecast horizon, 3 ≤ 𝑖 ≤ 30: </a:t>
            </a:r>
            <a:endParaRPr lang="en-US" dirty="0" smtClean="0"/>
          </a:p>
          <a:p>
            <a:pPr marL="0" indent="0">
              <a:buNone/>
            </a:pPr>
            <a:r>
              <a:rPr lang="en-US" dirty="0"/>
              <a:t> </a:t>
            </a:r>
            <a:r>
              <a:rPr lang="en-US" dirty="0" smtClean="0"/>
              <a:t>                 𝑝𝑖 </a:t>
            </a:r>
            <a:r>
              <a:rPr lang="en-US" dirty="0"/>
              <a:t>= </a:t>
            </a:r>
            <a:r>
              <a:rPr lang="en-US" dirty="0" smtClean="0"/>
              <a:t>max( </a:t>
            </a:r>
            <a:r>
              <a:rPr lang="en-US" dirty="0"/>
              <a:t>𝑝2 ∗ ln </a:t>
            </a:r>
            <a:r>
              <a:rPr lang="en-US" dirty="0" smtClean="0"/>
              <a:t>(1 </a:t>
            </a:r>
            <a:r>
              <a:rPr lang="en-US" dirty="0"/>
              <a:t>+ </a:t>
            </a:r>
            <a:r>
              <a:rPr lang="en-US" dirty="0" smtClean="0"/>
              <a:t>(1 </a:t>
            </a:r>
            <a:r>
              <a:rPr lang="en-US" dirty="0"/>
              <a:t>− </a:t>
            </a:r>
            <a:r>
              <a:rPr lang="en-US" dirty="0" smtClean="0"/>
              <a:t>(𝑖 </a:t>
            </a:r>
            <a:r>
              <a:rPr lang="en-US" dirty="0"/>
              <a:t>− </a:t>
            </a:r>
            <a:r>
              <a:rPr lang="en-US" dirty="0" smtClean="0"/>
              <a:t>1)/ 30) (1 </a:t>
            </a:r>
            <a:r>
              <a:rPr lang="en-US" dirty="0"/>
              <a:t>− </a:t>
            </a:r>
            <a:r>
              <a:rPr lang="el-GR" dirty="0"/>
              <a:t>Σ</a:t>
            </a:r>
            <a:r>
              <a:rPr lang="en-US" dirty="0" smtClean="0"/>
              <a:t> 𝑝𝑗) ), 0)  ,    1 ≤ j ≤ i-1 </a:t>
            </a:r>
          </a:p>
          <a:p>
            <a:r>
              <a:rPr lang="en-US" dirty="0" smtClean="0"/>
              <a:t>3</a:t>
            </a:r>
            <a:r>
              <a:rPr lang="en-US" dirty="0"/>
              <a:t>. Assume that the forecasted cash flows are discounted with an annual rate of 2.5%.</a:t>
            </a:r>
          </a:p>
        </p:txBody>
      </p:sp>
    </p:spTree>
    <p:extLst>
      <p:ext uri="{BB962C8B-B14F-4D97-AF65-F5344CB8AC3E}">
        <p14:creationId xmlns:p14="http://schemas.microsoft.com/office/powerpoint/2010/main" val="3305883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Cash flow over time:</a:t>
            </a:r>
            <a:endParaRPr lang="en-US" dirty="0"/>
          </a:p>
        </p:txBody>
      </p:sp>
      <p:pic>
        <p:nvPicPr>
          <p:cNvPr id="4" name="Content Placeholder 3"/>
          <p:cNvPicPr>
            <a:picLocks noGrp="1" noChangeAspect="1"/>
          </p:cNvPicPr>
          <p:nvPr>
            <p:ph idx="1"/>
          </p:nvPr>
        </p:nvPicPr>
        <p:blipFill>
          <a:blip r:embed="rId2"/>
          <a:stretch>
            <a:fillRect/>
          </a:stretch>
        </p:blipFill>
        <p:spPr>
          <a:xfrm>
            <a:off x="2121470" y="1270000"/>
            <a:ext cx="5925250" cy="5588000"/>
          </a:xfrm>
          <a:prstGeom prst="rect">
            <a:avLst/>
          </a:prstGeom>
        </p:spPr>
      </p:pic>
    </p:spTree>
    <p:extLst>
      <p:ext uri="{BB962C8B-B14F-4D97-AF65-F5344CB8AC3E}">
        <p14:creationId xmlns:p14="http://schemas.microsoft.com/office/powerpoint/2010/main" val="191646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4846" y="431124"/>
            <a:ext cx="7273831" cy="5943550"/>
          </a:xfrm>
          <a:prstGeom prst="rect">
            <a:avLst/>
          </a:prstGeom>
        </p:spPr>
      </p:pic>
    </p:spTree>
    <p:extLst>
      <p:ext uri="{BB962C8B-B14F-4D97-AF65-F5344CB8AC3E}">
        <p14:creationId xmlns:p14="http://schemas.microsoft.com/office/powerpoint/2010/main" val="295574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In conclusion, our comprehensive analysis of the dataset has unraveled valuable insights into the repayment patterns of different vintages. The application of financial modeling techniques has allowed us to forecast cash flows and estimate the fair value of </a:t>
            </a:r>
            <a:r>
              <a:rPr lang="en-US" dirty="0" smtClean="0"/>
              <a:t>the portfolio, Which amounts to 84169372.82.</a:t>
            </a:r>
          </a:p>
        </p:txBody>
      </p:sp>
    </p:spTree>
    <p:extLst>
      <p:ext uri="{BB962C8B-B14F-4D97-AF65-F5344CB8AC3E}">
        <p14:creationId xmlns:p14="http://schemas.microsoft.com/office/powerpoint/2010/main" val="20313003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TotalTime>
  <Words>375</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Bahnschrift Light</vt:lpstr>
      <vt:lpstr>Trebuchet MS</vt:lpstr>
      <vt:lpstr>Wingdings 3</vt:lpstr>
      <vt:lpstr>Facet</vt:lpstr>
      <vt:lpstr>Portfolio Valuation</vt:lpstr>
      <vt:lpstr>Introduction:</vt:lpstr>
      <vt:lpstr>Dataset Overview:</vt:lpstr>
      <vt:lpstr>Assumptions:</vt:lpstr>
      <vt:lpstr>Cash flow over time:</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Modeling</dc:title>
  <dc:creator>HP</dc:creator>
  <cp:lastModifiedBy>HP</cp:lastModifiedBy>
  <cp:revision>9</cp:revision>
  <dcterms:created xsi:type="dcterms:W3CDTF">2023-11-23T10:43:10Z</dcterms:created>
  <dcterms:modified xsi:type="dcterms:W3CDTF">2023-11-24T15:13:24Z</dcterms:modified>
</cp:coreProperties>
</file>