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5" r:id="rId5"/>
    <p:sldId id="266" r:id="rId6"/>
    <p:sldId id="263" r:id="rId7"/>
    <p:sldId id="264" r:id="rId8"/>
    <p:sldId id="267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-22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8BE9-8ED1-4139-9306-7FC07350E489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33A9-37B1-43DE-9B5B-55AB44415D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8BE9-8ED1-4139-9306-7FC07350E489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33A9-37B1-43DE-9B5B-55AB44415D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8BE9-8ED1-4139-9306-7FC07350E489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33A9-37B1-43DE-9B5B-55AB44415D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8BE9-8ED1-4139-9306-7FC07350E489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33A9-37B1-43DE-9B5B-55AB44415D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8BE9-8ED1-4139-9306-7FC07350E489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33A9-37B1-43DE-9B5B-55AB44415D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8BE9-8ED1-4139-9306-7FC07350E489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33A9-37B1-43DE-9B5B-55AB44415D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8BE9-8ED1-4139-9306-7FC07350E489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33A9-37B1-43DE-9B5B-55AB44415D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8BE9-8ED1-4139-9306-7FC07350E489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33A9-37B1-43DE-9B5B-55AB44415D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8BE9-8ED1-4139-9306-7FC07350E489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33A9-37B1-43DE-9B5B-55AB44415D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8BE9-8ED1-4139-9306-7FC07350E489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33A9-37B1-43DE-9B5B-55AB44415D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8BE9-8ED1-4139-9306-7FC07350E489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33A9-37B1-43DE-9B5B-55AB44415D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B8BE9-8ED1-4139-9306-7FC07350E489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433A9-37B1-43DE-9B5B-55AB44415D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2017-2018</a:t>
            </a:r>
            <a:r>
              <a:rPr lang="zh-CN" altLang="en-US" dirty="0" smtClean="0"/>
              <a:t>学年 第二学期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离散数学期中测验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一、用谓词逻辑推理证明下面推理的有效性。（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分）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x(</a:t>
            </a:r>
            <a:r>
              <a:rPr kumimoji="1" lang="en-US" altLang="zh-CN" sz="24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P(x)Q(x)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x(</a:t>
            </a:r>
            <a:r>
              <a:rPr kumimoji="1" lang="en-US" altLang="zh-CN" sz="24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Q(x)</a:t>
            </a:r>
            <a:r>
              <a:rPr kumimoji="1" lang="en-US" altLang="zh-CN" sz="24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R(x)),xR(x)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(x)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二、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令A是正整数集合,定义A×A中关系R如下:任何&lt;a,b&gt;,&lt;c,d&gt;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A×A</a:t>
            </a:r>
            <a:r>
              <a:rPr 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&lt;a,b&gt;R&lt;c,d&gt; 当且仅当 a+d=b+c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证明R是A×A上等价关系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分）</a:t>
            </a: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设C={1,2,3,6,12,24,36}，≤ 是C上整除关系。 请画出&lt;Ｃ,≤&gt;的Hasse图。</a:t>
            </a:r>
            <a:r>
              <a:rPr 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在&lt;Ｃ,≤&gt;中，分别求{2,3}和{6,12,24}的极小元、极大元、最小元、最大元、上界、下界、上确界和下确界。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分）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四、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若f:A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B是从A到B的函数，定义一个函数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B2</a:t>
            </a:r>
            <a:r>
              <a:rPr lang="en-US" altLang="zh-C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对任意b∈B有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g(b)={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x| x∈A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∧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f(x)=b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，证明：若f是A到B的满射，则g是从B到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的单射。（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分）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五、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请根据右表所示功能，使用非门、与门、或门三种逻辑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部件，设计二进制半加器的逻辑线路。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其中x和y是被加数，S是和，C是进位。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非门                   与门                   或门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/>
            </a:endParaRPr>
          </a:p>
        </p:txBody>
      </p:sp>
      <p:grpSp>
        <p:nvGrpSpPr>
          <p:cNvPr id="112645" name="Group 44"/>
          <p:cNvGrpSpPr/>
          <p:nvPr/>
        </p:nvGrpSpPr>
        <p:grpSpPr bwMode="auto">
          <a:xfrm>
            <a:off x="454205" y="5859805"/>
            <a:ext cx="4752527" cy="745579"/>
            <a:chOff x="768" y="912"/>
            <a:chExt cx="3936" cy="729"/>
          </a:xfrm>
        </p:grpSpPr>
        <p:sp>
          <p:nvSpPr>
            <p:cNvPr id="112646" name="AutoShape 4"/>
            <p:cNvSpPr>
              <a:spLocks noChangeArrowheads="1"/>
            </p:cNvSpPr>
            <p:nvPr/>
          </p:nvSpPr>
          <p:spPr bwMode="auto">
            <a:xfrm>
              <a:off x="2544" y="1056"/>
              <a:ext cx="384" cy="384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47" name="Line 8"/>
            <p:cNvSpPr>
              <a:spLocks noChangeShapeType="1"/>
            </p:cNvSpPr>
            <p:nvPr/>
          </p:nvSpPr>
          <p:spPr bwMode="auto">
            <a:xfrm>
              <a:off x="2928" y="12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48" name="Line 9"/>
            <p:cNvSpPr>
              <a:spLocks noChangeShapeType="1"/>
            </p:cNvSpPr>
            <p:nvPr/>
          </p:nvSpPr>
          <p:spPr bwMode="auto">
            <a:xfrm>
              <a:off x="2352" y="11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49" name="Line 10"/>
            <p:cNvSpPr>
              <a:spLocks noChangeShapeType="1"/>
            </p:cNvSpPr>
            <p:nvPr/>
          </p:nvSpPr>
          <p:spPr bwMode="auto">
            <a:xfrm>
              <a:off x="2352" y="13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0" name="AutoShape 6"/>
            <p:cNvSpPr>
              <a:spLocks noChangeArrowheads="1"/>
            </p:cNvSpPr>
            <p:nvPr/>
          </p:nvSpPr>
          <p:spPr bwMode="auto">
            <a:xfrm rot="10800000">
              <a:off x="4128" y="1104"/>
              <a:ext cx="336" cy="384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1" name="Line 11"/>
            <p:cNvSpPr>
              <a:spLocks noChangeShapeType="1"/>
            </p:cNvSpPr>
            <p:nvPr/>
          </p:nvSpPr>
          <p:spPr bwMode="auto">
            <a:xfrm>
              <a:off x="3936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2" name="Line 12"/>
            <p:cNvSpPr>
              <a:spLocks noChangeShapeType="1"/>
            </p:cNvSpPr>
            <p:nvPr/>
          </p:nvSpPr>
          <p:spPr bwMode="auto">
            <a:xfrm>
              <a:off x="3936" y="13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3" name="Line 13"/>
            <p:cNvSpPr>
              <a:spLocks noChangeShapeType="1"/>
            </p:cNvSpPr>
            <p:nvPr/>
          </p:nvSpPr>
          <p:spPr bwMode="auto">
            <a:xfrm>
              <a:off x="4464" y="12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4" name="AutoShape 7"/>
            <p:cNvSpPr>
              <a:spLocks noChangeArrowheads="1"/>
            </p:cNvSpPr>
            <p:nvPr/>
          </p:nvSpPr>
          <p:spPr bwMode="auto">
            <a:xfrm rot="-5400000">
              <a:off x="984" y="1080"/>
              <a:ext cx="192" cy="144"/>
            </a:xfrm>
            <a:prstGeom prst="flowChartMerg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5" name="Line 14"/>
            <p:cNvSpPr>
              <a:spLocks noChangeShapeType="1"/>
            </p:cNvSpPr>
            <p:nvPr/>
          </p:nvSpPr>
          <p:spPr bwMode="auto">
            <a:xfrm>
              <a:off x="768" y="11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6" name="Line 15"/>
            <p:cNvSpPr>
              <a:spLocks noChangeShapeType="1"/>
            </p:cNvSpPr>
            <p:nvPr/>
          </p:nvSpPr>
          <p:spPr bwMode="auto">
            <a:xfrm>
              <a:off x="1200" y="11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7" name="Oval 20"/>
            <p:cNvSpPr>
              <a:spLocks noChangeArrowheads="1"/>
            </p:cNvSpPr>
            <p:nvPr/>
          </p:nvSpPr>
          <p:spPr bwMode="auto">
            <a:xfrm>
              <a:off x="1152" y="1152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8" name="Text Box 23"/>
            <p:cNvSpPr txBox="1">
              <a:spLocks noChangeArrowheads="1"/>
            </p:cNvSpPr>
            <p:nvPr/>
          </p:nvSpPr>
          <p:spPr bwMode="auto">
            <a:xfrm>
              <a:off x="2064" y="912"/>
              <a:ext cx="336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2"/>
                  </a:solidFill>
                  <a:latin typeface="Symbol" panose="05050102010706020507" pitchFamily="18" charset="2"/>
                </a:rPr>
                <a:t> </a:t>
              </a:r>
            </a:p>
            <a:p>
              <a:pPr eaLnBrk="1" hangingPunct="1">
                <a:spcBef>
                  <a:spcPct val="50000"/>
                </a:spcBef>
              </a:pPr>
              <a:endParaRPr kumimoji="1" lang="en-US" altLang="zh-CN" sz="2400">
                <a:solidFill>
                  <a:schemeClr val="tx2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112662" name="Text Box 30"/>
            <p:cNvSpPr txBox="1">
              <a:spLocks noChangeArrowheads="1"/>
            </p:cNvSpPr>
            <p:nvPr/>
          </p:nvSpPr>
          <p:spPr bwMode="auto">
            <a:xfrm>
              <a:off x="3648" y="1008"/>
              <a:ext cx="336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2"/>
                  </a:solidFill>
                  <a:latin typeface="Symbol" panose="05050102010706020507" pitchFamily="18" charset="2"/>
                </a:rPr>
                <a:t> </a:t>
              </a:r>
            </a:p>
            <a:p>
              <a:pPr eaLnBrk="1" hangingPunct="1">
                <a:spcBef>
                  <a:spcPct val="50000"/>
                </a:spcBef>
              </a:pPr>
              <a:endParaRPr kumimoji="1" lang="en-US" altLang="zh-CN" sz="2400">
                <a:solidFill>
                  <a:schemeClr val="tx2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112665" name="Text Box 36"/>
            <p:cNvSpPr txBox="1">
              <a:spLocks noChangeArrowheads="1"/>
            </p:cNvSpPr>
            <p:nvPr/>
          </p:nvSpPr>
          <p:spPr bwMode="auto">
            <a:xfrm>
              <a:off x="1440" y="96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zh-CN" sz="2400">
                <a:solidFill>
                  <a:schemeClr val="accent2"/>
                </a:solidFill>
                <a:latin typeface="Symbol" panose="05050102010706020507" pitchFamily="18" charset="2"/>
              </a:endParaRPr>
            </a:p>
          </p:txBody>
        </p:sp>
      </p:grpSp>
      <p:graphicFrame>
        <p:nvGraphicFramePr>
          <p:cNvPr id="27" name="Group 86"/>
          <p:cNvGraphicFramePr>
            <a:graphicFrameLocks noGrp="1"/>
          </p:cNvGraphicFramePr>
          <p:nvPr/>
        </p:nvGraphicFramePr>
        <p:xfrm>
          <a:off x="6205701" y="4907122"/>
          <a:ext cx="1823490" cy="1600200"/>
        </p:xfrm>
        <a:graphic>
          <a:graphicData uri="http://schemas.openxmlformats.org/drawingml/2006/table">
            <a:tbl>
              <a:tblPr/>
              <a:tblGrid>
                <a:gridCol w="489214"/>
                <a:gridCol w="489213"/>
                <a:gridCol w="431463"/>
                <a:gridCol w="413600"/>
              </a:tblGrid>
              <a:tr h="285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Kingsoft Phonetic Plain" pitchFamily="2" charset="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Kingsoft Phonetic Plain" pitchFamily="2" charset="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Kingsoft Phonetic Plain" pitchFamily="2" charset="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Kingsoft Phonetic Plain" pitchFamily="2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48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一、用谓词逻辑推理证明下面推理的有效性。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x(</a:t>
            </a:r>
            <a:r>
              <a:rPr kumimoji="1" lang="en-US" altLang="zh-CN" sz="28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P(x)Q(x)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x(</a:t>
            </a:r>
            <a:r>
              <a:rPr kumimoji="1" lang="en-US" altLang="zh-CN" sz="28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Q(x)</a:t>
            </a:r>
            <a:r>
              <a:rPr kumimoji="1" lang="en-US" altLang="zh-CN" sz="28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R(x)),xR(x)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(x)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800" dirty="0" smtClean="0"/>
              <a:t>(1)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x(</a:t>
            </a:r>
            <a:r>
              <a:rPr kumimoji="1" lang="en-US" altLang="zh-CN" sz="28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P(x)Q(x)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		P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kumimoji="1" lang="en-US" altLang="zh-CN" sz="28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P(a)Q(a)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      ES 	(1)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(3)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xR(x)                   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P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(4) R(a)		                    US	(3)</a:t>
            </a:r>
          </a:p>
          <a:p>
            <a:pPr marL="0" indent="0">
              <a:buNone/>
            </a:pPr>
            <a:r>
              <a:rPr lang="en-US" altLang="zh-CN" sz="2800" dirty="0" smtClean="0"/>
              <a:t>(5)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x(</a:t>
            </a:r>
            <a:r>
              <a:rPr kumimoji="1" lang="en-US" altLang="zh-CN" sz="28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Q(x)</a:t>
            </a:r>
            <a:r>
              <a:rPr kumimoji="1" lang="en-US" altLang="zh-CN" sz="28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R(x))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P 	</a:t>
            </a:r>
            <a:endParaRPr lang="en-US" altLang="zh-CN" sz="2800" baseline="-25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(6) </a:t>
            </a:r>
            <a:r>
              <a:rPr kumimoji="1" lang="en-US" altLang="zh-CN" sz="28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Q(a)</a:t>
            </a:r>
            <a:r>
              <a:rPr kumimoji="1" lang="en-US" altLang="zh-CN" sz="28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R(a)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US 	(5) 	 	</a:t>
            </a:r>
            <a:endParaRPr lang="en-US" altLang="zh-CN" sz="2800" baseline="-250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(7) </a:t>
            </a:r>
            <a:r>
              <a:rPr kumimoji="1" lang="en-US" altLang="zh-CN" sz="28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Q(a)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T 	(4)(6) 	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(8) </a:t>
            </a:r>
            <a:r>
              <a:rPr kumimoji="1" lang="en-US" altLang="zh-CN" sz="28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P(a)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          T 	(2)(7)  	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(9)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P(a)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                T 	(8)                E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(10)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(x)                     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EG	(9)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315" y="0"/>
            <a:ext cx="8918575" cy="6858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二、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令A是正整数集合,定义A×A中关系R如下:任何&lt;a,b&gt;,&lt;c,d&gt;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∈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A×A</a:t>
            </a:r>
            <a:r>
              <a:rPr 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&lt;a,b&gt;R&lt;c,d&gt; 当且仅当 a+d=b+c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证明R是A×A上等价关系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 smtClean="0"/>
              <a:t>证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明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:</a:t>
            </a:r>
            <a:r>
              <a:rPr sz="2800">
                <a:latin typeface="Times New Roman" panose="02020603050405020304" pitchFamily="18" charset="0"/>
              </a:rPr>
              <a:t>(1) 证R的自反性。</a:t>
            </a:r>
          </a:p>
          <a:p>
            <a:pPr marL="0" indent="0">
              <a:buNone/>
            </a:pPr>
            <a:r>
              <a:rPr sz="2800">
                <a:latin typeface="Times New Roman" panose="02020603050405020304" pitchFamily="18" charset="0"/>
              </a:rPr>
              <a:t>任取&lt;a,b&gt;∈A×A，因为a+b=b+a , 由R定义得&lt;a,b&gt;R&lt;a,b&gt;, 所以R自反。</a:t>
            </a:r>
          </a:p>
          <a:p>
            <a:pPr marL="0" indent="0">
              <a:buNone/>
            </a:pPr>
            <a:r>
              <a:rPr sz="2800">
                <a:latin typeface="Times New Roman" panose="02020603050405020304" pitchFamily="18" charset="0"/>
              </a:rPr>
              <a:t>(2)证明对称性 </a:t>
            </a:r>
          </a:p>
          <a:p>
            <a:pPr marL="0" indent="0">
              <a:buNone/>
            </a:pPr>
            <a:r>
              <a:rPr sz="2800">
                <a:latin typeface="Times New Roman" panose="02020603050405020304" pitchFamily="18" charset="0"/>
              </a:rPr>
              <a:t>任取&lt;a,b&gt;,&lt;c,d&gt;∈A×A，设有&lt;a,b&gt;R&lt;c,d&gt; ，由R定义得a+d=b+c，显然有c+b=d+a,根据R定义得&lt;c,d&gt; R &lt;a,b&gt;，所以R具有对称性。</a:t>
            </a:r>
          </a:p>
          <a:p>
            <a:pPr marL="0" indent="0">
              <a:buNone/>
            </a:pPr>
            <a:r>
              <a:rPr sz="2800">
                <a:latin typeface="Times New Roman" panose="02020603050405020304" pitchFamily="18" charset="0"/>
              </a:rPr>
              <a:t>(3) 证明传递性</a:t>
            </a:r>
          </a:p>
          <a:p>
            <a:pPr marL="0" indent="0">
              <a:buNone/>
            </a:pPr>
            <a:r>
              <a:rPr sz="2800">
                <a:latin typeface="Times New Roman" panose="02020603050405020304" pitchFamily="18" charset="0"/>
              </a:rPr>
              <a:t>任取&lt;a,b&gt;,&lt;c,d&gt;,&lt;e,f&gt;∈A×A，设有&lt;a,b&gt;R&lt;c,d&gt;和&lt;c,d&gt;R&lt;e,f&gt; ，由R定义得a+d=b+c，c+f=d+e，于是有 a+d+c+f=b+c+d+e 等号两侧分别消去d+c和c+d得, a+f=b+e 由R定义得&lt;a,b&gt;R&lt;e,f&gt;, 所以R具有传递性。</a:t>
            </a:r>
          </a:p>
          <a:p>
            <a:pPr marL="0" indent="0">
              <a:buNone/>
            </a:pPr>
            <a:r>
              <a:rPr sz="2800">
                <a:latin typeface="Times New Roman" panose="02020603050405020304" pitchFamily="18" charset="0"/>
              </a:rPr>
              <a:t>综上所述，R是A×A上等价关系。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740"/>
            <a:ext cx="8229600" cy="393763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设C={1,2,3,6,12,24,36}，≤ 是C上整除关系。 请画出&lt;Ｃ,≤&gt;的Hasse图。</a:t>
            </a:r>
            <a:r>
              <a:rPr 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并</a:t>
            </a:r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在&lt;Ｃ,≤&gt;中，分别求{2,3}和{6,12,24}的极小元、极大元、最小元、最大元、上界、下界、上确界和下确界。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/>
            </a:endParaRPr>
          </a:p>
          <a:p>
            <a:endParaRPr lang="zh-CN" altLang="en-US" dirty="0"/>
          </a:p>
        </p:txBody>
      </p:sp>
      <p:graphicFrame>
        <p:nvGraphicFramePr>
          <p:cNvPr id="4" name="表格 -1"/>
          <p:cNvGraphicFramePr/>
          <p:nvPr/>
        </p:nvGraphicFramePr>
        <p:xfrm>
          <a:off x="988060" y="2256790"/>
          <a:ext cx="7390765" cy="1383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7110"/>
                <a:gridCol w="755015"/>
                <a:gridCol w="755015"/>
                <a:gridCol w="737870"/>
                <a:gridCol w="737870"/>
                <a:gridCol w="1097915"/>
                <a:gridCol w="824230"/>
                <a:gridCol w="737870"/>
                <a:gridCol w="737870"/>
              </a:tblGrid>
              <a:tr h="4610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FF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endParaRPr lang="zh-CN" altLang="en-US" sz="1000" b="0">
                        <a:solidFill>
                          <a:srgbClr val="FF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极小元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极大元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最小元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最大元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上界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下界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上确界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下确界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0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{2,3}</a:t>
                      </a:r>
                      <a:endParaRPr lang="zh-CN" altLang="en-US" sz="10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FF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2,3</a:t>
                      </a:r>
                      <a:endParaRPr lang="zh-CN" altLang="en-US" sz="1000" b="0">
                        <a:solidFill>
                          <a:srgbClr val="FF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FF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2,3</a:t>
                      </a:r>
                      <a:endParaRPr lang="zh-CN" altLang="en-US" sz="1000" b="0">
                        <a:solidFill>
                          <a:srgbClr val="FF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FF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无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FF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无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FF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6,12,24,36</a:t>
                      </a:r>
                      <a:endParaRPr lang="zh-CN" altLang="en-US" sz="1000" b="0">
                        <a:solidFill>
                          <a:srgbClr val="FF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FF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1</a:t>
                      </a:r>
                      <a:endParaRPr lang="zh-CN" altLang="en-US" sz="1000" b="0">
                        <a:solidFill>
                          <a:srgbClr val="FF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FF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6</a:t>
                      </a:r>
                      <a:endParaRPr lang="zh-CN" altLang="en-US" sz="1000" b="0">
                        <a:solidFill>
                          <a:srgbClr val="FF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FF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1</a:t>
                      </a:r>
                      <a:endParaRPr lang="zh-CN" altLang="en-US" sz="1000" b="0">
                        <a:solidFill>
                          <a:srgbClr val="FF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0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{6,12,24}</a:t>
                      </a:r>
                      <a:endParaRPr lang="zh-CN" altLang="en-US" sz="10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FF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6</a:t>
                      </a:r>
                      <a:endParaRPr lang="zh-CN" altLang="en-US" sz="1000" b="0">
                        <a:solidFill>
                          <a:srgbClr val="FF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FF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24</a:t>
                      </a:r>
                      <a:endParaRPr lang="zh-CN" altLang="en-US" sz="1000" b="0">
                        <a:solidFill>
                          <a:srgbClr val="FF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FF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6</a:t>
                      </a:r>
                      <a:endParaRPr lang="zh-CN" altLang="en-US" sz="1000" b="0">
                        <a:solidFill>
                          <a:srgbClr val="FF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FF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24</a:t>
                      </a:r>
                      <a:endParaRPr lang="zh-CN" altLang="en-US" sz="1000" b="0">
                        <a:solidFill>
                          <a:srgbClr val="FF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FF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24</a:t>
                      </a:r>
                      <a:endParaRPr lang="zh-CN" altLang="en-US" sz="1000" b="0">
                        <a:solidFill>
                          <a:srgbClr val="FF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FF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1,2,3,6</a:t>
                      </a:r>
                      <a:endParaRPr lang="zh-CN" altLang="en-US" sz="1000" b="0">
                        <a:solidFill>
                          <a:srgbClr val="FF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FF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24</a:t>
                      </a:r>
                      <a:endParaRPr lang="zh-CN" altLang="en-US" sz="1000" b="0">
                        <a:solidFill>
                          <a:srgbClr val="FF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FF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6</a:t>
                      </a:r>
                      <a:endParaRPr lang="zh-CN" altLang="en-US" sz="1000" b="0">
                        <a:solidFill>
                          <a:srgbClr val="FF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180" y="3854450"/>
            <a:ext cx="2114550" cy="227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036496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四、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若f:A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B是从A到B的函数，定义一个函数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B2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对任意b∈B有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g(b)={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x| x∈A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∧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f(x)=b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，证明：若f是A到B的满射，则g是从B到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的单射。</a:t>
            </a:r>
          </a:p>
          <a:p>
            <a:pPr marL="0" indent="0">
              <a:buNone/>
            </a:pPr>
            <a:endParaRPr lang="zh-CN" altLang="en-US" sz="2800" dirty="0" smtClean="0"/>
          </a:p>
          <a:p>
            <a:pPr marL="0" indent="0">
              <a:buNone/>
            </a:pPr>
            <a:r>
              <a:rPr lang="zh-CN" altLang="en-US" sz="2800" dirty="0" smtClean="0"/>
              <a:t>证明：</a:t>
            </a:r>
            <a:r>
              <a:rPr sz="2800" dirty="0" smtClean="0">
                <a:latin typeface="Times New Roman" panose="02020603050405020304" pitchFamily="18" charset="0"/>
              </a:rPr>
              <a:t>任取b</a:t>
            </a:r>
            <a:r>
              <a:rPr sz="2800" baseline="-25000" dirty="0" smtClean="0">
                <a:latin typeface="Times New Roman" panose="02020603050405020304" pitchFamily="18" charset="0"/>
              </a:rPr>
              <a:t>1</a:t>
            </a:r>
            <a:r>
              <a:rPr sz="2800" dirty="0" smtClean="0">
                <a:latin typeface="Times New Roman" panose="02020603050405020304" pitchFamily="18" charset="0"/>
              </a:rPr>
              <a:t>,b</a:t>
            </a:r>
            <a:r>
              <a:rPr sz="2800" baseline="-25000" dirty="0" smtClean="0">
                <a:latin typeface="Times New Roman" panose="02020603050405020304" pitchFamily="18" charset="0"/>
              </a:rPr>
              <a:t>2</a:t>
            </a:r>
            <a:r>
              <a:rPr sz="2800" dirty="0" smtClean="0">
                <a:latin typeface="Times New Roman" panose="02020603050405020304" pitchFamily="18" charset="0"/>
              </a:rPr>
              <a:t>∈B, b</a:t>
            </a:r>
            <a:r>
              <a:rPr sz="2800" baseline="-25000" dirty="0" smtClean="0">
                <a:latin typeface="Times New Roman" panose="02020603050405020304" pitchFamily="18" charset="0"/>
              </a:rPr>
              <a:t>1</a:t>
            </a:r>
            <a:r>
              <a:rPr sz="2800" dirty="0" smtClean="0">
                <a:latin typeface="Times New Roman" panose="02020603050405020304" pitchFamily="18" charset="0"/>
              </a:rPr>
              <a:t>≠b</a:t>
            </a:r>
            <a:r>
              <a:rPr sz="2800" baseline="-25000" dirty="0" smtClean="0">
                <a:latin typeface="Times New Roman" panose="02020603050405020304" pitchFamily="18" charset="0"/>
              </a:rPr>
              <a:t>2</a:t>
            </a:r>
            <a:endParaRPr sz="2800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800" dirty="0" smtClean="0">
                <a:latin typeface="Times New Roman" panose="02020603050405020304" pitchFamily="18" charset="0"/>
              </a:rPr>
              <a:t>∵</a:t>
            </a:r>
            <a:r>
              <a:rPr lang="en-US" sz="2800" dirty="0" smtClean="0">
                <a:latin typeface="Times New Roman" panose="02020603050405020304" pitchFamily="18" charset="0"/>
              </a:rPr>
              <a:t>f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满射</a:t>
            </a:r>
            <a:r>
              <a:rPr sz="2800" dirty="0" smtClean="0">
                <a:latin typeface="Times New Roman" panose="02020603050405020304" pitchFamily="18" charset="0"/>
              </a:rPr>
              <a:t>，</a:t>
            </a:r>
            <a:r>
              <a:rPr sz="2800" dirty="0" smtClean="0">
                <a:latin typeface="Times New Roman" panose="02020603050405020304" pitchFamily="18" charset="0"/>
                <a:sym typeface="+mn-ea"/>
              </a:rPr>
              <a:t>∴存在a</a:t>
            </a:r>
            <a:r>
              <a:rPr sz="2800" baseline="-25000" dirty="0" smtClean="0">
                <a:latin typeface="Times New Roman" panose="02020603050405020304" pitchFamily="18" charset="0"/>
                <a:sym typeface="+mn-ea"/>
              </a:rPr>
              <a:t>1</a:t>
            </a:r>
            <a:r>
              <a:rPr sz="2800" dirty="0" smtClean="0">
                <a:latin typeface="Times New Roman" panose="02020603050405020304" pitchFamily="18" charset="0"/>
                <a:sym typeface="+mn-ea"/>
              </a:rPr>
              <a:t>,a</a:t>
            </a:r>
            <a:r>
              <a:rPr sz="2800" baseline="-25000" dirty="0" smtClean="0">
                <a:latin typeface="Times New Roman" panose="02020603050405020304" pitchFamily="18" charset="0"/>
                <a:sym typeface="+mn-ea"/>
              </a:rPr>
              <a:t>2</a:t>
            </a:r>
            <a:r>
              <a:rPr sz="2800" dirty="0" smtClean="0">
                <a:latin typeface="Times New Roman" panose="02020603050405020304" pitchFamily="18" charset="0"/>
                <a:sym typeface="+mn-ea"/>
              </a:rPr>
              <a:t>∈A, 使得 f(a</a:t>
            </a:r>
            <a:r>
              <a:rPr sz="2800" baseline="-25000" dirty="0" smtClean="0">
                <a:latin typeface="Times New Roman" panose="02020603050405020304" pitchFamily="18" charset="0"/>
                <a:sym typeface="+mn-ea"/>
              </a:rPr>
              <a:t>1</a:t>
            </a:r>
            <a:r>
              <a:rPr sz="2800" dirty="0" smtClean="0">
                <a:latin typeface="Times New Roman" panose="02020603050405020304" pitchFamily="18" charset="0"/>
                <a:sym typeface="+mn-ea"/>
              </a:rPr>
              <a:t>)=b</a:t>
            </a:r>
            <a:r>
              <a:rPr sz="2800" baseline="-25000" dirty="0" smtClean="0">
                <a:latin typeface="Times New Roman" panose="02020603050405020304" pitchFamily="18" charset="0"/>
                <a:sym typeface="+mn-ea"/>
              </a:rPr>
              <a:t>1</a:t>
            </a:r>
            <a:r>
              <a:rPr sz="2800" dirty="0" smtClean="0">
                <a:latin typeface="Times New Roman" panose="02020603050405020304" pitchFamily="18" charset="0"/>
                <a:sym typeface="+mn-ea"/>
              </a:rPr>
              <a:t>, f(a</a:t>
            </a:r>
            <a:r>
              <a:rPr sz="2800" baseline="-25000" dirty="0" smtClean="0">
                <a:latin typeface="Times New Roman" panose="02020603050405020304" pitchFamily="18" charset="0"/>
                <a:sym typeface="+mn-ea"/>
              </a:rPr>
              <a:t>2</a:t>
            </a:r>
            <a:r>
              <a:rPr sz="2800" dirty="0" smtClean="0">
                <a:latin typeface="Times New Roman" panose="02020603050405020304" pitchFamily="18" charset="0"/>
                <a:sym typeface="+mn-ea"/>
              </a:rPr>
              <a:t>)=b</a:t>
            </a:r>
            <a:r>
              <a:rPr sz="2800" baseline="-25000" dirty="0" smtClean="0">
                <a:latin typeface="Times New Roman" panose="02020603050405020304" pitchFamily="18" charset="0"/>
                <a:sym typeface="+mn-ea"/>
              </a:rPr>
              <a:t>2</a:t>
            </a:r>
            <a:r>
              <a:rPr sz="2800" dirty="0" smtClean="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sz="2800" dirty="0" smtClean="0">
                <a:latin typeface="Times New Roman" panose="02020603050405020304" pitchFamily="18" charset="0"/>
                <a:sym typeface="+mn-ea"/>
              </a:rPr>
              <a:t>且</a:t>
            </a:r>
            <a:r>
              <a:rPr sz="2800" dirty="0" smtClean="0">
                <a:latin typeface="Times New Roman" panose="02020603050405020304" pitchFamily="18" charset="0"/>
                <a:sym typeface="+mn-ea"/>
              </a:rPr>
              <a:t>f(a</a:t>
            </a:r>
            <a:r>
              <a:rPr sz="2800" baseline="-25000" dirty="0" smtClean="0">
                <a:latin typeface="Times New Roman" panose="02020603050405020304" pitchFamily="18" charset="0"/>
                <a:sym typeface="+mn-ea"/>
              </a:rPr>
              <a:t>1</a:t>
            </a:r>
            <a:r>
              <a:rPr sz="2800" dirty="0" smtClean="0">
                <a:latin typeface="Times New Roman" panose="02020603050405020304" pitchFamily="18" charset="0"/>
                <a:sym typeface="+mn-ea"/>
              </a:rPr>
              <a:t>)≠f(a</a:t>
            </a:r>
            <a:r>
              <a:rPr sz="2800" baseline="-25000" dirty="0" smtClean="0">
                <a:latin typeface="Times New Roman" panose="02020603050405020304" pitchFamily="18" charset="0"/>
                <a:sym typeface="+mn-ea"/>
              </a:rPr>
              <a:t>2</a:t>
            </a:r>
            <a:r>
              <a:rPr sz="2800" dirty="0" smtClean="0">
                <a:latin typeface="Times New Roman" panose="02020603050405020304" pitchFamily="18" charset="0"/>
                <a:sym typeface="+mn-ea"/>
              </a:rPr>
              <a:t>)</a:t>
            </a:r>
          </a:p>
          <a:p>
            <a:pPr marL="0" indent="0">
              <a:buNone/>
            </a:pPr>
            <a:r>
              <a:rPr sz="2800" dirty="0" smtClean="0">
                <a:latin typeface="Times New Roman" panose="02020603050405020304" pitchFamily="18" charset="0"/>
                <a:sym typeface="+mn-ea"/>
              </a:rPr>
              <a:t>∵</a:t>
            </a:r>
            <a:r>
              <a:rPr lang="en-US" sz="2800" dirty="0" smtClean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是函数</a:t>
            </a:r>
            <a:r>
              <a:rPr sz="2800" dirty="0" smtClean="0">
                <a:latin typeface="Times New Roman" panose="02020603050405020304" pitchFamily="18" charset="0"/>
                <a:sym typeface="+mn-ea"/>
              </a:rPr>
              <a:t>∴a</a:t>
            </a:r>
            <a:r>
              <a:rPr sz="2800" baseline="-25000" dirty="0" smtClean="0">
                <a:latin typeface="Times New Roman" panose="02020603050405020304" pitchFamily="18" charset="0"/>
                <a:sym typeface="+mn-ea"/>
              </a:rPr>
              <a:t>1</a:t>
            </a:r>
            <a:r>
              <a:rPr sz="2800" dirty="0" smtClean="0">
                <a:latin typeface="Times New Roman" panose="02020603050405020304" pitchFamily="18" charset="0"/>
                <a:sym typeface="+mn-ea"/>
              </a:rPr>
              <a:t>≠a</a:t>
            </a:r>
            <a:r>
              <a:rPr sz="2800" baseline="-25000" dirty="0" smtClean="0">
                <a:latin typeface="Times New Roman" panose="02020603050405020304" pitchFamily="18" charset="0"/>
                <a:sym typeface="+mn-ea"/>
              </a:rPr>
              <a:t>2</a:t>
            </a:r>
            <a:endParaRPr sz="2800" dirty="0" smtClean="0">
              <a:latin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又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g(</a:t>
            </a:r>
            <a:r>
              <a:rPr sz="2800" dirty="0" smtClean="0">
                <a:latin typeface="Times New Roman" panose="02020603050405020304" pitchFamily="18" charset="0"/>
                <a:sym typeface="+mn-ea"/>
              </a:rPr>
              <a:t>b</a:t>
            </a:r>
            <a:r>
              <a:rPr sz="2800" baseline="-25000" dirty="0" smtClean="0"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)={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x| x∈A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∧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f(x)=</a:t>
            </a:r>
            <a:r>
              <a:rPr sz="2800" dirty="0" smtClean="0">
                <a:latin typeface="Times New Roman" panose="02020603050405020304" pitchFamily="18" charset="0"/>
                <a:sym typeface="+mn-ea"/>
              </a:rPr>
              <a:t>b</a:t>
            </a:r>
            <a:r>
              <a:rPr sz="2800" baseline="-25000" dirty="0" smtClean="0"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g(</a:t>
            </a:r>
            <a:r>
              <a:rPr sz="2800" dirty="0" smtClean="0">
                <a:latin typeface="Times New Roman" panose="02020603050405020304" pitchFamily="18" charset="0"/>
                <a:sym typeface="+mn-ea"/>
              </a:rPr>
              <a:t>b</a:t>
            </a:r>
            <a:r>
              <a:rPr sz="2800" baseline="-25000" dirty="0" smtClean="0"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)={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x| x∈A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∧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f(x)=</a:t>
            </a:r>
            <a:r>
              <a:rPr sz="2800" dirty="0" smtClean="0">
                <a:latin typeface="Times New Roman" panose="02020603050405020304" pitchFamily="18" charset="0"/>
                <a:sym typeface="+mn-ea"/>
              </a:rPr>
              <a:t>b</a:t>
            </a:r>
            <a:r>
              <a:rPr sz="2800" baseline="-25000" dirty="0" smtClean="0"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marL="0" indent="0">
              <a:buNone/>
            </a:pPr>
            <a:r>
              <a:rPr sz="2800" dirty="0" smtClean="0">
                <a:latin typeface="Times New Roman" panose="02020603050405020304" pitchFamily="18" charset="0"/>
                <a:sym typeface="+mn-ea"/>
              </a:rPr>
              <a:t>∴a</a:t>
            </a:r>
            <a:r>
              <a:rPr sz="2800" baseline="-25000" dirty="0" smtClean="0">
                <a:latin typeface="Times New Roman" panose="02020603050405020304" pitchFamily="18" charset="0"/>
                <a:sym typeface="+mn-ea"/>
              </a:rPr>
              <a:t>1</a:t>
            </a:r>
            <a:r>
              <a:rPr sz="2800" dirty="0" smtClean="0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g(</a:t>
            </a:r>
            <a:r>
              <a:rPr sz="2800" dirty="0" smtClean="0">
                <a:latin typeface="Times New Roman" panose="02020603050405020304" pitchFamily="18" charset="0"/>
                <a:sym typeface="+mn-ea"/>
              </a:rPr>
              <a:t>b</a:t>
            </a:r>
            <a:r>
              <a:rPr sz="2800" baseline="-25000" dirty="0" smtClean="0"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sz="2800" dirty="0" smtClean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sz="2800" baseline="-25000" dirty="0" smtClean="0">
                <a:latin typeface="Times New Roman" panose="02020603050405020304" pitchFamily="18" charset="0"/>
                <a:sym typeface="+mn-ea"/>
              </a:rPr>
              <a:t>2</a:t>
            </a:r>
            <a:r>
              <a:rPr sz="2800" dirty="0" smtClean="0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g(</a:t>
            </a:r>
            <a:r>
              <a:rPr sz="2800" dirty="0" smtClean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sz="2800" baseline="-25000" dirty="0" smtClean="0"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但</a:t>
            </a:r>
            <a:r>
              <a:rPr sz="2800" dirty="0" smtClean="0">
                <a:latin typeface="Times New Roman" panose="02020603050405020304" pitchFamily="18" charset="0"/>
                <a:sym typeface="+mn-ea"/>
              </a:rPr>
              <a:t>a</a:t>
            </a:r>
            <a:r>
              <a:rPr sz="2800" baseline="-25000" dirty="0" smtClean="0">
                <a:latin typeface="Times New Roman" panose="02020603050405020304" pitchFamily="18" charset="0"/>
                <a:sym typeface="+mn-ea"/>
              </a:rPr>
              <a:t>1</a:t>
            </a:r>
            <a:r>
              <a:rPr lang="en-US" sz="2800" dirty="0" smtClean="0">
                <a:latin typeface="Times New Roman" panose="02020603050405020304" pitchFamily="18" charset="0"/>
                <a:sym typeface="+mn-ea"/>
              </a:rPr>
              <a:t>∉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g(</a:t>
            </a:r>
            <a:r>
              <a:rPr sz="2800" dirty="0" smtClean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sz="2800" baseline="-25000" dirty="0" smtClean="0"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sz="2800" dirty="0" smtClean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sz="2800" baseline="-25000" dirty="0" smtClean="0">
                <a:latin typeface="Times New Roman" panose="02020603050405020304" pitchFamily="18" charset="0"/>
                <a:sym typeface="+mn-ea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sym typeface="+mn-ea"/>
              </a:rPr>
              <a:t>∉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g(</a:t>
            </a:r>
            <a:r>
              <a:rPr sz="2800" dirty="0" smtClean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sz="2800" baseline="-25000" dirty="0" smtClean="0"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r>
              <a:rPr sz="2800" dirty="0" smtClean="0">
                <a:latin typeface="Times New Roman" panose="02020603050405020304" pitchFamily="18" charset="0"/>
                <a:sym typeface="+mn-ea"/>
              </a:rPr>
              <a:t>∴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g(</a:t>
            </a:r>
            <a:r>
              <a:rPr sz="2800" dirty="0" smtClean="0">
                <a:latin typeface="Times New Roman" panose="02020603050405020304" pitchFamily="18" charset="0"/>
                <a:sym typeface="+mn-ea"/>
              </a:rPr>
              <a:t>b</a:t>
            </a:r>
            <a:r>
              <a:rPr sz="2800" baseline="-25000" dirty="0" smtClean="0"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sz="2800" dirty="0" smtClean="0">
                <a:latin typeface="Times New Roman" panose="02020603050405020304" pitchFamily="18" charset="0"/>
                <a:sym typeface="+mn-ea"/>
              </a:rPr>
              <a:t>≠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g(</a:t>
            </a:r>
            <a:r>
              <a:rPr sz="2800" dirty="0" smtClean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sz="2800" baseline="-25000" dirty="0" smtClean="0"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又</a:t>
            </a:r>
            <a:r>
              <a:rPr sz="2800" dirty="0" smtClean="0">
                <a:latin typeface="Times New Roman" panose="02020603050405020304" pitchFamily="18" charset="0"/>
                <a:sym typeface="+mn-ea"/>
              </a:rPr>
              <a:t>b</a:t>
            </a:r>
            <a:r>
              <a:rPr sz="2800" baseline="-25000" dirty="0" smtClean="0">
                <a:latin typeface="Times New Roman" panose="02020603050405020304" pitchFamily="18" charset="0"/>
                <a:sym typeface="+mn-ea"/>
              </a:rPr>
              <a:t>1</a:t>
            </a:r>
            <a:r>
              <a:rPr sz="2800" dirty="0" smtClean="0">
                <a:latin typeface="Times New Roman" panose="02020603050405020304" pitchFamily="18" charset="0"/>
                <a:sym typeface="+mn-ea"/>
              </a:rPr>
              <a:t>,b</a:t>
            </a:r>
            <a:r>
              <a:rPr sz="2800" baseline="-25000" dirty="0" smtClean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sz="2800" dirty="0" smtClean="0">
                <a:latin typeface="Times New Roman" panose="02020603050405020304" pitchFamily="18" charset="0"/>
                <a:sym typeface="+mn-ea"/>
              </a:rPr>
              <a:t>的任意性可知，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g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为单射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endParaRPr sz="2800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88640"/>
            <a:ext cx="8579296" cy="640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五、半加器是由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相加，求出和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以及进位</a:t>
            </a:r>
          </a:p>
          <a:p>
            <a:pPr marL="0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的一种逻辑线路，这一线路有两个输入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</a:p>
          <a:p>
            <a:pPr marL="0" indent="0">
              <a:buNone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和两个输出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。由上表所列情况可知</a:t>
            </a:r>
          </a:p>
          <a:p>
            <a:pPr marL="0" indent="0">
              <a:buNone/>
            </a:pP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故逻辑线路如图所示</a:t>
            </a:r>
          </a:p>
          <a:p>
            <a:pPr marL="0" indent="0">
              <a:buNone/>
            </a:pP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7" name="Group 86"/>
          <p:cNvGraphicFramePr>
            <a:graphicFrameLocks noGrp="1"/>
          </p:cNvGraphicFramePr>
          <p:nvPr/>
        </p:nvGraphicFramePr>
        <p:xfrm>
          <a:off x="6734656" y="241777"/>
          <a:ext cx="1823490" cy="1600200"/>
        </p:xfrm>
        <a:graphic>
          <a:graphicData uri="http://schemas.openxmlformats.org/drawingml/2006/table">
            <a:tbl>
              <a:tblPr/>
              <a:tblGrid>
                <a:gridCol w="489214"/>
                <a:gridCol w="489213"/>
                <a:gridCol w="431463"/>
                <a:gridCol w="413600"/>
              </a:tblGrid>
              <a:tr h="285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Kingsoft Phonetic Plain" pitchFamily="2" charset="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Kingsoft Phonetic Plain" pitchFamily="2" charset="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Kingsoft Phonetic Plain" pitchFamily="2" charset="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Kingsoft Phonetic Plain" pitchFamily="2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185" y="1605915"/>
            <a:ext cx="1400175" cy="333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760" y="2276872"/>
            <a:ext cx="2999740" cy="2047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7104" y="4335510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另一种解法：</a:t>
            </a:r>
            <a:r>
              <a:rPr lang="zh-CN" altLang="en-US" dirty="0" smtClean="0"/>
              <a:t>用主析取范式</a:t>
            </a:r>
            <a:endParaRPr lang="en-US" altLang="zh-CN" dirty="0" smtClean="0"/>
          </a:p>
          <a:p>
            <a:r>
              <a:rPr lang="en-US" altLang="zh-CN" dirty="0" smtClean="0"/>
              <a:t>S= (x</a:t>
            </a:r>
            <a:r>
              <a:rPr lang="en-US" altLang="zh-CN" dirty="0" smtClean="0">
                <a:sym typeface="Symbol"/>
              </a:rPr>
              <a:t>y)(</a:t>
            </a:r>
            <a:r>
              <a:rPr lang="en-US" altLang="zh-CN" dirty="0" err="1" smtClean="0">
                <a:sym typeface="Symbol"/>
              </a:rPr>
              <a:t>xy</a:t>
            </a:r>
            <a:r>
              <a:rPr lang="en-US" altLang="zh-CN" dirty="0" smtClean="0">
                <a:sym typeface="Symbol"/>
              </a:rPr>
              <a:t>)</a:t>
            </a:r>
          </a:p>
          <a:p>
            <a:r>
              <a:rPr lang="en-US" altLang="zh-CN" dirty="0" smtClean="0">
                <a:sym typeface="Symbol"/>
              </a:rPr>
              <a:t>C = (</a:t>
            </a:r>
            <a:r>
              <a:rPr lang="en-US" altLang="zh-CN" dirty="0" err="1" smtClean="0">
                <a:sym typeface="Symbol"/>
              </a:rPr>
              <a:t>xy</a:t>
            </a:r>
            <a:r>
              <a:rPr lang="en-US" altLang="zh-CN" dirty="0" smtClean="0">
                <a:sym typeface="Symbol"/>
              </a:rPr>
              <a:t>)</a:t>
            </a:r>
          </a:p>
          <a:p>
            <a:r>
              <a:rPr lang="zh-CN" altLang="en-US" dirty="0" smtClean="0">
                <a:sym typeface="Symbol"/>
              </a:rPr>
              <a:t>根据课件对与或非门的画法：</a:t>
            </a:r>
            <a:endParaRPr lang="en-US" altLang="zh-CN" dirty="0" smtClean="0">
              <a:sym typeface="Symbol"/>
            </a:endParaRPr>
          </a:p>
          <a:p>
            <a:r>
              <a:rPr lang="zh-CN" altLang="en-US" b="1" dirty="0" smtClean="0"/>
              <a:t>          非门                                       与门                                          </a:t>
            </a:r>
            <a:r>
              <a:rPr lang="zh-CN" altLang="en-US" b="1" dirty="0"/>
              <a:t>或门</a:t>
            </a:r>
          </a:p>
          <a:p>
            <a:endParaRPr lang="zh-CN" altLang="en-US" dirty="0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334405" y="5700069"/>
            <a:ext cx="7467600" cy="1157288"/>
            <a:chOff x="528" y="912"/>
            <a:chExt cx="4704" cy="729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2544" y="1056"/>
              <a:ext cx="384" cy="384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928" y="12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352" y="11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352" y="13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6"/>
            <p:cNvSpPr>
              <a:spLocks noChangeArrowheads="1"/>
            </p:cNvSpPr>
            <p:nvPr/>
          </p:nvSpPr>
          <p:spPr bwMode="auto">
            <a:xfrm rot="10800000">
              <a:off x="4128" y="1104"/>
              <a:ext cx="336" cy="384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936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936" y="13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464" y="12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 rot="-5400000">
              <a:off x="984" y="1080"/>
              <a:ext cx="192" cy="144"/>
            </a:xfrm>
            <a:prstGeom prst="flowChartMer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768" y="11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200" y="11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152" y="1152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2064" y="912"/>
              <a:ext cx="336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chemeClr val="tx2"/>
                  </a:solidFill>
                  <a:latin typeface="Symbol" pitchFamily="18" charset="2"/>
                </a:rPr>
                <a:t> 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kumimoji="1" lang="en-US" altLang="zh-CN" sz="2400">
                <a:solidFill>
                  <a:schemeClr val="tx2"/>
                </a:solidFill>
                <a:latin typeface="Symbol" pitchFamily="18" charset="2"/>
              </a:endParaRPr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2064" y="912"/>
              <a:ext cx="384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chemeClr val="tx2"/>
                  </a:solidFill>
                  <a:latin typeface="宋体" charset="-122"/>
                </a:rPr>
                <a:t>a</a:t>
              </a:r>
              <a:endParaRPr kumimoji="1" lang="en-US" altLang="zh-CN" sz="2400">
                <a:solidFill>
                  <a:schemeClr val="tx2"/>
                </a:solidFill>
                <a:latin typeface="Symbol" pitchFamily="18" charset="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chemeClr val="tx2"/>
                  </a:solidFill>
                  <a:latin typeface="宋体" charset="-122"/>
                </a:rPr>
                <a:t>b</a:t>
              </a:r>
              <a:endParaRPr kumimoji="1" lang="en-US" altLang="zh-CN" sz="2400">
                <a:solidFill>
                  <a:schemeClr val="accent2"/>
                </a:solidFill>
                <a:latin typeface="Symbol" pitchFamily="18" charset="2"/>
              </a:endParaRPr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3120" y="105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chemeClr val="tx2"/>
                  </a:solidFill>
                  <a:latin typeface="宋体" charset="-122"/>
                </a:rPr>
                <a:t>a∧b</a:t>
              </a:r>
              <a:endParaRPr kumimoji="1" lang="en-US" altLang="zh-CN" sz="2400">
                <a:solidFill>
                  <a:schemeClr val="accent2"/>
                </a:solidFill>
                <a:latin typeface="Symbol" pitchFamily="18" charset="2"/>
              </a:endParaRP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528" y="100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chemeClr val="tx2"/>
                  </a:solidFill>
                  <a:latin typeface="宋体" charset="-122"/>
                </a:rPr>
                <a:t>a</a:t>
              </a:r>
              <a:endParaRPr kumimoji="1" lang="en-US" altLang="zh-CN" sz="2400">
                <a:solidFill>
                  <a:schemeClr val="tx2"/>
                </a:solidFill>
                <a:latin typeface="Symbol" pitchFamily="18" charset="2"/>
              </a:endParaRPr>
            </a:p>
          </p:txBody>
        </p:sp>
        <p:sp>
          <p:nvSpPr>
            <p:cNvPr id="24" name="Text Box 30"/>
            <p:cNvSpPr txBox="1">
              <a:spLocks noChangeArrowheads="1"/>
            </p:cNvSpPr>
            <p:nvPr/>
          </p:nvSpPr>
          <p:spPr bwMode="auto">
            <a:xfrm>
              <a:off x="3648" y="1008"/>
              <a:ext cx="336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chemeClr val="tx2"/>
                  </a:solidFill>
                  <a:latin typeface="Symbol" pitchFamily="18" charset="2"/>
                </a:rPr>
                <a:t> 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kumimoji="1" lang="en-US" altLang="zh-CN" sz="2400">
                <a:solidFill>
                  <a:schemeClr val="tx2"/>
                </a:solidFill>
                <a:latin typeface="Symbol" pitchFamily="18" charset="2"/>
              </a:endParaRPr>
            </a:p>
          </p:txBody>
        </p:sp>
        <p:sp>
          <p:nvSpPr>
            <p:cNvPr id="25" name="Text Box 32"/>
            <p:cNvSpPr txBox="1">
              <a:spLocks noChangeArrowheads="1"/>
            </p:cNvSpPr>
            <p:nvPr/>
          </p:nvSpPr>
          <p:spPr bwMode="auto">
            <a:xfrm>
              <a:off x="3696" y="960"/>
              <a:ext cx="384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chemeClr val="tx2"/>
                  </a:solidFill>
                  <a:latin typeface="宋体" charset="-122"/>
                </a:rPr>
                <a:t>a</a:t>
              </a:r>
              <a:endParaRPr kumimoji="1" lang="en-US" altLang="zh-CN" sz="2400">
                <a:solidFill>
                  <a:schemeClr val="tx2"/>
                </a:solidFill>
                <a:latin typeface="Symbol" pitchFamily="18" charset="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chemeClr val="tx2"/>
                  </a:solidFill>
                  <a:latin typeface="宋体" charset="-122"/>
                </a:rPr>
                <a:t>b</a:t>
              </a:r>
              <a:endParaRPr kumimoji="1" lang="en-US" altLang="zh-CN" sz="2400">
                <a:solidFill>
                  <a:schemeClr val="accent2"/>
                </a:solidFill>
                <a:latin typeface="Symbol" pitchFamily="18" charset="2"/>
              </a:endParaRPr>
            </a:p>
          </p:txBody>
        </p:sp>
        <p:sp>
          <p:nvSpPr>
            <p:cNvPr id="26" name="Text Box 33"/>
            <p:cNvSpPr txBox="1">
              <a:spLocks noChangeArrowheads="1"/>
            </p:cNvSpPr>
            <p:nvPr/>
          </p:nvSpPr>
          <p:spPr bwMode="auto">
            <a:xfrm>
              <a:off x="4704" y="115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chemeClr val="tx2"/>
                  </a:solidFill>
                  <a:latin typeface="宋体" charset="-122"/>
                </a:rPr>
                <a:t>a∨b</a:t>
              </a:r>
              <a:endParaRPr kumimoji="1" lang="en-US" altLang="zh-CN" sz="2400">
                <a:solidFill>
                  <a:schemeClr val="accent2"/>
                </a:solidFill>
                <a:latin typeface="Symbol" pitchFamily="18" charset="2"/>
              </a:endParaRPr>
            </a:p>
          </p:txBody>
        </p:sp>
        <p:sp>
          <p:nvSpPr>
            <p:cNvPr id="28" name="Text Box 36"/>
            <p:cNvSpPr txBox="1">
              <a:spLocks noChangeArrowheads="1"/>
            </p:cNvSpPr>
            <p:nvPr/>
          </p:nvSpPr>
          <p:spPr bwMode="auto">
            <a:xfrm>
              <a:off x="1440" y="96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kumimoji="1" lang="zh-CN" altLang="zh-CN" sz="2400">
                <a:solidFill>
                  <a:schemeClr val="accent2"/>
                </a:solidFill>
                <a:latin typeface="Symbol" pitchFamily="18" charset="2"/>
              </a:endParaRPr>
            </a:p>
          </p:txBody>
        </p:sp>
        <p:sp>
          <p:nvSpPr>
            <p:cNvPr id="29" name="Text Box 42"/>
            <p:cNvSpPr txBox="1">
              <a:spLocks noChangeArrowheads="1"/>
            </p:cNvSpPr>
            <p:nvPr/>
          </p:nvSpPr>
          <p:spPr bwMode="auto">
            <a:xfrm>
              <a:off x="1440" y="100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latin typeface="Times New Roman" pitchFamily="18" charset="0"/>
                  <a:sym typeface="Symbol" pitchFamily="18" charset="2"/>
                </a:rPr>
                <a:t></a:t>
              </a:r>
              <a:r>
                <a:rPr kumimoji="1" lang="en-US" altLang="zh-CN" sz="2400">
                  <a:solidFill>
                    <a:schemeClr val="tx2"/>
                  </a:solidFill>
                  <a:latin typeface="宋体" charset="-122"/>
                </a:rPr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 rot="16200000">
            <a:off x="2839988" y="858044"/>
            <a:ext cx="304800" cy="228600"/>
          </a:xfrm>
          <a:prstGeom prst="flowChartMerg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1403648" y="972344"/>
            <a:ext cx="14744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15"/>
          <p:cNvSpPr>
            <a:spLocks noChangeShapeType="1"/>
          </p:cNvSpPr>
          <p:nvPr/>
        </p:nvSpPr>
        <p:spPr bwMode="auto">
          <a:xfrm>
            <a:off x="3182888" y="972344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Oval 20"/>
          <p:cNvSpPr>
            <a:spLocks noChangeArrowheads="1"/>
          </p:cNvSpPr>
          <p:nvPr/>
        </p:nvSpPr>
        <p:spPr bwMode="auto">
          <a:xfrm>
            <a:off x="3106688" y="972344"/>
            <a:ext cx="76200" cy="76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3697061" y="513913"/>
            <a:ext cx="609600" cy="6096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306661" y="8187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1403648" y="590112"/>
            <a:ext cx="2293413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392261" y="9711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 rot="10800000">
            <a:off x="6235853" y="1268760"/>
            <a:ext cx="533400" cy="609600"/>
          </a:xfrm>
          <a:prstGeom prst="flowChartOnlineStorag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5931053" y="142116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931053" y="172596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6769253" y="157356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 rot="16200000">
            <a:off x="2839988" y="2022748"/>
            <a:ext cx="304800" cy="228600"/>
          </a:xfrm>
          <a:prstGeom prst="flowChartMerg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2550354" y="2137047"/>
            <a:ext cx="327734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3182888" y="213704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3106688" y="2137048"/>
            <a:ext cx="76200" cy="76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3849461" y="2060848"/>
            <a:ext cx="609600" cy="6096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4459061" y="236564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>
            <a:off x="3544661" y="213704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>
            <a:off x="2191544" y="2518048"/>
            <a:ext cx="16579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0" name="直接连接符 29"/>
          <p:cNvCxnSpPr>
            <a:stCxn id="9" idx="1"/>
          </p:cNvCxnSpPr>
          <p:nvPr/>
        </p:nvCxnSpPr>
        <p:spPr>
          <a:xfrm flipV="1">
            <a:off x="4687661" y="818713"/>
            <a:ext cx="12433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3" idx="0"/>
          </p:cNvCxnSpPr>
          <p:nvPr/>
        </p:nvCxnSpPr>
        <p:spPr>
          <a:xfrm flipV="1">
            <a:off x="5931053" y="818713"/>
            <a:ext cx="0" cy="602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931053" y="1725960"/>
            <a:ext cx="0" cy="639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840061" y="2365648"/>
            <a:ext cx="10909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utoShape 4"/>
          <p:cNvSpPr>
            <a:spLocks noChangeArrowheads="1"/>
          </p:cNvSpPr>
          <p:nvPr/>
        </p:nvSpPr>
        <p:spPr bwMode="auto">
          <a:xfrm>
            <a:off x="6235853" y="3068960"/>
            <a:ext cx="609600" cy="6096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>
            <a:off x="6845453" y="337376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1860243" y="3184693"/>
            <a:ext cx="43756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1627493" y="3526160"/>
            <a:ext cx="46083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71600" y="40544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72359" y="745995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Arc 96"/>
          <p:cNvSpPr>
            <a:spLocks/>
          </p:cNvSpPr>
          <p:nvPr/>
        </p:nvSpPr>
        <p:spPr bwMode="auto">
          <a:xfrm rot="16200000" flipH="1">
            <a:off x="2398171" y="912127"/>
            <a:ext cx="254000" cy="152400"/>
          </a:xfrm>
          <a:custGeom>
            <a:avLst/>
            <a:gdLst>
              <a:gd name="T0" fmla="*/ 0 w 40399"/>
              <a:gd name="T1" fmla="*/ 242651548 h 21600"/>
              <a:gd name="T2" fmla="*/ 396904516 w 40399"/>
              <a:gd name="T3" fmla="*/ 245134419 h 21600"/>
              <a:gd name="T4" fmla="*/ 198191323 w 40399"/>
              <a:gd name="T5" fmla="*/ 377667802 h 21600"/>
              <a:gd name="T6" fmla="*/ 0 60000 65536"/>
              <a:gd name="T7" fmla="*/ 0 60000 65536"/>
              <a:gd name="T8" fmla="*/ 0 60000 65536"/>
              <a:gd name="T9" fmla="*/ 0 w 40399"/>
              <a:gd name="T10" fmla="*/ 0 h 21600"/>
              <a:gd name="T11" fmla="*/ 40399 w 4039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399" h="21600" fill="none" extrusionOk="0">
                <a:moveTo>
                  <a:pt x="0" y="13878"/>
                </a:moveTo>
                <a:cubicBezTo>
                  <a:pt x="3199" y="5519"/>
                  <a:pt x="11222" y="-1"/>
                  <a:pt x="20173" y="0"/>
                </a:cubicBezTo>
                <a:cubicBezTo>
                  <a:pt x="29178" y="0"/>
                  <a:pt x="37238" y="5587"/>
                  <a:pt x="40399" y="14019"/>
                </a:cubicBezTo>
              </a:path>
              <a:path w="40399" h="21600" stroke="0" extrusionOk="0">
                <a:moveTo>
                  <a:pt x="0" y="13878"/>
                </a:moveTo>
                <a:cubicBezTo>
                  <a:pt x="3199" y="5519"/>
                  <a:pt x="11222" y="-1"/>
                  <a:pt x="20173" y="0"/>
                </a:cubicBezTo>
                <a:cubicBezTo>
                  <a:pt x="29178" y="0"/>
                  <a:pt x="37238" y="5587"/>
                  <a:pt x="40399" y="14019"/>
                </a:cubicBezTo>
                <a:lnTo>
                  <a:pt x="20173" y="21600"/>
                </a:lnTo>
                <a:lnTo>
                  <a:pt x="0" y="13878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131"/>
          <p:cNvSpPr>
            <a:spLocks noChangeShapeType="1"/>
          </p:cNvSpPr>
          <p:nvPr/>
        </p:nvSpPr>
        <p:spPr bwMode="auto">
          <a:xfrm flipV="1">
            <a:off x="2550354" y="590112"/>
            <a:ext cx="0" cy="27121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56" name="直接连接符 55"/>
          <p:cNvCxnSpPr>
            <a:endCxn id="17" idx="0"/>
          </p:cNvCxnSpPr>
          <p:nvPr/>
        </p:nvCxnSpPr>
        <p:spPr>
          <a:xfrm>
            <a:off x="2550354" y="1115327"/>
            <a:ext cx="0" cy="1021720"/>
          </a:xfrm>
          <a:prstGeom prst="line">
            <a:avLst/>
          </a:prstGeom>
          <a:ln w="222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2191544" y="972344"/>
            <a:ext cx="0" cy="1545704"/>
          </a:xfrm>
          <a:prstGeom prst="line">
            <a:avLst/>
          </a:prstGeom>
          <a:ln w="222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1860243" y="602386"/>
            <a:ext cx="0" cy="293332"/>
          </a:xfrm>
          <a:prstGeom prst="line">
            <a:avLst/>
          </a:prstGeom>
          <a:ln w="2222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c 96"/>
          <p:cNvSpPr>
            <a:spLocks/>
          </p:cNvSpPr>
          <p:nvPr/>
        </p:nvSpPr>
        <p:spPr bwMode="auto">
          <a:xfrm rot="16200000" flipH="1">
            <a:off x="1708696" y="934244"/>
            <a:ext cx="254000" cy="152400"/>
          </a:xfrm>
          <a:custGeom>
            <a:avLst/>
            <a:gdLst>
              <a:gd name="T0" fmla="*/ 0 w 40399"/>
              <a:gd name="T1" fmla="*/ 242651548 h 21600"/>
              <a:gd name="T2" fmla="*/ 396904516 w 40399"/>
              <a:gd name="T3" fmla="*/ 245134419 h 21600"/>
              <a:gd name="T4" fmla="*/ 198191323 w 40399"/>
              <a:gd name="T5" fmla="*/ 377667802 h 21600"/>
              <a:gd name="T6" fmla="*/ 0 60000 65536"/>
              <a:gd name="T7" fmla="*/ 0 60000 65536"/>
              <a:gd name="T8" fmla="*/ 0 60000 65536"/>
              <a:gd name="T9" fmla="*/ 0 w 40399"/>
              <a:gd name="T10" fmla="*/ 0 h 21600"/>
              <a:gd name="T11" fmla="*/ 40399 w 4039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399" h="21600" fill="none" extrusionOk="0">
                <a:moveTo>
                  <a:pt x="0" y="13878"/>
                </a:moveTo>
                <a:cubicBezTo>
                  <a:pt x="3199" y="5519"/>
                  <a:pt x="11222" y="-1"/>
                  <a:pt x="20173" y="0"/>
                </a:cubicBezTo>
                <a:cubicBezTo>
                  <a:pt x="29178" y="0"/>
                  <a:pt x="37238" y="5587"/>
                  <a:pt x="40399" y="14019"/>
                </a:cubicBezTo>
              </a:path>
              <a:path w="40399" h="21600" stroke="0" extrusionOk="0">
                <a:moveTo>
                  <a:pt x="0" y="13878"/>
                </a:moveTo>
                <a:cubicBezTo>
                  <a:pt x="3199" y="5519"/>
                  <a:pt x="11222" y="-1"/>
                  <a:pt x="20173" y="0"/>
                </a:cubicBezTo>
                <a:cubicBezTo>
                  <a:pt x="29178" y="0"/>
                  <a:pt x="37238" y="5587"/>
                  <a:pt x="40399" y="14019"/>
                </a:cubicBezTo>
                <a:lnTo>
                  <a:pt x="20173" y="21600"/>
                </a:lnTo>
                <a:lnTo>
                  <a:pt x="0" y="13878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9" name="直接连接符 68"/>
          <p:cNvCxnSpPr>
            <a:endCxn id="42" idx="0"/>
          </p:cNvCxnSpPr>
          <p:nvPr/>
        </p:nvCxnSpPr>
        <p:spPr>
          <a:xfrm flipH="1">
            <a:off x="1860243" y="1137444"/>
            <a:ext cx="2" cy="2047249"/>
          </a:xfrm>
          <a:prstGeom prst="line">
            <a:avLst/>
          </a:prstGeom>
          <a:ln w="222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H="1">
            <a:off x="1627491" y="988327"/>
            <a:ext cx="3" cy="2537833"/>
          </a:xfrm>
          <a:prstGeom prst="line">
            <a:avLst/>
          </a:prstGeom>
          <a:ln w="222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226453" y="13975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S</a:t>
            </a:r>
            <a:endParaRPr lang="zh-CN" altLang="en-US" i="1" dirty="0"/>
          </a:p>
        </p:txBody>
      </p:sp>
      <p:sp>
        <p:nvSpPr>
          <p:cNvPr id="81" name="TextBox 80"/>
          <p:cNvSpPr txBox="1"/>
          <p:nvPr/>
        </p:nvSpPr>
        <p:spPr>
          <a:xfrm>
            <a:off x="7313640" y="31890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C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419532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4" grpId="0" animBg="1"/>
      <p:bldP spid="6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891</Words>
  <Application>Microsoft Office PowerPoint</Application>
  <PresentationFormat>全屏显示(4:3)</PresentationFormat>
  <Paragraphs>136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2017-2018学年 第二学期  离散数学期中测验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zyl</dc:creator>
  <cp:lastModifiedBy>zyl</cp:lastModifiedBy>
  <cp:revision>158</cp:revision>
  <dcterms:created xsi:type="dcterms:W3CDTF">2018-05-10T05:54:00Z</dcterms:created>
  <dcterms:modified xsi:type="dcterms:W3CDTF">2018-07-06T08:31:24Z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