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5A4E-5F8B-42E7-B97C-5E34911F4A3B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D0E1-94F8-4045-85E0-40B6B15E1F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中央处理器组成为一个有限状态机，它的状态随指令执行的结果而改变。像</a:t>
            </a:r>
            <a:r>
              <a:rPr lang="en-US" altLang="zh-CN" smtClean="0"/>
              <a:t>CPU</a:t>
            </a:r>
            <a:r>
              <a:rPr lang="zh-CN" altLang="en-US" smtClean="0"/>
              <a:t>这样的有限状态机应包含一个存储部分和一个组合部分，前者是寄存器，后者是算术逻辑单元和控制器，用以实现指令的序列控制。</a:t>
            </a:r>
          </a:p>
          <a:p>
            <a:r>
              <a:rPr lang="zh-CN" altLang="en-US" smtClean="0"/>
              <a:t>输入输出子系统作为计算机和外部世界之间的接口。</a:t>
            </a:r>
          </a:p>
          <a:p>
            <a:r>
              <a:rPr lang="zh-CN" altLang="en-US" smtClean="0"/>
              <a:t>外总线让所有这些函数部件连接起来并相互通信。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F4F1-53CE-4E35-9DE3-3045073A25D0}" type="datetimeFigureOut">
              <a:rPr lang="zh-CN" altLang="en-US" smtClean="0"/>
              <a:t>2013-11-25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D227-EBF7-43A7-A57C-758110F536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6</a:t>
            </a:r>
            <a:r>
              <a:rPr lang="zh-CN" altLang="en-US" smtClean="0">
                <a:ea typeface="宋体" pitchFamily="2" charset="-122"/>
              </a:rPr>
              <a:t>章 复杂算术操作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6.1  </a:t>
            </a:r>
            <a:r>
              <a:rPr lang="zh-CN" altLang="en-US" smtClean="0">
                <a:ea typeface="宋体" pitchFamily="2" charset="-122"/>
              </a:rPr>
              <a:t>单精度定点乘法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6.2 </a:t>
            </a:r>
            <a:r>
              <a:rPr lang="zh-CN" altLang="en-US" smtClean="0">
                <a:ea typeface="宋体" pitchFamily="2" charset="-122"/>
              </a:rPr>
              <a:t>单精度定点除法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6.3  </a:t>
            </a:r>
            <a:r>
              <a:rPr lang="zh-CN" altLang="en-US" smtClean="0">
                <a:ea typeface="宋体" pitchFamily="2" charset="-122"/>
              </a:rPr>
              <a:t>浮点操作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7921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6.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.1</a:t>
            </a:r>
            <a:r>
              <a:rPr lang="zh-CN" altLang="en-US" smtClean="0">
                <a:ea typeface="宋体" pitchFamily="2" charset="-122"/>
              </a:rPr>
              <a:t>移码和浮点数的表示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7324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3200" b="0" smtClean="0">
                <a:solidFill>
                  <a:schemeClr val="hlink"/>
                </a:solidFill>
              </a:rPr>
              <a:t>5. </a:t>
            </a:r>
            <a:r>
              <a:rPr lang="zh-CN" altLang="en-US" sz="3200" b="0" smtClean="0">
                <a:solidFill>
                  <a:schemeClr val="hlink"/>
                </a:solidFill>
              </a:rPr>
              <a:t>浮点数的表示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smtClean="0">
                <a:solidFill>
                  <a:schemeClr val="accent2"/>
                </a:solidFill>
              </a:rPr>
              <a:t>★</a:t>
            </a:r>
            <a:r>
              <a:rPr lang="en-US" altLang="zh-CN" b="0" smtClean="0">
                <a:solidFill>
                  <a:schemeClr val="accent2"/>
                </a:solidFill>
              </a:rPr>
              <a:t>IEEE754</a:t>
            </a:r>
            <a:r>
              <a:rPr lang="zh-CN" altLang="en-US" b="0" smtClean="0">
                <a:solidFill>
                  <a:schemeClr val="accent2"/>
                </a:solidFill>
              </a:rPr>
              <a:t>单精度数（短实数）</a:t>
            </a:r>
          </a:p>
          <a:p>
            <a:pPr marL="0" indent="0"/>
            <a:r>
              <a:rPr lang="zh-CN" altLang="en-US" b="0" smtClean="0"/>
              <a:t>即</a:t>
            </a:r>
            <a:r>
              <a:rPr lang="en-US" altLang="zh-CN" b="0" smtClean="0"/>
              <a:t>32</a:t>
            </a:r>
            <a:r>
              <a:rPr lang="zh-CN" altLang="en-US" b="0" smtClean="0"/>
              <a:t>位浮点数格式：</a:t>
            </a:r>
          </a:p>
          <a:p>
            <a:pPr marL="0" indent="0"/>
            <a:endParaRPr lang="zh-CN" altLang="en-US" b="0" smtClean="0"/>
          </a:p>
          <a:p>
            <a:pPr marL="442913" lvl="1" indent="-263525"/>
            <a:endParaRPr lang="zh-CN" altLang="en-US" sz="2800" b="0" smtClean="0"/>
          </a:p>
          <a:p>
            <a:pPr marL="442913" lvl="1" indent="-263525"/>
            <a:endParaRPr lang="zh-CN" altLang="en-US" sz="2800" b="0" smtClean="0"/>
          </a:p>
          <a:p>
            <a:pPr marL="442913" lvl="1" indent="-263525"/>
            <a:endParaRPr lang="zh-CN" altLang="en-US" sz="2800" b="0" smtClean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971550" y="4652963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-1)</a:t>
            </a:r>
            <a:r>
              <a:rPr lang="en-US" altLang="zh-CN" sz="3600" b="1" baseline="30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2</a:t>
            </a:r>
            <a:r>
              <a:rPr lang="en-US" altLang="zh-CN" sz="3600" b="1" baseline="30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E-</a:t>
            </a:r>
            <a:r>
              <a:rPr lang="en-US" altLang="zh-CN" sz="3600" b="1" baseline="30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127</a:t>
            </a: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1568450" y="3141663"/>
            <a:ext cx="4751388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>
              <a:ea typeface="宋体" pitchFamily="2" charset="-122"/>
            </a:endParaRPr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>
            <a:off x="2143125" y="3141663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3584575" y="3141663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1639888" y="3141663"/>
            <a:ext cx="3478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          E                    M</a:t>
            </a:r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1547813" y="3621088"/>
            <a:ext cx="476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31  30        23  22                            0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2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build="p" autoUpdateAnimBg="0"/>
      <p:bldP spid="462853" grpId="0" animBg="1" autoUpdateAnimBg="0"/>
      <p:bldP spid="462854" grpId="0" animBg="1"/>
      <p:bldP spid="462855" grpId="0" animBg="1"/>
      <p:bldP spid="462856" grpId="0" build="p" autoUpdateAnimBg="0"/>
      <p:bldP spid="46285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7921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6.</a:t>
            </a:r>
            <a:r>
              <a:rPr kumimoji="1" lang="en-US" altLang="zh-CN" sz="400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mtClean="0">
                <a:ea typeface="宋体" pitchFamily="2" charset="-122"/>
              </a:rPr>
              <a:t>.1</a:t>
            </a:r>
            <a:r>
              <a:rPr lang="zh-CN" altLang="en-US" smtClean="0">
                <a:ea typeface="宋体" pitchFamily="2" charset="-122"/>
              </a:rPr>
              <a:t>移码和浮点数的表示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732462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3200" b="0" smtClean="0">
                <a:solidFill>
                  <a:schemeClr val="hlink"/>
                </a:solidFill>
              </a:rPr>
              <a:t>5. </a:t>
            </a:r>
            <a:r>
              <a:rPr lang="zh-CN" altLang="en-US" sz="3200" b="0" smtClean="0">
                <a:solidFill>
                  <a:schemeClr val="hlink"/>
                </a:solidFill>
              </a:rPr>
              <a:t>浮点数的表示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0" smtClean="0">
                <a:solidFill>
                  <a:schemeClr val="accent2"/>
                </a:solidFill>
              </a:rPr>
              <a:t>★ ★ </a:t>
            </a:r>
            <a:r>
              <a:rPr lang="en-US" altLang="zh-CN" b="0" smtClean="0">
                <a:solidFill>
                  <a:schemeClr val="accent2"/>
                </a:solidFill>
              </a:rPr>
              <a:t>IEEE754</a:t>
            </a:r>
            <a:r>
              <a:rPr lang="zh-CN" altLang="en-US" b="0" smtClean="0">
                <a:solidFill>
                  <a:schemeClr val="accent2"/>
                </a:solidFill>
              </a:rPr>
              <a:t>双精度数（长实数）</a:t>
            </a:r>
          </a:p>
          <a:p>
            <a:pPr marL="0" indent="0">
              <a:lnSpc>
                <a:spcPct val="120000"/>
              </a:lnSpc>
            </a:pPr>
            <a:r>
              <a:rPr lang="zh-CN" altLang="en-US" b="0" smtClean="0"/>
              <a:t>即</a:t>
            </a:r>
            <a:r>
              <a:rPr lang="en-US" altLang="zh-CN" b="0" smtClean="0"/>
              <a:t>64</a:t>
            </a:r>
            <a:r>
              <a:rPr lang="zh-CN" altLang="en-US" b="0" smtClean="0"/>
              <a:t>位浮点数格式：</a:t>
            </a:r>
          </a:p>
          <a:p>
            <a:pPr marL="0" indent="0"/>
            <a:endParaRPr lang="zh-CN" altLang="en-US" b="0" smtClean="0"/>
          </a:p>
          <a:p>
            <a:pPr marL="0" indent="0"/>
            <a:endParaRPr lang="zh-CN" altLang="en-US" b="0" smtClean="0"/>
          </a:p>
          <a:p>
            <a:pPr marL="442913" lvl="1" indent="-263525"/>
            <a:endParaRPr lang="zh-CN" altLang="en-US" sz="2800" b="0" smtClean="0"/>
          </a:p>
          <a:p>
            <a:pPr marL="442913" lvl="1" indent="-263525"/>
            <a:endParaRPr lang="zh-CN" altLang="en-US" sz="2800" b="0" smtClean="0"/>
          </a:p>
          <a:p>
            <a:pPr marL="442913" lvl="1" indent="-263525"/>
            <a:endParaRPr lang="zh-CN" altLang="en-US" sz="2800" b="0" smtClean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3255963"/>
            <a:ext cx="8077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463877" name="Line 5"/>
          <p:cNvSpPr>
            <a:spLocks noChangeShapeType="1"/>
          </p:cNvSpPr>
          <p:nvPr/>
        </p:nvSpPr>
        <p:spPr bwMode="auto">
          <a:xfrm>
            <a:off x="1371600" y="3284538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>
            <a:off x="4140200" y="3255963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3879" name="Text Box 7"/>
          <p:cNvSpPr txBox="1">
            <a:spLocks noChangeArrowheads="1"/>
          </p:cNvSpPr>
          <p:nvPr/>
        </p:nvSpPr>
        <p:spPr bwMode="auto">
          <a:xfrm>
            <a:off x="898525" y="3224213"/>
            <a:ext cx="5957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              E                                    M</a:t>
            </a:r>
          </a:p>
        </p:txBody>
      </p:sp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611188" y="3773488"/>
            <a:ext cx="8243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63  62                    52  51                                              0</a:t>
            </a:r>
          </a:p>
        </p:txBody>
      </p:sp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669925" y="389413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000" b="1">
              <a:ea typeface="宋体" pitchFamily="2" charset="-122"/>
            </a:endParaRPr>
          </a:p>
        </p:txBody>
      </p:sp>
      <p:sp>
        <p:nvSpPr>
          <p:cNvPr id="463882" name="Text Box 10"/>
          <p:cNvSpPr txBox="1">
            <a:spLocks noChangeArrowheads="1"/>
          </p:cNvSpPr>
          <p:nvPr/>
        </p:nvSpPr>
        <p:spPr bwMode="auto">
          <a:xfrm>
            <a:off x="611188" y="4587875"/>
            <a:ext cx="640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-1)</a:t>
            </a:r>
            <a:r>
              <a:rPr lang="en-US" altLang="zh-CN" sz="3600" b="1" baseline="30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1.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X  2</a:t>
            </a:r>
            <a:r>
              <a:rPr lang="en-US" altLang="zh-CN" sz="3600" b="1" baseline="30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E-</a:t>
            </a:r>
            <a:r>
              <a:rPr lang="en-US" altLang="zh-CN" sz="3600" b="1" baseline="30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3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 autoUpdateAnimBg="0"/>
      <p:bldP spid="463877" grpId="0" animBg="1"/>
      <p:bldP spid="463878" grpId="0" animBg="1"/>
      <p:bldP spid="463879" grpId="0" build="p" autoUpdateAnimBg="0"/>
      <p:bldP spid="463880" grpId="0" build="p" autoUpdateAnimBg="0"/>
      <p:bldP spid="46388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642350" cy="6524625"/>
          </a:xfrm>
        </p:spPr>
        <p:txBody>
          <a:bodyPr/>
          <a:lstStyle/>
          <a:p>
            <a:pPr marL="0" indent="0"/>
            <a:r>
              <a:rPr lang="zh-CN" altLang="en-US" sz="3200" b="0" smtClean="0"/>
              <a:t>规格化浮点数的</a:t>
            </a:r>
          </a:p>
          <a:p>
            <a:pPr marL="442913" lvl="1" indent="-263525"/>
            <a:r>
              <a:rPr lang="zh-CN" altLang="en-US" sz="2800" b="0" smtClean="0">
                <a:solidFill>
                  <a:srgbClr val="FF3300"/>
                </a:solidFill>
              </a:rPr>
              <a:t>最大正数值</a:t>
            </a:r>
            <a:r>
              <a:rPr lang="zh-CN" altLang="en-US" sz="2800" b="0" smtClean="0"/>
              <a:t>是由尾数的最大正数值与阶码的最大正数值组合而成的</a:t>
            </a:r>
            <a:r>
              <a:rPr lang="en-US" altLang="zh-CN" sz="2800" b="0" smtClean="0"/>
              <a:t>;</a:t>
            </a:r>
          </a:p>
          <a:p>
            <a:pPr marL="442913" lvl="1" indent="-263525"/>
            <a:r>
              <a:rPr lang="zh-CN" altLang="en-US" sz="2800" b="0" smtClean="0">
                <a:solidFill>
                  <a:srgbClr val="FF3300"/>
                </a:solidFill>
              </a:rPr>
              <a:t>最小正数值</a:t>
            </a:r>
            <a:r>
              <a:rPr lang="zh-CN" altLang="en-US" sz="2800" b="0" smtClean="0"/>
              <a:t>是由尾数的最小正数值与阶码的最小负数值组合而成的。在负数区间</a:t>
            </a:r>
            <a:r>
              <a:rPr lang="en-US" altLang="zh-CN" sz="2800" b="0" smtClean="0"/>
              <a:t>;</a:t>
            </a:r>
          </a:p>
          <a:p>
            <a:pPr marL="442913" lvl="1" indent="-263525"/>
            <a:r>
              <a:rPr lang="zh-CN" altLang="en-US" sz="2800" b="0" smtClean="0">
                <a:solidFill>
                  <a:srgbClr val="FF3300"/>
                </a:solidFill>
              </a:rPr>
              <a:t>最大负数值</a:t>
            </a:r>
            <a:r>
              <a:rPr lang="zh-CN" altLang="en-US" sz="2800" b="0" smtClean="0"/>
              <a:t>是由尾数的最大负数值与阶码的最小负数值组合而成的</a:t>
            </a:r>
            <a:r>
              <a:rPr lang="en-US" altLang="zh-CN" sz="2800" b="0" smtClean="0"/>
              <a:t>;</a:t>
            </a:r>
          </a:p>
          <a:p>
            <a:pPr marL="442913" lvl="1" indent="-263525"/>
            <a:r>
              <a:rPr lang="zh-CN" altLang="en-US" sz="2800" b="0" smtClean="0">
                <a:solidFill>
                  <a:srgbClr val="FF3300"/>
                </a:solidFill>
              </a:rPr>
              <a:t>最小负数值</a:t>
            </a:r>
            <a:r>
              <a:rPr lang="zh-CN" altLang="en-US" sz="2800" b="0" smtClean="0"/>
              <a:t>是由尾数的最小负数值与阶码的最大正数值组合而成的。</a:t>
            </a:r>
            <a:endParaRPr lang="zh-CN" altLang="en-US" b="0" smtClean="0"/>
          </a:p>
        </p:txBody>
      </p:sp>
      <p:pic>
        <p:nvPicPr>
          <p:cNvPr id="4710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5084763"/>
            <a:ext cx="8137525" cy="1285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 </a:t>
            </a:r>
            <a:r>
              <a:rPr lang="en-US" altLang="zh-CN" smtClean="0">
                <a:ea typeface="宋体" pitchFamily="2" charset="-122"/>
              </a:rPr>
              <a:t>7 </a:t>
            </a:r>
            <a:r>
              <a:rPr lang="zh-CN" altLang="en-US" smtClean="0">
                <a:ea typeface="宋体" pitchFamily="2" charset="-122"/>
              </a:rPr>
              <a:t>章 指令系统结构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7.1  </a:t>
            </a:r>
            <a:r>
              <a:rPr lang="zh-CN" altLang="en-US" smtClean="0">
                <a:ea typeface="宋体" pitchFamily="2" charset="-122"/>
              </a:rPr>
              <a:t>指令格式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7.2 </a:t>
            </a:r>
            <a:r>
              <a:rPr lang="zh-CN" altLang="en-US" smtClean="0">
                <a:ea typeface="宋体" pitchFamily="2" charset="-122"/>
              </a:rPr>
              <a:t>指令操作码的编码格式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7.3 </a:t>
            </a:r>
            <a:r>
              <a:rPr lang="zh-CN" altLang="en-US" smtClean="0">
                <a:ea typeface="宋体" pitchFamily="2" charset="-122"/>
              </a:rPr>
              <a:t>寻址方式</a:t>
            </a:r>
            <a:endParaRPr lang="en-US" altLang="zh-CN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7.4  </a:t>
            </a:r>
            <a:r>
              <a:rPr lang="zh-CN" altLang="en-US" smtClean="0">
                <a:ea typeface="宋体" pitchFamily="2" charset="-122"/>
              </a:rPr>
              <a:t>精简指令系统计算机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ea typeface="宋体" pitchFamily="2" charset="-122"/>
            </a:endParaRP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7.1  </a:t>
            </a:r>
            <a:r>
              <a:rPr lang="zh-CN" altLang="en-US" smtClean="0">
                <a:ea typeface="宋体" pitchFamily="2" charset="-122"/>
              </a:rPr>
              <a:t>指令格式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35975" cy="5732462"/>
          </a:xfrm>
        </p:spPr>
        <p:txBody>
          <a:bodyPr/>
          <a:lstStyle/>
          <a:p>
            <a:r>
              <a:rPr lang="zh-CN" altLang="en-US" smtClean="0"/>
              <a:t>从上述分析可知，一条指令实际上包括两种信息即操作码和地址码。</a:t>
            </a:r>
            <a:endParaRPr lang="zh-CN" altLang="en-US" smtClean="0">
              <a:solidFill>
                <a:srgbClr val="0066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mtClean="0">
                <a:solidFill>
                  <a:srgbClr val="0066FF"/>
                </a:solidFill>
              </a:rPr>
              <a:t>1、典型的指令格式</a:t>
            </a:r>
          </a:p>
          <a:p>
            <a:pPr>
              <a:buFont typeface="Wingdings" pitchFamily="2" charset="2"/>
              <a:buNone/>
            </a:pPr>
            <a:endParaRPr lang="zh-CN" altLang="en-US" smtClean="0">
              <a:solidFill>
                <a:srgbClr val="0066FF"/>
              </a:solidFill>
            </a:endParaRPr>
          </a:p>
          <a:p>
            <a:pPr lvl="1">
              <a:spcBef>
                <a:spcPct val="0"/>
              </a:spcBef>
            </a:pPr>
            <a:endParaRPr lang="zh-CN" altLang="en-US" smtClean="0"/>
          </a:p>
          <a:p>
            <a:pPr lvl="1"/>
            <a:r>
              <a:rPr lang="zh-CN" altLang="en-US" smtClean="0"/>
              <a:t>操作码</a:t>
            </a:r>
            <a:r>
              <a:rPr lang="zh-CN" altLang="en-US" smtClean="0">
                <a:latin typeface="Arial"/>
              </a:rPr>
              <a:t>——</a:t>
            </a:r>
            <a:r>
              <a:rPr kumimoji="1" lang="zh-CN" altLang="en-US" smtClean="0"/>
              <a:t>指明该指令执行什么性质的操作，不同的指令有不同的操作码。</a:t>
            </a:r>
          </a:p>
          <a:p>
            <a:pPr lvl="1"/>
            <a:r>
              <a:rPr kumimoji="1" lang="zh-CN" altLang="en-US" smtClean="0"/>
              <a:t>地址码</a:t>
            </a:r>
            <a:r>
              <a:rPr lang="zh-CN" altLang="en-US" smtClean="0">
                <a:latin typeface="Arial"/>
              </a:rPr>
              <a:t>——</a:t>
            </a:r>
            <a:r>
              <a:rPr kumimoji="1" lang="zh-CN" altLang="en-US" smtClean="0"/>
              <a:t>指明操作数所在的地址，结果存放的地址以及下一条指令的地址，或者是操作数本身。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1835150" y="2924175"/>
            <a:ext cx="4681538" cy="647700"/>
          </a:xfrm>
          <a:prstGeom prst="rect">
            <a:avLst/>
          </a:prstGeom>
          <a:solidFill>
            <a:srgbClr val="FFFF99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3200" b="1">
              <a:ea typeface="华文新魏" pitchFamily="2" charset="-122"/>
            </a:endParaRPr>
          </a:p>
        </p:txBody>
      </p:sp>
      <p:sp>
        <p:nvSpPr>
          <p:cNvPr id="575493" name="Line 5"/>
          <p:cNvSpPr>
            <a:spLocks noChangeShapeType="1"/>
          </p:cNvSpPr>
          <p:nvPr/>
        </p:nvSpPr>
        <p:spPr bwMode="auto">
          <a:xfrm>
            <a:off x="4140200" y="292417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5494" name="Text Box 6"/>
          <p:cNvSpPr txBox="1">
            <a:spLocks noChangeArrowheads="1"/>
          </p:cNvSpPr>
          <p:nvPr/>
        </p:nvSpPr>
        <p:spPr bwMode="auto">
          <a:xfrm>
            <a:off x="2268538" y="2995613"/>
            <a:ext cx="2016125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储Tahoma"/>
                <a:ea typeface="华文新魏" pitchFamily="2" charset="-122"/>
              </a:rPr>
              <a:t>操作码</a:t>
            </a:r>
          </a:p>
        </p:txBody>
      </p:sp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4500563" y="2995613"/>
            <a:ext cx="2159000" cy="5794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储Tahoma"/>
                <a:ea typeface="华文新魏" pitchFamily="2" charset="-122"/>
              </a:rPr>
              <a:t>地址码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 animBg="1"/>
      <p:bldP spid="575493" grpId="0" animBg="1"/>
      <p:bldP spid="575494" grpId="0"/>
      <p:bldP spid="5754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8</a:t>
            </a:r>
            <a:r>
              <a:rPr lang="zh-CN" altLang="en-US" smtClean="0">
                <a:ea typeface="宋体" pitchFamily="2" charset="-122"/>
              </a:rPr>
              <a:t>章 中央处理器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8.1  </a:t>
            </a:r>
            <a:r>
              <a:rPr lang="zh-CN" altLang="en-US" smtClean="0"/>
              <a:t>中央处理器的功能和功能部件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8.2  CPU</a:t>
            </a:r>
            <a:r>
              <a:rPr lang="zh-CN" altLang="en-US" smtClean="0"/>
              <a:t>的基本组织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8.3  </a:t>
            </a:r>
            <a:r>
              <a:rPr lang="zh-CN" altLang="en-US" smtClean="0"/>
              <a:t>基于累加器的</a:t>
            </a:r>
            <a:r>
              <a:rPr lang="en-US" altLang="zh-CN" smtClean="0"/>
              <a:t>CPU</a:t>
            </a:r>
            <a:r>
              <a:rPr lang="zh-CN" altLang="en-US" smtClean="0"/>
              <a:t>的构造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8.4  </a:t>
            </a:r>
            <a:r>
              <a:rPr lang="zh-CN" altLang="en-US" smtClean="0"/>
              <a:t>基于通用寄存器的</a:t>
            </a:r>
            <a:r>
              <a:rPr lang="en-US" altLang="zh-CN" smtClean="0"/>
              <a:t>CPU</a:t>
            </a:r>
            <a:r>
              <a:rPr lang="zh-CN" altLang="en-US" smtClean="0"/>
              <a:t>的构造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41366" name="Rectangle 22"/>
          <p:cNvSpPr>
            <a:spLocks noChangeArrowheads="1"/>
          </p:cNvSpPr>
          <p:nvPr/>
        </p:nvSpPr>
        <p:spPr bwMode="auto">
          <a:xfrm>
            <a:off x="2700338" y="1916113"/>
            <a:ext cx="1655762" cy="23764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宋体" pitchFamily="2" charset="-122"/>
              </a:rPr>
              <a:t>8.1  </a:t>
            </a:r>
            <a:r>
              <a:rPr lang="zh-CN" altLang="en-US" smtClean="0">
                <a:ea typeface="宋体" pitchFamily="2" charset="-122"/>
              </a:rPr>
              <a:t>中央处理器的功能和功能部件</a:t>
            </a:r>
          </a:p>
        </p:txBody>
      </p:sp>
      <p:sp>
        <p:nvSpPr>
          <p:cNvPr id="441365" name="Text Box 21"/>
          <p:cNvSpPr txBox="1">
            <a:spLocks noChangeArrowheads="1"/>
          </p:cNvSpPr>
          <p:nvPr/>
        </p:nvSpPr>
        <p:spPr bwMode="auto">
          <a:xfrm>
            <a:off x="755650" y="5445125"/>
            <a:ext cx="720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ea typeface="宋体" pitchFamily="2" charset="-122"/>
              </a:rPr>
              <a:t>存储程序计算机的基本组织</a:t>
            </a:r>
          </a:p>
        </p:txBody>
      </p:sp>
      <p:sp>
        <p:nvSpPr>
          <p:cNvPr id="441367" name="Text Box 23"/>
          <p:cNvSpPr txBox="1">
            <a:spLocks noChangeArrowheads="1"/>
          </p:cNvSpPr>
          <p:nvPr/>
        </p:nvSpPr>
        <p:spPr bwMode="auto">
          <a:xfrm>
            <a:off x="3276600" y="3933825"/>
            <a:ext cx="1079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ea typeface="宋体" pitchFamily="2" charset="-122"/>
              </a:rPr>
              <a:t>数据路径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95288" y="1844675"/>
            <a:ext cx="8748712" cy="3390900"/>
            <a:chOff x="249" y="1162"/>
            <a:chExt cx="5511" cy="2136"/>
          </a:xfrm>
        </p:grpSpPr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839" y="1298"/>
              <a:ext cx="72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控制器</a:t>
              </a:r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1837" y="1298"/>
              <a:ext cx="72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寄存器</a:t>
              </a:r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>
              <a:off x="613" y="1842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837" y="2069"/>
              <a:ext cx="726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itchFamily="2" charset="-122"/>
                </a:rPr>
                <a:t>ALU</a:t>
              </a:r>
            </a:p>
          </p:txBody>
        </p:sp>
        <p:sp>
          <p:nvSpPr>
            <p:cNvPr id="441353" name="Line 9"/>
            <p:cNvSpPr>
              <a:spLocks noChangeShapeType="1"/>
            </p:cNvSpPr>
            <p:nvPr/>
          </p:nvSpPr>
          <p:spPr bwMode="auto">
            <a:xfrm>
              <a:off x="1157" y="161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4" name="Line 10"/>
            <p:cNvSpPr>
              <a:spLocks noChangeShapeType="1"/>
            </p:cNvSpPr>
            <p:nvPr/>
          </p:nvSpPr>
          <p:spPr bwMode="auto">
            <a:xfrm>
              <a:off x="2200" y="161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>
              <a:off x="2200" y="1842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76" y="1162"/>
              <a:ext cx="2495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7" name="Text Box 13"/>
            <p:cNvSpPr txBox="1">
              <a:spLocks noChangeArrowheads="1"/>
            </p:cNvSpPr>
            <p:nvPr/>
          </p:nvSpPr>
          <p:spPr bwMode="auto">
            <a:xfrm>
              <a:off x="613" y="2432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</a:rPr>
                <a:t>中央处理器</a:t>
              </a:r>
            </a:p>
          </p:txBody>
        </p:sp>
        <p:sp>
          <p:nvSpPr>
            <p:cNvPr id="441358" name="Rectangle 14"/>
            <p:cNvSpPr>
              <a:spLocks noChangeArrowheads="1"/>
            </p:cNvSpPr>
            <p:nvPr/>
          </p:nvSpPr>
          <p:spPr bwMode="auto">
            <a:xfrm>
              <a:off x="3288" y="1162"/>
              <a:ext cx="590" cy="1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主</a:t>
              </a:r>
            </a:p>
            <a:p>
              <a:pPr algn="ctr"/>
              <a:r>
                <a:rPr lang="zh-CN" altLang="en-US">
                  <a:ea typeface="宋体" pitchFamily="2" charset="-122"/>
                </a:rPr>
                <a:t>存储器</a:t>
              </a:r>
            </a:p>
          </p:txBody>
        </p:sp>
        <p:sp>
          <p:nvSpPr>
            <p:cNvPr id="441359" name="Rectangle 15"/>
            <p:cNvSpPr>
              <a:spLocks noChangeArrowheads="1"/>
            </p:cNvSpPr>
            <p:nvPr/>
          </p:nvSpPr>
          <p:spPr bwMode="auto">
            <a:xfrm>
              <a:off x="4241" y="1162"/>
              <a:ext cx="590" cy="1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输入</a:t>
              </a:r>
            </a:p>
            <a:p>
              <a:pPr algn="ctr"/>
              <a:r>
                <a:rPr lang="zh-CN" altLang="en-US">
                  <a:ea typeface="宋体" pitchFamily="2" charset="-122"/>
                </a:rPr>
                <a:t>输出</a:t>
              </a:r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49" y="3113"/>
              <a:ext cx="4718" cy="136"/>
            </a:xfrm>
            <a:prstGeom prst="leftRightArrow">
              <a:avLst>
                <a:gd name="adj1" fmla="val 44352"/>
                <a:gd name="adj2" fmla="val 7516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61" name="Line 17"/>
            <p:cNvSpPr>
              <a:spLocks noChangeShapeType="1"/>
            </p:cNvSpPr>
            <p:nvPr/>
          </p:nvSpPr>
          <p:spPr bwMode="auto">
            <a:xfrm>
              <a:off x="1701" y="275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2" name="Line 18"/>
            <p:cNvSpPr>
              <a:spLocks noChangeShapeType="1"/>
            </p:cNvSpPr>
            <p:nvPr/>
          </p:nvSpPr>
          <p:spPr bwMode="auto">
            <a:xfrm>
              <a:off x="3560" y="275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3" name="Line 19"/>
            <p:cNvSpPr>
              <a:spLocks noChangeShapeType="1"/>
            </p:cNvSpPr>
            <p:nvPr/>
          </p:nvSpPr>
          <p:spPr bwMode="auto">
            <a:xfrm>
              <a:off x="4513" y="2750"/>
              <a:ext cx="0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4" name="Text Box 20"/>
            <p:cNvSpPr txBox="1">
              <a:spLocks noChangeArrowheads="1"/>
            </p:cNvSpPr>
            <p:nvPr/>
          </p:nvSpPr>
          <p:spPr bwMode="auto">
            <a:xfrm>
              <a:off x="5125" y="3067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itchFamily="2" charset="-122"/>
                </a:rPr>
                <a:t>外总线</a:t>
              </a:r>
            </a:p>
          </p:txBody>
        </p:sp>
        <p:sp>
          <p:nvSpPr>
            <p:cNvPr id="441368" name="Text Box 24"/>
            <p:cNvSpPr txBox="1">
              <a:spLocks noChangeArrowheads="1"/>
            </p:cNvSpPr>
            <p:nvPr/>
          </p:nvSpPr>
          <p:spPr bwMode="auto">
            <a:xfrm>
              <a:off x="2290" y="1812"/>
              <a:ext cx="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>
                  <a:ea typeface="宋体" pitchFamily="2" charset="-122"/>
                </a:rPr>
                <a:t>内总线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6" grpId="0" animBg="1"/>
      <p:bldP spid="4413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CPU</a:t>
            </a:r>
            <a:r>
              <a:rPr lang="zh-CN" altLang="en-US" smtClean="0"/>
              <a:t>由</a:t>
            </a:r>
            <a:r>
              <a:rPr lang="en-US" altLang="zh-CN" smtClean="0">
                <a:solidFill>
                  <a:srgbClr val="FF3300"/>
                </a:solidFill>
              </a:rPr>
              <a:t>4</a:t>
            </a:r>
            <a:r>
              <a:rPr lang="zh-CN" altLang="en-US" smtClean="0"/>
              <a:t>个功能部件组成：</a:t>
            </a:r>
            <a:r>
              <a:rPr lang="en-US" altLang="zh-CN" smtClean="0"/>
              <a:t>ALU</a:t>
            </a:r>
            <a:r>
              <a:rPr lang="zh-CN" altLang="en-US" smtClean="0"/>
              <a:t>、寄存器组、内总线和控制器。</a:t>
            </a:r>
          </a:p>
          <a:p>
            <a:r>
              <a:rPr lang="zh-CN" altLang="en-US" smtClean="0"/>
              <a:t>前三个部件组合为一个部件：数据路径</a:t>
            </a:r>
          </a:p>
          <a:p>
            <a:r>
              <a:rPr lang="en-US" altLang="zh-CN" smtClean="0"/>
              <a:t>CPU</a:t>
            </a:r>
            <a:r>
              <a:rPr lang="zh-CN" altLang="en-US" smtClean="0"/>
              <a:t>的三种组织形式：</a:t>
            </a:r>
          </a:p>
          <a:p>
            <a:pPr lvl="1"/>
            <a:r>
              <a:rPr lang="zh-CN" altLang="en-US" smtClean="0"/>
              <a:t>基于通用寄存器</a:t>
            </a:r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基于累加器</a:t>
            </a:r>
          </a:p>
          <a:p>
            <a:pPr lvl="1"/>
            <a:endParaRPr lang="zh-CN" altLang="en-US" smtClean="0"/>
          </a:p>
          <a:p>
            <a:pPr lvl="1"/>
            <a:r>
              <a:rPr lang="zh-CN" altLang="en-US" smtClean="0"/>
              <a:t>基于处理器堆栈</a:t>
            </a:r>
          </a:p>
        </p:txBody>
      </p:sp>
      <p:sp>
        <p:nvSpPr>
          <p:cNvPr id="466948" name="AutoShape 4"/>
          <p:cNvSpPr>
            <a:spLocks/>
          </p:cNvSpPr>
          <p:nvPr/>
        </p:nvSpPr>
        <p:spPr bwMode="auto">
          <a:xfrm>
            <a:off x="2771775" y="3860800"/>
            <a:ext cx="360363" cy="1223963"/>
          </a:xfrm>
          <a:prstGeom prst="lef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276600" y="3644900"/>
            <a:ext cx="3095625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在单总线连接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在双总线连接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在三总线上连接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在</a:t>
            </a:r>
            <a:r>
              <a:rPr lang="en-US" altLang="zh-CN" b="1">
                <a:ea typeface="宋体" pitchFamily="2" charset="-122"/>
              </a:rPr>
              <a:t>ALU</a:t>
            </a:r>
            <a:r>
              <a:rPr lang="zh-CN" altLang="en-US" b="1">
                <a:ea typeface="宋体" pitchFamily="2" charset="-122"/>
              </a:rPr>
              <a:t>上连接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9</a:t>
            </a:r>
            <a:r>
              <a:rPr lang="zh-CN" altLang="en-US" smtClean="0">
                <a:ea typeface="宋体" pitchFamily="2" charset="-122"/>
              </a:rPr>
              <a:t>章 控制器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9.1  </a:t>
            </a:r>
            <a:r>
              <a:rPr lang="zh-CN" altLang="en-US" smtClean="0"/>
              <a:t>控制器的功能和一般组织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9.2  </a:t>
            </a:r>
            <a:r>
              <a:rPr lang="zh-CN" altLang="en-US" smtClean="0"/>
              <a:t>控制器的基本概念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9.3  </a:t>
            </a:r>
            <a:r>
              <a:rPr lang="zh-CN" altLang="en-US" smtClean="0"/>
              <a:t>时序产生器和控制方式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9.4  </a:t>
            </a:r>
            <a:r>
              <a:rPr lang="zh-CN" altLang="en-US" smtClean="0"/>
              <a:t>硬布线控制器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9.5  </a:t>
            </a:r>
            <a:r>
              <a:rPr lang="zh-CN" altLang="en-US" smtClean="0"/>
              <a:t>微程序控制器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1</a:t>
            </a:r>
            <a:r>
              <a:rPr lang="zh-CN" altLang="en-US" smtClean="0">
                <a:ea typeface="宋体" pitchFamily="2" charset="-122"/>
              </a:rPr>
              <a:t>章 绪论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1.1  </a:t>
            </a:r>
            <a:r>
              <a:rPr lang="zh-CN" altLang="en-US" smtClean="0">
                <a:ea typeface="宋体" pitchFamily="2" charset="-122"/>
              </a:rPr>
              <a:t>计算机结构和组织的领域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1.2  </a:t>
            </a:r>
            <a:r>
              <a:rPr lang="zh-CN" altLang="en-US" smtClean="0">
                <a:ea typeface="宋体" pitchFamily="2" charset="-122"/>
              </a:rPr>
              <a:t>计算机组织的模型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1.3  </a:t>
            </a:r>
            <a:r>
              <a:rPr lang="zh-CN" altLang="en-US" smtClean="0">
                <a:ea typeface="宋体" pitchFamily="2" charset="-122"/>
              </a:rPr>
              <a:t>计算机进化简史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1.4  </a:t>
            </a:r>
            <a:r>
              <a:rPr lang="zh-CN" altLang="en-US" smtClean="0">
                <a:ea typeface="宋体" pitchFamily="2" charset="-122"/>
              </a:rPr>
              <a:t>有代表性的计算机系列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1.5  </a:t>
            </a:r>
            <a:r>
              <a:rPr lang="zh-CN" altLang="en-US" smtClean="0">
                <a:ea typeface="宋体" pitchFamily="2" charset="-122"/>
              </a:rPr>
              <a:t>计算机进化的前景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1.6  </a:t>
            </a:r>
            <a:r>
              <a:rPr lang="zh-CN" altLang="en-US" smtClean="0">
                <a:ea typeface="宋体" pitchFamily="2" charset="-122"/>
              </a:rPr>
              <a:t>小结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9.5  </a:t>
            </a:r>
            <a:r>
              <a:rPr lang="zh-CN" altLang="en-US" smtClean="0"/>
              <a:t>微程序控制器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/>
            <a:r>
              <a:rPr lang="zh-CN" altLang="en-US" smtClean="0">
                <a:solidFill>
                  <a:srgbClr val="5504F6"/>
                </a:solidFill>
              </a:rPr>
              <a:t>基本概念：微命令与微操作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smtClean="0"/>
              <a:t>微命令：控制部件向执行部件发出的各种控制命令叫作微命令，它是构成控制序列的最小单位。</a:t>
            </a:r>
          </a:p>
          <a:p>
            <a:pPr marL="795338" lvl="1" indent="-338138">
              <a:spcBef>
                <a:spcPct val="30000"/>
              </a:spcBef>
            </a:pPr>
            <a:r>
              <a:rPr lang="zh-CN" altLang="en-US" smtClean="0"/>
              <a:t>例如：打开或关闭某个控制门的电位信号、某个寄存器的打入脉冲等。</a:t>
            </a:r>
          </a:p>
          <a:p>
            <a:pPr marL="795338" lvl="1" indent="-338138">
              <a:spcBef>
                <a:spcPct val="30000"/>
              </a:spcBef>
            </a:pPr>
            <a:r>
              <a:rPr lang="zh-CN" altLang="en-US" smtClean="0"/>
              <a:t>微命令是控制计算机各部件完成某个基本微操作的命令。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zh-CN" altLang="en-US" smtClean="0"/>
              <a:t>微操作：是微命令的操作过程。</a:t>
            </a:r>
          </a:p>
          <a:p>
            <a:pPr marL="795338" lvl="1" indent="-338138">
              <a:spcBef>
                <a:spcPct val="30000"/>
              </a:spcBef>
            </a:pPr>
            <a:r>
              <a:rPr lang="zh-CN" altLang="en-US" smtClean="0"/>
              <a:t>微命令和微操作是一一对应的。</a:t>
            </a:r>
          </a:p>
          <a:p>
            <a:pPr marL="795338" lvl="1" indent="-338138">
              <a:spcBef>
                <a:spcPct val="30000"/>
              </a:spcBef>
            </a:pPr>
            <a:r>
              <a:rPr lang="zh-CN" altLang="en-US" smtClean="0"/>
              <a:t>微命令是微操作的控制信号，微操作是微命令的操作过程</a:t>
            </a:r>
          </a:p>
          <a:p>
            <a:pPr marL="795338" lvl="1" indent="-338138">
              <a:spcBef>
                <a:spcPct val="30000"/>
              </a:spcBef>
            </a:pPr>
            <a:r>
              <a:rPr lang="zh-CN" altLang="en-US" smtClean="0"/>
              <a:t>微操作是执行部件中最基本的操作。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9.5  </a:t>
            </a:r>
            <a:r>
              <a:rPr lang="zh-CN" altLang="en-US" smtClean="0"/>
              <a:t>微程序控制器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 smtClean="0">
                <a:solidFill>
                  <a:srgbClr val="5504F6"/>
                </a:solidFill>
              </a:rPr>
              <a:t>基本概念：微命令与微操作</a:t>
            </a:r>
          </a:p>
          <a:p>
            <a:pPr marL="533400" indent="-533400"/>
            <a:r>
              <a:rPr lang="zh-CN" altLang="en-US" smtClean="0"/>
              <a:t>由于数据通路的结构关系，微操作可分为相容的和互斥的两种：</a:t>
            </a:r>
          </a:p>
          <a:p>
            <a:pPr marL="914400" lvl="1" indent="-457200"/>
            <a:r>
              <a:rPr lang="zh-CN" altLang="en-US" smtClean="0"/>
              <a:t>互斥的微操作，是指不能同时或不能在同一个节拍内并行执行的微操作。可以编码</a:t>
            </a:r>
          </a:p>
          <a:p>
            <a:pPr marL="914400" lvl="1" indent="-457200"/>
            <a:r>
              <a:rPr lang="zh-CN" altLang="en-US" smtClean="0"/>
              <a:t>相容的微操作，是指能够同时或在同一个节拍内并行执行的微操作。必须各占一位</a:t>
            </a:r>
          </a:p>
          <a:p>
            <a:pPr marL="533400" indent="-533400"/>
            <a:r>
              <a:rPr lang="zh-CN" altLang="en-US" smtClean="0"/>
              <a:t>举例见下图</a:t>
            </a:r>
          </a:p>
          <a:p>
            <a:pPr marL="533400" indent="-533400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mtClean="0"/>
              <a:t>9.1  </a:t>
            </a:r>
            <a:r>
              <a:rPr lang="zh-CN" altLang="en-US" smtClean="0"/>
              <a:t>控制器的功能和一般组织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9.2  </a:t>
            </a:r>
            <a:r>
              <a:rPr lang="zh-CN" altLang="en-US" smtClean="0"/>
              <a:t>控制器的基本概念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9.3  </a:t>
            </a:r>
            <a:r>
              <a:rPr lang="zh-CN" altLang="en-US" smtClean="0"/>
              <a:t>时序产生器和控制方式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9.4  </a:t>
            </a:r>
            <a:r>
              <a:rPr lang="zh-CN" altLang="en-US" smtClean="0"/>
              <a:t>硬布线控制器</a:t>
            </a:r>
          </a:p>
          <a:p>
            <a:pPr>
              <a:buFont typeface="Wingdings" pitchFamily="2" charset="2"/>
              <a:buNone/>
            </a:pPr>
            <a:endParaRPr lang="zh-CN" altLang="en-US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9.5  </a:t>
            </a:r>
            <a:r>
              <a:rPr lang="zh-CN" altLang="en-US" smtClean="0"/>
              <a:t>微程序控制器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412875"/>
            <a:ext cx="6481762" cy="2219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1</a:t>
            </a:r>
            <a:r>
              <a:rPr lang="zh-CN" altLang="en-US" sz="2400" b="1">
                <a:ea typeface="宋体" pitchFamily="2" charset="-122"/>
              </a:rPr>
              <a:t>、指令控制（取指令）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2</a:t>
            </a:r>
            <a:r>
              <a:rPr lang="zh-CN" altLang="en-US" sz="2400" b="1">
                <a:ea typeface="宋体" pitchFamily="2" charset="-122"/>
              </a:rPr>
              <a:t>、分析指令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3</a:t>
            </a:r>
            <a:r>
              <a:rPr lang="zh-CN" altLang="en-US" sz="2400" b="1">
                <a:ea typeface="宋体" pitchFamily="2" charset="-122"/>
              </a:rPr>
              <a:t>、执行指令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4</a:t>
            </a:r>
            <a:r>
              <a:rPr lang="zh-CN" altLang="en-US" sz="2400" b="1">
                <a:ea typeface="宋体" pitchFamily="2" charset="-122"/>
              </a:rPr>
              <a:t>、控制程序和数据的输入与结果输出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5</a:t>
            </a:r>
            <a:r>
              <a:rPr lang="zh-CN" altLang="en-US" sz="2400" b="1">
                <a:ea typeface="宋体" pitchFamily="2" charset="-122"/>
              </a:rPr>
              <a:t>、对异常情况和某些请求的处理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1412875"/>
            <a:ext cx="6481762" cy="2219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1</a:t>
            </a:r>
            <a:r>
              <a:rPr lang="zh-CN" altLang="en-US" sz="2400" b="1">
                <a:ea typeface="宋体" pitchFamily="2" charset="-122"/>
              </a:rPr>
              <a:t>、程序计数器</a:t>
            </a:r>
            <a:r>
              <a:rPr lang="en-US" altLang="zh-CN" sz="2400" b="1">
                <a:ea typeface="宋体" pitchFamily="2" charset="-122"/>
              </a:rPr>
              <a:t>(PC)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2</a:t>
            </a:r>
            <a:r>
              <a:rPr lang="zh-CN" altLang="en-US" sz="2400" b="1">
                <a:ea typeface="宋体" pitchFamily="2" charset="-122"/>
              </a:rPr>
              <a:t>、指令寄存器</a:t>
            </a:r>
            <a:r>
              <a:rPr lang="en-US" altLang="zh-CN" sz="2400" b="1">
                <a:ea typeface="宋体" pitchFamily="2" charset="-122"/>
              </a:rPr>
              <a:t>(IR)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3</a:t>
            </a:r>
            <a:r>
              <a:rPr lang="zh-CN" altLang="en-US" sz="2400" b="1">
                <a:ea typeface="宋体" pitchFamily="2" charset="-122"/>
              </a:rPr>
              <a:t>、指令译码器或操作码译码器</a:t>
            </a:r>
          </a:p>
          <a:p>
            <a:pPr lvl="1">
              <a:spcBef>
                <a:spcPct val="20000"/>
              </a:spcBef>
            </a:pPr>
            <a:r>
              <a:rPr lang="en-US" altLang="zh-CN" sz="2400" b="1">
                <a:ea typeface="宋体" pitchFamily="2" charset="-122"/>
              </a:rPr>
              <a:t>4</a:t>
            </a:r>
            <a:r>
              <a:rPr lang="zh-CN" altLang="en-US" sz="2400" b="1">
                <a:ea typeface="宋体" pitchFamily="2" charset="-122"/>
              </a:rPr>
              <a:t>、脉冲源及启停线路</a:t>
            </a:r>
          </a:p>
          <a:p>
            <a: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5</a:t>
            </a:r>
            <a:r>
              <a:rPr lang="zh-CN" altLang="en-US" sz="2400" b="1">
                <a:ea typeface="宋体" pitchFamily="2" charset="-122"/>
              </a:rPr>
              <a:t>、时序控制信号形成部件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827088" y="2708275"/>
            <a:ext cx="5905500" cy="2449513"/>
            <a:chOff x="1927" y="1570"/>
            <a:chExt cx="3720" cy="1543"/>
          </a:xfrm>
        </p:grpSpPr>
        <p:sp>
          <p:nvSpPr>
            <p:cNvPr id="73736" name="Rectangle 57"/>
            <p:cNvSpPr>
              <a:spLocks noChangeArrowheads="1"/>
            </p:cNvSpPr>
            <p:nvPr/>
          </p:nvSpPr>
          <p:spPr bwMode="auto">
            <a:xfrm>
              <a:off x="1927" y="1570"/>
              <a:ext cx="3720" cy="154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54" y="1706"/>
              <a:ext cx="3456" cy="1240"/>
              <a:chOff x="1187" y="2825"/>
              <a:chExt cx="3456" cy="1240"/>
            </a:xfrm>
          </p:grpSpPr>
          <p:sp>
            <p:nvSpPr>
              <p:cNvPr id="73738" name="Line 7"/>
              <p:cNvSpPr>
                <a:spLocks noChangeShapeType="1"/>
              </p:cNvSpPr>
              <p:nvPr/>
            </p:nvSpPr>
            <p:spPr bwMode="auto">
              <a:xfrm>
                <a:off x="1187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39" name="Line 8"/>
              <p:cNvSpPr>
                <a:spLocks noChangeShapeType="1"/>
              </p:cNvSpPr>
              <p:nvPr/>
            </p:nvSpPr>
            <p:spPr bwMode="auto">
              <a:xfrm>
                <a:off x="1379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0" name="Line 9"/>
              <p:cNvSpPr>
                <a:spLocks noChangeShapeType="1"/>
              </p:cNvSpPr>
              <p:nvPr/>
            </p:nvSpPr>
            <p:spPr bwMode="auto">
              <a:xfrm>
                <a:off x="1571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1" name="Line 10"/>
              <p:cNvSpPr>
                <a:spLocks noChangeShapeType="1"/>
              </p:cNvSpPr>
              <p:nvPr/>
            </p:nvSpPr>
            <p:spPr bwMode="auto">
              <a:xfrm>
                <a:off x="1379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2" name="Line 11"/>
              <p:cNvSpPr>
                <a:spLocks noChangeShapeType="1"/>
              </p:cNvSpPr>
              <p:nvPr/>
            </p:nvSpPr>
            <p:spPr bwMode="auto">
              <a:xfrm>
                <a:off x="1763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3" name="Line 12"/>
              <p:cNvSpPr>
                <a:spLocks noChangeShapeType="1"/>
              </p:cNvSpPr>
              <p:nvPr/>
            </p:nvSpPr>
            <p:spPr bwMode="auto">
              <a:xfrm>
                <a:off x="1955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4" name="Line 13"/>
              <p:cNvSpPr>
                <a:spLocks noChangeShapeType="1"/>
              </p:cNvSpPr>
              <p:nvPr/>
            </p:nvSpPr>
            <p:spPr bwMode="auto">
              <a:xfrm>
                <a:off x="2147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5" name="Line 14"/>
              <p:cNvSpPr>
                <a:spLocks noChangeShapeType="1"/>
              </p:cNvSpPr>
              <p:nvPr/>
            </p:nvSpPr>
            <p:spPr bwMode="auto">
              <a:xfrm>
                <a:off x="2339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6" name="Line 15"/>
              <p:cNvSpPr>
                <a:spLocks noChangeShapeType="1"/>
              </p:cNvSpPr>
              <p:nvPr/>
            </p:nvSpPr>
            <p:spPr bwMode="auto">
              <a:xfrm>
                <a:off x="2531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7" name="Line 16"/>
              <p:cNvSpPr>
                <a:spLocks noChangeShapeType="1"/>
              </p:cNvSpPr>
              <p:nvPr/>
            </p:nvSpPr>
            <p:spPr bwMode="auto">
              <a:xfrm>
                <a:off x="2723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8" name="Line 17"/>
              <p:cNvSpPr>
                <a:spLocks noChangeShapeType="1"/>
              </p:cNvSpPr>
              <p:nvPr/>
            </p:nvSpPr>
            <p:spPr bwMode="auto">
              <a:xfrm>
                <a:off x="3107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49" name="Line 18"/>
              <p:cNvSpPr>
                <a:spLocks noChangeShapeType="1"/>
              </p:cNvSpPr>
              <p:nvPr/>
            </p:nvSpPr>
            <p:spPr bwMode="auto">
              <a:xfrm>
                <a:off x="2915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0" name="Line 19"/>
              <p:cNvSpPr>
                <a:spLocks noChangeShapeType="1"/>
              </p:cNvSpPr>
              <p:nvPr/>
            </p:nvSpPr>
            <p:spPr bwMode="auto">
              <a:xfrm>
                <a:off x="3299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1" name="Line 20"/>
              <p:cNvSpPr>
                <a:spLocks noChangeShapeType="1"/>
              </p:cNvSpPr>
              <p:nvPr/>
            </p:nvSpPr>
            <p:spPr bwMode="auto">
              <a:xfrm>
                <a:off x="3491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2" name="Line 21"/>
              <p:cNvSpPr>
                <a:spLocks noChangeShapeType="1"/>
              </p:cNvSpPr>
              <p:nvPr/>
            </p:nvSpPr>
            <p:spPr bwMode="auto">
              <a:xfrm>
                <a:off x="3683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3" name="Line 22"/>
              <p:cNvSpPr>
                <a:spLocks noChangeShapeType="1"/>
              </p:cNvSpPr>
              <p:nvPr/>
            </p:nvSpPr>
            <p:spPr bwMode="auto">
              <a:xfrm>
                <a:off x="3875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4" name="Line 23"/>
              <p:cNvSpPr>
                <a:spLocks noChangeShapeType="1"/>
              </p:cNvSpPr>
              <p:nvPr/>
            </p:nvSpPr>
            <p:spPr bwMode="auto">
              <a:xfrm>
                <a:off x="4067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5" name="Line 24"/>
              <p:cNvSpPr>
                <a:spLocks noChangeShapeType="1"/>
              </p:cNvSpPr>
              <p:nvPr/>
            </p:nvSpPr>
            <p:spPr bwMode="auto">
              <a:xfrm>
                <a:off x="1571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6" name="Line 25"/>
              <p:cNvSpPr>
                <a:spLocks noChangeShapeType="1"/>
              </p:cNvSpPr>
              <p:nvPr/>
            </p:nvSpPr>
            <p:spPr bwMode="auto">
              <a:xfrm>
                <a:off x="1763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7" name="Line 26"/>
              <p:cNvSpPr>
                <a:spLocks noChangeShapeType="1"/>
              </p:cNvSpPr>
              <p:nvPr/>
            </p:nvSpPr>
            <p:spPr bwMode="auto">
              <a:xfrm>
                <a:off x="1955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8" name="Line 27"/>
              <p:cNvSpPr>
                <a:spLocks noChangeShapeType="1"/>
              </p:cNvSpPr>
              <p:nvPr/>
            </p:nvSpPr>
            <p:spPr bwMode="auto">
              <a:xfrm>
                <a:off x="2147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59" name="Line 28"/>
              <p:cNvSpPr>
                <a:spLocks noChangeShapeType="1"/>
              </p:cNvSpPr>
              <p:nvPr/>
            </p:nvSpPr>
            <p:spPr bwMode="auto">
              <a:xfrm>
                <a:off x="2339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0" name="Line 29"/>
              <p:cNvSpPr>
                <a:spLocks noChangeShapeType="1"/>
              </p:cNvSpPr>
              <p:nvPr/>
            </p:nvSpPr>
            <p:spPr bwMode="auto">
              <a:xfrm>
                <a:off x="2531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1" name="Line 30"/>
              <p:cNvSpPr>
                <a:spLocks noChangeShapeType="1"/>
              </p:cNvSpPr>
              <p:nvPr/>
            </p:nvSpPr>
            <p:spPr bwMode="auto">
              <a:xfrm>
                <a:off x="2723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2" name="Line 31"/>
              <p:cNvSpPr>
                <a:spLocks noChangeShapeType="1"/>
              </p:cNvSpPr>
              <p:nvPr/>
            </p:nvSpPr>
            <p:spPr bwMode="auto">
              <a:xfrm>
                <a:off x="2915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3" name="Line 32"/>
              <p:cNvSpPr>
                <a:spLocks noChangeShapeType="1"/>
              </p:cNvSpPr>
              <p:nvPr/>
            </p:nvSpPr>
            <p:spPr bwMode="auto">
              <a:xfrm>
                <a:off x="3107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4" name="Line 33"/>
              <p:cNvSpPr>
                <a:spLocks noChangeShapeType="1"/>
              </p:cNvSpPr>
              <p:nvPr/>
            </p:nvSpPr>
            <p:spPr bwMode="auto">
              <a:xfrm>
                <a:off x="3299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5" name="Line 34"/>
              <p:cNvSpPr>
                <a:spLocks noChangeShapeType="1"/>
              </p:cNvSpPr>
              <p:nvPr/>
            </p:nvSpPr>
            <p:spPr bwMode="auto">
              <a:xfrm>
                <a:off x="3491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6" name="Line 35"/>
              <p:cNvSpPr>
                <a:spLocks noChangeShapeType="1"/>
              </p:cNvSpPr>
              <p:nvPr/>
            </p:nvSpPr>
            <p:spPr bwMode="auto">
              <a:xfrm>
                <a:off x="3683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7" name="Line 36"/>
              <p:cNvSpPr>
                <a:spLocks noChangeShapeType="1"/>
              </p:cNvSpPr>
              <p:nvPr/>
            </p:nvSpPr>
            <p:spPr bwMode="auto">
              <a:xfrm>
                <a:off x="3875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8" name="Line 37"/>
              <p:cNvSpPr>
                <a:spLocks noChangeShapeType="1"/>
              </p:cNvSpPr>
              <p:nvPr/>
            </p:nvSpPr>
            <p:spPr bwMode="auto">
              <a:xfrm>
                <a:off x="4067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9" name="Line 38"/>
              <p:cNvSpPr>
                <a:spLocks noChangeShapeType="1"/>
              </p:cNvSpPr>
              <p:nvPr/>
            </p:nvSpPr>
            <p:spPr bwMode="auto">
              <a:xfrm>
                <a:off x="1187" y="2825"/>
                <a:ext cx="0" cy="12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0" name="Line 39"/>
              <p:cNvSpPr>
                <a:spLocks noChangeShapeType="1"/>
              </p:cNvSpPr>
              <p:nvPr/>
            </p:nvSpPr>
            <p:spPr bwMode="auto">
              <a:xfrm>
                <a:off x="4259" y="2825"/>
                <a:ext cx="0" cy="12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1" name="Line 40"/>
              <p:cNvSpPr>
                <a:spLocks noChangeShapeType="1"/>
              </p:cNvSpPr>
              <p:nvPr/>
            </p:nvSpPr>
            <p:spPr bwMode="auto">
              <a:xfrm>
                <a:off x="4259" y="2921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2" name="Line 41"/>
              <p:cNvSpPr>
                <a:spLocks noChangeShapeType="1"/>
              </p:cNvSpPr>
              <p:nvPr/>
            </p:nvSpPr>
            <p:spPr bwMode="auto">
              <a:xfrm>
                <a:off x="4451" y="2921"/>
                <a:ext cx="0" cy="19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3" name="Line 42"/>
              <p:cNvSpPr>
                <a:spLocks noChangeShapeType="1"/>
              </p:cNvSpPr>
              <p:nvPr/>
            </p:nvSpPr>
            <p:spPr bwMode="auto">
              <a:xfrm>
                <a:off x="4451" y="3113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4" name="Line 43"/>
              <p:cNvSpPr>
                <a:spLocks noChangeShapeType="1"/>
              </p:cNvSpPr>
              <p:nvPr/>
            </p:nvSpPr>
            <p:spPr bwMode="auto">
              <a:xfrm>
                <a:off x="1571" y="2825"/>
                <a:ext cx="0" cy="43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5" name="Line 44"/>
              <p:cNvSpPr>
                <a:spLocks noChangeShapeType="1"/>
              </p:cNvSpPr>
              <p:nvPr/>
            </p:nvSpPr>
            <p:spPr bwMode="auto">
              <a:xfrm>
                <a:off x="1475" y="3257"/>
                <a:ext cx="9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6" name="Line 45"/>
              <p:cNvSpPr>
                <a:spLocks noChangeShapeType="1"/>
              </p:cNvSpPr>
              <p:nvPr/>
            </p:nvSpPr>
            <p:spPr bwMode="auto">
              <a:xfrm flipH="1">
                <a:off x="1187" y="3257"/>
                <a:ext cx="9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7" name="Text Box 46"/>
              <p:cNvSpPr txBox="1">
                <a:spLocks noChangeArrowheads="1"/>
              </p:cNvSpPr>
              <p:nvPr/>
            </p:nvSpPr>
            <p:spPr bwMode="auto">
              <a:xfrm>
                <a:off x="1187" y="3257"/>
                <a:ext cx="768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T</a:t>
                </a:r>
                <a:r>
                  <a:rPr kumimoji="1" lang="zh-CN" altLang="en-US" sz="2000" b="1">
                    <a:latin typeface="华文新魏" pitchFamily="2" charset="-122"/>
                    <a:ea typeface="华文新魏" pitchFamily="2" charset="-122"/>
                  </a:rPr>
                  <a:t>周期</a:t>
                </a:r>
              </a:p>
            </p:txBody>
          </p:sp>
          <p:sp>
            <p:nvSpPr>
              <p:cNvPr id="73778" name="Line 47"/>
              <p:cNvSpPr>
                <a:spLocks noChangeShapeType="1"/>
              </p:cNvSpPr>
              <p:nvPr/>
            </p:nvSpPr>
            <p:spPr bwMode="auto">
              <a:xfrm>
                <a:off x="2723" y="2873"/>
                <a:ext cx="0" cy="81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9" name="Line 48"/>
              <p:cNvSpPr>
                <a:spLocks noChangeShapeType="1"/>
              </p:cNvSpPr>
              <p:nvPr/>
            </p:nvSpPr>
            <p:spPr bwMode="auto">
              <a:xfrm>
                <a:off x="2339" y="3545"/>
                <a:ext cx="3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0" name="Line 49"/>
              <p:cNvSpPr>
                <a:spLocks noChangeShapeType="1"/>
              </p:cNvSpPr>
              <p:nvPr/>
            </p:nvSpPr>
            <p:spPr bwMode="auto">
              <a:xfrm flipH="1">
                <a:off x="1187" y="3545"/>
                <a:ext cx="3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1" name="Text Box 50"/>
              <p:cNvSpPr txBox="1">
                <a:spLocks noChangeArrowheads="1"/>
              </p:cNvSpPr>
              <p:nvPr/>
            </p:nvSpPr>
            <p:spPr bwMode="auto">
              <a:xfrm>
                <a:off x="1565" y="3401"/>
                <a:ext cx="771" cy="48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CPU</a:t>
                </a:r>
                <a:r>
                  <a:rPr kumimoji="1" lang="zh-CN" altLang="en-US" sz="2000" b="1">
                    <a:latin typeface="华文新魏" pitchFamily="2" charset="-122"/>
                    <a:ea typeface="华文新魏" pitchFamily="2" charset="-122"/>
                  </a:rPr>
                  <a:t>周期</a:t>
                </a:r>
              </a:p>
              <a:p>
                <a:pPr>
                  <a:spcBef>
                    <a:spcPct val="20000"/>
                  </a:spcBef>
                </a:pP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(</a:t>
                </a:r>
                <a:r>
                  <a:rPr kumimoji="1" lang="zh-CN" altLang="en-US" sz="2000" b="1">
                    <a:latin typeface="华文新魏" pitchFamily="2" charset="-122"/>
                    <a:ea typeface="华文新魏" pitchFamily="2" charset="-122"/>
                  </a:rPr>
                  <a:t>取指令</a:t>
                </a: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)</a:t>
                </a:r>
              </a:p>
            </p:txBody>
          </p:sp>
          <p:sp>
            <p:nvSpPr>
              <p:cNvPr id="73782" name="Line 51"/>
              <p:cNvSpPr>
                <a:spLocks noChangeShapeType="1"/>
              </p:cNvSpPr>
              <p:nvPr/>
            </p:nvSpPr>
            <p:spPr bwMode="auto">
              <a:xfrm flipH="1">
                <a:off x="2723" y="3545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3" name="Line 52"/>
              <p:cNvSpPr>
                <a:spLocks noChangeShapeType="1"/>
              </p:cNvSpPr>
              <p:nvPr/>
            </p:nvSpPr>
            <p:spPr bwMode="auto">
              <a:xfrm>
                <a:off x="3923" y="3545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4" name="Text Box 53"/>
              <p:cNvSpPr txBox="1">
                <a:spLocks noChangeArrowheads="1"/>
              </p:cNvSpPr>
              <p:nvPr/>
            </p:nvSpPr>
            <p:spPr bwMode="auto">
              <a:xfrm>
                <a:off x="3107" y="3401"/>
                <a:ext cx="862" cy="480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CPU</a:t>
                </a:r>
                <a:r>
                  <a:rPr kumimoji="1" lang="zh-CN" altLang="en-US" sz="2000" b="1">
                    <a:latin typeface="华文新魏" pitchFamily="2" charset="-122"/>
                    <a:ea typeface="华文新魏" pitchFamily="2" charset="-122"/>
                  </a:rPr>
                  <a:t>周期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(</a:t>
                </a:r>
                <a:r>
                  <a:rPr kumimoji="1" lang="zh-CN" altLang="en-US" sz="2000" b="1">
                    <a:latin typeface="华文新魏" pitchFamily="2" charset="-122"/>
                    <a:ea typeface="华文新魏" pitchFamily="2" charset="-122"/>
                  </a:rPr>
                  <a:t>执行指令</a:t>
                </a:r>
                <a:r>
                  <a:rPr kumimoji="1" lang="en-US" altLang="zh-CN" sz="2000" b="1">
                    <a:latin typeface="华文新魏" pitchFamily="2" charset="-122"/>
                    <a:ea typeface="华文新魏" pitchFamily="2" charset="-122"/>
                  </a:rPr>
                  <a:t>)</a:t>
                </a:r>
              </a:p>
            </p:txBody>
          </p:sp>
          <p:sp>
            <p:nvSpPr>
              <p:cNvPr id="73785" name="Line 54"/>
              <p:cNvSpPr>
                <a:spLocks noChangeShapeType="1"/>
              </p:cNvSpPr>
              <p:nvPr/>
            </p:nvSpPr>
            <p:spPr bwMode="auto">
              <a:xfrm>
                <a:off x="3243" y="3921"/>
                <a:ext cx="102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6" name="Line 55"/>
              <p:cNvSpPr>
                <a:spLocks noChangeShapeType="1"/>
              </p:cNvSpPr>
              <p:nvPr/>
            </p:nvSpPr>
            <p:spPr bwMode="auto">
              <a:xfrm flipH="1">
                <a:off x="1187" y="3921"/>
                <a:ext cx="106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87" name="Text Box 56"/>
              <p:cNvSpPr txBox="1">
                <a:spLocks noChangeArrowheads="1"/>
              </p:cNvSpPr>
              <p:nvPr/>
            </p:nvSpPr>
            <p:spPr bwMode="auto">
              <a:xfrm>
                <a:off x="2290" y="3777"/>
                <a:ext cx="907" cy="288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华文新魏" pitchFamily="2" charset="-122"/>
                    <a:ea typeface="华文新魏" pitchFamily="2" charset="-122"/>
                  </a:rPr>
                  <a:t>指令周期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6" grpId="0" animBg="1"/>
      <p:bldP spid="596996" grpId="1" animBg="1"/>
      <p:bldP spid="596997" grpId="0" animBg="1"/>
      <p:bldP spid="59699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10</a:t>
            </a:r>
            <a:r>
              <a:rPr lang="zh-CN" altLang="en-US" smtClean="0">
                <a:ea typeface="宋体" pitchFamily="2" charset="-122"/>
              </a:rPr>
              <a:t>章 存储系统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FF3300"/>
                </a:solidFill>
              </a:rPr>
              <a:t>10.1    </a:t>
            </a:r>
            <a:r>
              <a:rPr lang="zh-CN" altLang="en-US" smtClean="0">
                <a:solidFill>
                  <a:srgbClr val="FF3300"/>
                </a:solidFill>
              </a:rPr>
              <a:t>存储器概述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10.2    </a:t>
            </a:r>
            <a:r>
              <a:rPr lang="zh-CN" altLang="en-US" smtClean="0"/>
              <a:t>随机读写存储器</a:t>
            </a:r>
            <a:r>
              <a:rPr lang="en-US" altLang="zh-CN" smtClean="0"/>
              <a:t>RAM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10.3    </a:t>
            </a:r>
            <a:r>
              <a:rPr lang="zh-CN" altLang="en-US" smtClean="0"/>
              <a:t>只读存储器和闪速存储器</a:t>
            </a:r>
            <a:endParaRPr lang="en-US" altLang="zh-CN" smtClean="0"/>
          </a:p>
          <a:p>
            <a:pPr>
              <a:buFont typeface="Wingdings" pitchFamily="2" charset="2"/>
              <a:buNone/>
            </a:pPr>
            <a:r>
              <a:rPr lang="en-US" altLang="zh-CN" smtClean="0"/>
              <a:t>10.4    </a:t>
            </a:r>
            <a:r>
              <a:rPr lang="zh-CN" altLang="en-US" smtClean="0"/>
              <a:t>高速存储器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10.5    Cache </a:t>
            </a:r>
            <a:r>
              <a:rPr lang="zh-CN" altLang="en-US" smtClean="0"/>
              <a:t>存储器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/>
              <a:t>10.6    </a:t>
            </a:r>
            <a:r>
              <a:rPr lang="zh-CN" altLang="en-US" smtClean="0"/>
              <a:t>虚拟存储器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1.2  </a:t>
            </a:r>
            <a:r>
              <a:rPr lang="zh-CN" altLang="en-US" smtClean="0">
                <a:ea typeface="宋体" pitchFamily="2" charset="-122"/>
              </a:rPr>
              <a:t>计算机组织的模型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>
                <a:ea typeface="宋体" pitchFamily="2" charset="-122"/>
              </a:rPr>
              <a:t>计算机系统的性能模型</a:t>
            </a:r>
          </a:p>
          <a:p>
            <a:pPr>
              <a:buFont typeface="Wingdings" pitchFamily="2" charset="2"/>
              <a:buNone/>
            </a:pPr>
            <a:r>
              <a:rPr lang="zh-CN" altLang="en-US" smtClean="0">
                <a:ea typeface="宋体" pitchFamily="2" charset="-122"/>
              </a:rPr>
              <a:t>	观察两项性能量度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MIPS</a:t>
            </a:r>
            <a:r>
              <a:rPr lang="zh-CN" altLang="en-US" smtClean="0">
                <a:ea typeface="宋体" pitchFamily="2" charset="-122"/>
              </a:rPr>
              <a:t>或</a:t>
            </a:r>
            <a:r>
              <a:rPr lang="en-US" altLang="zh-CN" smtClean="0">
                <a:ea typeface="宋体" pitchFamily="2" charset="-122"/>
              </a:rPr>
              <a:t>MFLOPS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	MIPS = f(MHz)/CPI</a:t>
            </a:r>
            <a:r>
              <a:rPr lang="en-US" altLang="zh-CN" baseline="-25000" smtClean="0">
                <a:ea typeface="宋体" pitchFamily="2" charset="-122"/>
              </a:rPr>
              <a:t>ave</a:t>
            </a:r>
            <a:endParaRPr lang="zh-CN" altLang="en-US" smtClean="0">
              <a:ea typeface="宋体" pitchFamily="2" charset="-122"/>
            </a:endParaRPr>
          </a:p>
          <a:p>
            <a:pPr lvl="1"/>
            <a:r>
              <a:rPr lang="en-US" altLang="zh-CN" smtClean="0">
                <a:ea typeface="宋体" pitchFamily="2" charset="-122"/>
              </a:rPr>
              <a:t>CPU</a:t>
            </a:r>
            <a:r>
              <a:rPr lang="zh-CN" altLang="en-US" smtClean="0">
                <a:ea typeface="宋体" pitchFamily="2" charset="-122"/>
              </a:rPr>
              <a:t>的执行时间（</a:t>
            </a:r>
            <a:r>
              <a:rPr lang="en-US" altLang="zh-CN" smtClean="0">
                <a:ea typeface="宋体" pitchFamily="2" charset="-122"/>
              </a:rPr>
              <a:t>T</a:t>
            </a:r>
            <a:r>
              <a:rPr lang="zh-CN" altLang="en-US" smtClean="0">
                <a:ea typeface="宋体" pitchFamily="2" charset="-122"/>
              </a:rPr>
              <a:t>）：</a:t>
            </a:r>
            <a:r>
              <a:rPr lang="zh-CN" altLang="en-US" sz="2000" smtClean="0">
                <a:ea typeface="宋体" pitchFamily="2" charset="-122"/>
              </a:rPr>
              <a:t>量化硬软件结合系统的有效速度</a:t>
            </a:r>
          </a:p>
          <a:p>
            <a:pPr lvl="1"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	T(sec)</a:t>
            </a:r>
            <a:r>
              <a:rPr lang="zh-CN" altLang="en-US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= IC× CPI</a:t>
            </a:r>
            <a:r>
              <a:rPr lang="en-US" altLang="zh-CN" baseline="-25000" smtClean="0">
                <a:ea typeface="宋体" pitchFamily="2" charset="-122"/>
              </a:rPr>
              <a:t>ave</a:t>
            </a:r>
            <a:r>
              <a:rPr lang="en-US" altLang="zh-CN" smtClean="0">
                <a:ea typeface="宋体" pitchFamily="2" charset="-122"/>
              </a:rPr>
              <a:t>/ f(Hz)</a:t>
            </a:r>
          </a:p>
          <a:p>
            <a:pPr lvl="1"/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假定知道指令执行的平均周期数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CPI</a:t>
            </a:r>
            <a:r>
              <a:rPr lang="en-US" altLang="zh-CN" baseline="-25000" smtClean="0">
                <a:solidFill>
                  <a:srgbClr val="0000FF"/>
                </a:solidFill>
                <a:ea typeface="宋体" pitchFamily="2" charset="-122"/>
              </a:rPr>
              <a:t>ave</a:t>
            </a:r>
          </a:p>
          <a:p>
            <a:pPr lvl="1"/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f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是时钟频率，</a:t>
            </a:r>
            <a:r>
              <a:rPr lang="en-US" altLang="zh-CN" smtClean="0">
                <a:solidFill>
                  <a:srgbClr val="0000FF"/>
                </a:solidFill>
                <a:ea typeface="宋体" pitchFamily="2" charset="-122"/>
              </a:rPr>
              <a:t>IC</a:t>
            </a:r>
            <a:r>
              <a:rPr lang="zh-CN" altLang="en-US" smtClean="0">
                <a:solidFill>
                  <a:srgbClr val="0000FF"/>
                </a:solidFill>
                <a:ea typeface="宋体" pitchFamily="2" charset="-122"/>
              </a:rPr>
              <a:t>是指令数目，即运行中的程序的指令总数。</a:t>
            </a:r>
            <a:endParaRPr lang="en-US" altLang="zh-CN" smtClean="0">
              <a:solidFill>
                <a:srgbClr val="0000FF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683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1.2  </a:t>
            </a:r>
            <a:r>
              <a:rPr lang="zh-CN" altLang="en-US" smtClean="0">
                <a:ea typeface="宋体" pitchFamily="2" charset="-122"/>
              </a:rPr>
              <a:t>计算机组织的模型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050" y="1295400"/>
            <a:ext cx="7967663" cy="5029200"/>
          </a:xfrm>
        </p:spPr>
        <p:txBody>
          <a:bodyPr/>
          <a:lstStyle/>
          <a:p>
            <a:pPr marL="0" indent="0"/>
            <a:r>
              <a:rPr lang="zh-CN" altLang="en-US" smtClean="0">
                <a:ea typeface="宋体" pitchFamily="2" charset="-122"/>
              </a:rPr>
              <a:t>计算机原有性能的计算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假设一台计算机的时钟频率是</a:t>
            </a:r>
            <a:r>
              <a:rPr lang="en-US" altLang="zh-CN" sz="2400" smtClean="0">
                <a:ea typeface="宋体" pitchFamily="2" charset="-122"/>
              </a:rPr>
              <a:t>100MHz</a:t>
            </a:r>
            <a:r>
              <a:rPr lang="zh-CN" altLang="en-US" sz="2400" smtClean="0">
                <a:ea typeface="宋体" pitchFamily="2" charset="-122"/>
              </a:rPr>
              <a:t>，具有</a:t>
            </a:r>
            <a:r>
              <a:rPr lang="en-US" altLang="zh-CN" sz="2400" smtClean="0">
                <a:ea typeface="宋体" pitchFamily="2" charset="-122"/>
              </a:rPr>
              <a:t>4</a:t>
            </a:r>
            <a:r>
              <a:rPr lang="zh-CN" altLang="en-US" sz="2400" smtClean="0">
                <a:ea typeface="宋体" pitchFamily="2" charset="-122"/>
              </a:rPr>
              <a:t>种类型指令，它们的使用率和</a:t>
            </a:r>
            <a:r>
              <a:rPr lang="en-US" altLang="zh-CN" sz="2400" smtClean="0">
                <a:ea typeface="宋体" pitchFamily="2" charset="-122"/>
              </a:rPr>
              <a:t>CPI</a:t>
            </a:r>
            <a:r>
              <a:rPr lang="zh-CN" altLang="en-US" sz="2400" smtClean="0">
                <a:ea typeface="宋体" pitchFamily="2" charset="-122"/>
              </a:rPr>
              <a:t>分别如表所示。求该计算机的</a:t>
            </a:r>
            <a:r>
              <a:rPr lang="en-US" altLang="zh-CN" sz="2400" smtClean="0">
                <a:ea typeface="宋体" pitchFamily="2" charset="-122"/>
              </a:rPr>
              <a:t>MIPS</a:t>
            </a:r>
            <a:r>
              <a:rPr lang="zh-CN" altLang="en-US" sz="2400" smtClean="0">
                <a:ea typeface="宋体" pitchFamily="2" charset="-122"/>
              </a:rPr>
              <a:t>值以及运行一个具有</a:t>
            </a:r>
            <a:r>
              <a:rPr lang="en-US" altLang="zh-CN" sz="2400" smtClean="0">
                <a:ea typeface="宋体" pitchFamily="2" charset="-122"/>
              </a:rPr>
              <a:t>10</a:t>
            </a:r>
            <a:r>
              <a:rPr lang="en-US" altLang="zh-CN" sz="2400" baseline="30000" smtClean="0">
                <a:ea typeface="宋体" pitchFamily="2" charset="-122"/>
              </a:rPr>
              <a:t>7</a:t>
            </a:r>
            <a:r>
              <a:rPr lang="zh-CN" altLang="en-US" sz="2400" smtClean="0">
                <a:ea typeface="宋体" pitchFamily="2" charset="-122"/>
              </a:rPr>
              <a:t>条指令的程序所需</a:t>
            </a:r>
            <a:r>
              <a:rPr lang="en-US" altLang="zh-CN" sz="2400" smtClean="0">
                <a:ea typeface="宋体" pitchFamily="2" charset="-122"/>
              </a:rPr>
              <a:t>CPU</a:t>
            </a:r>
            <a:r>
              <a:rPr lang="zh-CN" altLang="en-US" sz="2400" smtClean="0">
                <a:ea typeface="宋体" pitchFamily="2" charset="-122"/>
              </a:rPr>
              <a:t>时间。</a:t>
            </a:r>
            <a:endParaRPr lang="zh-CN" altLang="en-US" sz="2400" smtClean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79388" y="908050"/>
            <a:ext cx="1800225" cy="503238"/>
          </a:xfrm>
          <a:prstGeom prst="ellipse">
            <a:avLst/>
          </a:prstGeom>
          <a:gradFill rotWithShape="0">
            <a:gsLst>
              <a:gs pos="0">
                <a:srgbClr val="99FF99">
                  <a:gamma/>
                  <a:shade val="65882"/>
                  <a:invGamma/>
                </a:srgbClr>
              </a:gs>
              <a:gs pos="50000">
                <a:srgbClr val="99FF99"/>
              </a:gs>
              <a:gs pos="100000">
                <a:srgbClr val="99FF99">
                  <a:gamma/>
                  <a:shade val="65882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示例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1.1</a:t>
            </a:r>
          </a:p>
        </p:txBody>
      </p:sp>
      <p:graphicFrame>
        <p:nvGraphicFramePr>
          <p:cNvPr id="54440" name="Group 168"/>
          <p:cNvGraphicFramePr>
            <a:graphicFrameLocks noGrp="1"/>
          </p:cNvGraphicFramePr>
          <p:nvPr/>
        </p:nvGraphicFramePr>
        <p:xfrm>
          <a:off x="971550" y="3213100"/>
          <a:ext cx="7561263" cy="2447926"/>
        </p:xfrm>
        <a:graphic>
          <a:graphicData uri="http://schemas.openxmlformats.org/drawingml/2006/table">
            <a:tbl>
              <a:tblPr/>
              <a:tblGrid>
                <a:gridCol w="3200400"/>
                <a:gridCol w="2035175"/>
                <a:gridCol w="2325688"/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指令操作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使用率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每一指令所需周期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Arithmetic-logic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算术逻辑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Load/store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2FA"/>
                    </a:solidFill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compare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2.5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branch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683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1.2  </a:t>
            </a:r>
            <a:r>
              <a:rPr lang="zh-CN" altLang="en-US" smtClean="0">
                <a:ea typeface="宋体" pitchFamily="2" charset="-122"/>
              </a:rPr>
              <a:t>计算机组织的模型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050" y="1295400"/>
            <a:ext cx="7967663" cy="5302250"/>
          </a:xfrm>
        </p:spPr>
        <p:txBody>
          <a:bodyPr/>
          <a:lstStyle/>
          <a:p>
            <a:pPr marL="0" indent="0"/>
            <a:r>
              <a:rPr lang="zh-CN" altLang="en-US" smtClean="0">
                <a:ea typeface="宋体" pitchFamily="2" charset="-122"/>
              </a:rPr>
              <a:t>计算机原有性能的计算</a:t>
            </a:r>
          </a:p>
          <a:p>
            <a:pPr marL="0" indent="0"/>
            <a:endParaRPr lang="zh-CN" altLang="en-US" smtClean="0">
              <a:ea typeface="宋体" pitchFamily="2" charset="-122"/>
            </a:endParaRPr>
          </a:p>
          <a:p>
            <a:pPr marL="0" indent="0"/>
            <a:endParaRPr lang="zh-CN" altLang="en-US" smtClean="0">
              <a:ea typeface="宋体" pitchFamily="2" charset="-122"/>
            </a:endParaRPr>
          </a:p>
          <a:p>
            <a:pPr marL="0" indent="0"/>
            <a:endParaRPr lang="zh-CN" altLang="en-US" smtClean="0">
              <a:ea typeface="宋体" pitchFamily="2" charset="-122"/>
            </a:endParaRPr>
          </a:p>
          <a:p>
            <a:pPr marL="0" indent="0"/>
            <a:r>
              <a:rPr lang="zh-CN" altLang="en-US" smtClean="0">
                <a:ea typeface="宋体" pitchFamily="2" charset="-122"/>
              </a:rPr>
              <a:t>先求平均</a:t>
            </a:r>
            <a:r>
              <a:rPr lang="en-US" altLang="zh-CN" smtClean="0">
                <a:ea typeface="宋体" pitchFamily="2" charset="-122"/>
              </a:rPr>
              <a:t>CPI</a:t>
            </a:r>
            <a:r>
              <a:rPr lang="zh-CN" altLang="en-US" smtClean="0">
                <a:ea typeface="宋体" pitchFamily="2" charset="-122"/>
              </a:rPr>
              <a:t>值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CPI</a:t>
            </a:r>
            <a:r>
              <a:rPr lang="en-US" altLang="zh-CN" sz="2400" baseline="-25000" smtClean="0">
                <a:ea typeface="宋体" pitchFamily="2" charset="-122"/>
              </a:rPr>
              <a:t>ave </a:t>
            </a:r>
            <a:r>
              <a:rPr lang="en-US" altLang="zh-CN" sz="2400" smtClean="0">
                <a:ea typeface="宋体" pitchFamily="2" charset="-122"/>
              </a:rPr>
              <a:t>= 0.4*2 + 0.3*4 + 0.08*2.5 + 0.22*3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	</a:t>
            </a:r>
            <a:r>
              <a:rPr lang="en-US" altLang="zh-CN" sz="2400" smtClean="0">
                <a:ea typeface="宋体" pitchFamily="2" charset="-122"/>
              </a:rPr>
              <a:t>= 0.8+1.2+0.2+0.66 = 2.86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MIPS = 100/2.86 = 35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T = 10</a:t>
            </a:r>
            <a:r>
              <a:rPr lang="en-US" altLang="zh-CN" sz="2400" baseline="30000" smtClean="0">
                <a:ea typeface="宋体" pitchFamily="2" charset="-122"/>
              </a:rPr>
              <a:t>7</a:t>
            </a:r>
            <a:r>
              <a:rPr lang="en-US" altLang="zh-CN" sz="2400" smtClean="0">
                <a:ea typeface="宋体" pitchFamily="2" charset="-122"/>
              </a:rPr>
              <a:t>*2.86/(100*10</a:t>
            </a:r>
            <a:r>
              <a:rPr lang="en-US" altLang="zh-CN" sz="2400" baseline="30000" smtClean="0">
                <a:ea typeface="宋体" pitchFamily="2" charset="-122"/>
              </a:rPr>
              <a:t>6</a:t>
            </a:r>
            <a:r>
              <a:rPr lang="en-US" altLang="zh-CN" sz="2400" smtClean="0">
                <a:ea typeface="宋体" pitchFamily="2" charset="-122"/>
              </a:rPr>
              <a:t>)</a:t>
            </a:r>
            <a:r>
              <a:rPr lang="en-US" altLang="zh-CN" sz="2400" baseline="300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= 0.286s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79388" y="908050"/>
            <a:ext cx="1800225" cy="503238"/>
          </a:xfrm>
          <a:prstGeom prst="ellipse">
            <a:avLst/>
          </a:prstGeom>
          <a:gradFill rotWithShape="0">
            <a:gsLst>
              <a:gs pos="0">
                <a:srgbClr val="99FF99">
                  <a:gamma/>
                  <a:shade val="65882"/>
                  <a:invGamma/>
                </a:srgbClr>
              </a:gs>
              <a:gs pos="50000">
                <a:srgbClr val="99FF99"/>
              </a:gs>
              <a:gs pos="100000">
                <a:srgbClr val="99FF99">
                  <a:gamma/>
                  <a:shade val="65882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示例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1.1</a:t>
            </a: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900113" y="1916113"/>
          <a:ext cx="7561262" cy="1944689"/>
        </p:xfrm>
        <a:graphic>
          <a:graphicData uri="http://schemas.openxmlformats.org/drawingml/2006/table">
            <a:tbl>
              <a:tblPr/>
              <a:tblGrid>
                <a:gridCol w="3200400"/>
                <a:gridCol w="2035175"/>
                <a:gridCol w="2325687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指令操作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使用率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每一指令所需周期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Arithmetic-logic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算术逻辑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Load/store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2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compare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2.5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branch</a:t>
                      </a:r>
                      <a:endParaRPr kumimoji="0" 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22%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8080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80808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4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868363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1.2  </a:t>
            </a:r>
            <a:r>
              <a:rPr lang="zh-CN" altLang="en-US" smtClean="0">
                <a:ea typeface="宋体" pitchFamily="2" charset="-122"/>
              </a:rPr>
              <a:t>计算机组织的模型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050" y="1295400"/>
            <a:ext cx="7967663" cy="5029200"/>
          </a:xfrm>
        </p:spPr>
        <p:txBody>
          <a:bodyPr/>
          <a:lstStyle/>
          <a:p>
            <a:pPr marL="0" indent="0"/>
            <a:r>
              <a:rPr lang="zh-CN" altLang="en-US" smtClean="0">
                <a:ea typeface="宋体" pitchFamily="2" charset="-122"/>
              </a:rPr>
              <a:t>计算机改进性能的计算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新方案将比较和转移指令结合，使比较指令可被替换而从指令系统中去掉。假定每一条比较指令原来都和一条转移指令合用，现在都变为一条比较转移指令，另外还假定新方案的改变将降低时钟频率</a:t>
            </a:r>
            <a:r>
              <a:rPr lang="en-US" altLang="zh-CN" sz="2400" smtClean="0">
                <a:ea typeface="宋体" pitchFamily="2" charset="-122"/>
              </a:rPr>
              <a:t>5%</a:t>
            </a:r>
            <a:r>
              <a:rPr lang="zh-CN" altLang="en-US" sz="2400" smtClean="0">
                <a:ea typeface="宋体" pitchFamily="2" charset="-122"/>
              </a:rPr>
              <a:t>，因为新的比较转移指令需要较多的时间来执行。求新的</a:t>
            </a:r>
            <a:r>
              <a:rPr lang="en-US" altLang="zh-CN" sz="2400" smtClean="0">
                <a:ea typeface="宋体" pitchFamily="2" charset="-122"/>
              </a:rPr>
              <a:t>CPI</a:t>
            </a:r>
            <a:r>
              <a:rPr lang="en-US" altLang="zh-CN" sz="2400" baseline="-25000" smtClean="0">
                <a:ea typeface="宋体" pitchFamily="2" charset="-122"/>
              </a:rPr>
              <a:t>ave</a:t>
            </a:r>
            <a:r>
              <a:rPr lang="zh-CN" altLang="en-US" sz="2400" smtClean="0">
                <a:ea typeface="宋体" pitchFamily="2" charset="-122"/>
              </a:rPr>
              <a:t>、</a:t>
            </a:r>
            <a:r>
              <a:rPr lang="en-US" altLang="zh-CN" sz="2400" smtClean="0">
                <a:ea typeface="宋体" pitchFamily="2" charset="-122"/>
              </a:rPr>
              <a:t>MIPS</a:t>
            </a:r>
            <a:r>
              <a:rPr lang="zh-CN" altLang="en-US" sz="2400" smtClean="0">
                <a:ea typeface="宋体" pitchFamily="2" charset="-122"/>
              </a:rPr>
              <a:t>和</a:t>
            </a:r>
            <a:r>
              <a:rPr lang="en-US" altLang="zh-CN" sz="2400" smtClean="0">
                <a:ea typeface="宋体" pitchFamily="2" charset="-122"/>
              </a:rPr>
              <a:t>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CPI</a:t>
            </a:r>
            <a:r>
              <a:rPr lang="en-US" altLang="zh-CN" sz="2400" baseline="-25000" smtClean="0">
                <a:ea typeface="宋体" pitchFamily="2" charset="-122"/>
              </a:rPr>
              <a:t>ave </a:t>
            </a:r>
            <a:r>
              <a:rPr lang="en-US" altLang="zh-CN" sz="2400" smtClean="0">
                <a:ea typeface="宋体" pitchFamily="2" charset="-122"/>
              </a:rPr>
              <a:t>= (0.4*2 + 0.3*4 + </a:t>
            </a:r>
            <a:r>
              <a:rPr lang="en-US" altLang="zh-CN" sz="2400" smtClean="0">
                <a:solidFill>
                  <a:schemeClr val="bg2"/>
                </a:solidFill>
                <a:ea typeface="宋体" pitchFamily="2" charset="-122"/>
              </a:rPr>
              <a:t>0.08*2.5 +</a:t>
            </a:r>
            <a:r>
              <a:rPr lang="en-US" altLang="zh-CN" sz="2400" smtClean="0">
                <a:ea typeface="宋体" pitchFamily="2" charset="-122"/>
              </a:rPr>
              <a:t> 0.22*3)</a:t>
            </a:r>
            <a:r>
              <a:rPr lang="en-US" altLang="zh-CN" sz="2400" smtClean="0">
                <a:solidFill>
                  <a:srgbClr val="FF3300"/>
                </a:solidFill>
                <a:ea typeface="宋体" pitchFamily="2" charset="-122"/>
              </a:rPr>
              <a:t>/0.92</a:t>
            </a:r>
            <a:endParaRPr lang="zh-CN" altLang="en-US" sz="2400" smtClean="0">
              <a:solidFill>
                <a:srgbClr val="FF3300"/>
              </a:solidFill>
              <a:ea typeface="宋体" pitchFamily="2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400" smtClean="0">
                <a:ea typeface="宋体" pitchFamily="2" charset="-122"/>
              </a:rPr>
              <a:t>	</a:t>
            </a:r>
            <a:r>
              <a:rPr lang="en-US" altLang="zh-CN" sz="2400" smtClean="0">
                <a:ea typeface="宋体" pitchFamily="2" charset="-122"/>
              </a:rPr>
              <a:t>= 2.66/0.92 = 2.9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MIPS = (100*95%)/2.9 = 32.76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smtClean="0">
                <a:ea typeface="宋体" pitchFamily="2" charset="-122"/>
              </a:rPr>
              <a:t>T = (0.92*10</a:t>
            </a:r>
            <a:r>
              <a:rPr lang="en-US" altLang="zh-CN" sz="2400" baseline="30000" smtClean="0">
                <a:ea typeface="宋体" pitchFamily="2" charset="-122"/>
              </a:rPr>
              <a:t>7 </a:t>
            </a:r>
            <a:r>
              <a:rPr lang="en-US" altLang="zh-CN" sz="2400" smtClean="0">
                <a:ea typeface="宋体" pitchFamily="2" charset="-122"/>
              </a:rPr>
              <a:t>)</a:t>
            </a:r>
            <a:r>
              <a:rPr lang="en-US" altLang="zh-CN" sz="2400" baseline="300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*2.9/(0.95*100*10</a:t>
            </a:r>
            <a:r>
              <a:rPr lang="en-US" altLang="zh-CN" sz="2400" baseline="30000" smtClean="0">
                <a:ea typeface="宋体" pitchFamily="2" charset="-122"/>
              </a:rPr>
              <a:t>6</a:t>
            </a:r>
            <a:r>
              <a:rPr lang="en-US" altLang="zh-CN" sz="2400" smtClean="0">
                <a:ea typeface="宋体" pitchFamily="2" charset="-122"/>
              </a:rPr>
              <a:t>)</a:t>
            </a:r>
            <a:r>
              <a:rPr lang="en-US" altLang="zh-CN" sz="2400" baseline="300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</a:rPr>
              <a:t>= 0.28s</a:t>
            </a:r>
          </a:p>
          <a:p>
            <a:pPr marL="0" indent="0">
              <a:buFont typeface="Wingdings" pitchFamily="2" charset="2"/>
              <a:buNone/>
            </a:pPr>
            <a:endParaRPr lang="en-US" altLang="zh-CN" sz="2400" smtClean="0">
              <a:ea typeface="宋体" pitchFamily="2" charset="-122"/>
            </a:endParaRPr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179388" y="908050"/>
            <a:ext cx="1800225" cy="503238"/>
          </a:xfrm>
          <a:prstGeom prst="ellipse">
            <a:avLst/>
          </a:prstGeom>
          <a:gradFill rotWithShape="0">
            <a:gsLst>
              <a:gs pos="0">
                <a:srgbClr val="99FF99">
                  <a:gamma/>
                  <a:shade val="65882"/>
                  <a:invGamma/>
                </a:srgbClr>
              </a:gs>
              <a:gs pos="50000">
                <a:srgbClr val="99FF99"/>
              </a:gs>
              <a:gs pos="100000">
                <a:srgbClr val="99FF99">
                  <a:gamma/>
                  <a:shade val="65882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宋体" pitchFamily="2" charset="-122"/>
              </a:rPr>
              <a:t>示例</a:t>
            </a: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2</a:t>
            </a:r>
            <a:r>
              <a:rPr lang="zh-CN" altLang="en-US" smtClean="0">
                <a:ea typeface="宋体" pitchFamily="2" charset="-122"/>
              </a:rPr>
              <a:t>章 计算机的信息表示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2.1  </a:t>
            </a:r>
            <a:r>
              <a:rPr lang="zh-CN" altLang="en-US" dirty="0" smtClean="0"/>
              <a:t>计算机中表示信息的数据类型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2.2  </a:t>
            </a:r>
            <a:r>
              <a:rPr lang="zh-CN" altLang="en-US" dirty="0" smtClean="0"/>
              <a:t>定点无符号数的表示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2.3  </a:t>
            </a:r>
            <a:r>
              <a:rPr lang="zh-CN" altLang="en-US" dirty="0" smtClean="0"/>
              <a:t>定点符号数的表示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2.4  </a:t>
            </a:r>
            <a:r>
              <a:rPr lang="zh-CN" altLang="en-US" dirty="0" smtClean="0"/>
              <a:t>二进制加减法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2.5  </a:t>
            </a:r>
            <a:r>
              <a:rPr lang="zh-CN" altLang="en-US" dirty="0" smtClean="0"/>
              <a:t>利用二进制位串的其他代码</a:t>
            </a:r>
            <a:r>
              <a:rPr lang="zh-CN" altLang="en-US" dirty="0" smtClean="0"/>
              <a:t>制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定点数的数据表示范围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5</a:t>
            </a:r>
            <a:r>
              <a:rPr lang="zh-CN" altLang="en-US" smtClean="0">
                <a:ea typeface="宋体" pitchFamily="2" charset="-122"/>
              </a:rPr>
              <a:t>章 算术逻辑单元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5.1  </a:t>
            </a:r>
            <a:r>
              <a:rPr lang="zh-CN" altLang="en-US" smtClean="0">
                <a:ea typeface="宋体" pitchFamily="2" charset="-122"/>
              </a:rPr>
              <a:t>冯</a:t>
            </a:r>
            <a:r>
              <a:rPr lang="en-US" altLang="zh-CN" smtClean="0">
                <a:latin typeface="Arial"/>
                <a:ea typeface="宋体" pitchFamily="2" charset="-122"/>
              </a:rPr>
              <a:t>·</a:t>
            </a:r>
            <a:r>
              <a:rPr lang="zh-CN" altLang="en-US" smtClean="0">
                <a:ea typeface="宋体" pitchFamily="2" charset="-122"/>
              </a:rPr>
              <a:t>诺依曼计算机模型模型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5.2  </a:t>
            </a:r>
            <a:r>
              <a:rPr lang="zh-CN" altLang="en-US" smtClean="0">
                <a:ea typeface="宋体" pitchFamily="2" charset="-122"/>
              </a:rPr>
              <a:t>并行快速加法器</a:t>
            </a:r>
          </a:p>
          <a:p>
            <a:pPr>
              <a:buFont typeface="Wingdings" pitchFamily="2" charset="2"/>
              <a:buNone/>
            </a:pPr>
            <a:r>
              <a:rPr lang="en-US" altLang="zh-CN" smtClean="0">
                <a:ea typeface="宋体" pitchFamily="2" charset="-122"/>
              </a:rPr>
              <a:t>5.3 </a:t>
            </a:r>
            <a:r>
              <a:rPr lang="zh-CN" altLang="en-US" smtClean="0">
                <a:ea typeface="宋体" pitchFamily="2" charset="-122"/>
              </a:rPr>
              <a:t>一个商售</a:t>
            </a:r>
            <a:r>
              <a:rPr lang="en-US" altLang="zh-CN" smtClean="0">
                <a:ea typeface="宋体" pitchFamily="2" charset="-122"/>
              </a:rPr>
              <a:t>ALU</a:t>
            </a:r>
            <a:r>
              <a:rPr lang="zh-CN" altLang="en-US" smtClean="0">
                <a:ea typeface="宋体" pitchFamily="2" charset="-122"/>
              </a:rPr>
              <a:t>芯片设计的分析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71438"/>
            <a:ext cx="7772400" cy="83661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5.2 </a:t>
            </a:r>
            <a:r>
              <a:rPr lang="zh-CN" altLang="en-US" smtClean="0">
                <a:ea typeface="宋体" pitchFamily="2" charset="-122"/>
              </a:rPr>
              <a:t>并行快速加法器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75688" cy="587692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dirty="0" smtClean="0">
                <a:ea typeface="宋体" pitchFamily="2" charset="-122"/>
              </a:rPr>
              <a:t>全加器设计</a:t>
            </a:r>
            <a:endParaRPr lang="zh-CN" altLang="en-US" sz="2400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代入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式，便可得：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=G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C</a:t>
            </a:r>
            <a:r>
              <a:rPr lang="en-US" altLang="zh-CN" sz="1600" baseline="-25000" dirty="0" smtClean="0">
                <a:latin typeface="Times New Roman" pitchFamily="18" charset="0"/>
              </a:rPr>
              <a:t>0		 </a:t>
            </a:r>
            <a:r>
              <a:rPr lang="en-US" altLang="zh-CN" sz="1600" dirty="0" smtClean="0">
                <a:latin typeface="Times New Roman" pitchFamily="18" charset="0"/>
              </a:rPr>
              <a:t>（</a:t>
            </a:r>
            <a:r>
              <a:rPr lang="zh-CN" altLang="en-US" sz="1600" dirty="0" smtClean="0">
                <a:latin typeface="Times New Roman" pitchFamily="18" charset="0"/>
              </a:rPr>
              <a:t>低位）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=G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G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C</a:t>
            </a:r>
            <a:r>
              <a:rPr lang="en-US" altLang="zh-CN" sz="1600" baseline="-25000" dirty="0" smtClean="0">
                <a:latin typeface="Times New Roman" pitchFamily="18" charset="0"/>
              </a:rPr>
              <a:t>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=G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G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G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C</a:t>
            </a:r>
            <a:r>
              <a:rPr lang="en-US" altLang="zh-CN" sz="1600" baseline="-25000" dirty="0" smtClean="0">
                <a:latin typeface="Times New Roman" pitchFamily="18" charset="0"/>
              </a:rPr>
              <a:t>0</a:t>
            </a:r>
            <a:endParaRPr lang="en-US" altLang="zh-CN" sz="1600" dirty="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</a:t>
            </a:r>
            <a:r>
              <a:rPr lang="en-US" altLang="zh-CN" sz="1600" baseline="-25000" dirty="0" smtClean="0">
                <a:latin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</a:rPr>
              <a:t>=G</a:t>
            </a:r>
            <a:r>
              <a:rPr lang="en-US" altLang="zh-CN" sz="1600" baseline="-25000" dirty="0" smtClean="0">
                <a:latin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</a:rPr>
              <a:t>G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G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G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+P</a:t>
            </a:r>
            <a:r>
              <a:rPr lang="en-US" altLang="zh-CN" sz="1600" baseline="-25000" dirty="0" smtClean="0">
                <a:latin typeface="Times New Roman" pitchFamily="18" charset="0"/>
              </a:rPr>
              <a:t>4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3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</a:rPr>
              <a:t>C</a:t>
            </a:r>
            <a:r>
              <a:rPr lang="en-US" altLang="zh-CN" sz="1600" baseline="-25000" dirty="0" smtClean="0">
                <a:latin typeface="Times New Roman" pitchFamily="18" charset="0"/>
              </a:rPr>
              <a:t>0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由图</a:t>
            </a:r>
            <a:r>
              <a:rPr lang="en-US" altLang="zh-CN" dirty="0" smtClean="0"/>
              <a:t>2.6(a)</a:t>
            </a:r>
            <a:r>
              <a:rPr lang="zh-CN" altLang="en-US" dirty="0" smtClean="0"/>
              <a:t>可知，当全加器的输入均取反码时，它的输出也均取反码。据此，可把它们以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与非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或非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Arial"/>
              </a:rPr>
              <a:t>“</a:t>
            </a:r>
            <a:r>
              <a:rPr lang="zh-CN" altLang="en-US" dirty="0" smtClean="0"/>
              <a:t>与或非</a:t>
            </a:r>
            <a:r>
              <a:rPr lang="zh-CN" altLang="en-US" dirty="0" smtClean="0">
                <a:latin typeface="Arial"/>
              </a:rPr>
              <a:t>”</a:t>
            </a:r>
            <a:r>
              <a:rPr lang="zh-CN" altLang="en-US" dirty="0" smtClean="0"/>
              <a:t>形式改写成如下形式：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C1=P1+G1C0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C2=P2+G2P1+G2G1C0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C3=P3+G3 G2+ G3G2P1+G3G2G1C0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600" dirty="0" smtClean="0">
                <a:latin typeface="Times New Roman" pitchFamily="18" charset="0"/>
              </a:rPr>
              <a:t>	C4=P4+G4P3+G4G3P2+G4G3G2P1+ G4G3G2G1C0</a:t>
            </a:r>
            <a:endParaRPr lang="zh-CN" altLang="en-US" sz="1600" dirty="0" smtClean="0">
              <a:latin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1600" baseline="-25000" dirty="0" smtClean="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76375" y="5013325"/>
            <a:ext cx="4175125" cy="1152525"/>
            <a:chOff x="973" y="3140"/>
            <a:chExt cx="3449" cy="880"/>
          </a:xfrm>
        </p:grpSpPr>
        <p:sp>
          <p:nvSpPr>
            <p:cNvPr id="278533" name="Line 5"/>
            <p:cNvSpPr>
              <a:spLocks noChangeShapeType="1"/>
            </p:cNvSpPr>
            <p:nvPr/>
          </p:nvSpPr>
          <p:spPr bwMode="auto">
            <a:xfrm>
              <a:off x="975" y="318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4" name="Line 6"/>
            <p:cNvSpPr>
              <a:spLocks noChangeShapeType="1"/>
            </p:cNvSpPr>
            <p:nvPr/>
          </p:nvSpPr>
          <p:spPr bwMode="auto">
            <a:xfrm>
              <a:off x="1330" y="318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5" name="Line 7"/>
            <p:cNvSpPr>
              <a:spLocks noChangeShapeType="1"/>
            </p:cNvSpPr>
            <p:nvPr/>
          </p:nvSpPr>
          <p:spPr bwMode="auto">
            <a:xfrm>
              <a:off x="1518" y="3184"/>
              <a:ext cx="1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6" name="Line 8"/>
            <p:cNvSpPr>
              <a:spLocks noChangeShapeType="1"/>
            </p:cNvSpPr>
            <p:nvPr/>
          </p:nvSpPr>
          <p:spPr bwMode="auto">
            <a:xfrm>
              <a:off x="975" y="3140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7" name="Line 9"/>
            <p:cNvSpPr>
              <a:spLocks noChangeShapeType="1"/>
            </p:cNvSpPr>
            <p:nvPr/>
          </p:nvSpPr>
          <p:spPr bwMode="auto">
            <a:xfrm>
              <a:off x="973" y="347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8" name="Line 10"/>
            <p:cNvSpPr>
              <a:spLocks noChangeShapeType="1"/>
            </p:cNvSpPr>
            <p:nvPr/>
          </p:nvSpPr>
          <p:spPr bwMode="auto">
            <a:xfrm>
              <a:off x="1292" y="34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>
              <a:off x="1645" y="3524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>
              <a:off x="1474" y="34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>
              <a:off x="1791" y="34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>
              <a:off x="1973" y="34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>
              <a:off x="2200" y="34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4" name="Line 16"/>
            <p:cNvSpPr>
              <a:spLocks noChangeShapeType="1"/>
            </p:cNvSpPr>
            <p:nvPr/>
          </p:nvSpPr>
          <p:spPr bwMode="auto">
            <a:xfrm>
              <a:off x="975" y="3430"/>
              <a:ext cx="13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5" name="Line 17"/>
            <p:cNvSpPr>
              <a:spLocks noChangeShapeType="1"/>
            </p:cNvSpPr>
            <p:nvPr/>
          </p:nvSpPr>
          <p:spPr bwMode="auto">
            <a:xfrm>
              <a:off x="1020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6" name="Line 18"/>
            <p:cNvSpPr>
              <a:spLocks noChangeShapeType="1"/>
            </p:cNvSpPr>
            <p:nvPr/>
          </p:nvSpPr>
          <p:spPr bwMode="auto">
            <a:xfrm>
              <a:off x="1329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>
              <a:off x="1529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1918" y="374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2600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>
              <a:off x="2789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1" name="Line 23"/>
            <p:cNvSpPr>
              <a:spLocks noChangeShapeType="1"/>
            </p:cNvSpPr>
            <p:nvPr/>
          </p:nvSpPr>
          <p:spPr bwMode="auto">
            <a:xfrm>
              <a:off x="2971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2" name="Line 24"/>
            <p:cNvSpPr>
              <a:spLocks noChangeShapeType="1"/>
            </p:cNvSpPr>
            <p:nvPr/>
          </p:nvSpPr>
          <p:spPr bwMode="auto">
            <a:xfrm>
              <a:off x="3198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3" name="Line 25"/>
            <p:cNvSpPr>
              <a:spLocks noChangeShapeType="1"/>
            </p:cNvSpPr>
            <p:nvPr/>
          </p:nvSpPr>
          <p:spPr bwMode="auto">
            <a:xfrm>
              <a:off x="2064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4" name="Line 26"/>
            <p:cNvSpPr>
              <a:spLocks noChangeShapeType="1"/>
            </p:cNvSpPr>
            <p:nvPr/>
          </p:nvSpPr>
          <p:spPr bwMode="auto">
            <a:xfrm>
              <a:off x="2304" y="37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>
              <a:off x="1020" y="3703"/>
              <a:ext cx="23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6" name="Line 28"/>
            <p:cNvSpPr>
              <a:spLocks noChangeShapeType="1"/>
            </p:cNvSpPr>
            <p:nvPr/>
          </p:nvSpPr>
          <p:spPr bwMode="auto">
            <a:xfrm>
              <a:off x="1338" y="402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>
              <a:off x="1519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8" name="Line 30"/>
            <p:cNvSpPr>
              <a:spLocks noChangeShapeType="1"/>
            </p:cNvSpPr>
            <p:nvPr/>
          </p:nvSpPr>
          <p:spPr bwMode="auto">
            <a:xfrm>
              <a:off x="1791" y="402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59" name="Line 31"/>
            <p:cNvSpPr>
              <a:spLocks noChangeShapeType="1"/>
            </p:cNvSpPr>
            <p:nvPr/>
          </p:nvSpPr>
          <p:spPr bwMode="auto">
            <a:xfrm>
              <a:off x="1973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0" name="Line 32"/>
            <p:cNvSpPr>
              <a:spLocks noChangeShapeType="1"/>
            </p:cNvSpPr>
            <p:nvPr/>
          </p:nvSpPr>
          <p:spPr bwMode="auto">
            <a:xfrm>
              <a:off x="2200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1" name="Line 33"/>
            <p:cNvSpPr>
              <a:spLocks noChangeShapeType="1"/>
            </p:cNvSpPr>
            <p:nvPr/>
          </p:nvSpPr>
          <p:spPr bwMode="auto">
            <a:xfrm>
              <a:off x="2472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2" name="Line 34"/>
            <p:cNvSpPr>
              <a:spLocks noChangeShapeType="1"/>
            </p:cNvSpPr>
            <p:nvPr/>
          </p:nvSpPr>
          <p:spPr bwMode="auto">
            <a:xfrm>
              <a:off x="2653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3" name="Line 35"/>
            <p:cNvSpPr>
              <a:spLocks noChangeShapeType="1"/>
            </p:cNvSpPr>
            <p:nvPr/>
          </p:nvSpPr>
          <p:spPr bwMode="auto">
            <a:xfrm>
              <a:off x="2880" y="402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4" name="Line 36"/>
            <p:cNvSpPr>
              <a:spLocks noChangeShapeType="1"/>
            </p:cNvSpPr>
            <p:nvPr/>
          </p:nvSpPr>
          <p:spPr bwMode="auto">
            <a:xfrm>
              <a:off x="3061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5" name="Line 37"/>
            <p:cNvSpPr>
              <a:spLocks noChangeShapeType="1"/>
            </p:cNvSpPr>
            <p:nvPr/>
          </p:nvSpPr>
          <p:spPr bwMode="auto">
            <a:xfrm>
              <a:off x="3419" y="402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6" name="Line 38"/>
            <p:cNvSpPr>
              <a:spLocks noChangeShapeType="1"/>
            </p:cNvSpPr>
            <p:nvPr/>
          </p:nvSpPr>
          <p:spPr bwMode="auto">
            <a:xfrm>
              <a:off x="3595" y="402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7" name="Line 39"/>
            <p:cNvSpPr>
              <a:spLocks noChangeShapeType="1"/>
            </p:cNvSpPr>
            <p:nvPr/>
          </p:nvSpPr>
          <p:spPr bwMode="auto">
            <a:xfrm>
              <a:off x="3833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8" name="Line 40"/>
            <p:cNvSpPr>
              <a:spLocks noChangeShapeType="1"/>
            </p:cNvSpPr>
            <p:nvPr/>
          </p:nvSpPr>
          <p:spPr bwMode="auto">
            <a:xfrm>
              <a:off x="4014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69" name="Line 41"/>
            <p:cNvSpPr>
              <a:spLocks noChangeShapeType="1"/>
            </p:cNvSpPr>
            <p:nvPr/>
          </p:nvSpPr>
          <p:spPr bwMode="auto">
            <a:xfrm>
              <a:off x="4195" y="3995"/>
              <a:ext cx="144" cy="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70" name="Line 42"/>
            <p:cNvSpPr>
              <a:spLocks noChangeShapeType="1"/>
            </p:cNvSpPr>
            <p:nvPr/>
          </p:nvSpPr>
          <p:spPr bwMode="auto">
            <a:xfrm>
              <a:off x="1020" y="402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71" name="Line 43"/>
            <p:cNvSpPr>
              <a:spLocks noChangeShapeType="1"/>
            </p:cNvSpPr>
            <p:nvPr/>
          </p:nvSpPr>
          <p:spPr bwMode="auto">
            <a:xfrm>
              <a:off x="1020" y="3975"/>
              <a:ext cx="34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1203</Words>
  <Application>Microsoft Office PowerPoint</Application>
  <PresentationFormat>全屏显示(4:3)</PresentationFormat>
  <Paragraphs>224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第1章 绪论</vt:lpstr>
      <vt:lpstr>1.2  计算机组织的模型</vt:lpstr>
      <vt:lpstr>1.2  计算机组织的模型</vt:lpstr>
      <vt:lpstr>1.2  计算机组织的模型</vt:lpstr>
      <vt:lpstr>1.2  计算机组织的模型</vt:lpstr>
      <vt:lpstr>第2章 计算机的信息表示</vt:lpstr>
      <vt:lpstr>第5章 算术逻辑单元</vt:lpstr>
      <vt:lpstr>5.2 并行快速加法器</vt:lpstr>
      <vt:lpstr>第6章 复杂算术操作</vt:lpstr>
      <vt:lpstr>6.3.1移码和浮点数的表示</vt:lpstr>
      <vt:lpstr>6.3.1移码和浮点数的表示</vt:lpstr>
      <vt:lpstr>幻灯片 13</vt:lpstr>
      <vt:lpstr>第 7 章 指令系统结构</vt:lpstr>
      <vt:lpstr>7.1  指令格式</vt:lpstr>
      <vt:lpstr>第8章 中央处理器</vt:lpstr>
      <vt:lpstr>8.1  中央处理器的功能和功能部件</vt:lpstr>
      <vt:lpstr>小结</vt:lpstr>
      <vt:lpstr>第9章 控制器</vt:lpstr>
      <vt:lpstr>9.5  微程序控制器</vt:lpstr>
      <vt:lpstr>9.5  微程序控制器</vt:lpstr>
      <vt:lpstr>总结</vt:lpstr>
      <vt:lpstr>第10章 存储系统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姜琳颖</dc:creator>
  <cp:lastModifiedBy>姜琳颖</cp:lastModifiedBy>
  <cp:revision>3</cp:revision>
  <dcterms:created xsi:type="dcterms:W3CDTF">2013-11-25T01:44:35Z</dcterms:created>
  <dcterms:modified xsi:type="dcterms:W3CDTF">2013-11-25T01:56:20Z</dcterms:modified>
</cp:coreProperties>
</file>