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030" r:id="rId1"/>
  </p:sldMasterIdLst>
  <p:notesMasterIdLst>
    <p:notesMasterId r:id="rId36"/>
  </p:notesMasterIdLst>
  <p:handoutMasterIdLst>
    <p:handoutMasterId r:id="rId37"/>
  </p:handoutMasterIdLst>
  <p:sldIdLst>
    <p:sldId id="423" r:id="rId2"/>
    <p:sldId id="424" r:id="rId3"/>
    <p:sldId id="434" r:id="rId4"/>
    <p:sldId id="425" r:id="rId5"/>
    <p:sldId id="428" r:id="rId6"/>
    <p:sldId id="360" r:id="rId7"/>
    <p:sldId id="429" r:id="rId8"/>
    <p:sldId id="362" r:id="rId9"/>
    <p:sldId id="401" r:id="rId10"/>
    <p:sldId id="403" r:id="rId11"/>
    <p:sldId id="405" r:id="rId12"/>
    <p:sldId id="406" r:id="rId13"/>
    <p:sldId id="430" r:id="rId14"/>
    <p:sldId id="417" r:id="rId15"/>
    <p:sldId id="442" r:id="rId16"/>
    <p:sldId id="352" r:id="rId17"/>
    <p:sldId id="418" r:id="rId18"/>
    <p:sldId id="431" r:id="rId19"/>
    <p:sldId id="409" r:id="rId20"/>
    <p:sldId id="414" r:id="rId21"/>
    <p:sldId id="432" r:id="rId22"/>
    <p:sldId id="433" r:id="rId23"/>
    <p:sldId id="415" r:id="rId24"/>
    <p:sldId id="439" r:id="rId25"/>
    <p:sldId id="443" r:id="rId26"/>
    <p:sldId id="366" r:id="rId27"/>
    <p:sldId id="420" r:id="rId28"/>
    <p:sldId id="422" r:id="rId29"/>
    <p:sldId id="440" r:id="rId30"/>
    <p:sldId id="371" r:id="rId31"/>
    <p:sldId id="444" r:id="rId32"/>
    <p:sldId id="392" r:id="rId33"/>
    <p:sldId id="436" r:id="rId34"/>
    <p:sldId id="43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DE"/>
    <a:srgbClr val="FFFF99"/>
    <a:srgbClr val="FF9999"/>
    <a:srgbClr val="FFCCCC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0560" autoAdjust="0"/>
  </p:normalViewPr>
  <p:slideViewPr>
    <p:cSldViewPr>
      <p:cViewPr>
        <p:scale>
          <a:sx n="80" d="100"/>
          <a:sy n="80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4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由于使用隐藏表单域进行会话跟踪的基本前提是只能通过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表单来传递标识信息，因此在实际应用中并不常用。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192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 userDrawn="1">
            <p:custDataLst>
              <p:tags r:id="rId1"/>
            </p:custDataLst>
          </p:nvPr>
        </p:nvCxnSpPr>
        <p:spPr>
          <a:xfrm>
            <a:off x="2189163" y="793752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2475" y="687389"/>
            <a:ext cx="1054100" cy="118745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942975" y="3384551"/>
            <a:ext cx="693739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录</a:t>
            </a:r>
          </a:p>
        </p:txBody>
      </p:sp>
      <p:sp>
        <p:nvSpPr>
          <p:cNvPr id="6" name="MH_Others_4"/>
          <p:cNvSpPr/>
          <p:nvPr userDrawn="1">
            <p:custDataLst>
              <p:tags r:id="rId4"/>
            </p:custDataLst>
          </p:nvPr>
        </p:nvSpPr>
        <p:spPr>
          <a:xfrm>
            <a:off x="981076" y="1438277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52513"/>
            <a:ext cx="8147051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2"/>
              </a:buBlip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52513"/>
            <a:ext cx="8147051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2000"/>
            </a:lvl2pPr>
            <a:lvl3pPr>
              <a:buFontTx/>
              <a:buBlip>
                <a:blip r:embed="rId4"/>
              </a:buBlip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</a:t>
            </a:r>
            <a:r>
              <a:rPr lang="zh-CN" altLang="en-US" smtClean="0"/>
              <a:t>文本样式</a:t>
            </a:r>
            <a:endParaRPr lang="en-US" altLang="zh-CN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2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755C90A-4ADE-4D32-9F3D-FDF33D160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8459793" y="6464302"/>
            <a:ext cx="7207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53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7"/>
            <a:ext cx="6336704" cy="575123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2" y="1556793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8" y="2852936"/>
            <a:ext cx="6911100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9" y="2132857"/>
            <a:ext cx="7496405" cy="57512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9" y="1556793"/>
            <a:ext cx="6912921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2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EC11552-961F-4BF4-8DBF-BBF21F2E7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1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92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0" y="3573468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6783388" y="6308726"/>
            <a:ext cx="2036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2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889A0B0-85FD-4600-A297-EB5DBE5EA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CD2865F-BC87-46E1-8D9C-9482B8914FD7}" type="datetimeFigureOut">
              <a:rPr lang="zh-CN" altLang="en-US"/>
              <a:pPr>
                <a:defRPr/>
              </a:pPr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2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8F330-C0CD-4A76-97C7-0336270A7B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6188" y="260349"/>
            <a:ext cx="1169988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 userDrawn="1"/>
        </p:nvSpPr>
        <p:spPr bwMode="auto">
          <a:xfrm>
            <a:off x="130176" y="6383339"/>
            <a:ext cx="2036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558514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zh-CN" sz="1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东软睿道内部公开</a:t>
            </a:r>
            <a:endParaRPr lang="zh-CN" altLang="en-US" sz="14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D000-</a:t>
            </a:r>
            <a:endParaRPr lang="en-US" altLang="zh-CN" sz="18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4" y="1591950"/>
            <a:ext cx="70104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4400"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4400">
                <a:latin typeface="黑体" pitchFamily="49" charset="-122"/>
                <a:ea typeface="黑体" pitchFamily="49" charset="-122"/>
              </a:rPr>
              <a:t>编程技术</a:t>
            </a:r>
            <a:endParaRPr lang="en-US" altLang="zh-CN" sz="440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  <a:cs typeface="Times New Roman" pitchFamily="18" charset="0"/>
              </a:rPr>
              <a:t>版本：</a:t>
            </a:r>
            <a:r>
              <a:rPr lang="en-US" altLang="zh-CN" sz="1400">
                <a:latin typeface="黑体" pitchFamily="49" charset="-122"/>
                <a:ea typeface="黑体" pitchFamily="49" charset="-122"/>
                <a:cs typeface="Times New Roman" pitchFamily="18" charset="0"/>
              </a:rPr>
              <a:t>3.6.0-0.0.0</a:t>
            </a:r>
            <a:endParaRPr lang="en-US" altLang="zh-CN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4960863"/>
            <a:ext cx="91440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zh-CN" sz="14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15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版权所有，翻版必究</a:t>
            </a:r>
            <a:r>
              <a:rPr lang="en-US" altLang="zh-CN" sz="15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1100"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Copyright </a:t>
            </a:r>
            <a:r>
              <a:rPr lang="en-US" altLang="zh-CN" sz="1500" b="1">
                <a:ea typeface="黑体" pitchFamily="49" charset="-122"/>
                <a:cs typeface="Times New Roman" pitchFamily="18" charset="0"/>
              </a:rPr>
              <a:t>©</a:t>
            </a:r>
            <a:r>
              <a:rPr lang="en-US" altLang="zh-CN" sz="15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Neusoft Educational Information Technology Co., Ltd</a:t>
            </a:r>
            <a:endParaRPr lang="en-US" altLang="zh-CN" sz="1100">
              <a:cs typeface="Times New Roman" pitchFamily="18" charset="0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49" charset="-122"/>
              </a:rPr>
              <a:t>All Rights Reserved</a:t>
            </a:r>
            <a:endParaRPr lang="en-US" altLang="zh-CN" sz="1800"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24075" y="3716342"/>
            <a:ext cx="4464050" cy="5762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第</a:t>
            </a:r>
            <a:r>
              <a:rPr lang="en-US" altLang="zh-CN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3</a:t>
            </a:r>
            <a:r>
              <a:rPr lang="zh-CN" altLang="en-US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章 </a:t>
            </a:r>
            <a:r>
              <a:rPr lang="en-US" altLang="zh-CN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Servlet</a:t>
            </a:r>
            <a:r>
              <a:rPr lang="zh-CN" altLang="en-US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会话跟踪</a:t>
            </a:r>
            <a:endParaRPr lang="en-US" altLang="zh-CN" sz="3200" kern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</a:t>
            </a:r>
            <a:r>
              <a:rPr lang="en-US" smtClean="0"/>
              <a:t>Cookie</a:t>
            </a:r>
            <a:r>
              <a:rPr lang="zh-CN" altLang="en-US" smtClean="0"/>
              <a:t>会话数据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存储在客户端的</a:t>
            </a:r>
            <a:r>
              <a:rPr dirty="0"/>
              <a:t>Cookie</a:t>
            </a:r>
            <a:r>
              <a:rPr lang="zh-CN" dirty="0"/>
              <a:t>，通过</a:t>
            </a:r>
            <a:r>
              <a:rPr dirty="0" smtClean="0"/>
              <a:t>HttpServletRequest</a:t>
            </a:r>
            <a:r>
              <a:rPr lang="zh-CN" altLang="en-US" dirty="0" smtClean="0"/>
              <a:t>对象</a:t>
            </a:r>
            <a:r>
              <a:rPr lang="zh-CN" dirty="0" smtClean="0"/>
              <a:t>的</a:t>
            </a:r>
            <a:r>
              <a:rPr dirty="0"/>
              <a:t>getCookies()</a:t>
            </a:r>
            <a:r>
              <a:rPr lang="zh-CN" dirty="0"/>
              <a:t>方法获取，该方法返回所访问网站的所有</a:t>
            </a:r>
            <a:r>
              <a:rPr dirty="0"/>
              <a:t>Cookie</a:t>
            </a:r>
            <a:r>
              <a:rPr lang="zh-CN" dirty="0"/>
              <a:t>的对象数组，遍历该数组可以获得各个</a:t>
            </a:r>
            <a:r>
              <a:rPr dirty="0"/>
              <a:t>Cookie</a:t>
            </a:r>
            <a:r>
              <a:rPr lang="zh-CN" dirty="0"/>
              <a:t>对象</a:t>
            </a:r>
            <a:r>
              <a:rPr lang="zh-CN" dirty="0" smtClean="0"/>
              <a:t>。</a:t>
            </a:r>
            <a:endParaRPr dirty="0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smtClean="0"/>
          </a:p>
          <a:p>
            <a:r>
              <a:rPr lang="en-US" smtClean="0"/>
              <a:t>ch03-cookie/CookieGetServlet</a:t>
            </a:r>
            <a:endParaRPr dirty="0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115616" y="2204864"/>
            <a:ext cx="7358062" cy="2017184"/>
          </a:xfrm>
          <a:prstGeom prst="rect">
            <a:avLst/>
          </a:prstGeo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Cookie[] cookies = </a:t>
            </a:r>
            <a:r>
              <a:rPr lang="en-US" sz="1600" dirty="0" err="1">
                <a:solidFill>
                  <a:schemeClr val="tx1"/>
                </a:solidFill>
              </a:rPr>
              <a:t>request.getCookie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if(cookies != null)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for(Cookie c : cookies){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out.println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sz="1600" dirty="0">
                <a:solidFill>
                  <a:schemeClr val="tx1"/>
                </a:solidFill>
              </a:rPr>
              <a:t>属性名：</a:t>
            </a:r>
            <a:r>
              <a:rPr lang="en-US" sz="1600" dirty="0">
                <a:solidFill>
                  <a:schemeClr val="tx1"/>
                </a:solidFill>
              </a:rPr>
              <a:t>" + </a:t>
            </a:r>
            <a:r>
              <a:rPr lang="en-US" sz="1600" dirty="0" err="1">
                <a:solidFill>
                  <a:schemeClr val="tx1"/>
                </a:solidFill>
              </a:rPr>
              <a:t>c.getName</a:t>
            </a:r>
            <a:r>
              <a:rPr lang="en-US" sz="1600" dirty="0">
                <a:solidFill>
                  <a:schemeClr val="tx1"/>
                </a:solidFill>
              </a:rPr>
              <a:t>());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out.println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sz="1600" dirty="0">
                <a:solidFill>
                  <a:schemeClr val="tx1"/>
                </a:solidFill>
              </a:rPr>
              <a:t>属性值</a:t>
            </a:r>
            <a:r>
              <a:rPr lang="en-US" sz="1600" dirty="0">
                <a:solidFill>
                  <a:schemeClr val="tx1"/>
                </a:solidFill>
              </a:rPr>
              <a:t>" + </a:t>
            </a:r>
            <a:r>
              <a:rPr lang="en-US" sz="1600" dirty="0" err="1">
                <a:solidFill>
                  <a:schemeClr val="tx1"/>
                </a:solidFill>
              </a:rPr>
              <a:t>c.getValue</a:t>
            </a:r>
            <a:r>
              <a:rPr lang="en-US" sz="1600" dirty="0">
                <a:solidFill>
                  <a:schemeClr val="tx1"/>
                </a:solidFill>
              </a:rPr>
              <a:t>());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20074" y="5541237"/>
            <a:ext cx="3744912" cy="603250"/>
            <a:chOff x="2555776" y="4155926"/>
            <a:chExt cx="3744912" cy="452438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9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</a:t>
            </a:r>
            <a:r>
              <a:rPr smtClean="0"/>
              <a:t>访问路径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在默认情况</a:t>
            </a:r>
            <a:r>
              <a:rPr lang="zh-CN"/>
              <a:t>下</a:t>
            </a:r>
            <a:r>
              <a:rPr lang="zh-CN" smtClean="0"/>
              <a:t>，</a:t>
            </a:r>
            <a:r>
              <a:rPr lang="zh-CN" altLang="en-US" smtClean="0"/>
              <a:t>创建</a:t>
            </a:r>
            <a:r>
              <a:rPr lang="en-US" altLang="zh-CN" smtClean="0"/>
              <a:t>Cookie</a:t>
            </a:r>
            <a:r>
              <a:rPr lang="zh-CN" altLang="en-US" smtClean="0"/>
              <a:t>时没有设置路径，该</a:t>
            </a:r>
            <a:r>
              <a:rPr lang="en-US" altLang="zh-CN" smtClean="0"/>
              <a:t>Cookie</a:t>
            </a:r>
            <a:r>
              <a:rPr lang="zh-CN" smtClean="0"/>
              <a:t>只能被</a:t>
            </a:r>
            <a:r>
              <a:rPr lang="zh-CN" altLang="en-US" smtClean="0"/>
              <a:t>当前目录及子目录应用访问</a:t>
            </a:r>
            <a:r>
              <a:rPr lang="zh-CN" smtClean="0"/>
              <a:t>。</a:t>
            </a:r>
            <a:r>
              <a:rPr smtClean="0"/>
              <a:t>Cookie</a:t>
            </a:r>
            <a:r>
              <a:rPr lang="zh-CN" dirty="0"/>
              <a:t>的</a:t>
            </a:r>
            <a:r>
              <a:rPr dirty="0"/>
              <a:t>setPath()</a:t>
            </a:r>
            <a:r>
              <a:rPr lang="zh-CN" dirty="0"/>
              <a:t>方法可以重新指定其访问路径，</a:t>
            </a:r>
            <a:r>
              <a:rPr lang="zh-CN" dirty="0" smtClean="0"/>
              <a:t>例如</a:t>
            </a:r>
            <a:r>
              <a:rPr lang="zh-CN" altLang="en-US" dirty="0" smtClean="0"/>
              <a:t>：</a:t>
            </a:r>
            <a:r>
              <a:rPr lang="zh-CN" dirty="0" smtClean="0"/>
              <a:t>将</a:t>
            </a:r>
            <a:r>
              <a:rPr lang="zh-CN" dirty="0"/>
              <a:t>其设置为在某个应用下的某个路径共享，或者在同一服务器内的所有应用</a:t>
            </a:r>
            <a:r>
              <a:rPr lang="zh-CN"/>
              <a:t>共享</a:t>
            </a:r>
            <a:r>
              <a:rPr lang="zh-CN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void setPath(java.lang.String uri)</a:t>
            </a:r>
            <a:r>
              <a:rPr lang="zh-CN" altLang="zh-CN" smtClean="0"/>
              <a:t>：设置</a:t>
            </a:r>
            <a:r>
              <a:rPr lang="en-US" altLang="zh-CN" smtClean="0"/>
              <a:t>cookie</a:t>
            </a:r>
            <a:r>
              <a:rPr lang="zh-CN" altLang="zh-CN" smtClean="0"/>
              <a:t>的有效访问路径。</a:t>
            </a:r>
            <a:endParaRPr lang="en-US" altLang="zh-CN" smtClean="0"/>
          </a:p>
          <a:p>
            <a:pPr lvl="2"/>
            <a:r>
              <a:rPr lang="zh-CN" altLang="zh-CN" smtClean="0"/>
              <a:t>有效路径指的是</a:t>
            </a:r>
            <a:r>
              <a:rPr lang="en-US" altLang="zh-CN" smtClean="0"/>
              <a:t>cookie</a:t>
            </a:r>
            <a:r>
              <a:rPr lang="zh-CN" altLang="zh-CN" smtClean="0"/>
              <a:t>的有效路径保存在哪里，那么浏览器在有效路径下访问服务器时就会带着</a:t>
            </a:r>
            <a:r>
              <a:rPr lang="en-US" altLang="zh-CN" smtClean="0"/>
              <a:t>cookie</a:t>
            </a:r>
            <a:r>
              <a:rPr lang="zh-CN" altLang="zh-CN" smtClean="0"/>
              <a:t>信息，否则不带</a:t>
            </a:r>
            <a:r>
              <a:rPr lang="en-US" altLang="zh-CN" smtClean="0"/>
              <a:t>cookie</a:t>
            </a:r>
            <a:r>
              <a:rPr lang="zh-CN" altLang="zh-CN" smtClean="0"/>
              <a:t>信息。</a:t>
            </a:r>
            <a:endParaRPr lang="en-US" altLang="zh-CN" smtClean="0"/>
          </a:p>
          <a:p>
            <a:r>
              <a:rPr lang="zh-CN" altLang="en-US" smtClean="0"/>
              <a:t>示例：</a:t>
            </a:r>
            <a:endParaRPr lang="en-US" altLang="zh-CN" smtClean="0"/>
          </a:p>
          <a:p>
            <a:pPr lvl="1"/>
            <a:r>
              <a:rPr lang="zh-CN" smtClean="0"/>
              <a:t>设置</a:t>
            </a:r>
            <a:r>
              <a:rPr dirty="0"/>
              <a:t>Cookie</a:t>
            </a:r>
            <a:r>
              <a:rPr lang="zh-CN" dirty="0"/>
              <a:t>在某个应用下的</a:t>
            </a:r>
            <a:r>
              <a:rPr lang="zh-CN"/>
              <a:t>访问</a:t>
            </a:r>
            <a:r>
              <a:rPr lang="zh-CN" smtClean="0"/>
              <a:t>路径</a:t>
            </a:r>
            <a:endParaRPr lang="en-US" altLang="zh-CN" smtClean="0"/>
          </a:p>
          <a:p>
            <a:pPr lvl="2"/>
            <a:r>
              <a:rPr lang="en-US" altLang="zh-CN" smtClean="0"/>
              <a:t>name.setPath("/ch03/shopping/");</a:t>
            </a:r>
            <a:endParaRPr lang="zh-CN" i="0" dirty="0"/>
          </a:p>
          <a:p>
            <a:pPr lvl="1"/>
            <a:r>
              <a:rPr lang="zh-CN" smtClean="0"/>
              <a:t>设置</a:t>
            </a:r>
            <a:r>
              <a:rPr dirty="0"/>
              <a:t>Cookie</a:t>
            </a:r>
            <a:r>
              <a:rPr lang="zh-CN" dirty="0"/>
              <a:t>在服务器下所有应用的</a:t>
            </a:r>
            <a:r>
              <a:rPr lang="zh-CN"/>
              <a:t>访问</a:t>
            </a:r>
            <a:r>
              <a:rPr lang="zh-CN" smtClean="0"/>
              <a:t>路径</a:t>
            </a:r>
            <a:endParaRPr lang="en-US" altLang="zh-CN" smtClean="0"/>
          </a:p>
          <a:p>
            <a:pPr lvl="2"/>
            <a:r>
              <a:rPr kumimoji="1" lang="en-US" altLang="en-US" b="1" smtClean="0">
                <a:latin typeface="Adobe 仿宋 Std R" pitchFamily="18" charset="-122"/>
                <a:ea typeface="Adobe 仿宋 Std R" pitchFamily="18" charset="-122"/>
                <a:cs typeface="宋体" charset="0"/>
              </a:rPr>
              <a:t>nam</a:t>
            </a:r>
            <a:r>
              <a:rPr kumimoji="1" lang="en-US" altLang="zh-CN" b="1" smtClean="0">
                <a:latin typeface="Adobe 仿宋 Std R" pitchFamily="18" charset="-122"/>
                <a:ea typeface="Adobe 仿宋 Std R" pitchFamily="18" charset="-122"/>
                <a:cs typeface="宋体" charset="0"/>
              </a:rPr>
              <a:t>e.</a:t>
            </a:r>
            <a:r>
              <a:rPr kumimoji="1" lang="en-US" altLang="en-US" b="1" smtClean="0">
                <a:latin typeface="Adobe 仿宋 Std R" pitchFamily="18" charset="-122"/>
                <a:ea typeface="Adobe 仿宋 Std R" pitchFamily="18" charset="-122"/>
                <a:cs typeface="宋体" charset="0"/>
              </a:rPr>
              <a:t>setPath("/");</a:t>
            </a:r>
          </a:p>
          <a:p>
            <a:pPr lvl="2"/>
            <a:endParaRPr lang="zh-CN" dirty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ch03-cookie/CookieStorageServlet</a:t>
            </a:r>
            <a:r>
              <a:rPr lang="zh-CN" altLang="en-US" smtClean="0"/>
              <a:t>、</a:t>
            </a:r>
            <a:r>
              <a:rPr lang="en-US" altLang="zh-CN" smtClean="0"/>
              <a:t>CookieGetServlet</a:t>
            </a:r>
            <a:r>
              <a:rPr lang="zh-CN" altLang="en-US" smtClean="0"/>
              <a:t>、</a:t>
            </a:r>
            <a:r>
              <a:rPr lang="en-US" altLang="zh-CN" smtClean="0"/>
              <a:t>ShoppingCookieGetServlet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kumimoji="1" altLang="en-US" sz="1600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148065" y="5829267"/>
            <a:ext cx="3744912" cy="603250"/>
            <a:chOff x="2555776" y="4155926"/>
            <a:chExt cx="3744912" cy="452438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0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</a:t>
            </a:r>
            <a:r>
              <a:rPr lang="zh-CN" altLang="en-US" smtClean="0"/>
              <a:t>存活时间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Cookie</a:t>
            </a:r>
            <a:r>
              <a:rPr lang="zh-CN" altLang="en-US" smtClean="0"/>
              <a:t>有一定的存活时间，不会在客户端一直保存</a:t>
            </a:r>
            <a:r>
              <a:rPr lang="en-US" altLang="zh-CN" smtClean="0"/>
              <a:t>,</a:t>
            </a:r>
            <a:r>
              <a:rPr lang="zh-CN" altLang="en-US" smtClean="0"/>
              <a:t>默认情况下，</a:t>
            </a:r>
            <a:r>
              <a:rPr lang="en-US" altLang="zh-CN" smtClean="0"/>
              <a:t>Cookie</a:t>
            </a:r>
            <a:r>
              <a:rPr lang="zh-CN" altLang="en-US" smtClean="0"/>
              <a:t>保存在浏览器内存中，在浏览器关闭时失效，这种</a:t>
            </a:r>
            <a:r>
              <a:rPr lang="en-US" altLang="zh-CN" smtClean="0"/>
              <a:t>Cookie</a:t>
            </a:r>
            <a:r>
              <a:rPr lang="zh-CN" altLang="en-US" smtClean="0"/>
              <a:t>也称为会话</a:t>
            </a:r>
            <a:r>
              <a:rPr lang="en-US" altLang="zh-CN" smtClean="0"/>
              <a:t>Cookie,</a:t>
            </a:r>
            <a:r>
              <a:rPr lang="zh-CN" altLang="en-US" smtClean="0"/>
              <a:t>若要使</a:t>
            </a:r>
            <a:r>
              <a:rPr lang="en-US" altLang="zh-CN" smtClean="0"/>
              <a:t>Cookie</a:t>
            </a:r>
            <a:r>
              <a:rPr lang="zh-CN" altLang="en-US" smtClean="0"/>
              <a:t>较长时间的保存在磁盘上，可以通过</a:t>
            </a:r>
            <a:r>
              <a:rPr lang="en-US" altLang="zh-CN" smtClean="0"/>
              <a:t>Cookie</a:t>
            </a:r>
            <a:r>
              <a:rPr lang="zh-CN" altLang="en-US" smtClean="0"/>
              <a:t>对象的</a:t>
            </a:r>
            <a:r>
              <a:rPr lang="en-US" altLang="zh-CN" smtClean="0"/>
              <a:t>setMaxAge()</a:t>
            </a:r>
            <a:r>
              <a:rPr lang="zh-CN" altLang="en-US" smtClean="0"/>
              <a:t>方法设置其存活时间。</a:t>
            </a:r>
          </a:p>
          <a:p>
            <a:r>
              <a:rPr lang="en-US" altLang="zh-CN" smtClean="0"/>
              <a:t>Cookie</a:t>
            </a:r>
            <a:r>
              <a:rPr lang="zh-CN" altLang="en-US" smtClean="0"/>
              <a:t>对象可以通过</a:t>
            </a:r>
            <a:r>
              <a:rPr lang="en-US" altLang="zh-CN" smtClean="0"/>
              <a:t>setMaxAge()</a:t>
            </a:r>
            <a:r>
              <a:rPr lang="zh-CN" altLang="en-US" smtClean="0"/>
              <a:t>方法设置其存活时间，时间以秒为单位</a:t>
            </a:r>
            <a:r>
              <a:rPr lang="en-US" altLang="zh-CN" smtClean="0"/>
              <a:t>;</a:t>
            </a:r>
          </a:p>
          <a:p>
            <a:pPr lvl="1"/>
            <a:r>
              <a:rPr lang="en-US" altLang="zh-CN" smtClean="0"/>
              <a:t>void setMaxAge(int expiry);</a:t>
            </a:r>
            <a:endParaRPr lang="zh-CN" altLang="en-US" smtClean="0"/>
          </a:p>
          <a:p>
            <a:pPr lvl="2"/>
            <a:r>
              <a:rPr lang="zh-CN" altLang="en-US" smtClean="0"/>
              <a:t>时间若为正整数，表示其存活的秒数；</a:t>
            </a:r>
          </a:p>
          <a:p>
            <a:pPr lvl="2"/>
            <a:r>
              <a:rPr lang="zh-CN" altLang="en-US" smtClean="0"/>
              <a:t>时间若为负数，表示其为临时</a:t>
            </a:r>
            <a:r>
              <a:rPr lang="en-US" altLang="zh-CN" smtClean="0"/>
              <a:t>Cookie</a:t>
            </a:r>
            <a:r>
              <a:rPr lang="zh-CN" altLang="en-US" smtClean="0"/>
              <a:t>；</a:t>
            </a:r>
          </a:p>
          <a:p>
            <a:pPr lvl="2"/>
            <a:r>
              <a:rPr lang="zh-CN" altLang="en-US" smtClean="0"/>
              <a:t>时间若为</a:t>
            </a:r>
            <a:r>
              <a:rPr lang="en-US" altLang="zh-CN" smtClean="0"/>
              <a:t>0</a:t>
            </a:r>
            <a:r>
              <a:rPr lang="zh-CN" altLang="en-US" smtClean="0"/>
              <a:t>，表示通知浏览器删除相应的</a:t>
            </a:r>
            <a:r>
              <a:rPr lang="en-US" altLang="zh-CN" smtClean="0"/>
              <a:t>Cookie</a:t>
            </a:r>
            <a:r>
              <a:rPr lang="zh-CN" altLang="en-US" smtClean="0"/>
              <a:t>，删除</a:t>
            </a:r>
            <a:r>
              <a:rPr lang="en-US" altLang="zh-CN" smtClean="0"/>
              <a:t>cookie</a:t>
            </a:r>
            <a:r>
              <a:rPr lang="zh-CN" altLang="en-US" smtClean="0"/>
              <a:t>时，</a:t>
            </a:r>
            <a:r>
              <a:rPr lang="en-US" altLang="zh-CN" smtClean="0"/>
              <a:t>path</a:t>
            </a:r>
            <a:r>
              <a:rPr lang="zh-CN" altLang="en-US" smtClean="0"/>
              <a:t>必须一致，否则不会删除</a:t>
            </a:r>
            <a:r>
              <a:rPr lang="en-US" altLang="zh-CN" smtClean="0"/>
              <a:t>;</a:t>
            </a:r>
            <a:endParaRPr lang="zh-CN" altLang="en-US" smtClean="0"/>
          </a:p>
          <a:p>
            <a:pPr lvl="1"/>
            <a:r>
              <a:rPr lang="zh-CN" altLang="en-US" smtClean="0"/>
              <a:t>例如：</a:t>
            </a:r>
          </a:p>
          <a:p>
            <a:pPr lvl="2"/>
            <a:r>
              <a:rPr lang="en-US" altLang="zh-CN" smtClean="0"/>
              <a:t>name.setMaxAge(7*24*60*60);  </a:t>
            </a:r>
            <a:endParaRPr lang="zh-CN" altLang="en-US" smtClean="0"/>
          </a:p>
          <a:p>
            <a:pPr lvl="2"/>
            <a:r>
              <a:rPr lang="en-US" altLang="zh-CN" smtClean="0"/>
              <a:t>name.setMaxAge(0)</a:t>
            </a:r>
            <a:r>
              <a:rPr lang="zh-CN" altLang="en-US" smtClean="0"/>
              <a:t>删除</a:t>
            </a:r>
            <a:r>
              <a:rPr lang="en-US" altLang="zh-CN" smtClean="0"/>
              <a:t>Cookie</a:t>
            </a:r>
          </a:p>
          <a:p>
            <a:pPr lvl="2"/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ch03-cookie/CookieStorageServlet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92081" y="5541237"/>
            <a:ext cx="3744912" cy="603250"/>
            <a:chOff x="2555776" y="4155926"/>
            <a:chExt cx="3744912" cy="452438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8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</a:t>
            </a:r>
            <a:r>
              <a:rPr smtClean="0"/>
              <a:t>的</a:t>
            </a:r>
            <a:r>
              <a:rPr lang="zh-CN" altLang="en-US" smtClean="0"/>
              <a:t>局限性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Cookie</a:t>
            </a:r>
            <a:r>
              <a:rPr lang="zh-CN" sz="1800" dirty="0"/>
              <a:t>的缺点主要集中在其安全性和隐私保护上，主要包括以下几种：</a:t>
            </a:r>
          </a:p>
          <a:p>
            <a:pPr lvl="1">
              <a:lnSpc>
                <a:spcPct val="150000"/>
              </a:lnSpc>
            </a:pPr>
            <a:r>
              <a:rPr sz="1600" i="0" dirty="0"/>
              <a:t>Cookie</a:t>
            </a:r>
            <a:r>
              <a:rPr lang="zh-CN" sz="1600" i="0" dirty="0"/>
              <a:t>可能被禁用，当用户非常注重个人隐私保护时，很可能会禁用浏览器的</a:t>
            </a:r>
            <a:r>
              <a:rPr sz="1600" i="0" dirty="0"/>
              <a:t>Cookie</a:t>
            </a:r>
            <a:r>
              <a:rPr lang="zh-CN" sz="1600" i="0" dirty="0"/>
              <a:t>功能；</a:t>
            </a:r>
          </a:p>
          <a:p>
            <a:pPr lvl="1">
              <a:lnSpc>
                <a:spcPct val="150000"/>
              </a:lnSpc>
            </a:pPr>
            <a:r>
              <a:rPr sz="1600" i="0" smtClean="0"/>
              <a:t>Cookie</a:t>
            </a:r>
            <a:r>
              <a:rPr lang="zh-CN" sz="1600" i="0" dirty="0"/>
              <a:t>可能被删除，因为每个</a:t>
            </a:r>
            <a:r>
              <a:rPr sz="1600" i="0" dirty="0"/>
              <a:t>Cookie</a:t>
            </a:r>
            <a:r>
              <a:rPr lang="zh-CN" sz="1600" i="0" dirty="0"/>
              <a:t>都是硬盘上的一个文件，因此很有可能被用户删除；</a:t>
            </a:r>
          </a:p>
          <a:p>
            <a:pPr lvl="1">
              <a:lnSpc>
                <a:spcPct val="150000"/>
              </a:lnSpc>
            </a:pPr>
            <a:r>
              <a:rPr sz="1600" i="0" dirty="0"/>
              <a:t>Cookie</a:t>
            </a:r>
            <a:r>
              <a:rPr lang="zh-CN" sz="1600" i="0" dirty="0"/>
              <a:t>的大小和个数受</a:t>
            </a:r>
            <a:r>
              <a:rPr lang="zh-CN" sz="1600" i="0"/>
              <a:t>限</a:t>
            </a:r>
            <a:r>
              <a:rPr lang="zh-CN" sz="1600" i="0" smtClean="0"/>
              <a:t>，</a:t>
            </a:r>
            <a:r>
              <a:rPr lang="zh-CN" altLang="en-US" smtClean="0"/>
              <a:t>不同浏览器有所区别，基本上</a:t>
            </a:r>
            <a:r>
              <a:rPr lang="zh-CN" sz="1600" i="0" smtClean="0"/>
              <a:t>单个</a:t>
            </a:r>
            <a:r>
              <a:rPr sz="1600" i="0" dirty="0"/>
              <a:t>Cookie</a:t>
            </a:r>
            <a:r>
              <a:rPr lang="zh-CN" sz="1600" i="0" dirty="0"/>
              <a:t>保存的数据不能</a:t>
            </a:r>
            <a:r>
              <a:rPr lang="zh-CN" sz="1600" i="0"/>
              <a:t>超过</a:t>
            </a:r>
            <a:r>
              <a:rPr sz="1600" i="0" smtClean="0"/>
              <a:t>4</a:t>
            </a:r>
            <a:r>
              <a:rPr lang="en-US" smtClean="0"/>
              <a:t>095</a:t>
            </a:r>
            <a:r>
              <a:rPr lang="zh-CN" altLang="en-US" smtClean="0"/>
              <a:t>个字节，</a:t>
            </a:r>
            <a:r>
              <a:rPr lang="en-US" altLang="zh-CN" smtClean="0"/>
              <a:t>50</a:t>
            </a:r>
            <a:r>
              <a:rPr lang="zh-CN" altLang="en-US" smtClean="0"/>
              <a:t>个</a:t>
            </a:r>
            <a:r>
              <a:rPr lang="en-US" altLang="zh-CN" smtClean="0"/>
              <a:t>/</a:t>
            </a:r>
            <a:r>
              <a:rPr lang="zh-CN" altLang="en-US" smtClean="0"/>
              <a:t>每个域名；</a:t>
            </a:r>
            <a:endParaRPr lang="zh-CN" sz="1600" i="0" dirty="0"/>
          </a:p>
          <a:p>
            <a:pPr lvl="1">
              <a:lnSpc>
                <a:spcPct val="150000"/>
              </a:lnSpc>
            </a:pPr>
            <a:r>
              <a:rPr sz="1600" i="0" dirty="0"/>
              <a:t>Cookie</a:t>
            </a:r>
            <a:r>
              <a:rPr lang="zh-CN" sz="1600" i="0" dirty="0"/>
              <a:t>安全性不够高，所有的</a:t>
            </a:r>
            <a:r>
              <a:rPr sz="1600" i="0" dirty="0"/>
              <a:t>Cookie</a:t>
            </a:r>
            <a:r>
              <a:rPr lang="zh-CN" sz="1600" i="0" dirty="0"/>
              <a:t>都是以纯文本的形式记录于文件中，因此如果要保存用户名密码等信息时，最好事先经过加密处理。</a:t>
            </a:r>
          </a:p>
          <a:p>
            <a:endParaRPr kumimoji="1" altLang="en-US" sz="1600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smtClean="0"/>
              <a:t>使用</a:t>
            </a:r>
            <a:r>
              <a:rPr dirty="0"/>
              <a:t>Cookie</a:t>
            </a:r>
            <a:r>
              <a:rPr lang="zh-CN"/>
              <a:t>记录</a:t>
            </a:r>
            <a:r>
              <a:rPr lang="zh-CN" smtClean="0"/>
              <a:t>用户最近一</a:t>
            </a:r>
            <a:r>
              <a:rPr lang="zh-CN" dirty="0"/>
              <a:t>次</a:t>
            </a:r>
            <a:r>
              <a:rPr lang="zh-CN"/>
              <a:t>访问</a:t>
            </a:r>
            <a:r>
              <a:rPr lang="zh-CN" smtClean="0"/>
              <a:t>时间</a:t>
            </a:r>
            <a:r>
              <a:rPr lang="zh-CN" altLang="en-US" smtClean="0"/>
              <a:t>，并</a:t>
            </a:r>
            <a:r>
              <a:rPr lang="zh-CN" altLang="zh-CN" smtClean="0"/>
              <a:t>显示用户上次访问的时间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ch03-ktlx01/CookieExampleServlet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3" y="1988842"/>
            <a:ext cx="338437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6" y="1700214"/>
            <a:ext cx="682626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4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6" y="2555877"/>
            <a:ext cx="682626" cy="68103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7"/>
            <a:ext cx="4346574" cy="6810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6" y="3395664"/>
            <a:ext cx="682626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4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其它会话技术</a:t>
            </a:r>
            <a:endParaRPr lang="zh-CN" alt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Session</a:t>
            </a:r>
            <a:r>
              <a:rPr lang="zh-CN" altLang="en-US" smtClean="0"/>
              <a:t>是指使用</a:t>
            </a:r>
            <a:r>
              <a:rPr lang="en-US" smtClean="0"/>
              <a:t>HttpSession</a:t>
            </a:r>
            <a:r>
              <a:rPr lang="zh-CN" altLang="en-US" smtClean="0"/>
              <a:t>对象实现会话跟踪的技术，是一种在服务器端保持会话跟踪的解决方案。</a:t>
            </a:r>
          </a:p>
          <a:p>
            <a:r>
              <a:rPr lang="en-US" smtClean="0"/>
              <a:t>HttpSession</a:t>
            </a:r>
            <a:r>
              <a:rPr lang="zh-CN" altLang="en-US" smtClean="0"/>
              <a:t>对象是</a:t>
            </a:r>
            <a:r>
              <a:rPr lang="en-US" smtClean="0"/>
              <a:t>javax.servlet.http.HttpSession</a:t>
            </a:r>
            <a:r>
              <a:rPr lang="zh-CN" altLang="en-US" smtClean="0"/>
              <a:t>接口的实例，也称为会话对象。</a:t>
            </a:r>
          </a:p>
          <a:p>
            <a:r>
              <a:rPr lang="en-US" smtClean="0"/>
              <a:t>HttpSession</a:t>
            </a:r>
            <a:r>
              <a:rPr lang="zh-CN" altLang="en-US" smtClean="0"/>
              <a:t>对象会在用户第一次访问服务器时由容器创建（注意只有访问</a:t>
            </a:r>
            <a:r>
              <a:rPr lang="en-US" smtClean="0"/>
              <a:t>JSP</a:t>
            </a:r>
            <a:r>
              <a:rPr lang="zh-CN" altLang="en-US" smtClean="0"/>
              <a:t>、</a:t>
            </a:r>
            <a:r>
              <a:rPr lang="en-US" smtClean="0"/>
              <a:t>Servlet</a:t>
            </a:r>
            <a:r>
              <a:rPr lang="zh-CN" altLang="en-US" smtClean="0"/>
              <a:t>等程序时才会创建，只访问</a:t>
            </a:r>
            <a:r>
              <a:rPr lang="en-US" smtClean="0"/>
              <a:t>HTML</a:t>
            </a:r>
            <a:r>
              <a:rPr lang="zh-CN" altLang="en-US" smtClean="0"/>
              <a:t>、</a:t>
            </a:r>
            <a:r>
              <a:rPr lang="en-US" smtClean="0"/>
              <a:t>IMAGE</a:t>
            </a:r>
            <a:r>
              <a:rPr lang="zh-CN" altLang="en-US" smtClean="0"/>
              <a:t>等静态资源并不会创建），当用户调用其失效方法（</a:t>
            </a:r>
            <a:r>
              <a:rPr lang="en-US" smtClean="0"/>
              <a:t>invalidate()</a:t>
            </a:r>
            <a:r>
              <a:rPr lang="zh-CN" altLang="en-US" smtClean="0"/>
              <a:t>方法）或超过其最大不活动时间时会失效。在此期间，用户与服务器之间的多次请求都属于同一个会话。</a:t>
            </a:r>
          </a:p>
          <a:p>
            <a:r>
              <a:rPr lang="en-US" altLang="zh-CN" smtClean="0"/>
              <a:t>Session</a:t>
            </a:r>
            <a:r>
              <a:rPr lang="zh-CN" altLang="en-US" smtClean="0"/>
              <a:t>和</a:t>
            </a:r>
            <a:r>
              <a:rPr lang="en-US" altLang="zh-CN" smtClean="0"/>
              <a:t>Cookie</a:t>
            </a:r>
            <a:r>
              <a:rPr lang="zh-CN" altLang="en-US" smtClean="0"/>
              <a:t>的主要区别在于：</a:t>
            </a:r>
          </a:p>
          <a:p>
            <a:pPr lvl="1"/>
            <a:r>
              <a:rPr lang="en-US" altLang="zh-CN" smtClean="0"/>
              <a:t>Cookie</a:t>
            </a:r>
            <a:r>
              <a:rPr lang="zh-CN" altLang="en-US" smtClean="0"/>
              <a:t>是把用户的数据写给用户的浏览器。</a:t>
            </a:r>
          </a:p>
          <a:p>
            <a:pPr lvl="1"/>
            <a:r>
              <a:rPr lang="en-US" altLang="zh-CN" smtClean="0"/>
              <a:t>Session</a:t>
            </a:r>
            <a:r>
              <a:rPr lang="zh-CN" altLang="en-US" smtClean="0"/>
              <a:t>技术把用户的数据写到用户独占的</a:t>
            </a:r>
            <a:r>
              <a:rPr lang="en-US" altLang="zh-CN" smtClean="0"/>
              <a:t>session</a:t>
            </a:r>
            <a:r>
              <a:rPr lang="zh-CN" altLang="en-US" smtClean="0"/>
              <a:t>中。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</a:t>
            </a:r>
            <a:r>
              <a:rPr lang="zh-CN" altLang="en-US" smtClean="0"/>
              <a:t>工作原理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服务器</a:t>
            </a:r>
            <a:r>
              <a:rPr lang="zh-CN" dirty="0"/>
              <a:t>在创建会话对象时，会为其分配一个唯一的会话</a:t>
            </a:r>
            <a:r>
              <a:rPr lang="zh-CN" dirty="0" smtClean="0"/>
              <a:t>标识</a:t>
            </a:r>
            <a:r>
              <a:rPr dirty="0" smtClean="0"/>
              <a:t>——SessionId</a:t>
            </a:r>
            <a:r>
              <a:rPr lang="zh-CN" dirty="0" smtClean="0"/>
              <a:t>，</a:t>
            </a:r>
            <a:r>
              <a:rPr lang="zh-CN" dirty="0"/>
              <a:t>以“</a:t>
            </a:r>
            <a:r>
              <a:rPr dirty="0"/>
              <a:t>JSESSIONID</a:t>
            </a:r>
            <a:r>
              <a:rPr lang="zh-CN" dirty="0"/>
              <a:t>”的属性名保存在客户端</a:t>
            </a:r>
            <a:r>
              <a:rPr dirty="0"/>
              <a:t>Cookie</a:t>
            </a:r>
            <a:r>
              <a:rPr lang="zh-CN" dirty="0" smtClean="0"/>
              <a:t>中，</a:t>
            </a:r>
            <a:r>
              <a:rPr lang="zh-CN" dirty="0"/>
              <a:t>在用户随后的请求中，服务器通过读取</a:t>
            </a:r>
            <a:r>
              <a:rPr dirty="0"/>
              <a:t>Cookie</a:t>
            </a:r>
            <a:r>
              <a:rPr lang="zh-CN" dirty="0"/>
              <a:t>中的</a:t>
            </a:r>
            <a:r>
              <a:rPr dirty="0"/>
              <a:t>JSESSIONID</a:t>
            </a:r>
            <a:r>
              <a:rPr lang="zh-CN" dirty="0"/>
              <a:t>属性值来识别不同的用户，从而实现对每个用户的会话跟踪。</a:t>
            </a:r>
            <a:endParaRPr lang="en-US" altLang="zh-CN" dirty="0" smtClean="0"/>
          </a:p>
          <a:p>
            <a:endParaRPr lang="zh-CN" altLang="en-US" sz="1400" dirty="0"/>
          </a:p>
        </p:txBody>
      </p:sp>
      <p:pic>
        <p:nvPicPr>
          <p:cNvPr id="8" name="图片 7" descr="微信截图_201801181405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756927"/>
            <a:ext cx="6552729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Session</a:t>
            </a:r>
            <a:r>
              <a:rPr lang="zh-CN" altLang="en-US" smtClean="0"/>
              <a:t>工作原理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通过下图理解</a:t>
            </a:r>
            <a:r>
              <a:rPr lang="en-US" altLang="zh-CN" smtClean="0"/>
              <a:t>Session</a:t>
            </a:r>
            <a:r>
              <a:rPr lang="zh-CN" altLang="en-US" smtClean="0"/>
              <a:t>的工作原理：</a:t>
            </a:r>
            <a:endParaRPr lang="zh-CN" altLang="en-US"/>
          </a:p>
        </p:txBody>
      </p:sp>
      <p:pic>
        <p:nvPicPr>
          <p:cNvPr id="207876" name="Picture 4" descr="Session原理示意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700808"/>
            <a:ext cx="7056784" cy="392172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获取</a:t>
            </a:r>
            <a:r>
              <a:rPr lang="en-US" dirty="0" err="1" smtClean="0"/>
              <a:t>H</a:t>
            </a:r>
            <a:r>
              <a:rPr lang="en-US" altLang="zh-CN" dirty="0" err="1" smtClean="0"/>
              <a:t>ttp</a:t>
            </a:r>
            <a:r>
              <a:rPr lang="en-US" dirty="0" err="1" smtClean="0"/>
              <a:t>Session</a:t>
            </a:r>
            <a:r>
              <a:rPr dirty="0"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HttpServletRequest</a:t>
            </a:r>
            <a:r>
              <a:rPr lang="zh-CN" dirty="0"/>
              <a:t>接口提供了获取</a:t>
            </a:r>
            <a:r>
              <a:rPr dirty="0"/>
              <a:t>HttpSession</a:t>
            </a:r>
            <a:r>
              <a:rPr lang="zh-CN" dirty="0"/>
              <a:t>对象的</a:t>
            </a:r>
            <a:r>
              <a:rPr lang="zh-CN" dirty="0" smtClean="0"/>
              <a:t>方法</a:t>
            </a:r>
            <a:r>
              <a:rPr lang="zh-CN" altLang="en-US" dirty="0" smtClean="0"/>
              <a:t>：</a:t>
            </a:r>
            <a:endParaRPr dirty="0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dirty="0" smtClean="0"/>
          </a:p>
          <a:p>
            <a:r>
              <a:rPr lang="zh-CN" smtClean="0"/>
              <a:t>获取</a:t>
            </a:r>
            <a:r>
              <a:rPr/>
              <a:t>Http</a:t>
            </a:r>
            <a:r>
              <a:rPr smtClean="0"/>
              <a:t>Session</a:t>
            </a:r>
            <a:r>
              <a:rPr lang="zh-CN" smtClean="0"/>
              <a:t>对象</a:t>
            </a:r>
            <a:endParaRPr lang="en-US" altLang="zh-CN" smtClean="0"/>
          </a:p>
          <a:p>
            <a:pPr lvl="1"/>
            <a:r>
              <a:rPr lang="en-US" altLang="zh-CN" smtClean="0"/>
              <a:t>HttpSession session = request.getSession();</a:t>
            </a:r>
          </a:p>
          <a:p>
            <a:pPr lvl="1"/>
            <a:r>
              <a:rPr lang="en-US" altLang="zh-CN" smtClean="0"/>
              <a:t>HttpSession session = request.getSession(true);</a:t>
            </a:r>
          </a:p>
          <a:p>
            <a:pPr lvl="2"/>
            <a:r>
              <a:rPr lang="zh-CN" altLang="zh-CN" smtClean="0"/>
              <a:t>创建或</a:t>
            </a:r>
            <a:r>
              <a:rPr lang="zh-CN" altLang="en-US" smtClean="0"/>
              <a:t>获取</a:t>
            </a:r>
            <a:r>
              <a:rPr lang="en-US" altLang="zh-CN" smtClean="0"/>
              <a:t>session</a:t>
            </a:r>
            <a:r>
              <a:rPr lang="zh-CN" altLang="zh-CN" smtClean="0"/>
              <a:t>对象。没有匹配的</a:t>
            </a:r>
            <a:r>
              <a:rPr lang="en-US" altLang="zh-CN" smtClean="0"/>
              <a:t>session</a:t>
            </a:r>
            <a:r>
              <a:rPr lang="zh-CN" altLang="zh-CN" smtClean="0"/>
              <a:t>编号，自动创建新的</a:t>
            </a:r>
            <a:r>
              <a:rPr lang="en-US" altLang="zh-CN" smtClean="0"/>
              <a:t>session</a:t>
            </a:r>
            <a:r>
              <a:rPr lang="zh-CN" altLang="zh-CN" smtClean="0"/>
              <a:t>对象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HttpSession session = request.getSession(false);</a:t>
            </a:r>
          </a:p>
          <a:p>
            <a:pPr lvl="2"/>
            <a:r>
              <a:rPr lang="zh-CN" altLang="en-US" smtClean="0"/>
              <a:t>获取</a:t>
            </a:r>
            <a:r>
              <a:rPr lang="en-US" altLang="zh-CN" smtClean="0"/>
              <a:t>session</a:t>
            </a:r>
            <a:r>
              <a:rPr lang="zh-CN" altLang="zh-CN" smtClean="0"/>
              <a:t>对象</a:t>
            </a:r>
            <a:r>
              <a:rPr lang="zh-CN" altLang="en-US" smtClean="0"/>
              <a:t>，如果</a:t>
            </a:r>
            <a:r>
              <a:rPr lang="zh-CN" altLang="zh-CN" smtClean="0"/>
              <a:t>没有匹配的</a:t>
            </a:r>
            <a:r>
              <a:rPr lang="en-US" altLang="zh-CN" smtClean="0"/>
              <a:t>session</a:t>
            </a:r>
            <a:r>
              <a:rPr lang="zh-CN" altLang="zh-CN" smtClean="0"/>
              <a:t>编号，返回</a:t>
            </a:r>
            <a:r>
              <a:rPr lang="en-US" altLang="zh-CN" smtClean="0"/>
              <a:t>null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session</a:t>
            </a:r>
            <a:r>
              <a:rPr lang="zh-CN" altLang="en-US" smtClean="0"/>
              <a:t>的创建时机是在程序中第一次执行</a:t>
            </a:r>
            <a:r>
              <a:rPr lang="en-US" altLang="zh-CN" smtClean="0"/>
              <a:t>request.getSession()</a:t>
            </a:r>
            <a:r>
              <a:rPr lang="zh-CN" altLang="en-US" smtClean="0"/>
              <a:t> 服务器才会创建</a:t>
            </a:r>
            <a:r>
              <a:rPr lang="en-US" altLang="zh-CN" smtClean="0"/>
              <a:t>session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5" y="1700808"/>
          <a:ext cx="7632848" cy="252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622"/>
                <a:gridCol w="5660226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方法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T="60960" marB="60960"/>
                </a:tc>
              </a:tr>
              <a:tr h="960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getSession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获取与客户端请求关联的当前的有效的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，若没有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关联则新建一个</a:t>
                      </a:r>
                    </a:p>
                  </a:txBody>
                  <a:tcPr marL="68580" marR="68580" marT="0" marB="0"/>
                </a:tc>
              </a:tr>
              <a:tr h="1200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getSession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boolean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create)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获取与客户端请求关联的当前的有效的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，若没有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关联，当参数为真时，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被新建，为假时，返回空值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理解</a:t>
            </a:r>
            <a:r>
              <a:rPr lang="en-US" altLang="zh-CN" smtClean="0"/>
              <a:t>HTTP</a:t>
            </a:r>
            <a:r>
              <a:rPr lang="zh-CN" altLang="en-US" smtClean="0"/>
              <a:t>协议的无状态性</a:t>
            </a:r>
          </a:p>
          <a:p>
            <a:pPr lvl="0"/>
            <a:r>
              <a:rPr lang="zh-CN" altLang="en-US" smtClean="0"/>
              <a:t>了解什么是会话跟踪，</a:t>
            </a:r>
          </a:p>
          <a:p>
            <a:pPr lvl="0"/>
            <a:r>
              <a:rPr lang="zh-CN" altLang="en-US" smtClean="0"/>
              <a:t>了解</a:t>
            </a:r>
            <a:r>
              <a:rPr lang="en-US" altLang="zh-CN" smtClean="0"/>
              <a:t>Web</a:t>
            </a:r>
            <a:r>
              <a:rPr lang="zh-CN" altLang="en-US" smtClean="0"/>
              <a:t>开发中会话跟踪技术的几种解决方案</a:t>
            </a:r>
          </a:p>
          <a:p>
            <a:pPr lvl="0"/>
            <a:r>
              <a:rPr lang="zh-CN" altLang="en-US" smtClean="0"/>
              <a:t>理解</a:t>
            </a:r>
            <a:r>
              <a:rPr lang="en-US" altLang="zh-CN" smtClean="0"/>
              <a:t>Cookie</a:t>
            </a:r>
            <a:r>
              <a:rPr lang="zh-CN" altLang="en-US" smtClean="0"/>
              <a:t>技术的会话跟踪原理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Cookie</a:t>
            </a:r>
            <a:r>
              <a:rPr lang="zh-CN" altLang="en-US" smtClean="0"/>
              <a:t>对象的创建、主要方法及使用</a:t>
            </a:r>
          </a:p>
          <a:p>
            <a:pPr lvl="0"/>
            <a:r>
              <a:rPr lang="zh-CN" altLang="en-US" smtClean="0"/>
              <a:t>理解</a:t>
            </a:r>
            <a:r>
              <a:rPr lang="en-US" altLang="zh-CN" smtClean="0"/>
              <a:t>Session</a:t>
            </a:r>
            <a:r>
              <a:rPr lang="zh-CN" altLang="en-US" smtClean="0"/>
              <a:t>技术的会话跟踪原理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HttpSession</a:t>
            </a:r>
            <a:r>
              <a:rPr lang="zh-CN" altLang="en-US" smtClean="0"/>
              <a:t>对象的生命周期和用法</a:t>
            </a:r>
          </a:p>
          <a:p>
            <a:pPr lvl="0"/>
            <a:r>
              <a:rPr lang="zh-CN" altLang="en-US" smtClean="0"/>
              <a:t>理解</a:t>
            </a:r>
            <a:r>
              <a:rPr lang="en-US" altLang="zh-CN" smtClean="0"/>
              <a:t>URL</a:t>
            </a:r>
            <a:r>
              <a:rPr lang="zh-CN" altLang="en-US" smtClean="0"/>
              <a:t>重写技术的会话跟踪原理，掌握</a:t>
            </a:r>
            <a:r>
              <a:rPr lang="en-US" altLang="zh-CN" smtClean="0"/>
              <a:t>URL</a:t>
            </a:r>
            <a:r>
              <a:rPr lang="zh-CN" altLang="en-US" smtClean="0"/>
              <a:t>重写技术的使用</a:t>
            </a:r>
          </a:p>
          <a:p>
            <a:pPr lvl="0"/>
            <a:r>
              <a:rPr lang="zh-CN" altLang="en-US" smtClean="0"/>
              <a:t>理解隐藏表单域的会话跟踪原理，了解隐藏表单域的使用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</a:t>
            </a:r>
            <a:r>
              <a:rPr lang="en-US" altLang="zh-CN" dirty="0" err="1" smtClean="0"/>
              <a:t>ttp</a:t>
            </a:r>
            <a:r>
              <a:rPr lang="en-US" dirty="0" err="1" smtClean="0"/>
              <a:t>Session</a:t>
            </a:r>
            <a:r>
              <a:rPr dirty="0" smtClean="0"/>
              <a:t>接口的方法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HttpSession</a:t>
            </a:r>
            <a:r>
              <a:rPr lang="zh-CN" dirty="0"/>
              <a:t>接口提供了存取会话域属性和管理会话生命周期的方法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 smtClean="0"/>
          </a:p>
          <a:p>
            <a:endParaRPr dirty="0"/>
          </a:p>
          <a:p>
            <a:endParaRPr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1628800"/>
          <a:ext cx="8143900" cy="385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4543500"/>
              </a:tblGrid>
              <a:tr h="20263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+mj-ea"/>
                          <a:ea typeface="+mj-ea"/>
                        </a:rPr>
                        <a:t>方法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+mj-ea"/>
                          <a:ea typeface="+mj-ea"/>
                        </a:rPr>
                        <a:t>描述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60960" marB="60960"/>
                </a:tc>
              </a:tr>
              <a:tr h="2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void setAttribute(String key,Object value)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58775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key/value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的形式将对象保存在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 smtClean="0">
                          <a:latin typeface="+mn-ea"/>
                          <a:ea typeface="+mn-ea"/>
                          <a:cs typeface="Times New Roman"/>
                        </a:rPr>
                        <a:t>对象</a:t>
                      </a:r>
                      <a:r>
                        <a:rPr lang="zh-CN" alt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中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Object getAttribute(String key)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58775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通过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key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获取对象值</a:t>
                      </a:r>
                    </a:p>
                  </a:txBody>
                  <a:tcPr marL="68580" marR="68580" marT="0" marB="0" anchor="ctr"/>
                </a:tc>
              </a:tr>
              <a:tr h="398276">
                <a:tc>
                  <a:txBody>
                    <a:bodyPr/>
                    <a:lstStyle/>
                    <a:p>
                      <a:pPr marL="0" marR="3587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void 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removeAttribute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(String key)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587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从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对象中删除指定名称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key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所对应的对象</a:t>
                      </a:r>
                    </a:p>
                  </a:txBody>
                  <a:tcPr marL="68580" marR="68580" marT="0" marB="0"/>
                </a:tc>
              </a:tr>
              <a:tr h="132759">
                <a:tc>
                  <a:txBody>
                    <a:bodyPr/>
                    <a:lstStyle/>
                    <a:p>
                      <a:pPr marL="0" marR="3587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void invalidate()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587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设置</a:t>
                      </a:r>
                      <a:r>
                        <a:rPr lang="en-US" sz="1600" kern="1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/>
                        </a:rPr>
                        <a:t>对象失效</a:t>
                      </a:r>
                    </a:p>
                  </a:txBody>
                  <a:tcPr marL="68580" marR="68580" marT="0" marB="0"/>
                </a:tc>
              </a:tr>
              <a:tr h="3982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void setMaxInactiveInterval(int interval)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设定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对象的非活动时间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以秒为单位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，若超过这个时间，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对象将会失效</a:t>
                      </a:r>
                    </a:p>
                  </a:txBody>
                  <a:tcPr marL="68580" marR="68580" marT="0" marB="0"/>
                </a:tc>
              </a:tr>
              <a:tr h="2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 getMaxInactiveInterval()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/>
                        </a:rPr>
                        <a:t>获取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/>
                        </a:rPr>
                        <a:t>对象的有效非活动时间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/>
                        </a:rPr>
                        <a:t>以秒为单位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27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String getId()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获取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对象标识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sessionid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 getCreationTime()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获取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对象产生的时间，单位是毫秒</a:t>
                      </a:r>
                    </a:p>
                  </a:txBody>
                  <a:tcPr marL="68580" marR="68580" marT="0" marB="0"/>
                </a:tc>
              </a:tr>
              <a:tr h="2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long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getLastAccessedTime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获取用户最后通过这个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r>
                        <a:rPr lang="zh-CN" sz="1600" kern="100" dirty="0">
                          <a:latin typeface="+mn-ea"/>
                          <a:ea typeface="+mn-ea"/>
                          <a:cs typeface="Times New Roman"/>
                        </a:rPr>
                        <a:t>对象送出请求的时间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Session</a:t>
            </a:r>
            <a:r>
              <a:rPr lang="zh-CN" altLang="en-US" smtClean="0"/>
              <a:t>存取数据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存储会话域属性</a:t>
            </a:r>
            <a:endParaRPr lang="en-US" altLang="zh-CN" smtClean="0"/>
          </a:p>
          <a:p>
            <a:pPr lvl="1"/>
            <a:r>
              <a:rPr lang="en-US" altLang="zh-CN" smtClean="0"/>
              <a:t>session.setAttribute("username"," neuedu ");</a:t>
            </a:r>
          </a:p>
          <a:p>
            <a:r>
              <a:rPr lang="zh-CN" altLang="en-US" smtClean="0"/>
              <a:t>会话域中获取属性值</a:t>
            </a:r>
          </a:p>
          <a:p>
            <a:pPr lvl="1"/>
            <a:r>
              <a:rPr lang="en-US" altLang="zh-CN" smtClean="0"/>
              <a:t>String uname = (String)session.getAttribute("username");</a:t>
            </a:r>
          </a:p>
          <a:p>
            <a:r>
              <a:rPr lang="zh-CN" altLang="en-US" smtClean="0"/>
              <a:t>会话域中删除属性</a:t>
            </a:r>
          </a:p>
          <a:p>
            <a:pPr lvl="1"/>
            <a:r>
              <a:rPr lang="en-US" altLang="zh-CN" smtClean="0"/>
              <a:t>session.removeAttribute("username");</a:t>
            </a:r>
          </a:p>
          <a:p>
            <a:r>
              <a:rPr lang="zh-CN" altLang="en-US" smtClean="0"/>
              <a:t>用户登录示例： </a:t>
            </a:r>
            <a:endParaRPr lang="en-US" altLang="zh-CN" smtClean="0"/>
          </a:p>
          <a:p>
            <a:pPr lvl="1"/>
            <a:r>
              <a:rPr lang="zh-CN" altLang="en-US" smtClean="0"/>
              <a:t>当用户当用户登录成功后，将用户信息存储到</a:t>
            </a:r>
            <a:r>
              <a:rPr lang="en-US" altLang="zh-CN" smtClean="0"/>
              <a:t>session</a:t>
            </a:r>
            <a:r>
              <a:rPr lang="zh-CN" altLang="en-US" smtClean="0"/>
              <a:t>中，并重定向到主页面显示用户信息。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ch03-session\login.html</a:t>
            </a:r>
            <a:r>
              <a:rPr lang="zh-CN" altLang="en-US" smtClean="0"/>
              <a:t>、</a:t>
            </a:r>
            <a:r>
              <a:rPr lang="en-US" altLang="zh-CN" smtClean="0"/>
              <a:t>LoginServlet</a:t>
            </a:r>
            <a:r>
              <a:rPr lang="zh-CN" altLang="en-US" smtClean="0"/>
              <a:t>、</a:t>
            </a:r>
            <a:r>
              <a:rPr lang="en-US" altLang="zh-CN" smtClean="0"/>
              <a:t>IndexServlet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555777" y="5541237"/>
            <a:ext cx="3744912" cy="603250"/>
            <a:chOff x="2555776" y="4155926"/>
            <a:chExt cx="3744912" cy="452438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7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30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、使用</a:t>
            </a:r>
            <a:r>
              <a:rPr lang="en-US" altLang="zh-CN" smtClean="0">
                <a:latin typeface="宋体" pitchFamily="2" charset="-122"/>
              </a:rPr>
              <a:t>Session</a:t>
            </a:r>
            <a:r>
              <a:rPr lang="zh-CN" altLang="en-US" smtClean="0">
                <a:latin typeface="宋体" pitchFamily="2" charset="-122"/>
              </a:rPr>
              <a:t>对象完成对</a:t>
            </a:r>
            <a:r>
              <a:rPr lang="en-US" altLang="zh-CN" smtClean="0">
                <a:latin typeface="宋体" pitchFamily="2" charset="-122"/>
              </a:rPr>
              <a:t>index</a:t>
            </a:r>
            <a:r>
              <a:rPr lang="zh-CN" altLang="en-US" smtClean="0">
                <a:latin typeface="宋体" pitchFamily="2" charset="-122"/>
              </a:rPr>
              <a:t>页面的权限验证，如果用户没有登录则跳转到</a:t>
            </a:r>
            <a:r>
              <a:rPr lang="en-US" altLang="zh-CN" smtClean="0">
                <a:latin typeface="宋体" pitchFamily="2" charset="-122"/>
              </a:rPr>
              <a:t>login.html</a:t>
            </a:r>
            <a:r>
              <a:rPr lang="zh-CN" altLang="en-US" smtClean="0">
                <a:latin typeface="宋体" pitchFamily="2" charset="-122"/>
              </a:rPr>
              <a:t>登录页面。</a:t>
            </a:r>
            <a:endParaRPr lang="en-US" altLang="zh-CN" smtClean="0">
              <a:latin typeface="宋体" pitchFamily="2" charset="-122"/>
            </a:endParaRPr>
          </a:p>
          <a:p>
            <a:pPr eaLnBrk="1" hangingPunct="1">
              <a:spcAft>
                <a:spcPct val="20000"/>
              </a:spcAft>
            </a:pPr>
            <a:endParaRPr lang="en-US" altLang="zh-CN" smtClean="0">
              <a:latin typeface="宋体" pitchFamily="2" charset="-122"/>
            </a:endParaRPr>
          </a:p>
          <a:p>
            <a:pPr eaLnBrk="1" hangingPunct="1">
              <a:spcAft>
                <a:spcPct val="20000"/>
              </a:spcAft>
            </a:pPr>
            <a:endParaRPr lang="en-US" altLang="zh-CN" smtClean="0">
              <a:latin typeface="宋体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参考答案：</a:t>
            </a: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</a:rPr>
              <a:t>	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mtClean="0">
                <a:latin typeface="宋体" pitchFamily="2" charset="-122"/>
              </a:rPr>
              <a:t>ch03-ktlx02/login.html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IndexServlet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</a:t>
            </a:r>
            <a:r>
              <a:rPr lang="zh-CN" altLang="en-US" smtClean="0"/>
              <a:t>生命周期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/>
              <a:t>Session</a:t>
            </a:r>
            <a:r>
              <a:rPr lang="zh-CN" altLang="en-US" sz="1400" smtClean="0"/>
              <a:t>失效时间</a:t>
            </a:r>
            <a:endParaRPr lang="en-US" altLang="zh-CN" sz="1400" smtClean="0"/>
          </a:p>
          <a:p>
            <a:pPr lvl="1"/>
            <a:r>
              <a:rPr lang="en-US" altLang="zh-CN" sz="1400" smtClean="0"/>
              <a:t>session</a:t>
            </a:r>
            <a:r>
              <a:rPr lang="zh-CN" altLang="en-US" sz="1400" smtClean="0"/>
              <a:t>具有一定声生命周期，如果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超过会话的最大不活动时间，会话自动失效，会话的最大不活动时间指会话超过此时间段不进行任何操作；</a:t>
            </a:r>
            <a:endParaRPr lang="en-US" altLang="zh-CN" sz="1400" smtClean="0"/>
          </a:p>
          <a:p>
            <a:r>
              <a:rPr lang="zh-CN" altLang="en-US" sz="1400" smtClean="0"/>
              <a:t>设置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的失效时间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方法</a:t>
            </a:r>
            <a:r>
              <a:rPr lang="en-US" altLang="zh-CN" sz="1400" smtClean="0"/>
              <a:t>1</a:t>
            </a:r>
            <a:r>
              <a:rPr lang="zh-CN" altLang="en-US" sz="1400" smtClean="0"/>
              <a:t>：在工程的</a:t>
            </a:r>
            <a:r>
              <a:rPr lang="en-US" altLang="zh-CN" sz="1400" smtClean="0"/>
              <a:t>web.xml</a:t>
            </a:r>
            <a:r>
              <a:rPr lang="zh-CN" altLang="en-US" sz="1400" smtClean="0"/>
              <a:t>中配置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的生命周期，单位为分钟；</a:t>
            </a:r>
            <a:endParaRPr lang="en-US" altLang="zh-CN" sz="1400" smtClean="0"/>
          </a:p>
          <a:p>
            <a:pPr lvl="2"/>
            <a:r>
              <a:rPr lang="en-US" altLang="zh-CN" smtClean="0"/>
              <a:t>&lt;session-config&gt; &lt;session-timeout&gt;15&lt;/session-timeout&gt; &lt;/session-config&gt;</a:t>
            </a:r>
          </a:p>
          <a:p>
            <a:pPr lvl="1"/>
            <a:r>
              <a:rPr lang="zh-CN" altLang="en-US" sz="1400" smtClean="0"/>
              <a:t>方法</a:t>
            </a:r>
            <a:r>
              <a:rPr lang="en-US" altLang="zh-CN" sz="1400" smtClean="0"/>
              <a:t>2</a:t>
            </a:r>
            <a:r>
              <a:rPr lang="zh-CN" altLang="en-US" sz="1400" smtClean="0"/>
              <a:t>：在程序硬编码设置</a:t>
            </a:r>
            <a:endParaRPr lang="en-US" altLang="zh-CN" sz="1400" smtClean="0"/>
          </a:p>
          <a:p>
            <a:pPr lvl="2"/>
            <a:r>
              <a:rPr lang="en-US" altLang="zh-CN" smtClean="0"/>
              <a:t>session.setMaxInactiveInterval(30 * 60);//</a:t>
            </a:r>
            <a:r>
              <a:rPr lang="zh-CN" altLang="en-US" smtClean="0"/>
              <a:t>设置单位为秒，设置为</a:t>
            </a:r>
            <a:r>
              <a:rPr lang="en-US" altLang="zh-CN" smtClean="0"/>
              <a:t>-1</a:t>
            </a:r>
            <a:r>
              <a:rPr lang="zh-CN" altLang="en-US" smtClean="0"/>
              <a:t>永不过期；</a:t>
            </a:r>
            <a:endParaRPr lang="en-US" altLang="zh-CN" smtClean="0"/>
          </a:p>
          <a:p>
            <a:pPr lvl="1"/>
            <a:r>
              <a:rPr lang="zh-CN" altLang="en-US" sz="1400" smtClean="0"/>
              <a:t>方法</a:t>
            </a:r>
            <a:r>
              <a:rPr lang="en-US" altLang="zh-CN" sz="1400" smtClean="0"/>
              <a:t>3</a:t>
            </a:r>
            <a:r>
              <a:rPr lang="zh-CN" altLang="en-US" sz="1400" smtClean="0"/>
              <a:t>：在</a:t>
            </a:r>
            <a:r>
              <a:rPr lang="en-US" altLang="zh-CN" sz="1400" smtClean="0"/>
              <a:t>Tomcat</a:t>
            </a:r>
            <a:r>
              <a:rPr lang="zh-CN" altLang="en-US" sz="1400" smtClean="0"/>
              <a:t>安装目录下</a:t>
            </a:r>
            <a:r>
              <a:rPr lang="en-US" altLang="zh-CN" sz="1400" smtClean="0"/>
              <a:t>conf/web.xml</a:t>
            </a:r>
            <a:r>
              <a:rPr lang="zh-CN" altLang="en-US" sz="1400" smtClean="0"/>
              <a:t>中配置（</a:t>
            </a:r>
            <a:r>
              <a:rPr lang="en-US" altLang="zh-CN" sz="1400" smtClean="0"/>
              <a:t>Web</a:t>
            </a:r>
            <a:r>
              <a:rPr lang="zh-CN" altLang="en-US" sz="1400" smtClean="0"/>
              <a:t>容器级别）</a:t>
            </a:r>
            <a:endParaRPr lang="en-US" altLang="zh-CN" sz="1400" smtClean="0"/>
          </a:p>
          <a:p>
            <a:pPr lvl="2"/>
            <a:r>
              <a:rPr lang="en-US" altLang="zh-CN" smtClean="0"/>
              <a:t>&lt;session-config&gt; &lt;session-timeout&gt;15&lt;/session-timeout&gt; &lt;/session-config&gt;</a:t>
            </a:r>
          </a:p>
          <a:p>
            <a:r>
              <a:rPr lang="zh-CN" altLang="en-US" sz="1400" smtClean="0"/>
              <a:t>手动销毁</a:t>
            </a:r>
            <a:r>
              <a:rPr lang="en-US" altLang="zh-CN" sz="1400" smtClean="0"/>
              <a:t>Session</a:t>
            </a:r>
          </a:p>
          <a:p>
            <a:pPr lvl="1"/>
            <a:r>
              <a:rPr lang="zh-CN" altLang="en-US" sz="1400" smtClean="0"/>
              <a:t>可以通过调用</a:t>
            </a:r>
            <a:r>
              <a:rPr lang="en-US" altLang="zh-CN" sz="1400" smtClean="0"/>
              <a:t>invalidate()</a:t>
            </a:r>
            <a:r>
              <a:rPr lang="zh-CN" altLang="en-US" sz="1400" smtClean="0"/>
              <a:t>方法立即清除会话对象及其所有会话域属性，同时响应客户端浏览器清除</a:t>
            </a:r>
            <a:r>
              <a:rPr lang="en-US" altLang="zh-CN" sz="1400" smtClean="0"/>
              <a:t>Cookie</a:t>
            </a:r>
            <a:r>
              <a:rPr lang="zh-CN" altLang="en-US" sz="1400" smtClean="0"/>
              <a:t>中的</a:t>
            </a:r>
            <a:r>
              <a:rPr lang="en-US" altLang="zh-CN" sz="1400" smtClean="0"/>
              <a:t>JSESSIONID</a:t>
            </a:r>
            <a:r>
              <a:rPr lang="zh-CN" altLang="en-US" sz="1400" smtClean="0"/>
              <a:t>，在实际应用中，此方法多用来实现系统的“安全退出”功能。</a:t>
            </a:r>
            <a:endParaRPr lang="en-US" altLang="zh-CN" sz="1400" smtClean="0"/>
          </a:p>
          <a:p>
            <a:pPr lvl="1"/>
            <a:endParaRPr lang="en-US" altLang="zh-CN" sz="1400" smtClean="0"/>
          </a:p>
          <a:p>
            <a:r>
              <a:rPr lang="zh-CN" altLang="en-US" sz="1400" smtClean="0">
                <a:solidFill>
                  <a:srgbClr val="FF0000"/>
                </a:solidFill>
              </a:rPr>
              <a:t>示例代码：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lvl="1"/>
            <a:r>
              <a:rPr lang="en-US" altLang="zh-CN" sz="1400" smtClean="0"/>
              <a:t>ch03-session/index</a:t>
            </a:r>
            <a:r>
              <a:rPr lang="zh-CN" altLang="en-US" sz="1400" smtClean="0"/>
              <a:t>、</a:t>
            </a:r>
            <a:r>
              <a:rPr lang="en-US" altLang="zh-CN" sz="1400" smtClean="0"/>
              <a:t>LoginServlet</a:t>
            </a:r>
            <a:r>
              <a:rPr lang="zh-CN" altLang="en-US" sz="1400" smtClean="0"/>
              <a:t>、</a:t>
            </a:r>
            <a:r>
              <a:rPr lang="en-US" altLang="zh-CN" sz="1400" smtClean="0"/>
              <a:t>IndexServlet</a:t>
            </a:r>
            <a:r>
              <a:rPr lang="zh-CN" altLang="en-US" sz="1400" smtClean="0"/>
              <a:t>、</a:t>
            </a:r>
            <a:r>
              <a:rPr lang="en-US" altLang="zh-CN" sz="1400" smtClean="0"/>
              <a:t>LogoutServlet</a:t>
            </a:r>
            <a:endParaRPr lang="zh-CN" altLang="en-US" sz="1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、实习用户退出登录功能。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6" y="1700214"/>
            <a:ext cx="682626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4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6" y="2555877"/>
            <a:ext cx="682626" cy="68103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7"/>
            <a:ext cx="4346574" cy="68103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6" y="3395664"/>
            <a:ext cx="682626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4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其它会话技术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URL</a:t>
            </a:r>
            <a:r>
              <a:rPr lang="zh-CN" altLang="en-US" smtClean="0"/>
              <a:t>重写技术简介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URL</a:t>
            </a:r>
            <a:r>
              <a:rPr lang="zh-CN" altLang="en-US" smtClean="0"/>
              <a:t>重写技术是实现动态网站会话跟踪的重要保障。在实际应用中，当客户端浏览器禁用</a:t>
            </a:r>
            <a:r>
              <a:rPr lang="en-US" altLang="zh-CN" smtClean="0"/>
              <a:t>Cookie</a:t>
            </a:r>
            <a:r>
              <a:rPr lang="zh-CN" altLang="en-US" smtClean="0"/>
              <a:t>后的</a:t>
            </a:r>
            <a:r>
              <a:rPr lang="en-US" altLang="zh-CN" smtClean="0"/>
              <a:t>session</a:t>
            </a:r>
            <a:r>
              <a:rPr lang="zh-CN" altLang="en-US" smtClean="0"/>
              <a:t>处理，当不能确定客户端浏览器是否支持</a:t>
            </a:r>
            <a:r>
              <a:rPr lang="en-US" smtClean="0"/>
              <a:t>Cookie</a:t>
            </a:r>
            <a:r>
              <a:rPr lang="zh-CN" altLang="en-US" smtClean="0"/>
              <a:t>的情况下，使用</a:t>
            </a:r>
            <a:r>
              <a:rPr lang="en-US" smtClean="0"/>
              <a:t>URL</a:t>
            </a:r>
            <a:r>
              <a:rPr lang="zh-CN" altLang="en-US" smtClean="0"/>
              <a:t>重写技术可以对请求的</a:t>
            </a:r>
            <a:r>
              <a:rPr lang="en-US" smtClean="0"/>
              <a:t>URL</a:t>
            </a:r>
            <a:r>
              <a:rPr lang="zh-CN" altLang="en-US" smtClean="0"/>
              <a:t>地址追加会话标识，从而实现用户的会话跟踪功能。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例如，对于如下格式的请求地址：</a:t>
            </a:r>
          </a:p>
          <a:p>
            <a:pPr lvl="1"/>
            <a:r>
              <a:rPr lang="en-US" altLang="zh-CN" smtClean="0"/>
              <a:t>http://localhost:8080/Demo/EncodeURLServlet</a:t>
            </a:r>
          </a:p>
          <a:p>
            <a:pPr lvl="1"/>
            <a:r>
              <a:rPr lang="zh-CN" altLang="en-US" smtClean="0"/>
              <a:t>经过</a:t>
            </a:r>
            <a:r>
              <a:rPr lang="en-US" altLang="zh-CN" smtClean="0"/>
              <a:t>URL</a:t>
            </a:r>
            <a:r>
              <a:rPr lang="zh-CN" altLang="en-US" smtClean="0"/>
              <a:t>重写后，地址格式变为：</a:t>
            </a:r>
          </a:p>
          <a:p>
            <a:pPr lvl="2"/>
            <a:r>
              <a:rPr lang="en-US" altLang="en-US" smtClean="0"/>
              <a:t>http://localhost:8080/</a:t>
            </a:r>
            <a:r>
              <a:rPr lang="en-US" altLang="zh-CN" smtClean="0"/>
              <a:t>Demo</a:t>
            </a:r>
            <a:r>
              <a:rPr lang="en-US" altLang="en-US" smtClean="0"/>
              <a:t>/EncodeURLServlet;jsessionid=24666BB458B4E0A68068CC49A97FC4A9</a:t>
            </a:r>
          </a:p>
          <a:p>
            <a:pPr lvl="2"/>
            <a:r>
              <a:rPr lang="zh-CN" altLang="en-US" smtClean="0"/>
              <a:t>其中：“</a:t>
            </a:r>
            <a:r>
              <a:rPr lang="en-US" altLang="zh-CN" smtClean="0"/>
              <a:t>jsessionid”</a:t>
            </a:r>
            <a:r>
              <a:rPr lang="zh-CN" altLang="en-US" smtClean="0"/>
              <a:t>即为追加的会话标识，服务器即通过它来识别跟踪某个用户的访问。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URL</a:t>
            </a:r>
            <a:r>
              <a:rPr lang="zh-CN" altLang="en-US" smtClean="0"/>
              <a:t>重写实现方法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URL</a:t>
            </a:r>
            <a:r>
              <a:rPr lang="zh-CN" altLang="en-US" smtClean="0"/>
              <a:t>重写通过</a:t>
            </a:r>
            <a:r>
              <a:rPr lang="en-US" smtClean="0"/>
              <a:t>HttpServletResponse</a:t>
            </a:r>
            <a:r>
              <a:rPr lang="zh-CN" altLang="en-US" smtClean="0"/>
              <a:t>的</a:t>
            </a:r>
            <a:r>
              <a:rPr lang="en-US" smtClean="0"/>
              <a:t>encodeURL()</a:t>
            </a:r>
            <a:r>
              <a:rPr lang="zh-CN" altLang="en-US" smtClean="0"/>
              <a:t>方法和</a:t>
            </a:r>
            <a:r>
              <a:rPr lang="en-US" smtClean="0"/>
              <a:t>encodeRedirectURL()</a:t>
            </a:r>
            <a:r>
              <a:rPr lang="zh-CN" altLang="en-US" smtClean="0"/>
              <a:t>方法实现。</a:t>
            </a:r>
          </a:p>
          <a:p>
            <a:pPr lvl="1"/>
            <a:r>
              <a:rPr lang="en-US" smtClean="0"/>
              <a:t>encodeURL()</a:t>
            </a:r>
            <a:r>
              <a:rPr lang="zh-CN" altLang="en-US" smtClean="0"/>
              <a:t>方法可以对任意请求的</a:t>
            </a:r>
            <a:r>
              <a:rPr lang="en-US" smtClean="0"/>
              <a:t>URL</a:t>
            </a:r>
            <a:r>
              <a:rPr lang="zh-CN" altLang="en-US" smtClean="0"/>
              <a:t>进行重写。</a:t>
            </a:r>
          </a:p>
          <a:p>
            <a:pPr lvl="1"/>
            <a:r>
              <a:rPr lang="en-US" smtClean="0"/>
              <a:t>encodeRedirectURL()</a:t>
            </a:r>
            <a:r>
              <a:rPr lang="zh-CN" altLang="en-US" smtClean="0"/>
              <a:t>方法主要对使用</a:t>
            </a:r>
            <a:r>
              <a:rPr lang="en-US" smtClean="0"/>
              <a:t>sendRedirect()</a:t>
            </a:r>
            <a:r>
              <a:rPr lang="zh-CN" altLang="en-US" smtClean="0"/>
              <a:t>方法的</a:t>
            </a:r>
            <a:r>
              <a:rPr lang="en-US" smtClean="0"/>
              <a:t>URL</a:t>
            </a:r>
            <a:r>
              <a:rPr lang="zh-CN" altLang="en-US" smtClean="0"/>
              <a:t>进行重写。</a:t>
            </a:r>
          </a:p>
          <a:p>
            <a:pPr lvl="1"/>
            <a:r>
              <a:rPr lang="en-US" smtClean="0"/>
              <a:t>URL</a:t>
            </a:r>
            <a:r>
              <a:rPr lang="zh-CN" altLang="en-US" smtClean="0"/>
              <a:t>重写方法根据请求信息中是否包含“</a:t>
            </a:r>
            <a:r>
              <a:rPr lang="en-US" smtClean="0"/>
              <a:t>Set-Cookie</a:t>
            </a:r>
            <a:r>
              <a:rPr lang="en-US" altLang="zh-CN" smtClean="0"/>
              <a:t>”</a:t>
            </a:r>
            <a:r>
              <a:rPr lang="zh-CN" altLang="en-US" smtClean="0"/>
              <a:t>请求头来决定是否进行</a:t>
            </a:r>
            <a:r>
              <a:rPr lang="en-US" smtClean="0"/>
              <a:t>URL</a:t>
            </a:r>
            <a:r>
              <a:rPr lang="zh-CN" altLang="en-US" smtClean="0"/>
              <a:t>重写，若包含该请求头，会将</a:t>
            </a:r>
            <a:r>
              <a:rPr lang="en-US" smtClean="0"/>
              <a:t>URL</a:t>
            </a:r>
            <a:r>
              <a:rPr lang="zh-CN" altLang="en-US" smtClean="0"/>
              <a:t>原样输出；若不包含，则会将会话标识重写到</a:t>
            </a:r>
            <a:r>
              <a:rPr lang="en-US" smtClean="0"/>
              <a:t>URL</a:t>
            </a:r>
            <a:r>
              <a:rPr lang="zh-CN" altLang="en-US" smtClean="0"/>
              <a:t>中。</a:t>
            </a:r>
          </a:p>
          <a:p>
            <a:r>
              <a:rPr lang="en-US" smtClean="0"/>
              <a:t>encodeURL()</a:t>
            </a:r>
            <a:r>
              <a:rPr lang="zh-CN" altLang="en-US" smtClean="0"/>
              <a:t>方法的使用</a:t>
            </a:r>
          </a:p>
          <a:p>
            <a:pPr lvl="1"/>
            <a:r>
              <a:rPr lang="en-US" altLang="zh-CN" smtClean="0"/>
              <a:t>out.print("&lt;a href=’"+ response.encodeURL("EncodeURLServlet") +"’&gt;</a:t>
            </a:r>
            <a:r>
              <a:rPr lang="zh-CN" altLang="en-US" smtClean="0"/>
              <a:t>链接请求</a:t>
            </a:r>
            <a:r>
              <a:rPr lang="en-US" altLang="zh-CN" smtClean="0"/>
              <a:t>&lt;/a&gt;"&gt;</a:t>
            </a:r>
          </a:p>
          <a:p>
            <a:r>
              <a:rPr lang="en-US" smtClean="0"/>
              <a:t>encodeRedirectURL()</a:t>
            </a:r>
            <a:r>
              <a:rPr lang="zh-CN" altLang="en-US" smtClean="0"/>
              <a:t>方法的使用</a:t>
            </a:r>
          </a:p>
          <a:p>
            <a:pPr lvl="1"/>
            <a:r>
              <a:rPr lang="en-US" altLang="zh-CN" smtClean="0"/>
              <a:t>response.sendRedirect(response.encodeRedirectURL("EncodeURLServlet"));</a:t>
            </a:r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zh-CN" altLang="en-US" smtClean="0"/>
              <a:t>禁用浏览器接受</a:t>
            </a:r>
            <a:r>
              <a:rPr lang="en-US" altLang="zh-CN" smtClean="0"/>
              <a:t>Cookie</a:t>
            </a:r>
          </a:p>
          <a:p>
            <a:pPr lvl="1"/>
            <a:r>
              <a:rPr lang="en-US" altLang="zh-CN" smtClean="0"/>
              <a:t>ch03-session/UrlRewriterServlet</a:t>
            </a:r>
            <a:r>
              <a:rPr lang="zh-CN" altLang="en-US" smtClean="0"/>
              <a:t>、</a:t>
            </a:r>
            <a:r>
              <a:rPr lang="en-US" altLang="zh-CN" smtClean="0"/>
              <a:t>UrlRewriterServlet</a:t>
            </a:r>
            <a:r>
              <a:rPr lang="zh-CN" altLang="en-US" smtClean="0"/>
              <a:t>、</a:t>
            </a:r>
            <a:r>
              <a:rPr lang="en-US" altLang="zh-CN" smtClean="0"/>
              <a:t> UrlRewriterResultServlet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</a:t>
            </a:r>
            <a:r>
              <a:rPr smtClean="0"/>
              <a:t>重写</a:t>
            </a:r>
            <a:r>
              <a:rPr lang="zh-CN" altLang="en-US" smtClean="0"/>
              <a:t>注意事项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URL</a:t>
            </a:r>
            <a:r>
              <a:rPr lang="zh-CN" dirty="0" smtClean="0"/>
              <a:t>重写</a:t>
            </a:r>
            <a:r>
              <a:rPr lang="zh-CN" altLang="en-US" dirty="0" smtClean="0"/>
              <a:t>技术应用注意事项：</a:t>
            </a:r>
            <a:endParaRPr dirty="0" smtClean="0"/>
          </a:p>
          <a:p>
            <a:pPr lvl="1">
              <a:lnSpc>
                <a:spcPct val="150000"/>
              </a:lnSpc>
            </a:pPr>
            <a:r>
              <a:rPr lang="zh-CN" i="0" dirty="0"/>
              <a:t>如果应用需要使用</a:t>
            </a:r>
            <a:r>
              <a:rPr i="0" dirty="0"/>
              <a:t>URL</a:t>
            </a:r>
            <a:r>
              <a:rPr lang="zh-CN" i="0" dirty="0"/>
              <a:t>重写，那么必须对应用的所有请求（包括所有的超链接、表单的</a:t>
            </a:r>
            <a:r>
              <a:rPr i="0" dirty="0"/>
              <a:t>action</a:t>
            </a:r>
            <a:r>
              <a:rPr lang="zh-CN" i="0" dirty="0"/>
              <a:t>属性值和重定向地址）都进行重写，从而将</a:t>
            </a:r>
            <a:r>
              <a:rPr i="0" dirty="0"/>
              <a:t>jsessionid</a:t>
            </a:r>
            <a:r>
              <a:rPr lang="zh-CN" i="0" dirty="0"/>
              <a:t>维持下来；</a:t>
            </a:r>
          </a:p>
          <a:p>
            <a:pPr lvl="1">
              <a:lnSpc>
                <a:spcPct val="150000"/>
              </a:lnSpc>
            </a:pPr>
            <a:r>
              <a:rPr lang="zh-CN" i="0" smtClean="0"/>
              <a:t>由于浏览器对</a:t>
            </a:r>
            <a:r>
              <a:rPr i="0" smtClean="0"/>
              <a:t>URL</a:t>
            </a:r>
            <a:r>
              <a:rPr lang="zh-CN" i="0" smtClean="0"/>
              <a:t>地址长度的限制，特别是在对含有查询参数的</a:t>
            </a:r>
            <a:r>
              <a:rPr i="0" smtClean="0"/>
              <a:t>GET</a:t>
            </a:r>
            <a:r>
              <a:rPr lang="zh-CN" i="0" smtClean="0"/>
              <a:t>请求进行</a:t>
            </a:r>
            <a:r>
              <a:rPr i="0" smtClean="0"/>
              <a:t>URL</a:t>
            </a:r>
            <a:r>
              <a:rPr lang="zh-CN" i="0" smtClean="0"/>
              <a:t>重写时，需要注意其总长度；</a:t>
            </a:r>
          </a:p>
          <a:p>
            <a:pPr lvl="1">
              <a:lnSpc>
                <a:spcPct val="150000"/>
              </a:lnSpc>
            </a:pPr>
            <a:r>
              <a:rPr lang="zh-CN" i="0" smtClean="0"/>
              <a:t>由于静态页面不能进行会话标识的传递，因此所有的</a:t>
            </a:r>
            <a:r>
              <a:rPr i="0" smtClean="0"/>
              <a:t>URL</a:t>
            </a:r>
            <a:r>
              <a:rPr lang="zh-CN" i="0" smtClean="0"/>
              <a:t>地址都必须为动态请求地址。</a:t>
            </a:r>
            <a:endParaRPr i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、禁用客户端浏览器</a:t>
            </a:r>
            <a:r>
              <a:rPr lang="en-US" altLang="zh-CN" smtClean="0">
                <a:latin typeface="宋体" pitchFamily="2" charset="-122"/>
              </a:rPr>
              <a:t>Cookie,</a:t>
            </a:r>
            <a:r>
              <a:rPr lang="zh-CN" altLang="en-US" smtClean="0">
                <a:latin typeface="宋体" pitchFamily="2" charset="-122"/>
              </a:rPr>
              <a:t>使用</a:t>
            </a:r>
            <a:r>
              <a:rPr lang="en-US" altLang="zh-CN" smtClean="0">
                <a:latin typeface="宋体" pitchFamily="2" charset="-122"/>
              </a:rPr>
              <a:t>URL</a:t>
            </a:r>
            <a:r>
              <a:rPr lang="zh-CN" altLang="en-US" smtClean="0">
                <a:latin typeface="宋体" pitchFamily="2" charset="-122"/>
              </a:rPr>
              <a:t>重写技术，修改用户登录显示用户信息功能；</a:t>
            </a:r>
            <a:endParaRPr lang="en-US" altLang="zh-CN" smtClean="0">
              <a:latin typeface="宋体" pitchFamily="2" charset="-122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ch03-ktlx02\LoginServlet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本章教学内容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7" y="1124744"/>
          <a:ext cx="7920881" cy="5086122"/>
        </p:xfrm>
        <a:graphic>
          <a:graphicData uri="http://schemas.openxmlformats.org/drawingml/2006/table">
            <a:tbl>
              <a:tblPr/>
              <a:tblGrid>
                <a:gridCol w="1581378"/>
                <a:gridCol w="1973223"/>
                <a:gridCol w="881652"/>
                <a:gridCol w="811680"/>
                <a:gridCol w="2672948"/>
              </a:tblGrid>
              <a:tr h="4421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节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知识点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掌握程度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教学形式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对应微课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543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会话跟踪技术简介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理解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会话跟踪技术简介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存储</a:t>
                      </a:r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会话数据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存储</a:t>
                      </a:r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会话数据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会话数据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会话数据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访问路径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访问路径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存活时间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存活时间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的局限性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了解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Cookie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的局限性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理解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工作原理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理解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工作原理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HttpSession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对象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HttpSession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对象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1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HttpSession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接口的方法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HttpSession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接口的方法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存取数据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存取数据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生命周期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生命周期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其它会话跟踪技术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重写技术简介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重写技术简介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重写实现方法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重写实现方法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重写注意事项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重写注意事项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隐藏表单域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latin typeface="+mn-ea"/>
                          <a:ea typeface="+mn-ea"/>
                        </a:rPr>
                        <a:t>隐藏表单域</a:t>
                      </a:r>
                    </a:p>
                  </a:txBody>
                  <a:tcPr marL="7362" marR="7362" marT="9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隐藏表单域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Form</a:t>
            </a:r>
            <a:r>
              <a:rPr lang="zh-CN" altLang="en-US" smtClean="0"/>
              <a:t>表单的隐藏表单域，在用户无法从页面显示看到隐藏标识的情况下，将标识随请求一起传送给服务器处理，从而实现会话的跟踪。</a:t>
            </a:r>
          </a:p>
          <a:p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Form</a:t>
            </a:r>
            <a:r>
              <a:rPr lang="zh-CN" altLang="en-US" smtClean="0"/>
              <a:t>表单中定义隐藏域</a:t>
            </a:r>
          </a:p>
          <a:p>
            <a:pPr lvl="1"/>
            <a:r>
              <a:rPr lang="en-US" altLang="zh-CN" smtClean="0"/>
              <a:t>	&lt;input type="hidden" name="userID" value="10010"&gt;</a:t>
            </a:r>
          </a:p>
          <a:p>
            <a:endParaRPr lang="en-US" altLang="zh-CN" smtClean="0"/>
          </a:p>
          <a:p>
            <a:r>
              <a:rPr lang="zh-CN" altLang="en-US" smtClean="0"/>
              <a:t>在服务器端通过</a:t>
            </a:r>
            <a:r>
              <a:rPr lang="en-US" altLang="zh-CN" smtClean="0"/>
              <a:t>HttpServletRequest</a:t>
            </a:r>
            <a:r>
              <a:rPr lang="zh-CN" altLang="en-US" smtClean="0"/>
              <a:t>对象获取隐藏域的值</a:t>
            </a:r>
          </a:p>
          <a:p>
            <a:pPr lvl="1"/>
            <a:r>
              <a:rPr lang="en-US" altLang="zh-CN" smtClean="0"/>
              <a:t>String flag = request.getParameter("userID");</a:t>
            </a:r>
          </a:p>
          <a:p>
            <a:pPr lvl="1"/>
            <a:endParaRPr lang="zh-CN" altLang="en-US" smtClean="0"/>
          </a:p>
          <a:p>
            <a:r>
              <a:rPr lang="zh-CN" altLang="en-US" smtClean="0"/>
              <a:t>应用场景举例：通过隐藏表单域配合</a:t>
            </a:r>
            <a:r>
              <a:rPr lang="en-US" altLang="zh-CN" smtClean="0"/>
              <a:t>Session</a:t>
            </a:r>
            <a:r>
              <a:rPr lang="zh-CN" altLang="en-US" smtClean="0"/>
              <a:t>防止表单重复提交。</a:t>
            </a:r>
          </a:p>
          <a:p>
            <a:pPr lvl="1"/>
            <a:r>
              <a:rPr lang="zh-CN" altLang="en-US" smtClean="0"/>
              <a:t>在服务器端生产一个</a:t>
            </a:r>
            <a:r>
              <a:rPr lang="en-US" altLang="zh-CN" smtClean="0"/>
              <a:t>Token(</a:t>
            </a:r>
            <a:r>
              <a:rPr lang="zh-CN" altLang="en-US" smtClean="0"/>
              <a:t>令牌</a:t>
            </a:r>
            <a:r>
              <a:rPr lang="en-US" altLang="zh-CN" smtClean="0"/>
              <a:t>)</a:t>
            </a:r>
            <a:r>
              <a:rPr lang="zh-CN" altLang="en-US" smtClean="0"/>
              <a:t>，同时在</a:t>
            </a:r>
            <a:r>
              <a:rPr lang="en-US" altLang="zh-CN" smtClean="0"/>
              <a:t>Session</a:t>
            </a:r>
            <a:r>
              <a:rPr lang="zh-CN" altLang="en-US" smtClean="0"/>
              <a:t>域中保存这个</a:t>
            </a:r>
            <a:r>
              <a:rPr lang="en-US" altLang="zh-CN" smtClean="0"/>
              <a:t>Token</a:t>
            </a:r>
            <a:r>
              <a:rPr lang="zh-CN" altLang="en-US" smtClean="0"/>
              <a:t>，然后在</a:t>
            </a:r>
            <a:r>
              <a:rPr lang="en-US" altLang="zh-CN" smtClean="0"/>
              <a:t>Form</a:t>
            </a:r>
            <a:r>
              <a:rPr lang="zh-CN" altLang="en-US" smtClean="0"/>
              <a:t>表单中使用隐藏域来存储这个</a:t>
            </a:r>
            <a:r>
              <a:rPr lang="en-US" altLang="zh-CN" smtClean="0"/>
              <a:t>Token</a:t>
            </a:r>
            <a:r>
              <a:rPr lang="zh-CN" altLang="en-US" smtClean="0"/>
              <a:t>，表单提交时这个</a:t>
            </a:r>
            <a:r>
              <a:rPr lang="en-US" altLang="zh-CN" smtClean="0"/>
              <a:t>Token</a:t>
            </a:r>
            <a:r>
              <a:rPr lang="zh-CN" altLang="en-US" smtClean="0"/>
              <a:t>一起提交到服务器端，在服务器端判断提交的</a:t>
            </a:r>
            <a:r>
              <a:rPr lang="en-US" altLang="zh-CN" smtClean="0"/>
              <a:t>Token</a:t>
            </a:r>
            <a:r>
              <a:rPr lang="zh-CN" altLang="en-US" smtClean="0"/>
              <a:t>与服务器端生成的</a:t>
            </a:r>
            <a:r>
              <a:rPr lang="en-US" altLang="zh-CN" smtClean="0"/>
              <a:t>Token</a:t>
            </a:r>
            <a:r>
              <a:rPr lang="zh-CN" altLang="en-US" smtClean="0"/>
              <a:t>是否一致，如果不一致，那就是重复提交了，此时服务器端就可以不处理重复提交的表单。如果相同则处理表单提交，处理完后清除当前用户的</a:t>
            </a:r>
            <a:r>
              <a:rPr lang="en-US" altLang="zh-CN" smtClean="0"/>
              <a:t>Session</a:t>
            </a:r>
            <a:r>
              <a:rPr lang="zh-CN" altLang="en-US" smtClean="0"/>
              <a:t>域中存储的</a:t>
            </a:r>
            <a:r>
              <a:rPr lang="en-US" altLang="zh-CN" smtClean="0"/>
              <a:t>Token(</a:t>
            </a:r>
            <a:r>
              <a:rPr lang="zh-CN" altLang="en-US" smtClean="0"/>
              <a:t>令牌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后续学习</a:t>
            </a:r>
            <a:r>
              <a:rPr lang="en-US" altLang="zh-CN" smtClean="0"/>
              <a:t>JSP</a:t>
            </a:r>
            <a:r>
              <a:rPr lang="zh-CN" altLang="en-US" smtClean="0"/>
              <a:t>后在具体讲解实现。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6" y="1700214"/>
            <a:ext cx="682626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4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6" y="2555877"/>
            <a:ext cx="682626" cy="68103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7"/>
            <a:ext cx="4346574" cy="68103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6" y="3395664"/>
            <a:ext cx="682626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4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其它会话技术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本章实战项目</a:t>
            </a:r>
            <a:r>
              <a:rPr smtClean="0"/>
              <a:t>任务实现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本章实战任务将完成</a:t>
            </a:r>
            <a:r>
              <a:rPr lang="en-US" altLang="zh-CN" smtClean="0"/>
              <a:t>Session</a:t>
            </a:r>
            <a:r>
              <a:rPr lang="zh-CN" altLang="en-US" smtClean="0"/>
              <a:t>购物车功能，具体实现流程如下：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、编写登录页面</a:t>
            </a:r>
            <a:r>
              <a:rPr lang="en-US" altLang="zh-CN" smtClean="0"/>
              <a:t>Login.html</a:t>
            </a:r>
            <a:r>
              <a:rPr lang="zh-CN" altLang="en-US" smtClean="0"/>
              <a:t>、商品显示页面</a:t>
            </a:r>
            <a:r>
              <a:rPr lang="en-US" altLang="zh-CN" smtClean="0"/>
              <a:t>productList.html;</a:t>
            </a:r>
          </a:p>
          <a:p>
            <a:pPr lvl="0"/>
            <a:r>
              <a:rPr lang="en-US" altLang="zh-CN" smtClean="0"/>
              <a:t>2</a:t>
            </a:r>
            <a:r>
              <a:rPr lang="zh-CN" altLang="en-US" smtClean="0"/>
              <a:t>、编写登录的</a:t>
            </a:r>
            <a:r>
              <a:rPr lang="en-US" altLang="zh-CN" smtClean="0"/>
              <a:t>LoginServlet</a:t>
            </a:r>
            <a:r>
              <a:rPr lang="zh-CN" altLang="en-US" smtClean="0"/>
              <a:t>，模拟用户民密码身份验证，并将登录信息存储到</a:t>
            </a:r>
            <a:r>
              <a:rPr lang="en-US" altLang="zh-CN" smtClean="0"/>
              <a:t>Session</a:t>
            </a:r>
            <a:r>
              <a:rPr lang="zh-CN" altLang="en-US" smtClean="0"/>
              <a:t>中；</a:t>
            </a:r>
          </a:p>
          <a:p>
            <a:pPr lvl="0"/>
            <a:r>
              <a:rPr lang="en-US" altLang="zh-CN" smtClean="0"/>
              <a:t>3</a:t>
            </a:r>
            <a:r>
              <a:rPr lang="zh-CN" altLang="en-US" smtClean="0"/>
              <a:t>、编写添加商品到购物车的</a:t>
            </a:r>
            <a:r>
              <a:rPr lang="en-US" altLang="zh-CN" smtClean="0"/>
              <a:t>Servlet</a:t>
            </a:r>
            <a:r>
              <a:rPr lang="zh-CN" altLang="en-US" smtClean="0"/>
              <a:t>（</a:t>
            </a:r>
            <a:r>
              <a:rPr lang="en-US" altLang="zh-CN" smtClean="0"/>
              <a:t>ShoppingCarServlet</a:t>
            </a:r>
            <a:r>
              <a:rPr lang="zh-CN" altLang="en-US" smtClean="0"/>
              <a:t>），进行购物车的创建、获取、添加商品的功能；</a:t>
            </a:r>
            <a:endParaRPr lang="en-US" altLang="zh-CN" smtClean="0"/>
          </a:p>
          <a:p>
            <a:pPr lvl="0"/>
            <a:r>
              <a:rPr lang="en-US" altLang="zh-CN" smtClean="0"/>
              <a:t>4</a:t>
            </a:r>
            <a:r>
              <a:rPr lang="zh-CN" altLang="en-US" smtClean="0"/>
              <a:t>、编写显示</a:t>
            </a:r>
            <a:r>
              <a:rPr lang="en-US" altLang="zh-CN" smtClean="0"/>
              <a:t>Session</a:t>
            </a:r>
            <a:r>
              <a:rPr lang="zh-CN" altLang="en-US" smtClean="0"/>
              <a:t>购物车的</a:t>
            </a:r>
            <a:r>
              <a:rPr lang="en-US" altLang="zh-CN" smtClean="0"/>
              <a:t>Servlet</a:t>
            </a:r>
            <a:r>
              <a:rPr lang="zh-CN" altLang="en-US" smtClean="0"/>
              <a:t>（</a:t>
            </a:r>
            <a:r>
              <a:rPr lang="en-US" altLang="zh-CN" smtClean="0"/>
              <a:t>ShoppingListServlet</a:t>
            </a:r>
            <a:r>
              <a:rPr lang="zh-CN" altLang="en-US" smtClean="0"/>
              <a:t>），并进行登录身份验证；</a:t>
            </a:r>
            <a:endParaRPr lang="en-US" altLang="zh-CN" smtClean="0"/>
          </a:p>
          <a:p>
            <a:pPr lvl="0"/>
            <a:r>
              <a:rPr lang="en-US" altLang="zh-CN" smtClean="0"/>
              <a:t>5</a:t>
            </a:r>
            <a:r>
              <a:rPr lang="zh-CN" altLang="en-US" smtClean="0"/>
              <a:t>、编写推出登录</a:t>
            </a:r>
            <a:r>
              <a:rPr lang="en-US" altLang="zh-CN" smtClean="0"/>
              <a:t>Servlet</a:t>
            </a:r>
            <a:r>
              <a:rPr lang="zh-CN" altLang="en-US" smtClean="0"/>
              <a:t>（</a:t>
            </a:r>
            <a:r>
              <a:rPr lang="en-US" altLang="zh-CN" smtClean="0"/>
              <a:t>LogoutServlet</a:t>
            </a:r>
            <a:r>
              <a:rPr lang="zh-CN" altLang="en-US" smtClean="0"/>
              <a:t>）；</a:t>
            </a:r>
            <a:endParaRPr lang="en-US" altLang="zh-CN" smtClean="0"/>
          </a:p>
          <a:p>
            <a:pPr lvl="0"/>
            <a:r>
              <a:rPr lang="en-US" altLang="zh-CN" smtClean="0"/>
              <a:t>6</a:t>
            </a:r>
            <a:r>
              <a:rPr lang="zh-CN" altLang="en-US" smtClean="0"/>
              <a:t>、所有的超链接、重定向都使用</a:t>
            </a:r>
            <a:r>
              <a:rPr lang="en-US" altLang="zh-CN" smtClean="0"/>
              <a:t>URL</a:t>
            </a:r>
            <a:r>
              <a:rPr lang="zh-CN" altLang="en-US" smtClean="0"/>
              <a:t>重写技术，进行重写；</a:t>
            </a: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ch03-project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3059834" y="5541228"/>
            <a:ext cx="3744912" cy="605322"/>
            <a:chOff x="2411760" y="5661248"/>
            <a:chExt cx="3744913" cy="452438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411760" y="5661248"/>
              <a:ext cx="3744913" cy="345064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8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5661248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必做任务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、基于本章项目任务，使用</a:t>
            </a:r>
            <a:r>
              <a:rPr lang="en-US" altLang="zh-CN" smtClean="0"/>
              <a:t>Cookie</a:t>
            </a:r>
            <a:r>
              <a:rPr lang="zh-CN" altLang="en-US" smtClean="0"/>
              <a:t>技术增加“记录并显示用户浏览商品记录“功能，具体要求如下：</a:t>
            </a:r>
            <a:endParaRPr lang="en-US" altLang="zh-CN" smtClean="0"/>
          </a:p>
          <a:p>
            <a:pPr lvl="2"/>
            <a:r>
              <a:rPr lang="zh-CN" altLang="en-US" smtClean="0"/>
              <a:t>将商品显示页面</a:t>
            </a:r>
            <a:r>
              <a:rPr lang="en-US" altLang="zh-CN" smtClean="0"/>
              <a:t>productList.html</a:t>
            </a:r>
            <a:r>
              <a:rPr lang="zh-CN" altLang="en-US" smtClean="0"/>
              <a:t>修改由</a:t>
            </a:r>
            <a:r>
              <a:rPr lang="en-US" altLang="zh-CN" smtClean="0"/>
              <a:t>servlet</a:t>
            </a:r>
            <a:r>
              <a:rPr lang="zh-CN" altLang="en-US" smtClean="0"/>
              <a:t>实现；</a:t>
            </a:r>
            <a:endParaRPr lang="en-US" altLang="zh-CN" smtClean="0"/>
          </a:p>
          <a:p>
            <a:pPr lvl="2"/>
            <a:r>
              <a:rPr lang="zh-CN" altLang="en-US" smtClean="0"/>
              <a:t>点击购买的商品后，跳转到商品详情显示页面；</a:t>
            </a:r>
            <a:endParaRPr lang="en-US" altLang="zh-CN" smtClean="0"/>
          </a:p>
          <a:p>
            <a:pPr lvl="2"/>
            <a:r>
              <a:rPr lang="zh-CN" altLang="en-US" smtClean="0"/>
              <a:t>记住用户浏览过的商品，并在商品列表页面中显示；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en-US" altLang="zh-CN" smtClean="0"/>
              <a:t>ch03-khzy01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8" y="3140970"/>
            <a:ext cx="2390775" cy="274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9" y="3236979"/>
            <a:ext cx="2171700" cy="270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选做任务</a:t>
            </a:r>
            <a:endParaRPr lang="en-US" altLang="zh-CN" smtClean="0"/>
          </a:p>
          <a:p>
            <a:pPr lvl="1"/>
            <a:r>
              <a:rPr lang="zh-CN" altLang="en-US" smtClean="0"/>
              <a:t>当浏览过的数量超过最大值限度时，最以下一个商品被挤下去</a:t>
            </a:r>
            <a:endParaRPr lang="en-US" altLang="zh-CN" smtClean="0"/>
          </a:p>
          <a:p>
            <a:pPr lvl="1"/>
            <a:r>
              <a:rPr lang="zh-CN" altLang="en-US" smtClean="0"/>
              <a:t>当浏览过的商品本身就在浏览记录中，显示列表将其从中间移到最上面。</a:t>
            </a:r>
            <a:endParaRPr lang="en-US" altLang="zh-CN" smtClean="0">
              <a:latin typeface="宋体" pitchFamily="2" charset="-122"/>
            </a:endParaRPr>
          </a:p>
          <a:p>
            <a:pPr lvl="1">
              <a:buNone/>
            </a:pPr>
            <a:endParaRPr lang="en-US" altLang="zh-CN" smtClean="0"/>
          </a:p>
          <a:p>
            <a:r>
              <a:rPr lang="zh-CN" altLang="en-US" smtClean="0"/>
              <a:t>线上任务</a:t>
            </a:r>
            <a:endParaRPr lang="en-US" altLang="zh-CN" smtClean="0"/>
          </a:p>
          <a:p>
            <a:pPr lvl="1"/>
            <a:r>
              <a:rPr lang="zh-CN" altLang="en-US" smtClean="0"/>
              <a:t>在线学习</a:t>
            </a:r>
            <a:r>
              <a:rPr lang="en-US" altLang="zh-CN" smtClean="0"/>
              <a:t>《Java</a:t>
            </a:r>
            <a:r>
              <a:rPr lang="zh-CN" altLang="en-US" smtClean="0"/>
              <a:t>核心技术</a:t>
            </a:r>
            <a:r>
              <a:rPr lang="en-US" altLang="zh-CN" smtClean="0"/>
              <a:t>》</a:t>
            </a:r>
            <a:r>
              <a:rPr lang="zh-CN" altLang="en-US" smtClean="0"/>
              <a:t>课程中</a:t>
            </a:r>
            <a:r>
              <a:rPr lang="en-US" altLang="zh-CN" smtClean="0"/>
              <a:t>I/O</a:t>
            </a:r>
            <a:r>
              <a:rPr lang="zh-CN" altLang="en-US" smtClean="0"/>
              <a:t>技术章节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本章项目实战任务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本章实战任务将完成“</a:t>
            </a:r>
            <a:r>
              <a:rPr lang="en-US" altLang="zh-CN" smtClean="0"/>
              <a:t>Session</a:t>
            </a:r>
            <a:r>
              <a:rPr lang="zh-CN" altLang="en-US" smtClean="0"/>
              <a:t>购物车” ，具体任务如下：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、使用</a:t>
            </a:r>
            <a:r>
              <a:rPr lang="en-US" altLang="zh-CN" smtClean="0"/>
              <a:t>Session</a:t>
            </a:r>
            <a:r>
              <a:rPr lang="zh-CN" altLang="en-US" smtClean="0"/>
              <a:t>技术验证用户是否登录；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、完成显示商品、添加商品到购物车、查看购物车功能；</a:t>
            </a:r>
          </a:p>
          <a:p>
            <a:pPr lvl="0"/>
            <a:r>
              <a:rPr lang="en-US" altLang="zh-CN" smtClean="0"/>
              <a:t>3</a:t>
            </a:r>
            <a:r>
              <a:rPr lang="zh-CN" altLang="en-US" smtClean="0"/>
              <a:t>、完成退出登录功能；</a:t>
            </a:r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140968"/>
            <a:ext cx="27336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369" y="3140968"/>
            <a:ext cx="2693666" cy="271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0681" y="3140970"/>
            <a:ext cx="284380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698" y="4101075"/>
            <a:ext cx="2160240" cy="16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6" y="1700214"/>
            <a:ext cx="682626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4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6" y="2555877"/>
            <a:ext cx="682626" cy="68103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7"/>
            <a:ext cx="4346574" cy="68103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zh-CN" alt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6" y="3395664"/>
            <a:ext cx="682626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4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其它会话技术</a:t>
            </a:r>
            <a:endParaRPr lang="zh-CN" alt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会话跟踪技术简介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什么是会话？</a:t>
            </a:r>
          </a:p>
          <a:p>
            <a:pPr lvl="1"/>
            <a:r>
              <a:rPr lang="zh-CN" altLang="en-US" smtClean="0"/>
              <a:t>会话可简单理解为：打开浏览器 </a:t>
            </a:r>
            <a:r>
              <a:rPr lang="en-US" altLang="zh-CN" smtClean="0"/>
              <a:t>-&gt; </a:t>
            </a:r>
            <a:r>
              <a:rPr lang="zh-CN" altLang="en-US" smtClean="0"/>
              <a:t>访问一些服务器内容 </a:t>
            </a:r>
            <a:r>
              <a:rPr lang="en-US" altLang="zh-CN" smtClean="0"/>
              <a:t>-&gt; </a:t>
            </a:r>
            <a:r>
              <a:rPr lang="zh-CN" altLang="en-US" smtClean="0"/>
              <a:t>关闭浏览器，整个过程称之为一个会话。</a:t>
            </a:r>
          </a:p>
          <a:p>
            <a:r>
              <a:rPr lang="zh-CN" altLang="en-US" smtClean="0"/>
              <a:t>会话过程中要解决的问题？</a:t>
            </a:r>
            <a:endParaRPr lang="en-US" altLang="zh-CN" smtClean="0"/>
          </a:p>
          <a:p>
            <a:pPr lvl="1"/>
            <a:r>
              <a:rPr lang="en-US" altLang="zh-CN" smtClean="0"/>
              <a:t>HTTP </a:t>
            </a:r>
            <a:r>
              <a:rPr lang="zh-CN" altLang="en-US" smtClean="0"/>
              <a:t>是一种“无状态”协议</a:t>
            </a:r>
            <a:r>
              <a:rPr lang="en-US" altLang="zh-CN" smtClean="0"/>
              <a:t>,</a:t>
            </a:r>
            <a:r>
              <a:rPr lang="zh-CN" altLang="en-US" smtClean="0"/>
              <a:t>每个用户在使用浏览器与服务器进行会话的过程中，不可避免各自会产生一些数据，服务器要想办法为每个用户保存这些数据：</a:t>
            </a:r>
            <a:endParaRPr lang="en-US" altLang="zh-CN" smtClean="0"/>
          </a:p>
          <a:p>
            <a:pPr lvl="2"/>
            <a:r>
              <a:rPr lang="zh-CN" altLang="en-US" smtClean="0"/>
              <a:t>如用户登录场景，当不同的用户登录系统后，我们如何在主页面显示不同的用户名？</a:t>
            </a:r>
            <a:endParaRPr lang="en-US" altLang="zh-CN" smtClean="0"/>
          </a:p>
          <a:p>
            <a:pPr lvl="2"/>
            <a:r>
              <a:rPr lang="zh-CN" altLang="zh-CN" smtClean="0"/>
              <a:t>购物场景：打开浏览器</a:t>
            </a:r>
            <a:r>
              <a:rPr lang="en-US" altLang="zh-CN" smtClean="0"/>
              <a:t> -&gt; </a:t>
            </a:r>
            <a:r>
              <a:rPr lang="zh-CN" altLang="zh-CN" smtClean="0"/>
              <a:t>浏览商品列表</a:t>
            </a:r>
            <a:r>
              <a:rPr lang="en-US" altLang="zh-CN" smtClean="0"/>
              <a:t>  -&gt; </a:t>
            </a:r>
            <a:r>
              <a:rPr lang="zh-CN" altLang="zh-CN" smtClean="0"/>
              <a:t>加入购物车</a:t>
            </a:r>
            <a:r>
              <a:rPr lang="en-US" altLang="zh-CN" smtClean="0"/>
              <a:t>(</a:t>
            </a:r>
            <a:r>
              <a:rPr lang="zh-CN" altLang="zh-CN" smtClean="0"/>
              <a:t>把商品信息保存下来</a:t>
            </a:r>
            <a:r>
              <a:rPr lang="en-US" altLang="zh-CN" smtClean="0"/>
              <a:t>)  -&gt; </a:t>
            </a:r>
            <a:r>
              <a:rPr lang="zh-CN" altLang="zh-CN" smtClean="0"/>
              <a:t>关闭浏览器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这些数据保存在</a:t>
            </a:r>
            <a:r>
              <a:rPr lang="en-US" altLang="zh-CN" smtClean="0"/>
              <a:t>Request</a:t>
            </a:r>
            <a:r>
              <a:rPr lang="zh-CN" altLang="en-US" smtClean="0"/>
              <a:t>或</a:t>
            </a:r>
            <a:r>
              <a:rPr lang="en-US" altLang="zh-CN" smtClean="0"/>
              <a:t>ServletContext</a:t>
            </a:r>
            <a:r>
              <a:rPr lang="zh-CN" altLang="en-US" smtClean="0"/>
              <a:t>中行不行？</a:t>
            </a:r>
            <a:endParaRPr lang="en-US" altLang="zh-CN" smtClean="0"/>
          </a:p>
          <a:p>
            <a:pPr lvl="2"/>
            <a:r>
              <a:rPr lang="en-US" altLang="zh-CN" smtClean="0"/>
              <a:t>request</a:t>
            </a:r>
            <a:r>
              <a:rPr lang="zh-CN" altLang="zh-CN" smtClean="0"/>
              <a:t>域对象</a:t>
            </a:r>
            <a:r>
              <a:rPr lang="zh-CN" altLang="en-US" smtClean="0"/>
              <a:t>、</a:t>
            </a:r>
            <a:r>
              <a:rPr lang="en-US" altLang="zh-CN" smtClean="0"/>
              <a:t>context</a:t>
            </a:r>
            <a:r>
              <a:rPr lang="zh-CN" altLang="zh-CN" smtClean="0"/>
              <a:t>域对象</a:t>
            </a:r>
            <a:r>
              <a:rPr lang="zh-CN" altLang="en-US" smtClean="0"/>
              <a:t>是用来</a:t>
            </a:r>
            <a:r>
              <a:rPr lang="zh-CN" altLang="zh-CN" smtClean="0"/>
              <a:t>实现</a:t>
            </a:r>
            <a:r>
              <a:rPr lang="zh-CN" altLang="en-US" smtClean="0"/>
              <a:t>项目</a:t>
            </a:r>
            <a:r>
              <a:rPr lang="zh-CN" altLang="zh-CN" smtClean="0"/>
              <a:t>资源之间的数据共享</a:t>
            </a:r>
          </a:p>
          <a:p>
            <a:pPr lvl="1">
              <a:buNone/>
            </a:pPr>
            <a:endParaRPr lang="zh-CN" altLang="en-US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会话跟踪技术简介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会话跟踪技术是一种在客户端与服务器间保持</a:t>
            </a:r>
            <a:r>
              <a:rPr lang="en-US" altLang="zh-CN" smtClean="0"/>
              <a:t>HTTP</a:t>
            </a:r>
            <a:r>
              <a:rPr lang="zh-CN" altLang="en-US" smtClean="0"/>
              <a:t>状态的解决方案，管理浏览器客户端和服务器端之间会话过程中产生的会话数据。</a:t>
            </a:r>
          </a:p>
          <a:p>
            <a:pPr lvl="1"/>
            <a:r>
              <a:rPr lang="zh-CN" altLang="en-US" smtClean="0"/>
              <a:t>从开发角度考虑，是使上一次请求所传递的数据能够维持状态到下一次请求，并且辨认出是否相同的客户端所发送出来的。</a:t>
            </a:r>
            <a:endParaRPr lang="en-US" altLang="zh-CN" smtClean="0"/>
          </a:p>
          <a:p>
            <a:pPr lvl="1"/>
            <a:endParaRPr lang="zh-CN" altLang="en-US" smtClean="0"/>
          </a:p>
          <a:p>
            <a:r>
              <a:rPr lang="zh-CN" altLang="en-US" smtClean="0"/>
              <a:t>会话跟踪技术的解决方案主要分为以下几种：</a:t>
            </a:r>
          </a:p>
          <a:p>
            <a:pPr lvl="1"/>
            <a:r>
              <a:rPr lang="en-US" altLang="zh-CN" smtClean="0"/>
              <a:t>Cookie</a:t>
            </a:r>
            <a:r>
              <a:rPr lang="zh-CN" altLang="en-US" smtClean="0"/>
              <a:t>技术</a:t>
            </a:r>
          </a:p>
          <a:p>
            <a:pPr lvl="1"/>
            <a:r>
              <a:rPr lang="en-US" altLang="zh-CN" smtClean="0"/>
              <a:t>Session</a:t>
            </a:r>
            <a:r>
              <a:rPr lang="zh-CN" altLang="en-US" smtClean="0"/>
              <a:t>技术</a:t>
            </a:r>
          </a:p>
          <a:p>
            <a:pPr lvl="1"/>
            <a:r>
              <a:rPr lang="en-US" altLang="zh-CN" smtClean="0"/>
              <a:t>URL</a:t>
            </a:r>
            <a:r>
              <a:rPr lang="zh-CN" altLang="en-US" smtClean="0"/>
              <a:t>重写技术</a:t>
            </a:r>
          </a:p>
          <a:p>
            <a:pPr lvl="1"/>
            <a:r>
              <a:rPr lang="zh-CN" altLang="en-US" smtClean="0"/>
              <a:t>隐藏表单域技术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</a:t>
            </a:r>
            <a:r>
              <a:rPr lang="zh-CN" altLang="en-US" smtClean="0"/>
              <a:t>简介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Cookie</a:t>
            </a:r>
            <a:r>
              <a:rPr lang="zh-CN" smtClean="0"/>
              <a:t>技术是一种在客户端保持会话跟踪的解决方案</a:t>
            </a:r>
            <a:r>
              <a:rPr lang="zh-CN" altLang="en-US" smtClean="0"/>
              <a:t>，</a:t>
            </a:r>
            <a:r>
              <a:rPr lang="zh-CN" altLang="zh-CN" smtClean="0"/>
              <a:t>会话数据保存在客户端浏览器</a:t>
            </a:r>
            <a:r>
              <a:rPr lang="zh-CN" altLang="en-US" smtClean="0"/>
              <a:t>。</a:t>
            </a:r>
            <a:endParaRPr lang="en-US" smtClean="0"/>
          </a:p>
          <a:p>
            <a:r>
              <a:rPr smtClean="0"/>
              <a:t>Cookie</a:t>
            </a:r>
            <a:r>
              <a:rPr lang="zh-CN" smtClean="0"/>
              <a:t>在用户第一次访问服务器时，由服务器通过响应头的方式发送给客户端浏览器；当用户再次向服务器发送请求时会附带上这些文本信息。</a:t>
            </a:r>
            <a:endParaRPr lang="en-US" altLang="zh-CN" smtClean="0"/>
          </a:p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在使用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Cookie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时，要保证客户端浏览器接受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Cookie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endParaRPr kumimoji="1" lang="en-US" altLang="zh-CN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endParaRPr kumimoji="1" lang="zh-CN" altLang="en-US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zh-CN" altLang="en-US" smtClean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59633" y="3044959"/>
            <a:ext cx="6480720" cy="3189155"/>
            <a:chOff x="900113" y="2349500"/>
            <a:chExt cx="7777162" cy="3764820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331913" y="2565400"/>
              <a:ext cx="1295400" cy="18716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zh-CN" altLang="en-US" sz="1100"/>
                <a:t>浏览器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140200" y="2565400"/>
              <a:ext cx="1295400" cy="18002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zh-CN" altLang="en-US" sz="1100"/>
                <a:t>服务器</a:t>
              </a:r>
            </a:p>
          </p:txBody>
        </p: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7235825" y="2349500"/>
              <a:ext cx="1368425" cy="9366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zh-CN" sz="1100" smtClean="0"/>
                <a:t>Servlet</a:t>
              </a:r>
              <a:endParaRPr lang="en-US" altLang="zh-CN" sz="1100"/>
            </a:p>
          </p:txBody>
        </p:sp>
        <p:sp>
          <p:nvSpPr>
            <p:cNvPr id="11" name="Oval 28"/>
            <p:cNvSpPr>
              <a:spLocks noChangeArrowheads="1"/>
            </p:cNvSpPr>
            <p:nvPr/>
          </p:nvSpPr>
          <p:spPr bwMode="auto">
            <a:xfrm>
              <a:off x="7308850" y="3500438"/>
              <a:ext cx="1368425" cy="9366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zh-CN" sz="1100" smtClean="0"/>
                <a:t>servlet</a:t>
              </a:r>
              <a:endParaRPr lang="en-US" altLang="zh-CN" sz="1100"/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5651500" y="2997200"/>
              <a:ext cx="1584325" cy="287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>
                  <a:latin typeface="宋体" pitchFamily="2" charset="-122"/>
                  <a:cs typeface="Times New Roman" pitchFamily="18" charset="0"/>
                </a:rPr>
                <a:t>Set-Cookie2: name</a:t>
              </a:r>
              <a:r>
                <a:rPr lang="en-US" altLang="zh-CN" sz="900" smtClean="0">
                  <a:latin typeface="宋体" pitchFamily="2" charset="-122"/>
                  <a:cs typeface="Times New Roman" pitchFamily="18" charset="0"/>
                </a:rPr>
                <a:t>=</a:t>
              </a:r>
              <a:r>
                <a:rPr lang="zh-CN" altLang="en-US" sz="900" smtClean="0">
                  <a:latin typeface="宋体" pitchFamily="2" charset="-122"/>
                  <a:cs typeface="Times New Roman" pitchFamily="18" charset="0"/>
                </a:rPr>
                <a:t>张三</a:t>
              </a:r>
              <a:endParaRPr lang="zh-CN" altLang="en-US" sz="900">
                <a:latin typeface="Times New Roman" pitchFamily="18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2627313" y="2781300"/>
              <a:ext cx="1512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5435600" y="2781300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H="1">
              <a:off x="5435600" y="2924175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2700338" y="2997200"/>
              <a:ext cx="1439862" cy="287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800" smtClean="0">
                  <a:latin typeface="宋体" pitchFamily="2" charset="-122"/>
                  <a:cs typeface="Times New Roman" pitchFamily="18" charset="0"/>
                </a:rPr>
                <a:t>Set-Cookie: </a:t>
              </a:r>
              <a:r>
                <a:rPr lang="en-US" altLang="zh-CN" sz="800">
                  <a:latin typeface="宋体" pitchFamily="2" charset="-122"/>
                  <a:cs typeface="Times New Roman" pitchFamily="18" charset="0"/>
                </a:rPr>
                <a:t>name</a:t>
              </a:r>
              <a:r>
                <a:rPr lang="en-US" altLang="zh-CN" sz="800" smtClean="0">
                  <a:latin typeface="宋体" pitchFamily="2" charset="-122"/>
                  <a:cs typeface="Times New Roman" pitchFamily="18" charset="0"/>
                </a:rPr>
                <a:t>=</a:t>
              </a:r>
              <a:r>
                <a:rPr lang="zh-CN" altLang="en-US" sz="800" smtClean="0"/>
                <a:t>张三</a:t>
              </a:r>
              <a:endParaRPr lang="zh-CN" altLang="en-US" sz="800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 flipH="1">
              <a:off x="2627313" y="2997200"/>
              <a:ext cx="1512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18" name="Oval 38"/>
            <p:cNvSpPr>
              <a:spLocks noChangeArrowheads="1"/>
            </p:cNvSpPr>
            <p:nvPr/>
          </p:nvSpPr>
          <p:spPr bwMode="auto">
            <a:xfrm>
              <a:off x="900113" y="4941888"/>
              <a:ext cx="2303462" cy="86518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zh-CN" sz="1100"/>
                <a:t>name</a:t>
              </a:r>
              <a:r>
                <a:rPr lang="en-US" altLang="zh-CN" sz="1100" smtClean="0"/>
                <a:t>=</a:t>
              </a:r>
              <a:r>
                <a:rPr lang="zh-CN" altLang="en-US" sz="1100" smtClean="0"/>
                <a:t>张三</a:t>
              </a:r>
              <a:endParaRPr lang="zh-CN" altLang="en-US" sz="1100"/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1258887" y="5805488"/>
              <a:ext cx="1657350" cy="3088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sz="1100" smtClean="0"/>
                <a:t>浏览器缓存</a:t>
              </a:r>
              <a:r>
                <a:rPr lang="zh-CN" altLang="en-US" sz="1100"/>
                <a:t>区</a:t>
              </a:r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2627313" y="4005263"/>
              <a:ext cx="1512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5435600" y="4005263"/>
              <a:ext cx="187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2700338" y="4076700"/>
              <a:ext cx="1296987" cy="287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800">
                  <a:latin typeface="宋体" pitchFamily="2" charset="-122"/>
                  <a:cs typeface="Times New Roman" pitchFamily="18" charset="0"/>
                </a:rPr>
                <a:t>cookie: name</a:t>
              </a:r>
              <a:r>
                <a:rPr lang="en-US" altLang="zh-CN" sz="800" smtClean="0">
                  <a:latin typeface="宋体" pitchFamily="2" charset="-122"/>
                  <a:cs typeface="Times New Roman" pitchFamily="18" charset="0"/>
                </a:rPr>
                <a:t>=</a:t>
              </a:r>
              <a:r>
                <a:rPr lang="zh-CN" altLang="en-US" sz="800" smtClean="0"/>
                <a:t>张三</a:t>
              </a:r>
              <a:endParaRPr lang="zh-CN" altLang="en-US" sz="800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5724525" y="4076700"/>
              <a:ext cx="1296988" cy="287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100">
                  <a:latin typeface="宋体" pitchFamily="2" charset="-122"/>
                  <a:cs typeface="Times New Roman" pitchFamily="18" charset="0"/>
                </a:rPr>
                <a:t>cookie: name</a:t>
              </a:r>
              <a:r>
                <a:rPr lang="en-US" altLang="zh-CN" sz="1100" smtClean="0">
                  <a:latin typeface="宋体" pitchFamily="2" charset="-122"/>
                  <a:cs typeface="Times New Roman" pitchFamily="18" charset="0"/>
                </a:rPr>
                <a:t>=</a:t>
              </a:r>
              <a:r>
                <a:rPr lang="zh-CN" altLang="en-US" sz="1100" smtClean="0"/>
                <a:t>张三</a:t>
              </a:r>
              <a:endParaRPr lang="zh-CN" altLang="en-US" sz="1100"/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1979613" y="4437063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1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</a:t>
            </a:r>
            <a:r>
              <a:rPr lang="en-US" altLang="zh-CN" smtClean="0"/>
              <a:t>Cookie</a:t>
            </a:r>
            <a:r>
              <a:rPr lang="zh-CN" altLang="en-US" smtClean="0"/>
              <a:t>会话数据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smtClean="0"/>
              <a:t>javax.servlet.http.Cookie</a:t>
            </a:r>
            <a:r>
              <a:rPr lang="zh-CN" altLang="en-US" sz="1600" smtClean="0"/>
              <a:t>类，用于存储会话数据，存储过程如下</a:t>
            </a:r>
            <a:endParaRPr lang="en-US" sz="1600" smtClean="0"/>
          </a:p>
          <a:p>
            <a:pPr lvl="1"/>
            <a:r>
              <a:rPr lang="en-US" altLang="zh-CN" sz="1400" smtClean="0"/>
              <a:t>1</a:t>
            </a:r>
            <a:r>
              <a:rPr lang="zh-CN" altLang="en-US" sz="1400" smtClean="0"/>
              <a:t>、构造</a:t>
            </a:r>
            <a:r>
              <a:rPr lang="en-US" altLang="zh-CN" sz="1400" smtClean="0"/>
              <a:t>Cookie</a:t>
            </a:r>
            <a:r>
              <a:rPr lang="zh-CN" altLang="en-US" sz="1400" smtClean="0"/>
              <a:t>对象</a:t>
            </a:r>
            <a:endParaRPr lang="en-US" altLang="zh-CN" sz="1400" smtClean="0"/>
          </a:p>
          <a:p>
            <a:pPr lvl="2"/>
            <a:r>
              <a:rPr lang="en-US" altLang="zh-CN" sz="1200" smtClean="0"/>
              <a:t>Cookie(java.lang.String name, java.lang.String value);</a:t>
            </a:r>
          </a:p>
          <a:p>
            <a:pPr lvl="2"/>
            <a:endParaRPr lang="en-US" altLang="zh-CN" sz="1200" smtClean="0"/>
          </a:p>
          <a:p>
            <a:pPr lvl="1"/>
            <a:r>
              <a:rPr lang="en-US" altLang="zh-CN" sz="1400" smtClean="0"/>
              <a:t>2</a:t>
            </a:r>
            <a:r>
              <a:rPr lang="zh-CN" altLang="en-US" sz="1400" smtClean="0"/>
              <a:t>、设置</a:t>
            </a:r>
            <a:r>
              <a:rPr lang="en-US" altLang="zh-CN" sz="1400" smtClean="0"/>
              <a:t>cookie</a:t>
            </a:r>
          </a:p>
          <a:p>
            <a:pPr lvl="2"/>
            <a:r>
              <a:rPr lang="en-US" altLang="zh-CN" sz="1200" smtClean="0"/>
              <a:t>void setPath(java.lang.String uri)</a:t>
            </a:r>
            <a:r>
              <a:rPr lang="zh-CN" altLang="en-US" sz="1200" smtClean="0"/>
              <a:t>：</a:t>
            </a:r>
            <a:r>
              <a:rPr lang="zh-CN" altLang="zh-CN" sz="1200" smtClean="0"/>
              <a:t>设置</a:t>
            </a:r>
            <a:r>
              <a:rPr lang="en-US" altLang="zh-CN" sz="1200" smtClean="0"/>
              <a:t>cookie</a:t>
            </a:r>
            <a:r>
              <a:rPr lang="zh-CN" altLang="zh-CN" sz="1200" smtClean="0"/>
              <a:t>的有效访问路径。</a:t>
            </a:r>
            <a:endParaRPr lang="en-US" altLang="zh-CN" sz="1200" smtClean="0"/>
          </a:p>
          <a:p>
            <a:pPr lvl="2"/>
            <a:r>
              <a:rPr lang="en-US" altLang="zh-CN" sz="1000" smtClean="0"/>
              <a:t>void setMaxAge(int expiry) </a:t>
            </a:r>
            <a:r>
              <a:rPr lang="zh-CN" altLang="en-US" sz="1000" smtClean="0"/>
              <a:t>： 设置</a:t>
            </a:r>
            <a:r>
              <a:rPr lang="en-US" altLang="zh-CN" sz="1000" smtClean="0"/>
              <a:t>cookie</a:t>
            </a:r>
            <a:r>
              <a:rPr lang="zh-CN" altLang="en-US" sz="1000" smtClean="0"/>
              <a:t>的有效时间</a:t>
            </a:r>
            <a:endParaRPr lang="en-US" altLang="zh-CN" sz="1000" smtClean="0"/>
          </a:p>
          <a:p>
            <a:pPr lvl="3"/>
            <a:r>
              <a:rPr lang="zh-CN" altLang="zh-CN" sz="1200" smtClean="0"/>
              <a:t>正整数：</a:t>
            </a:r>
            <a:r>
              <a:rPr lang="zh-CN" altLang="en-US" sz="1200" smtClean="0"/>
              <a:t>时间若为正整数，表示其存活的秒数；</a:t>
            </a:r>
            <a:endParaRPr lang="en-US" altLang="zh-CN" sz="1200" smtClean="0"/>
          </a:p>
          <a:p>
            <a:pPr lvl="3"/>
            <a:r>
              <a:rPr lang="zh-CN" altLang="zh-CN" sz="1200" smtClean="0"/>
              <a:t>负整数：</a:t>
            </a:r>
            <a:r>
              <a:rPr lang="zh-CN" altLang="en-US" sz="1200" smtClean="0"/>
              <a:t>表示其为临时</a:t>
            </a:r>
            <a:r>
              <a:rPr lang="en-US" altLang="zh-CN" sz="1200" smtClean="0"/>
              <a:t>Cookie</a:t>
            </a:r>
            <a:r>
              <a:rPr lang="zh-CN" altLang="en-US" sz="1200" smtClean="0"/>
              <a:t>，</a:t>
            </a:r>
            <a:r>
              <a:rPr lang="zh-CN" altLang="zh-CN" sz="1200" smtClean="0"/>
              <a:t>数据保存浏览器的内存中</a:t>
            </a:r>
            <a:r>
              <a:rPr lang="zh-CN" altLang="en-US" sz="1200" smtClean="0"/>
              <a:t>，</a:t>
            </a:r>
            <a:r>
              <a:rPr lang="zh-CN" altLang="zh-CN" sz="1200" smtClean="0"/>
              <a:t>浏览器关闭</a:t>
            </a:r>
            <a:r>
              <a:rPr lang="en-US" altLang="zh-CN" sz="1200" smtClean="0"/>
              <a:t>cookie</a:t>
            </a:r>
            <a:r>
              <a:rPr lang="zh-CN" altLang="zh-CN" sz="1200" smtClean="0"/>
              <a:t>就丢失了！</a:t>
            </a:r>
            <a:endParaRPr lang="en-US" altLang="zh-CN" sz="1200" smtClean="0"/>
          </a:p>
          <a:p>
            <a:pPr lvl="3"/>
            <a:r>
              <a:rPr lang="zh-CN" altLang="zh-CN" sz="1200" smtClean="0"/>
              <a:t>零：</a:t>
            </a:r>
            <a:r>
              <a:rPr lang="zh-CN" altLang="en-US" sz="1200" smtClean="0"/>
              <a:t>表示通知浏览器删除相应的</a:t>
            </a:r>
            <a:r>
              <a:rPr lang="en-US" altLang="zh-CN" sz="1200" smtClean="0"/>
              <a:t>Cookie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 lvl="2"/>
            <a:r>
              <a:rPr lang="en-US" altLang="zh-CN" sz="1200" smtClean="0"/>
              <a:t>void setValue(java.lang.String newValue) </a:t>
            </a:r>
            <a:r>
              <a:rPr lang="zh-CN" altLang="en-US" sz="1200" smtClean="0"/>
              <a:t>：设置</a:t>
            </a:r>
            <a:r>
              <a:rPr lang="en-US" altLang="zh-CN" sz="1200" smtClean="0"/>
              <a:t>cookie</a:t>
            </a:r>
            <a:r>
              <a:rPr lang="zh-CN" altLang="en-US" sz="1200" smtClean="0"/>
              <a:t>的值</a:t>
            </a:r>
            <a:endParaRPr lang="en-US" altLang="zh-CN" sz="1200" smtClean="0"/>
          </a:p>
          <a:p>
            <a:pPr lvl="3"/>
            <a:r>
              <a:rPr lang="en-US" altLang="zh-CN" sz="1200" smtClean="0"/>
              <a:t>Cookie</a:t>
            </a:r>
            <a:r>
              <a:rPr lang="zh-CN" altLang="zh-CN" sz="1200" smtClean="0"/>
              <a:t>数据类型只能保存非中文字符串类型的。可以保存多个</a:t>
            </a:r>
            <a:r>
              <a:rPr lang="en-US" altLang="zh-CN" sz="1200" smtClean="0"/>
              <a:t>cookie</a:t>
            </a:r>
            <a:r>
              <a:rPr lang="zh-CN" altLang="zh-CN" sz="1200" smtClean="0"/>
              <a:t>，但是浏览器一般只允许存放</a:t>
            </a:r>
            <a:r>
              <a:rPr lang="en-US" altLang="zh-CN" sz="1200" smtClean="0"/>
              <a:t>300</a:t>
            </a:r>
            <a:r>
              <a:rPr lang="zh-CN" altLang="zh-CN" sz="1200" smtClean="0"/>
              <a:t>个</a:t>
            </a:r>
            <a:r>
              <a:rPr lang="en-US" altLang="zh-CN" sz="1200" smtClean="0"/>
              <a:t>Cookie</a:t>
            </a:r>
            <a:r>
              <a:rPr lang="zh-CN" altLang="zh-CN" sz="1200" smtClean="0"/>
              <a:t>，每个站点最多存放</a:t>
            </a:r>
            <a:r>
              <a:rPr lang="en-US" altLang="zh-CN" sz="1200" smtClean="0"/>
              <a:t>20</a:t>
            </a:r>
            <a:r>
              <a:rPr lang="zh-CN" altLang="zh-CN" sz="1200" smtClean="0"/>
              <a:t>个</a:t>
            </a:r>
            <a:r>
              <a:rPr lang="en-US" altLang="zh-CN" sz="1200" smtClean="0"/>
              <a:t>Cookie</a:t>
            </a:r>
            <a:r>
              <a:rPr lang="zh-CN" altLang="zh-CN" sz="1200" smtClean="0"/>
              <a:t>，每个</a:t>
            </a:r>
            <a:r>
              <a:rPr lang="en-US" altLang="zh-CN" sz="1200" smtClean="0"/>
              <a:t>Cookie</a:t>
            </a:r>
            <a:r>
              <a:rPr lang="zh-CN" altLang="zh-CN" sz="1200" smtClean="0"/>
              <a:t>的大小限制为</a:t>
            </a:r>
            <a:r>
              <a:rPr lang="en-US" altLang="zh-CN" sz="1200" smtClean="0"/>
              <a:t>4KB</a:t>
            </a:r>
            <a:r>
              <a:rPr lang="zh-CN" altLang="zh-CN" sz="1200" smtClean="0"/>
              <a:t>。</a:t>
            </a:r>
            <a:endParaRPr lang="en-US" altLang="zh-CN" sz="1200" smtClean="0"/>
          </a:p>
          <a:p>
            <a:pPr lvl="3"/>
            <a:endParaRPr lang="zh-CN" altLang="en-US" sz="1200" smtClean="0"/>
          </a:p>
          <a:p>
            <a:pPr lvl="1"/>
            <a:r>
              <a:rPr lang="en-US" altLang="zh-CN" sz="1400" smtClean="0"/>
              <a:t>3</a:t>
            </a:r>
            <a:r>
              <a:rPr lang="zh-CN" altLang="en-US" sz="1400" smtClean="0"/>
              <a:t>、将</a:t>
            </a:r>
            <a:r>
              <a:rPr lang="en-US" altLang="zh-CN" sz="1400" smtClean="0"/>
              <a:t>Cookie</a:t>
            </a:r>
            <a:r>
              <a:rPr lang="zh-CN" altLang="en-US" sz="1400" smtClean="0"/>
              <a:t>对象响应给客户端浏览器，存储在客户端机器上。</a:t>
            </a:r>
          </a:p>
          <a:p>
            <a:pPr lvl="2"/>
            <a:r>
              <a:rPr lang="en-US" altLang="zh-CN" sz="1200" smtClean="0"/>
              <a:t>void response.addCookie(Cookie cookie)  : </a:t>
            </a:r>
            <a:r>
              <a:rPr lang="zh-CN" altLang="en-US" sz="1200" smtClean="0"/>
              <a:t>发送</a:t>
            </a:r>
            <a:r>
              <a:rPr lang="en-US" altLang="zh-CN" sz="1200" smtClean="0"/>
              <a:t>cookie</a:t>
            </a:r>
          </a:p>
          <a:p>
            <a:pPr lvl="2"/>
            <a:endParaRPr lang="en-US" altLang="zh-CN" sz="1200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ch03-cookie/CookieStorageServlet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363594" y="5541237"/>
            <a:ext cx="3744912" cy="603250"/>
            <a:chOff x="2555776" y="4155926"/>
            <a:chExt cx="3744912" cy="452438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7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heme/theme1.xml><?xml version="1.0" encoding="utf-8"?>
<a:theme xmlns:a="http://schemas.openxmlformats.org/drawingml/2006/main" name="6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5957</TotalTime>
  <Words>3050</Words>
  <Application>Microsoft Office PowerPoint</Application>
  <PresentationFormat>全屏显示(4:3)</PresentationFormat>
  <Paragraphs>440</Paragraphs>
  <Slides>34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6_默认设计模板</vt:lpstr>
      <vt:lpstr>幻灯片 1</vt:lpstr>
      <vt:lpstr>本章教学目标</vt:lpstr>
      <vt:lpstr>本章教学内容</vt:lpstr>
      <vt:lpstr>本章项目实战任务</vt:lpstr>
      <vt:lpstr>幻灯片 5</vt:lpstr>
      <vt:lpstr>会话跟踪技术简介</vt:lpstr>
      <vt:lpstr>会话跟踪技术简介</vt:lpstr>
      <vt:lpstr>Cookie简介</vt:lpstr>
      <vt:lpstr>存储Cookie会话数据</vt:lpstr>
      <vt:lpstr>获取Cookie会话数据</vt:lpstr>
      <vt:lpstr>Cookie访问路径</vt:lpstr>
      <vt:lpstr>Cookie存活时间</vt:lpstr>
      <vt:lpstr>Cookie的局限性</vt:lpstr>
      <vt:lpstr>课堂练习（10分钟）</vt:lpstr>
      <vt:lpstr>幻灯片 15</vt:lpstr>
      <vt:lpstr>Session简介</vt:lpstr>
      <vt:lpstr>Session工作原理</vt:lpstr>
      <vt:lpstr>Session工作原理</vt:lpstr>
      <vt:lpstr>获取HttpSession对象</vt:lpstr>
      <vt:lpstr>HttpSession接口的方法</vt:lpstr>
      <vt:lpstr>Session存取数据</vt:lpstr>
      <vt:lpstr>课堂练习（30分钟）</vt:lpstr>
      <vt:lpstr>Session生命周期</vt:lpstr>
      <vt:lpstr>课堂练习（5分钟）</vt:lpstr>
      <vt:lpstr>幻灯片 25</vt:lpstr>
      <vt:lpstr>URL重写技术简介</vt:lpstr>
      <vt:lpstr>URL重写实现方法</vt:lpstr>
      <vt:lpstr>URL重写注意事项</vt:lpstr>
      <vt:lpstr>课堂练习（5分钟）</vt:lpstr>
      <vt:lpstr>隐藏表单域</vt:lpstr>
      <vt:lpstr>幻灯片 31</vt:lpstr>
      <vt:lpstr>本章实战项目任务实现</vt:lpstr>
      <vt:lpstr>课后作业</vt:lpstr>
      <vt:lpstr>课后作业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Administrator</cp:lastModifiedBy>
  <cp:revision>1095</cp:revision>
  <dcterms:created xsi:type="dcterms:W3CDTF">2014-10-31T04:56:07Z</dcterms:created>
  <dcterms:modified xsi:type="dcterms:W3CDTF">2018-03-10T07:49:04Z</dcterms:modified>
</cp:coreProperties>
</file>