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vsd" ContentType="application/vnd.visio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notesSlides/notesSlide3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4075" r:id="rId1"/>
  </p:sldMasterIdLst>
  <p:notesMasterIdLst>
    <p:notesMasterId r:id="rId54"/>
  </p:notesMasterIdLst>
  <p:handoutMasterIdLst>
    <p:handoutMasterId r:id="rId55"/>
  </p:handoutMasterIdLst>
  <p:sldIdLst>
    <p:sldId id="466" r:id="rId2"/>
    <p:sldId id="467" r:id="rId3"/>
    <p:sldId id="468" r:id="rId4"/>
    <p:sldId id="469" r:id="rId5"/>
    <p:sldId id="470" r:id="rId6"/>
    <p:sldId id="359" r:id="rId7"/>
    <p:sldId id="424" r:id="rId8"/>
    <p:sldId id="425" r:id="rId9"/>
    <p:sldId id="443" r:id="rId10"/>
    <p:sldId id="444" r:id="rId11"/>
    <p:sldId id="445" r:id="rId12"/>
    <p:sldId id="426" r:id="rId13"/>
    <p:sldId id="360" r:id="rId14"/>
    <p:sldId id="448" r:id="rId15"/>
    <p:sldId id="471" r:id="rId16"/>
    <p:sldId id="431" r:id="rId17"/>
    <p:sldId id="449" r:id="rId18"/>
    <p:sldId id="514" r:id="rId19"/>
    <p:sldId id="433" r:id="rId20"/>
    <p:sldId id="434" r:id="rId21"/>
    <p:sldId id="545" r:id="rId22"/>
    <p:sldId id="435" r:id="rId23"/>
    <p:sldId id="436" r:id="rId24"/>
    <p:sldId id="456" r:id="rId25"/>
    <p:sldId id="541" r:id="rId26"/>
    <p:sldId id="476" r:id="rId27"/>
    <p:sldId id="477" r:id="rId28"/>
    <p:sldId id="478" r:id="rId29"/>
    <p:sldId id="513" r:id="rId30"/>
    <p:sldId id="512" r:id="rId31"/>
    <p:sldId id="479" r:id="rId32"/>
    <p:sldId id="481" r:id="rId33"/>
    <p:sldId id="489" r:id="rId34"/>
    <p:sldId id="492" r:id="rId35"/>
    <p:sldId id="493" r:id="rId36"/>
    <p:sldId id="494" r:id="rId37"/>
    <p:sldId id="515" r:id="rId38"/>
    <p:sldId id="516" r:id="rId39"/>
    <p:sldId id="496" r:id="rId40"/>
    <p:sldId id="500" r:id="rId41"/>
    <p:sldId id="539" r:id="rId42"/>
    <p:sldId id="542" r:id="rId43"/>
    <p:sldId id="518" r:id="rId44"/>
    <p:sldId id="519" r:id="rId45"/>
    <p:sldId id="521" r:id="rId46"/>
    <p:sldId id="526" r:id="rId47"/>
    <p:sldId id="517" r:id="rId48"/>
    <p:sldId id="548" r:id="rId49"/>
    <p:sldId id="504" r:id="rId50"/>
    <p:sldId id="547" r:id="rId51"/>
    <p:sldId id="508" r:id="rId52"/>
    <p:sldId id="543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7DE"/>
    <a:srgbClr val="FFFF99"/>
    <a:srgbClr val="FF9999"/>
    <a:srgbClr val="FFCCCC"/>
    <a:srgbClr val="FF7C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40" autoAdjust="0"/>
  </p:normalViewPr>
  <p:slideViewPr>
    <p:cSldViewPr>
      <p:cViewPr>
        <p:scale>
          <a:sx n="80" d="100"/>
          <a:sy n="80" d="100"/>
        </p:scale>
        <p:origin x="-16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343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out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对象的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println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方法在页面显示上并不会有换行的效果，但在生成的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页面源码中，这两个方法会在输出的数据后面进行换行。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中可以像使用普通类一样访问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，例如，通过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脚本实例化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、调用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对象的方法等。</a:t>
            </a:r>
          </a:p>
          <a:p>
            <a:r>
              <a:rPr lang="zh-CN" altLang="en-US" dirty="0" smtClean="0"/>
              <a:t>为了能在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页面中更好的集成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和支持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的功能，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还提供了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个动作元素来访问</a:t>
            </a:r>
            <a:r>
              <a:rPr lang="en-US" altLang="zh-CN" dirty="0" err="1" smtClean="0"/>
              <a:t>JavaBean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上述代码中，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文件开头使用“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&lt;%@ page %&gt;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”指令进行页面设置，在该指令中，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属性指定所使用的语言，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contentType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属性指定服务器响应的内容的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MIME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类型和编码，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pageEncoding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属性指定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页面的编码。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文件中大部分是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代码，在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标签体中，使用“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  %&gt;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”声明了一段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脚本，脚本使用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语法定义了一个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对象用来封装当前系统时间，然后使用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的内置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对象将时间输出在脚本所在的页面位置处。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执行过程可分为五个步骤，各步骤含义如下：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客户向服务器发送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页面请求（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）；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容器接收到请求后检索对应的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页面，如果该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页面（或被修改后的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页面）是第一次被请求，则容器将此页面中的静态数据（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文本）和动态数据（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脚本）全部转化成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代码，使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文件翻译成一个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文件，即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容器将翻译后的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源代码编译形成字节码文件（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.class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），对于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服务器而言，生成的字节码文件默认存放在“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&lt;Tomcat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安装目录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&gt;\work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目录下”；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编译后的字节码文件被加载到容器内存中执行，并根据用户的请求生成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格式的响应内容；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容器将响应内容即响应（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）发送回客户端。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6192" y="260349"/>
            <a:ext cx="1169987" cy="22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MH_Others_1"/>
          <p:cNvCxnSpPr/>
          <p:nvPr userDrawn="1">
            <p:custDataLst>
              <p:tags r:id="rId1"/>
            </p:custDataLst>
          </p:nvPr>
        </p:nvCxnSpPr>
        <p:spPr>
          <a:xfrm>
            <a:off x="2189163" y="793753"/>
            <a:ext cx="0" cy="536416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H_Others_2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52475" y="687389"/>
            <a:ext cx="1054100" cy="118745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eaVert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kumimoji="0" lang="en-US" altLang="zh-CN" sz="8800">
                <a:solidFill>
                  <a:schemeClr val="accent5">
                    <a:lumMod val="75000"/>
                  </a:schemeClr>
                </a:solidFill>
                <a:latin typeface="华文细黑" charset="-122"/>
                <a:ea typeface="华文细黑" charset="-122"/>
              </a:rPr>
              <a:t>C</a:t>
            </a:r>
            <a:endParaRPr kumimoji="0" lang="zh-CN" altLang="en-US" sz="4400">
              <a:solidFill>
                <a:schemeClr val="accent5">
                  <a:lumMod val="75000"/>
                </a:schemeClr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5" name="MH_Others_3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942975" y="3384551"/>
            <a:ext cx="693738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>
                <a:solidFill>
                  <a:schemeClr val="accent1">
                    <a:lumMod val="75000"/>
                  </a:schemeClr>
                </a:solidFill>
                <a:latin typeface="华文细黑" charset="-122"/>
                <a:ea typeface="华文细黑" charset="-122"/>
              </a:rPr>
              <a:t>目</a:t>
            </a:r>
            <a:endParaRPr kumimoji="0" lang="en-US" altLang="zh-CN" sz="4800" b="1">
              <a:solidFill>
                <a:schemeClr val="accent1">
                  <a:lumMod val="75000"/>
                </a:schemeClr>
              </a:solidFill>
              <a:latin typeface="华文细黑" charset="-122"/>
              <a:ea typeface="华文细黑" charset="-122"/>
            </a:endParaRPr>
          </a:p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>
                <a:solidFill>
                  <a:schemeClr val="accent1">
                    <a:lumMod val="75000"/>
                  </a:schemeClr>
                </a:solidFill>
                <a:latin typeface="华文细黑" charset="-122"/>
                <a:ea typeface="华文细黑" charset="-122"/>
              </a:rPr>
              <a:t>录</a:t>
            </a:r>
          </a:p>
        </p:txBody>
      </p:sp>
      <p:sp>
        <p:nvSpPr>
          <p:cNvPr id="6" name="MH_Others_4"/>
          <p:cNvSpPr/>
          <p:nvPr userDrawn="1">
            <p:custDataLst>
              <p:tags r:id="rId4"/>
            </p:custDataLst>
          </p:nvPr>
        </p:nvSpPr>
        <p:spPr>
          <a:xfrm>
            <a:off x="981075" y="1438277"/>
            <a:ext cx="615950" cy="2062163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en-US" altLang="zh-CN" sz="2800" spc="500"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spc="500">
              <a:solidFill>
                <a:srgbClr val="C0C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buFontTx/>
              <a:buBlip>
                <a:blip r:embed="rId3"/>
              </a:buBlip>
              <a:defRPr sz="1600"/>
            </a:lvl2pPr>
            <a:lvl3pPr>
              <a:buFontTx/>
              <a:buBlip>
                <a:blip r:embed="rId4"/>
              </a:buBlip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buFontTx/>
              <a:buBlip>
                <a:blip r:embed="rId3"/>
              </a:buBlip>
              <a:defRPr sz="2000"/>
            </a:lvl2pPr>
            <a:lvl3pPr>
              <a:buFontTx/>
              <a:buBlip>
                <a:blip r:embed="rId4"/>
              </a:buBlip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</a:t>
            </a:r>
            <a:r>
              <a:rPr lang="zh-CN" altLang="en-US" smtClean="0"/>
              <a:t>文本样式</a:t>
            </a:r>
            <a:endParaRPr lang="en-US" altLang="zh-CN" smtClean="0"/>
          </a:p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92" y="260349"/>
            <a:ext cx="1169987" cy="22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92" y="260349"/>
            <a:ext cx="1169987" cy="22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F6CF996-F703-43C2-97C8-27752FB946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92" y="260349"/>
            <a:ext cx="1169987" cy="22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8459798" y="6464306"/>
            <a:ext cx="7207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V1.1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140365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1403648" y="2132857"/>
            <a:ext cx="6336704" cy="575123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92" y="260349"/>
            <a:ext cx="1169987" cy="22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685236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685244" y="2132857"/>
            <a:ext cx="7496405" cy="575123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8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9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0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9660782-EC8A-4606-B811-0117FD0BDD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051"/>
            <a:ext cx="9144000" cy="598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192" y="260349"/>
            <a:ext cx="1169987" cy="22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 userDrawn="1"/>
        </p:nvSpPr>
        <p:spPr>
          <a:xfrm>
            <a:off x="0" y="3573470"/>
            <a:ext cx="9144000" cy="3284537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6783388" y="6308726"/>
            <a:ext cx="20366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www.neuedu.com</a:t>
            </a:r>
            <a:endParaRPr lang="zh-CN" altLang="en-US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22BAD96-A555-46DB-BEA4-D9DBB594E1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3" y="217495"/>
            <a:ext cx="9139237" cy="66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192" y="260349"/>
            <a:ext cx="1169987" cy="22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50825" y="217496"/>
            <a:ext cx="18021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b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www.neuedu.com</a:t>
            </a:r>
            <a:endParaRPr lang="zh-CN" altLang="en-US" sz="1400" b="1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922F9D1-9E25-4CD4-B090-862F6107F34C}" type="datetimeFigureOut">
              <a:rPr lang="zh-CN" altLang="en-US"/>
              <a:pPr>
                <a:defRPr/>
              </a:pPr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365940C-F18F-45D1-8B24-129A91B593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6192" y="260349"/>
            <a:ext cx="1169987" cy="22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7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" y="6248400"/>
            <a:ext cx="9153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矩形 14"/>
          <p:cNvSpPr>
            <a:spLocks noChangeArrowheads="1"/>
          </p:cNvSpPr>
          <p:nvPr userDrawn="1"/>
        </p:nvSpPr>
        <p:spPr bwMode="auto">
          <a:xfrm>
            <a:off x="130176" y="6383339"/>
            <a:ext cx="20366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www.neuedu.com</a:t>
            </a:r>
            <a:endParaRPr lang="zh-CN" altLang="en-US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Visio_2003-2010___3.vsd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Visio_2003-2010___4.vsd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notesSlide" Target="../notesSlides/notesSlide19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10" Type="http://schemas.openxmlformats.org/officeDocument/2006/relationships/notesSlide" Target="../notesSlides/notesSlide33.xml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10" Type="http://schemas.openxmlformats.org/officeDocument/2006/relationships/notesSlide" Target="../notesSlides/notesSlide38.xml"/><Relationship Id="rId4" Type="http://schemas.openxmlformats.org/officeDocument/2006/relationships/tags" Target="../tags/tag32.xml"/><Relationship Id="rId9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Visio_2003-2010___1.vsd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Visio_2003-2010___2.vs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04800" y="558513"/>
            <a:ext cx="2438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zh-CN" sz="1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东软睿道内部公开</a:t>
            </a:r>
            <a:endParaRPr lang="zh-CN" altLang="en-US" sz="140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1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文件编号：</a:t>
            </a:r>
            <a:r>
              <a:rPr lang="en-US" altLang="zh-CN" sz="1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D000-</a:t>
            </a:r>
            <a:endParaRPr lang="en-US" altLang="zh-CN" sz="180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00113" y="1591949"/>
            <a:ext cx="70104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4400">
                <a:latin typeface="黑体" pitchFamily="49" charset="-122"/>
                <a:ea typeface="黑体" pitchFamily="49" charset="-122"/>
              </a:rPr>
              <a:t>Java Web</a:t>
            </a:r>
            <a:r>
              <a:rPr lang="zh-CN" altLang="en-US" sz="4400">
                <a:latin typeface="黑体" pitchFamily="49" charset="-122"/>
                <a:ea typeface="黑体" pitchFamily="49" charset="-122"/>
              </a:rPr>
              <a:t>编程技术</a:t>
            </a:r>
            <a:endParaRPr lang="en-US" altLang="zh-CN" sz="440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  <a:cs typeface="Times New Roman" pitchFamily="18" charset="0"/>
              </a:rPr>
              <a:t>版本：</a:t>
            </a:r>
            <a:r>
              <a:rPr lang="en-US" altLang="zh-CN" sz="1400">
                <a:latin typeface="黑体" pitchFamily="49" charset="-122"/>
                <a:ea typeface="黑体" pitchFamily="49" charset="-122"/>
                <a:cs typeface="Times New Roman" pitchFamily="18" charset="0"/>
              </a:rPr>
              <a:t>3.6.0-0.0.0</a:t>
            </a:r>
            <a:endParaRPr lang="en-US" altLang="zh-CN" sz="11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4960863"/>
            <a:ext cx="9144000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zh-CN" sz="14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东软睿道教育信息技术有限公司</a:t>
            </a:r>
          </a:p>
          <a:p>
            <a:pPr algn="ctr"/>
            <a:r>
              <a:rPr lang="en-US" altLang="zh-CN" sz="15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15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版权所有，翻版必究</a:t>
            </a:r>
            <a:r>
              <a:rPr lang="en-US" altLang="zh-CN" sz="15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1100">
              <a:ea typeface="楷体_GB2312" pitchFamily="49" charset="-122"/>
              <a:cs typeface="Times New Roman" pitchFamily="18" charset="0"/>
            </a:endParaRPr>
          </a:p>
          <a:p>
            <a:pPr algn="ctr"/>
            <a:r>
              <a:rPr lang="en-US" altLang="zh-CN" sz="15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Copyright </a:t>
            </a:r>
            <a:r>
              <a:rPr lang="en-US" altLang="zh-CN" sz="1500" b="1">
                <a:ea typeface="黑体" pitchFamily="49" charset="-122"/>
                <a:cs typeface="Times New Roman" pitchFamily="18" charset="0"/>
              </a:rPr>
              <a:t>©</a:t>
            </a:r>
            <a:r>
              <a:rPr lang="en-US" altLang="zh-CN" sz="15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Neusoft Educational Information Technology Co., Ltd</a:t>
            </a:r>
            <a:endParaRPr lang="en-US" altLang="zh-CN" sz="1100">
              <a:cs typeface="Times New Roman" pitchFamily="18" charset="0"/>
            </a:endParaRPr>
          </a:p>
          <a:p>
            <a:pPr algn="ctr"/>
            <a:r>
              <a:rPr lang="en-US" altLang="zh-CN" sz="1500" b="1">
                <a:latin typeface="Times New Roman" pitchFamily="18" charset="0"/>
                <a:ea typeface="黑体" pitchFamily="49" charset="-122"/>
              </a:rPr>
              <a:t>All Rights Reserved</a:t>
            </a:r>
            <a:endParaRPr lang="en-US" altLang="zh-CN" sz="1800"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24075" y="3716340"/>
            <a:ext cx="4464050" cy="57626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3200" kern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第</a:t>
            </a:r>
            <a:r>
              <a:rPr lang="en-US" altLang="zh-CN" sz="3200" kern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4</a:t>
            </a:r>
            <a:r>
              <a:rPr lang="zh-CN" altLang="en-US" sz="3200" kern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章 </a:t>
            </a:r>
            <a:r>
              <a:rPr lang="en-US" altLang="zh-CN" sz="3200" kern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JSP</a:t>
            </a:r>
            <a:endParaRPr lang="en-US" altLang="zh-CN" sz="3200" kern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JSP</a:t>
            </a:r>
            <a:r>
              <a:rPr lang="zh-CN" altLang="en-US" smtClean="0"/>
              <a:t>运行原理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JSP</a:t>
            </a:r>
            <a:r>
              <a:rPr lang="zh-CN" altLang="en-US" smtClean="0"/>
              <a:t>请求执行流程图</a:t>
            </a:r>
          </a:p>
          <a:p>
            <a:endParaRPr lang="zh-CN" altLang="en-US"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6611" name="Object 3"/>
          <p:cNvGraphicFramePr>
            <a:graphicFrameLocks noChangeAspect="1"/>
          </p:cNvGraphicFramePr>
          <p:nvPr/>
        </p:nvGraphicFramePr>
        <p:xfrm>
          <a:off x="1214414" y="1238235"/>
          <a:ext cx="5929354" cy="5578627"/>
        </p:xfrm>
        <a:graphic>
          <a:graphicData uri="http://schemas.openxmlformats.org/presentationml/2006/ole">
            <p:oleObj spid="_x0000_s196611" name="Visio" r:id="rId4" imgW="10590480" imgH="7458614" progId="Visio.Drawing.11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课堂练习（</a:t>
            </a:r>
            <a:r>
              <a:rPr lang="en-US" altLang="zh-CN" smtClean="0">
                <a:solidFill>
                  <a:srgbClr val="FF0000"/>
                </a:solidFill>
              </a:rPr>
              <a:t>5</a:t>
            </a:r>
            <a:r>
              <a:rPr lang="zh-CN" altLang="en-US" smtClean="0">
                <a:solidFill>
                  <a:srgbClr val="FF0000"/>
                </a:solidFill>
              </a:rPr>
              <a:t>分钟）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smtClean="0"/>
              <a:t>在</a:t>
            </a:r>
            <a:r>
              <a:rPr dirty="0" smtClean="0"/>
              <a:t>JSP</a:t>
            </a:r>
            <a:r>
              <a:rPr lang="zh-CN" altLang="en-US" dirty="0" smtClean="0"/>
              <a:t>的</a:t>
            </a:r>
            <a:r>
              <a:rPr lang="zh-CN" dirty="0" smtClean="0"/>
              <a:t>执行</a:t>
            </a:r>
            <a:r>
              <a:rPr lang="zh-CN" dirty="0"/>
              <a:t>过程中，由</a:t>
            </a:r>
            <a:r>
              <a:rPr dirty="0"/>
              <a:t>JSP</a:t>
            </a:r>
            <a:r>
              <a:rPr lang="zh-CN" dirty="0"/>
              <a:t>文件翻译为</a:t>
            </a:r>
            <a:r>
              <a:rPr dirty="0"/>
              <a:t>Servlet</a:t>
            </a:r>
            <a:r>
              <a:rPr lang="zh-CN" dirty="0"/>
              <a:t>的过程反映了</a:t>
            </a:r>
            <a:r>
              <a:rPr dirty="0"/>
              <a:t>JSP</a:t>
            </a:r>
            <a:r>
              <a:rPr lang="zh-CN" dirty="0"/>
              <a:t>与</a:t>
            </a:r>
            <a:r>
              <a:rPr dirty="0"/>
              <a:t>Servlet</a:t>
            </a:r>
            <a:r>
              <a:rPr lang="zh-CN"/>
              <a:t>的</a:t>
            </a:r>
            <a:r>
              <a:rPr lang="zh-CN" smtClean="0"/>
              <a:t>关系</a:t>
            </a:r>
            <a:r>
              <a:rPr lang="zh-CN" altLang="en-US" smtClean="0"/>
              <a:t>，查看第一个</a:t>
            </a:r>
            <a:r>
              <a:rPr lang="en-US" altLang="zh-CN" smtClean="0"/>
              <a:t>JSP</a:t>
            </a:r>
            <a:r>
              <a:rPr lang="zh-CN" altLang="en-US" smtClean="0"/>
              <a:t>程序项目案例，</a:t>
            </a:r>
            <a:r>
              <a:rPr smtClean="0"/>
              <a:t>JSP</a:t>
            </a:r>
            <a:r>
              <a:rPr lang="zh-CN" altLang="en-US" dirty="0" smtClean="0"/>
              <a:t>文件翻译后生成的</a:t>
            </a:r>
            <a:r>
              <a:rPr dirty="0" smtClean="0"/>
              <a:t>java</a:t>
            </a:r>
            <a:r>
              <a:rPr lang="zh-CN" altLang="en-US" dirty="0" smtClean="0"/>
              <a:t>文件源码来分析</a:t>
            </a:r>
            <a:r>
              <a:rPr dirty="0" smtClean="0"/>
              <a:t>JSP</a:t>
            </a:r>
            <a:r>
              <a:rPr lang="zh-CN" dirty="0"/>
              <a:t>中的</a:t>
            </a:r>
            <a:r>
              <a:rPr dirty="0"/>
              <a:t>HTML</a:t>
            </a:r>
            <a:r>
              <a:rPr lang="zh-CN" dirty="0"/>
              <a:t>代码和</a:t>
            </a:r>
            <a:r>
              <a:rPr dirty="0"/>
              <a:t>Java</a:t>
            </a:r>
            <a:r>
              <a:rPr lang="zh-CN" dirty="0"/>
              <a:t>脚本是如何翻译为</a:t>
            </a:r>
            <a:r>
              <a:rPr dirty="0"/>
              <a:t>Java</a:t>
            </a:r>
            <a:r>
              <a:rPr lang="zh-CN" dirty="0"/>
              <a:t>代码</a:t>
            </a:r>
            <a:r>
              <a:rPr lang="zh-CN"/>
              <a:t>的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smtClean="0"/>
          </a:p>
          <a:p>
            <a:endParaRPr lang="en-US" smtClean="0"/>
          </a:p>
          <a:p>
            <a:r>
              <a:rPr lang="zh-CN" altLang="en-US" smtClean="0"/>
              <a:t>参考答案</a:t>
            </a:r>
            <a:endParaRPr lang="en-US" altLang="zh-CN" smtClean="0"/>
          </a:p>
          <a:p>
            <a:pPr lvl="1"/>
            <a:r>
              <a:rPr lang="en-US" smtClean="0"/>
              <a:t>Ch04-Demo1/showDate.jsp</a:t>
            </a:r>
          </a:p>
          <a:p>
            <a:pPr lvl="1"/>
            <a:r>
              <a:rPr lang="en-US" smtClean="0"/>
              <a:t>work\Catalina\localhost\ch04-demo1\org\apache\jsp\showDate_jsp.java</a:t>
            </a:r>
            <a:endParaRPr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JSP</a:t>
            </a:r>
            <a:r>
              <a:rPr lang="zh-CN" altLang="en-US" smtClean="0"/>
              <a:t>页面基本结构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JSP</a:t>
            </a:r>
            <a:r>
              <a:rPr lang="zh-CN" altLang="en-US" smtClean="0"/>
              <a:t>页面就是带有</a:t>
            </a:r>
            <a:r>
              <a:rPr lang="en-US" altLang="zh-CN" smtClean="0"/>
              <a:t>JSP</a:t>
            </a:r>
            <a:r>
              <a:rPr lang="zh-CN" altLang="en-US" smtClean="0"/>
              <a:t>元素的常规</a:t>
            </a:r>
            <a:r>
              <a:rPr lang="en-US" altLang="zh-CN" smtClean="0"/>
              <a:t>Web</a:t>
            </a:r>
            <a:r>
              <a:rPr lang="zh-CN" altLang="en-US" smtClean="0"/>
              <a:t>页面，它由模板文本和</a:t>
            </a:r>
            <a:r>
              <a:rPr lang="en-US" altLang="zh-CN" smtClean="0"/>
              <a:t>JSP</a:t>
            </a:r>
            <a:r>
              <a:rPr lang="zh-CN" altLang="en-US" smtClean="0"/>
              <a:t>元素组成。</a:t>
            </a:r>
          </a:p>
          <a:p>
            <a:pPr lvl="1"/>
            <a:r>
              <a:rPr lang="zh-CN" altLang="en-US" smtClean="0"/>
              <a:t>在一个</a:t>
            </a:r>
            <a:r>
              <a:rPr lang="en-US" altLang="zh-CN" smtClean="0"/>
              <a:t>JSP</a:t>
            </a:r>
            <a:r>
              <a:rPr lang="zh-CN" altLang="en-US" smtClean="0"/>
              <a:t>页面中，所有非</a:t>
            </a:r>
            <a:r>
              <a:rPr lang="en-US" altLang="zh-CN" smtClean="0"/>
              <a:t>JSP</a:t>
            </a:r>
            <a:r>
              <a:rPr lang="zh-CN" altLang="en-US" smtClean="0"/>
              <a:t>元素的内容称为模板文本（</a:t>
            </a:r>
            <a:r>
              <a:rPr lang="en-US" altLang="zh-CN" smtClean="0"/>
              <a:t>template text</a:t>
            </a:r>
            <a:r>
              <a:rPr lang="zh-CN" altLang="en-US" smtClean="0"/>
              <a:t>）。模板文本可以是任何文本，如：</a:t>
            </a:r>
            <a:r>
              <a:rPr lang="en-US" altLang="zh-CN" smtClean="0"/>
              <a:t>HTML</a:t>
            </a:r>
            <a:r>
              <a:rPr lang="zh-CN" altLang="en-US" smtClean="0"/>
              <a:t>、</a:t>
            </a:r>
            <a:r>
              <a:rPr lang="en-US" altLang="zh-CN" smtClean="0"/>
              <a:t>XML</a:t>
            </a:r>
            <a:r>
              <a:rPr lang="zh-CN" altLang="en-US" smtClean="0"/>
              <a:t>，甚至可以是纯文本。</a:t>
            </a:r>
          </a:p>
          <a:p>
            <a:pPr lvl="1"/>
            <a:r>
              <a:rPr lang="en-US" altLang="zh-CN" smtClean="0"/>
              <a:t>JSP</a:t>
            </a:r>
            <a:r>
              <a:rPr lang="zh-CN" altLang="en-US" smtClean="0"/>
              <a:t>并不依赖于</a:t>
            </a:r>
            <a:r>
              <a:rPr lang="en-US" altLang="zh-CN" smtClean="0"/>
              <a:t>HTML</a:t>
            </a:r>
            <a:r>
              <a:rPr lang="zh-CN" altLang="en-US" smtClean="0"/>
              <a:t>，它可以采用任何一种标记语言。模板文本通常被直接传递给浏览器。在处理一个</a:t>
            </a:r>
            <a:r>
              <a:rPr lang="en-US" altLang="zh-CN" smtClean="0"/>
              <a:t>JSP</a:t>
            </a:r>
            <a:r>
              <a:rPr lang="zh-CN" altLang="en-US" smtClean="0"/>
              <a:t>页面请求时，模板文本和</a:t>
            </a:r>
            <a:r>
              <a:rPr lang="en-US" altLang="zh-CN" smtClean="0"/>
              <a:t>JSP</a:t>
            </a:r>
            <a:r>
              <a:rPr lang="zh-CN" altLang="en-US" smtClean="0"/>
              <a:t>元素所生成的内容会合并，合并后的结果将作为响应内容发送给浏览器。</a:t>
            </a:r>
          </a:p>
          <a:p>
            <a:r>
              <a:rPr lang="en-US" altLang="zh-CN" smtClean="0"/>
              <a:t>JSP</a:t>
            </a:r>
            <a:r>
              <a:rPr lang="zh-CN" altLang="en-US" smtClean="0"/>
              <a:t>有三种类型的元素：</a:t>
            </a:r>
            <a:endParaRPr lang="en-US" altLang="zh-CN" smtClean="0"/>
          </a:p>
          <a:p>
            <a:pPr lvl="1"/>
            <a:r>
              <a:rPr lang="zh-CN" altLang="en-US" smtClean="0"/>
              <a:t>脚本元素（</a:t>
            </a:r>
            <a:r>
              <a:rPr lang="en-US" altLang="zh-CN" smtClean="0"/>
              <a:t>scripting element</a:t>
            </a:r>
            <a:r>
              <a:rPr lang="zh-CN" altLang="en-US" smtClean="0"/>
              <a:t>）、指令元素（</a:t>
            </a:r>
            <a:r>
              <a:rPr lang="en-US" altLang="zh-CN" smtClean="0"/>
              <a:t>directive element</a:t>
            </a:r>
            <a:r>
              <a:rPr lang="zh-CN" altLang="en-US" smtClean="0"/>
              <a:t>）和动作元素（</a:t>
            </a:r>
            <a:r>
              <a:rPr lang="en-US" altLang="zh-CN" smtClean="0"/>
              <a:t>action element</a:t>
            </a:r>
            <a:r>
              <a:rPr lang="zh-CN" altLang="en-US" smtClean="0"/>
              <a:t>）。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2753" name="Object 1"/>
          <p:cNvGraphicFramePr>
            <a:graphicFrameLocks noChangeAspect="1"/>
          </p:cNvGraphicFramePr>
          <p:nvPr/>
        </p:nvGraphicFramePr>
        <p:xfrm>
          <a:off x="3059832" y="3284984"/>
          <a:ext cx="4464496" cy="3014729"/>
        </p:xfrm>
        <a:graphic>
          <a:graphicData uri="http://schemas.openxmlformats.org/presentationml/2006/ole">
            <p:oleObj spid="_x0000_s202753" name="Visio" r:id="rId4" imgW="4516560" imgH="3004688" progId="Visio.Drawing.11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脚本元素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脚本元素允许用户将</a:t>
            </a:r>
            <a:r>
              <a:rPr lang="zh-CN"/>
              <a:t>小段</a:t>
            </a:r>
            <a:r>
              <a:rPr lang="zh-CN" smtClean="0"/>
              <a:t>的</a:t>
            </a:r>
            <a:r>
              <a:rPr lang="en-US" altLang="zh-CN" smtClean="0"/>
              <a:t>Java</a:t>
            </a:r>
            <a:r>
              <a:rPr lang="zh-CN" smtClean="0"/>
              <a:t>代码添加</a:t>
            </a:r>
            <a:r>
              <a:rPr lang="zh-CN" dirty="0"/>
              <a:t>到</a:t>
            </a:r>
            <a:r>
              <a:rPr dirty="0"/>
              <a:t>JSP</a:t>
            </a:r>
            <a:r>
              <a:rPr lang="zh-CN"/>
              <a:t>页面</a:t>
            </a:r>
            <a:r>
              <a:rPr lang="zh-CN" smtClean="0"/>
              <a:t>中</a:t>
            </a:r>
            <a:r>
              <a:rPr lang="zh-CN" altLang="en-US" smtClean="0"/>
              <a:t>，</a:t>
            </a:r>
            <a:r>
              <a:rPr lang="zh-CN" smtClean="0"/>
              <a:t>脚本</a:t>
            </a:r>
            <a:r>
              <a:rPr lang="zh-CN" dirty="0"/>
              <a:t>元素在页面被请求时执行。</a:t>
            </a:r>
          </a:p>
          <a:p>
            <a:r>
              <a:rPr dirty="0"/>
              <a:t>JSP</a:t>
            </a:r>
            <a:r>
              <a:rPr lang="zh-CN" dirty="0"/>
              <a:t>脚本元素包括：脚本、表达式、声明和</a:t>
            </a:r>
            <a:r>
              <a:rPr lang="zh-CN"/>
              <a:t>注释</a:t>
            </a:r>
            <a:r>
              <a:rPr lang="zh-CN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JSP</a:t>
            </a:r>
            <a:r>
              <a:rPr lang="zh-CN" altLang="en-US" smtClean="0"/>
              <a:t>脚本</a:t>
            </a:r>
            <a:endParaRPr lang="en-US" altLang="zh-CN" smtClean="0"/>
          </a:p>
          <a:p>
            <a:pPr lvl="2"/>
            <a:r>
              <a:rPr lang="zh-CN" altLang="en-US" smtClean="0"/>
              <a:t>所谓脚本代码（</a:t>
            </a:r>
            <a:r>
              <a:rPr lang="en-US" altLang="zh-CN" smtClean="0"/>
              <a:t>Scriptlet</a:t>
            </a:r>
            <a:r>
              <a:rPr lang="zh-CN" altLang="en-US" smtClean="0"/>
              <a:t>），是指</a:t>
            </a:r>
            <a:r>
              <a:rPr lang="en-US" altLang="zh-CN" smtClean="0"/>
              <a:t>JSP</a:t>
            </a:r>
            <a:r>
              <a:rPr lang="zh-CN" altLang="en-US" smtClean="0"/>
              <a:t>中的代码部分，在这个部分中可以使用几乎任何</a:t>
            </a:r>
            <a:r>
              <a:rPr lang="en-US" altLang="zh-CN" smtClean="0"/>
              <a:t>Java</a:t>
            </a:r>
            <a:r>
              <a:rPr lang="zh-CN" altLang="en-US" smtClean="0"/>
              <a:t>的语法。</a:t>
            </a:r>
            <a:endParaRPr lang="en-US" altLang="zh-CN" smtClean="0"/>
          </a:p>
          <a:p>
            <a:pPr lvl="2"/>
            <a:r>
              <a:rPr lang="zh-CN" altLang="en-US" smtClean="0"/>
              <a:t>语法：  </a:t>
            </a:r>
            <a:r>
              <a:rPr lang="en-US" altLang="zh-CN" smtClean="0"/>
              <a:t>&lt;% Java</a:t>
            </a:r>
            <a:r>
              <a:rPr lang="zh-CN" altLang="en-US" smtClean="0"/>
              <a:t>代码 </a:t>
            </a:r>
            <a:r>
              <a:rPr lang="en-US" altLang="zh-CN" smtClean="0"/>
              <a:t>%&gt;</a:t>
            </a:r>
            <a:endParaRPr lang="zh-CN" altLang="en-US" smtClean="0"/>
          </a:p>
          <a:p>
            <a:pPr lvl="2">
              <a:buNone/>
            </a:pPr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1"/>
            <a:r>
              <a:rPr lang="en-US" altLang="zh-CN" smtClean="0"/>
              <a:t>JSP</a:t>
            </a:r>
            <a:r>
              <a:rPr lang="zh-CN" altLang="en-US" smtClean="0"/>
              <a:t>表达式</a:t>
            </a:r>
            <a:endParaRPr lang="en-US" altLang="zh-CN" smtClean="0"/>
          </a:p>
          <a:p>
            <a:pPr lvl="2"/>
            <a:r>
              <a:rPr lang="en-US" altLang="zh-CN" smtClean="0"/>
              <a:t>JSP</a:t>
            </a:r>
            <a:r>
              <a:rPr lang="zh-CN" altLang="en-US" smtClean="0"/>
              <a:t>中的表达式可以被看做一种简单的输出形式，需要注意的是，表达式一定要有一个可以输出的值。</a:t>
            </a:r>
            <a:endParaRPr lang="en-US" altLang="zh-CN" smtClean="0"/>
          </a:p>
          <a:p>
            <a:pPr lvl="2"/>
            <a:r>
              <a:rPr lang="zh-CN" altLang="en-US" smtClean="0"/>
              <a:t>语法：  </a:t>
            </a:r>
            <a:r>
              <a:rPr lang="en-US" altLang="zh-CN" smtClean="0"/>
              <a:t>&lt;%= </a:t>
            </a:r>
            <a:r>
              <a:rPr lang="zh-CN" altLang="en-US" smtClean="0"/>
              <a:t>表达式 </a:t>
            </a:r>
            <a:r>
              <a:rPr lang="en-US" altLang="zh-CN" smtClean="0"/>
              <a:t>%&gt;</a:t>
            </a:r>
            <a:endParaRPr lang="zh-CN" altLang="en-US" smtClean="0"/>
          </a:p>
          <a:p>
            <a:pPr lvl="2"/>
            <a:r>
              <a:rPr lang="zh-CN" altLang="en-US" smtClean="0"/>
              <a:t>使用</a:t>
            </a:r>
            <a:r>
              <a:rPr lang="en-US" altLang="zh-CN" smtClean="0"/>
              <a:t>JSP</a:t>
            </a:r>
            <a:r>
              <a:rPr lang="zh-CN" altLang="en-US" smtClean="0"/>
              <a:t>表达式显示当前时间</a:t>
            </a:r>
            <a:endParaRPr kumimoji="1" lang="en-US" altLang="en-US" b="1" smtClean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lvl="3"/>
            <a:r>
              <a:rPr kumimoji="1" lang="en-US" altLang="en-US" b="1" smtClean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&lt;%=(new java.util.Date()).toLocaleString()) %&gt;</a:t>
            </a:r>
            <a:endParaRPr kumimoji="1" lang="zh-CN" altLang="en-US" b="1" smtClean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lvl="2"/>
            <a:endParaRPr lang="en-US" altLang="zh-CN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63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924944"/>
            <a:ext cx="504056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脚本元素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JSP</a:t>
            </a:r>
            <a:r>
              <a:rPr lang="zh-CN" altLang="en-US" smtClean="0"/>
              <a:t>声明</a:t>
            </a:r>
          </a:p>
          <a:p>
            <a:pPr lvl="1"/>
            <a:r>
              <a:rPr lang="en-US" altLang="zh-CN" smtClean="0"/>
              <a:t>JSP</a:t>
            </a:r>
            <a:r>
              <a:rPr lang="zh-CN" altLang="en-US" smtClean="0"/>
              <a:t>中的声明用于声明一个或多个变量和方法，并不输出任何的文本到输出流。在声明元素中声明的变量和方法将在</a:t>
            </a:r>
            <a:r>
              <a:rPr lang="en-US" altLang="zh-CN" smtClean="0"/>
              <a:t>JSP</a:t>
            </a:r>
            <a:r>
              <a:rPr lang="zh-CN" altLang="en-US" smtClean="0"/>
              <a:t>页面初始化时进行初始化。</a:t>
            </a:r>
          </a:p>
          <a:p>
            <a:pPr lvl="1"/>
            <a:r>
              <a:rPr lang="zh-CN" altLang="en-US" smtClean="0"/>
              <a:t>语法 ： </a:t>
            </a:r>
            <a:r>
              <a:rPr lang="en-US" altLang="zh-CN" smtClean="0"/>
              <a:t>&lt;%! JSP</a:t>
            </a:r>
            <a:r>
              <a:rPr lang="zh-CN" altLang="en-US" smtClean="0"/>
              <a:t>声明 </a:t>
            </a:r>
            <a:r>
              <a:rPr lang="en-US" altLang="zh-CN" smtClean="0"/>
              <a:t>%&gt;</a:t>
            </a:r>
            <a:endParaRPr lang="zh-CN" altLang="en-US" smtClean="0"/>
          </a:p>
          <a:p>
            <a:pPr>
              <a:buNone/>
            </a:pPr>
            <a:endParaRPr lang="zh-CN" altLang="en-US" smtClean="0"/>
          </a:p>
          <a:p>
            <a:endParaRPr lang="zh-CN" altLang="en-US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  <a:p>
            <a:endParaRPr lang="zh-CN" altLang="en-US" smtClean="0"/>
          </a:p>
          <a:p>
            <a:pPr lvl="1"/>
            <a:r>
              <a:rPr lang="en-US" altLang="zh-CN" smtClean="0"/>
              <a:t>JSP</a:t>
            </a:r>
            <a:r>
              <a:rPr lang="zh-CN" altLang="en-US" smtClean="0"/>
              <a:t>声明变量与普通脚本变量的区别：</a:t>
            </a:r>
          </a:p>
          <a:p>
            <a:pPr lvl="2"/>
            <a:r>
              <a:rPr lang="zh-CN" altLang="en-US" smtClean="0"/>
              <a:t>声明变量将做为</a:t>
            </a:r>
            <a:r>
              <a:rPr lang="en-US" altLang="zh-CN" smtClean="0"/>
              <a:t>JSP</a:t>
            </a:r>
            <a:r>
              <a:rPr lang="zh-CN" altLang="en-US" smtClean="0"/>
              <a:t>翻译生成的</a:t>
            </a:r>
            <a:r>
              <a:rPr lang="en-US" altLang="zh-CN" smtClean="0"/>
              <a:t>Servlet</a:t>
            </a:r>
            <a:r>
              <a:rPr lang="zh-CN" altLang="en-US" smtClean="0"/>
              <a:t>的属性，所有对该</a:t>
            </a:r>
            <a:r>
              <a:rPr lang="en-US" altLang="zh-CN" smtClean="0"/>
              <a:t>JSP</a:t>
            </a:r>
            <a:r>
              <a:rPr lang="zh-CN" altLang="en-US" smtClean="0"/>
              <a:t>的请求将共享此变量；</a:t>
            </a:r>
          </a:p>
          <a:p>
            <a:pPr lvl="2"/>
            <a:r>
              <a:rPr lang="zh-CN" altLang="en-US" smtClean="0"/>
              <a:t>普通脚本变量将做为</a:t>
            </a:r>
            <a:r>
              <a:rPr lang="en-US" altLang="zh-CN" smtClean="0"/>
              <a:t>JSP</a:t>
            </a:r>
            <a:r>
              <a:rPr lang="zh-CN" altLang="en-US" smtClean="0"/>
              <a:t>翻译生成的</a:t>
            </a:r>
            <a:r>
              <a:rPr lang="en-US" altLang="zh-CN" smtClean="0"/>
              <a:t>Servlet</a:t>
            </a:r>
            <a:r>
              <a:rPr lang="zh-CN" altLang="en-US" smtClean="0"/>
              <a:t>的</a:t>
            </a:r>
            <a:r>
              <a:rPr lang="en-US" altLang="zh-CN" smtClean="0"/>
              <a:t>_jspService()</a:t>
            </a:r>
            <a:r>
              <a:rPr lang="zh-CN" altLang="en-US" smtClean="0"/>
              <a:t>方法中的局部变量，每个对该</a:t>
            </a:r>
            <a:r>
              <a:rPr lang="en-US" altLang="zh-CN" smtClean="0"/>
              <a:t>JSP</a:t>
            </a:r>
            <a:r>
              <a:rPr lang="zh-CN" altLang="en-US" smtClean="0"/>
              <a:t>的请求将被分配给一个同名的此变量。</a:t>
            </a:r>
          </a:p>
          <a:p>
            <a:r>
              <a:rPr lang="en-US" altLang="zh-CN" smtClean="0"/>
              <a:t>JSP</a:t>
            </a:r>
            <a:r>
              <a:rPr lang="zh-CN" altLang="en-US" smtClean="0"/>
              <a:t>注释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JSP</a:t>
            </a:r>
            <a:r>
              <a:rPr lang="zh-CN" altLang="en-US" smtClean="0"/>
              <a:t>页面中可以使用“</a:t>
            </a:r>
            <a:r>
              <a:rPr lang="en-US" altLang="zh-CN" smtClean="0"/>
              <a:t>&lt;%--  --%&gt;</a:t>
            </a:r>
            <a:r>
              <a:rPr lang="zh-CN" altLang="en-US" smtClean="0"/>
              <a:t>”的方式来注释。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r>
              <a:rPr lang="en-US" altLang="zh-CN" smtClean="0"/>
              <a:t>ch04-demo1/scriptElement.jsp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570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132856"/>
            <a:ext cx="25202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课堂练习（</a:t>
            </a:r>
            <a:r>
              <a:rPr lang="en-US" altLang="zh-CN" smtClean="0">
                <a:solidFill>
                  <a:srgbClr val="FF0000"/>
                </a:solidFill>
              </a:rPr>
              <a:t>5</a:t>
            </a:r>
            <a:r>
              <a:rPr lang="zh-CN" altLang="en-US" smtClean="0">
                <a:solidFill>
                  <a:srgbClr val="FF0000"/>
                </a:solidFill>
              </a:rPr>
              <a:t>分钟）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、编写一个</a:t>
            </a:r>
            <a:r>
              <a:rPr lang="en-US" altLang="zh-CN" smtClean="0"/>
              <a:t>jsp</a:t>
            </a:r>
            <a:r>
              <a:rPr lang="zh-CN" altLang="en-US" smtClean="0"/>
              <a:t>页面，声明一个</a:t>
            </a:r>
            <a:r>
              <a:rPr lang="en-US" altLang="zh-CN" smtClean="0"/>
              <a:t>sum</a:t>
            </a:r>
            <a:r>
              <a:rPr lang="zh-CN" altLang="en-US" smtClean="0"/>
              <a:t>求和函数，并分别使用</a:t>
            </a:r>
            <a:r>
              <a:rPr lang="en-US" altLang="zh-CN" smtClean="0"/>
              <a:t>jsp</a:t>
            </a:r>
            <a:r>
              <a:rPr lang="zh-CN" altLang="en-US" smtClean="0"/>
              <a:t>表达式、</a:t>
            </a:r>
            <a:r>
              <a:rPr lang="en-US" altLang="zh-CN" smtClean="0"/>
              <a:t>Jsp</a:t>
            </a:r>
            <a:r>
              <a:rPr lang="zh-CN" altLang="en-US" smtClean="0"/>
              <a:t>脚本段调用该</a:t>
            </a:r>
            <a:r>
              <a:rPr lang="en-US" altLang="zh-CN" smtClean="0"/>
              <a:t>sum</a:t>
            </a:r>
            <a:r>
              <a:rPr lang="zh-CN" altLang="en-US" smtClean="0"/>
              <a:t>函数，输出</a:t>
            </a:r>
            <a:r>
              <a:rPr lang="en-US" altLang="zh-CN" smtClean="0"/>
              <a:t>2+3</a:t>
            </a:r>
            <a:r>
              <a:rPr lang="zh-CN" altLang="en-US" smtClean="0"/>
              <a:t>的结果，同时为该</a:t>
            </a:r>
            <a:r>
              <a:rPr lang="en-US" altLang="zh-CN" smtClean="0"/>
              <a:t>sum</a:t>
            </a:r>
            <a:r>
              <a:rPr lang="zh-CN" altLang="en-US" smtClean="0"/>
              <a:t>函数添加</a:t>
            </a:r>
            <a:r>
              <a:rPr lang="en-US" altLang="zh-CN" smtClean="0"/>
              <a:t>jsp</a:t>
            </a:r>
            <a:r>
              <a:rPr lang="zh-CN" altLang="en-US" smtClean="0"/>
              <a:t>注释和</a:t>
            </a:r>
            <a:r>
              <a:rPr lang="en-US" altLang="zh-CN" smtClean="0"/>
              <a:t>html</a:t>
            </a:r>
            <a:r>
              <a:rPr lang="zh-CN" altLang="en-US" smtClean="0"/>
              <a:t>注释；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参考答案：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ch04-ktlx01/scriptExrcise.jsp</a:t>
            </a:r>
            <a:endParaRPr lang="zh-CN" altLang="en-US"/>
          </a:p>
        </p:txBody>
      </p:sp>
      <p:pic>
        <p:nvPicPr>
          <p:cNvPr id="265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32856"/>
            <a:ext cx="6372225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指令元素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JSP</a:t>
            </a:r>
            <a:r>
              <a:rPr lang="zh-CN" altLang="en-US" smtClean="0"/>
              <a:t>指令（</a:t>
            </a:r>
            <a:r>
              <a:rPr lang="en-US" altLang="zh-CN" smtClean="0"/>
              <a:t>directive</a:t>
            </a:r>
            <a:r>
              <a:rPr lang="zh-CN" altLang="en-US" smtClean="0"/>
              <a:t>）是为</a:t>
            </a:r>
            <a:r>
              <a:rPr lang="en-US" altLang="zh-CN" smtClean="0"/>
              <a:t>JSP</a:t>
            </a:r>
            <a:r>
              <a:rPr lang="zh-CN" altLang="en-US" smtClean="0"/>
              <a:t>引擎而设计的，它们并不直接产生任何可见输出，而只是告诉引擎如何处理</a:t>
            </a:r>
            <a:r>
              <a:rPr lang="en-US" altLang="zh-CN" smtClean="0"/>
              <a:t>JSP</a:t>
            </a:r>
            <a:r>
              <a:rPr lang="zh-CN" altLang="en-US" smtClean="0"/>
              <a:t>页面中的其余部分。</a:t>
            </a:r>
            <a:endParaRPr lang="en-US" altLang="zh-CN" smtClean="0"/>
          </a:p>
          <a:p>
            <a:endParaRPr lang="zh-CN" altLang="en-US" smtClean="0"/>
          </a:p>
          <a:p>
            <a:r>
              <a:rPr lang="en-US" altLang="zh-CN" smtClean="0"/>
              <a:t>JSP</a:t>
            </a:r>
            <a:r>
              <a:rPr lang="zh-CN" altLang="en-US" smtClean="0"/>
              <a:t>指令的基本语法格式：  </a:t>
            </a:r>
            <a:r>
              <a:rPr lang="en-US" altLang="zh-CN" smtClean="0"/>
              <a:t>&lt;%@ </a:t>
            </a:r>
            <a:r>
              <a:rPr lang="zh-CN" altLang="en-US" smtClean="0"/>
              <a:t>指令 属性名</a:t>
            </a:r>
            <a:r>
              <a:rPr lang="en-US" altLang="zh-CN" smtClean="0"/>
              <a:t>=“</a:t>
            </a:r>
            <a:r>
              <a:rPr lang="zh-CN" altLang="en-US" smtClean="0"/>
              <a:t>值</a:t>
            </a:r>
            <a:r>
              <a:rPr lang="en-US" altLang="zh-CN" smtClean="0"/>
              <a:t>” %&gt;</a:t>
            </a:r>
          </a:p>
          <a:p>
            <a:pPr lvl="1"/>
            <a:r>
              <a:rPr lang="zh-CN" altLang="en-US" smtClean="0"/>
              <a:t>举例：</a:t>
            </a:r>
            <a:endParaRPr lang="en-US" altLang="zh-CN" smtClean="0"/>
          </a:p>
          <a:p>
            <a:pPr lvl="2"/>
            <a:r>
              <a:rPr lang="en-US" altLang="zh-CN" smtClean="0"/>
              <a:t>&lt;%@ page contentType="text/html;charset=UTF-8"%&gt;</a:t>
            </a:r>
          </a:p>
          <a:p>
            <a:pPr lvl="1"/>
            <a:r>
              <a:rPr lang="zh-CN" altLang="en-US" smtClean="0"/>
              <a:t>如果一个指令有多个属性，这多个属性可以写在一个指令中，也可以分开写。</a:t>
            </a:r>
            <a:endParaRPr lang="en-US" altLang="zh-CN" smtClean="0"/>
          </a:p>
          <a:p>
            <a:pPr lvl="2"/>
            <a:r>
              <a:rPr lang="en-US" altLang="zh-CN" smtClean="0"/>
              <a:t>&lt;%@ page contentType="text/html;charset=UTF-8"%&gt;</a:t>
            </a:r>
          </a:p>
          <a:p>
            <a:pPr lvl="2"/>
            <a:r>
              <a:rPr lang="en-US" altLang="zh-CN" smtClean="0"/>
              <a:t>&lt;%@ page import="java.util.Date"%&gt;</a:t>
            </a:r>
          </a:p>
          <a:p>
            <a:pPr lvl="2"/>
            <a:r>
              <a:rPr lang="zh-CN" altLang="en-US" smtClean="0"/>
              <a:t>也可以写作：</a:t>
            </a:r>
            <a:endParaRPr lang="en-US" altLang="zh-CN" smtClean="0"/>
          </a:p>
          <a:p>
            <a:pPr lvl="2"/>
            <a:r>
              <a:rPr lang="en-US" altLang="zh-CN" smtClean="0"/>
              <a:t>&lt;%@ page contentType="text/html;charset=UTF-8" import="java.util.Date"%&gt; </a:t>
            </a:r>
          </a:p>
          <a:p>
            <a:pPr lvl="2"/>
            <a:endParaRPr lang="zh-CN" altLang="en-US" smtClean="0"/>
          </a:p>
          <a:p>
            <a:r>
              <a:rPr lang="en-US" altLang="zh-CN" smtClean="0"/>
              <a:t>JSP</a:t>
            </a:r>
            <a:r>
              <a:rPr lang="zh-CN" altLang="en-US" smtClean="0"/>
              <a:t>指令元素包括三种：</a:t>
            </a:r>
            <a:r>
              <a:rPr lang="en-US" altLang="zh-CN" smtClean="0"/>
              <a:t>page</a:t>
            </a:r>
            <a:r>
              <a:rPr lang="zh-CN" altLang="en-US" smtClean="0"/>
              <a:t>指令、</a:t>
            </a:r>
            <a:r>
              <a:rPr lang="en-US" altLang="zh-CN" smtClean="0"/>
              <a:t>include</a:t>
            </a:r>
            <a:r>
              <a:rPr lang="zh-CN" altLang="en-US" smtClean="0"/>
              <a:t>指令、</a:t>
            </a:r>
            <a:r>
              <a:rPr lang="en-US" altLang="zh-CN" smtClean="0"/>
              <a:t>taglib</a:t>
            </a:r>
            <a:r>
              <a:rPr lang="zh-CN" altLang="en-US" smtClean="0"/>
              <a:t>指令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指令元素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r>
              <a:rPr lang="zh-CN" altLang="en-US" smtClean="0"/>
              <a:t>指令</a:t>
            </a:r>
          </a:p>
          <a:p>
            <a:pPr lvl="1"/>
            <a:r>
              <a:rPr lang="zh-CN" altLang="en-US" smtClean="0"/>
              <a:t>描述了和页面相关的信息，如：导入所需类包、指明输出内容类型、控制</a:t>
            </a:r>
            <a:r>
              <a:rPr lang="en-US" altLang="zh-CN" smtClean="0"/>
              <a:t>Session</a:t>
            </a:r>
            <a:r>
              <a:rPr lang="zh-CN" altLang="en-US" smtClean="0"/>
              <a:t>等。</a:t>
            </a:r>
            <a:r>
              <a:rPr lang="en-US" altLang="zh-CN" smtClean="0"/>
              <a:t>page</a:t>
            </a:r>
            <a:r>
              <a:rPr lang="zh-CN" altLang="en-US" smtClean="0"/>
              <a:t>指令一般位于</a:t>
            </a:r>
            <a:r>
              <a:rPr lang="en-US" altLang="zh-CN" smtClean="0"/>
              <a:t>JSP</a:t>
            </a:r>
            <a:r>
              <a:rPr lang="zh-CN" altLang="en-US" smtClean="0"/>
              <a:t>页面的开头部分，在一个</a:t>
            </a:r>
            <a:r>
              <a:rPr lang="en-US" altLang="zh-CN" smtClean="0"/>
              <a:t>JSP</a:t>
            </a:r>
            <a:r>
              <a:rPr lang="zh-CN" altLang="en-US" smtClean="0"/>
              <a:t>页面中，</a:t>
            </a:r>
            <a:r>
              <a:rPr lang="en-US" altLang="zh-CN" smtClean="0"/>
              <a:t>page</a:t>
            </a:r>
            <a:r>
              <a:rPr lang="zh-CN" altLang="en-US" smtClean="0"/>
              <a:t>指令可以出现多次，但是在每个</a:t>
            </a:r>
            <a:r>
              <a:rPr lang="en-US" altLang="zh-CN" smtClean="0"/>
              <a:t>page</a:t>
            </a:r>
            <a:r>
              <a:rPr lang="zh-CN" altLang="en-US" smtClean="0"/>
              <a:t>指令中，每一种属性却只能出现一次，重复的属性设置将覆盖掉先前的设置。</a:t>
            </a:r>
          </a:p>
          <a:p>
            <a:pPr lvl="1"/>
            <a:r>
              <a:rPr lang="zh-CN" altLang="en-US" smtClean="0"/>
              <a:t>举例：</a:t>
            </a:r>
            <a:r>
              <a:rPr lang="en-US" altLang="zh-CN" smtClean="0"/>
              <a:t>&lt;%@ page contentType="text/html;charset=UTF-8"%&gt;</a:t>
            </a:r>
            <a:endParaRPr lang="en-US" smtClean="0"/>
          </a:p>
          <a:p>
            <a:r>
              <a:rPr smtClean="0"/>
              <a:t>page</a:t>
            </a:r>
            <a:r>
              <a:rPr lang="zh-CN" dirty="0"/>
              <a:t>指令的属性及其</a:t>
            </a:r>
            <a:r>
              <a:rPr lang="zh-CN" dirty="0" smtClean="0"/>
              <a:t>含义</a:t>
            </a:r>
            <a:r>
              <a:rPr lang="zh-CN" altLang="en-US" dirty="0" smtClean="0"/>
              <a:t>：</a:t>
            </a:r>
            <a:endParaRPr dirty="0" smtClean="0"/>
          </a:p>
          <a:p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15616" y="2971800"/>
          <a:ext cx="7643866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658"/>
                <a:gridCol w="6300208"/>
              </a:tblGrid>
              <a:tr h="176544"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属性名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60960" marB="60960"/>
                </a:tc>
              </a:tr>
              <a:tr h="110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language</a:t>
                      </a:r>
                      <a:endParaRPr lang="zh-CN" sz="13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设定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页面使用的脚本语言，默认为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Java</a:t>
                      </a: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，目前只可使用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Java</a:t>
                      </a: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语言</a:t>
                      </a:r>
                    </a:p>
                  </a:txBody>
                  <a:tcPr marL="68580" marR="68580" marT="0" marB="0"/>
                </a:tc>
              </a:tr>
              <a:tr h="110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import</a:t>
                      </a:r>
                      <a:endParaRPr lang="zh-CN" sz="13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指定导入的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Java</a:t>
                      </a: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软件包或类名列表，若有多个类，中间用逗号隔开</a:t>
                      </a:r>
                    </a:p>
                  </a:txBody>
                  <a:tcPr marL="68580" marR="68580" marT="0" marB="0"/>
                </a:tc>
              </a:tr>
              <a:tr h="3227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isThreadSafe</a:t>
                      </a:r>
                      <a:endParaRPr lang="zh-CN" sz="13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指定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容器执行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程序的模式。有两种模式：一种为默认值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true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，代表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容器会以多线程方式运行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页面；另一种模式设定值为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false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，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容器会以单线程方式运行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页面。建议采用</a:t>
                      </a:r>
                      <a:r>
                        <a:rPr lang="en-US" sz="13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isThreadSage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="true"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模式</a:t>
                      </a:r>
                    </a:p>
                  </a:txBody>
                  <a:tcPr marL="68580" marR="68580" marT="0" marB="0"/>
                </a:tc>
              </a:tr>
              <a:tr h="21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contentType</a:t>
                      </a:r>
                      <a:endParaRPr lang="zh-CN" sz="13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指定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MIME</a:t>
                      </a: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类型和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页面响应时的编码方式，默认为“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text/html;charset=ISO8859-1</a:t>
                      </a: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”</a:t>
                      </a:r>
                    </a:p>
                  </a:txBody>
                  <a:tcPr marL="68580" marR="68580" marT="0" marB="0"/>
                </a:tc>
              </a:tr>
              <a:tr h="1114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pageEncoding</a:t>
                      </a:r>
                      <a:endParaRPr lang="zh-CN" sz="13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指定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文件本身的编码方式，例如</a:t>
                      </a:r>
                      <a:r>
                        <a:rPr lang="en-US" sz="13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pageEncoding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="UTF-8"</a:t>
                      </a:r>
                      <a:endParaRPr lang="zh-CN" sz="13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session</a:t>
                      </a:r>
                      <a:endParaRPr lang="zh-CN" sz="13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指定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页面中是否使用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session</a:t>
                      </a: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对象，值为“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true|false”</a:t>
                      </a: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，默认为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true</a:t>
                      </a:r>
                      <a:endParaRPr lang="zh-CN" sz="13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errorPage</a:t>
                      </a:r>
                      <a:endParaRPr lang="zh-CN" sz="13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设定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页面发生异常时重新指向的页面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URL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，指向的页面文件要把</a:t>
                      </a:r>
                      <a:r>
                        <a:rPr lang="en-US" sz="13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isErrorPage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设成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true</a:t>
                      </a:r>
                      <a:endParaRPr lang="zh-CN" sz="13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isErrorPage</a:t>
                      </a:r>
                      <a:endParaRPr lang="zh-CN" sz="13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指定此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页面是否为处理异常错误的网页，值为“</a:t>
                      </a:r>
                      <a:r>
                        <a:rPr lang="en-US" sz="13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true|false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”,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默认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false</a:t>
                      </a:r>
                      <a:endParaRPr lang="zh-CN" sz="13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isELIgnored</a:t>
                      </a:r>
                      <a:endParaRPr lang="zh-CN" sz="13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指定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页面是否忽略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EL</a:t>
                      </a: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表达式，值为“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true|false”,</a:t>
                      </a: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默认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false</a:t>
                      </a:r>
                      <a:endParaRPr lang="zh-CN" sz="13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7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buffer</a:t>
                      </a:r>
                      <a:endParaRPr lang="zh-CN" sz="13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指定输出流是否需要缓冲，默认值是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8kb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，与</a:t>
                      </a:r>
                      <a:r>
                        <a:rPr lang="en-US" sz="13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autoFlush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一起使用，确定是否自动刷新输出缓冲，如果设成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true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，则当输出缓冲区满的时候，刷新缓冲区而不是抛出一个异常</a:t>
                      </a:r>
                    </a:p>
                  </a:txBody>
                  <a:tcPr marL="68580" marR="68580" marT="0" marB="0"/>
                </a:tc>
              </a:tr>
              <a:tr h="2206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autoFlush</a:t>
                      </a:r>
                      <a:endParaRPr lang="zh-CN" sz="13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如果页面缓冲区满时要自动刷新输出，则设置为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true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；否则，当页面缓冲区满时要抛出一个异常，则设置为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false</a:t>
                      </a:r>
                      <a:endParaRPr lang="zh-CN" sz="13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指令元素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r>
              <a:rPr lang="zh-CN" altLang="en-US" smtClean="0"/>
              <a:t>指令</a:t>
            </a:r>
            <a:endParaRPr lang="en-US" altLang="zh-CN" smtClean="0"/>
          </a:p>
          <a:p>
            <a:pPr lvl="1"/>
            <a:r>
              <a:rPr lang="en-US" altLang="zh-CN" smtClean="0"/>
              <a:t>jsp</a:t>
            </a:r>
            <a:r>
              <a:rPr lang="zh-CN" altLang="zh-CN" smtClean="0"/>
              <a:t>文件编码问题：</a:t>
            </a:r>
            <a:endParaRPr lang="en-US" altLang="zh-CN" smtClean="0"/>
          </a:p>
          <a:p>
            <a:pPr lvl="2"/>
            <a:r>
              <a:rPr lang="en-US" altLang="zh-CN" smtClean="0"/>
              <a:t>pageEncoding</a:t>
            </a:r>
            <a:r>
              <a:rPr lang="zh-CN" altLang="zh-CN" smtClean="0"/>
              <a:t>： 告诉</a:t>
            </a:r>
            <a:r>
              <a:rPr lang="en-US" altLang="zh-CN" smtClean="0"/>
              <a:t>tomcat</a:t>
            </a:r>
            <a:r>
              <a:rPr lang="zh-CN" altLang="zh-CN" smtClean="0"/>
              <a:t>服务器使用什么编码翻译</a:t>
            </a:r>
            <a:r>
              <a:rPr lang="en-US" altLang="zh-CN" smtClean="0"/>
              <a:t>jsp</a:t>
            </a:r>
            <a:r>
              <a:rPr lang="zh-CN" altLang="zh-CN" smtClean="0"/>
              <a:t>文件（</a:t>
            </a:r>
            <a:r>
              <a:rPr lang="en-US" altLang="zh-CN" smtClean="0"/>
              <a:t>jsp-&gt;java</a:t>
            </a:r>
            <a:r>
              <a:rPr lang="zh-CN" altLang="zh-CN" smtClean="0"/>
              <a:t>文件）</a:t>
            </a:r>
            <a:endParaRPr lang="en-US" altLang="zh-CN" smtClean="0"/>
          </a:p>
          <a:p>
            <a:pPr lvl="2"/>
            <a:r>
              <a:rPr lang="en-US" altLang="zh-CN" smtClean="0"/>
              <a:t>contentType: tomcat</a:t>
            </a:r>
            <a:r>
              <a:rPr lang="zh-CN" altLang="zh-CN" smtClean="0"/>
              <a:t>服务器发送给浏览器的数据编码（</a:t>
            </a:r>
            <a:r>
              <a:rPr lang="en-US" altLang="zh-CN" smtClean="0"/>
              <a:t>tomcat</a:t>
            </a:r>
            <a:r>
              <a:rPr lang="zh-CN" altLang="zh-CN" smtClean="0"/>
              <a:t>服务器</a:t>
            </a:r>
            <a:r>
              <a:rPr lang="en-US" altLang="zh-CN" smtClean="0"/>
              <a:t>-&gt;</a:t>
            </a:r>
            <a:r>
              <a:rPr lang="zh-CN" altLang="zh-CN" smtClean="0"/>
              <a:t>浏览器）</a:t>
            </a:r>
          </a:p>
          <a:p>
            <a:pPr lvl="1"/>
            <a:r>
              <a:rPr lang="zh-CN" altLang="zh-CN" smtClean="0"/>
              <a:t>异常错误相关的：</a:t>
            </a:r>
            <a:endParaRPr lang="en-US" altLang="zh-CN" smtClean="0"/>
          </a:p>
          <a:p>
            <a:pPr lvl="2"/>
            <a:r>
              <a:rPr lang="en-US" altLang="zh-CN" smtClean="0"/>
              <a:t>errorPage:  </a:t>
            </a:r>
            <a:r>
              <a:rPr lang="zh-CN" altLang="zh-CN" smtClean="0"/>
              <a:t>指定当前</a:t>
            </a:r>
            <a:r>
              <a:rPr lang="en-US" altLang="zh-CN" smtClean="0"/>
              <a:t>jsp</a:t>
            </a:r>
            <a:r>
              <a:rPr lang="zh-CN" altLang="zh-CN" smtClean="0"/>
              <a:t>页面的错误处理页面。</a:t>
            </a:r>
            <a:endParaRPr lang="en-US" altLang="zh-CN" smtClean="0"/>
          </a:p>
          <a:p>
            <a:pPr lvl="2"/>
            <a:r>
              <a:rPr lang="en-US" altLang="zh-CN" smtClean="0"/>
              <a:t>isErorrPage:  </a:t>
            </a:r>
            <a:r>
              <a:rPr lang="zh-CN" altLang="zh-CN" smtClean="0"/>
              <a:t>指定当前页面是否为错误处理页面。</a:t>
            </a:r>
            <a:r>
              <a:rPr lang="en-US" altLang="zh-CN" smtClean="0"/>
              <a:t>false</a:t>
            </a:r>
            <a:r>
              <a:rPr lang="zh-CN" altLang="zh-CN" smtClean="0"/>
              <a:t>，不是错误处理页面，则不能使用</a:t>
            </a:r>
            <a:r>
              <a:rPr lang="en-US" altLang="zh-CN" smtClean="0"/>
              <a:t>exception</a:t>
            </a:r>
            <a:r>
              <a:rPr lang="zh-CN" altLang="zh-CN" smtClean="0"/>
              <a:t>内置对象；</a:t>
            </a:r>
            <a:r>
              <a:rPr lang="en-US" altLang="zh-CN" smtClean="0"/>
              <a:t>true</a:t>
            </a:r>
            <a:r>
              <a:rPr lang="zh-CN" altLang="zh-CN" smtClean="0"/>
              <a:t>，是错误处理页面，可以使用</a:t>
            </a:r>
            <a:r>
              <a:rPr lang="en-US" altLang="zh-CN" smtClean="0"/>
              <a:t>exception</a:t>
            </a:r>
            <a:r>
              <a:rPr lang="zh-CN" altLang="zh-CN" smtClean="0"/>
              <a:t>内置对象。</a:t>
            </a:r>
          </a:p>
          <a:p>
            <a:pPr lvl="1"/>
            <a:r>
              <a:rPr lang="zh-CN" altLang="zh-CN" smtClean="0"/>
              <a:t>配置全局的错误处理页面：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>
              <a:buNone/>
            </a:pPr>
            <a:endParaRPr lang="zh-CN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ch04-demo1/errorExample.jsp </a:t>
            </a:r>
            <a:r>
              <a:rPr lang="zh-CN" altLang="en-US" smtClean="0"/>
              <a:t>、 </a:t>
            </a:r>
            <a:r>
              <a:rPr lang="en-US" altLang="zh-CN" smtClean="0"/>
              <a:t>web.xml</a:t>
            </a:r>
            <a:r>
              <a:rPr lang="zh-CN" altLang="en-US" smtClean="0"/>
              <a:t>、</a:t>
            </a:r>
            <a:r>
              <a:rPr lang="en-US" altLang="zh-CN" smtClean="0"/>
              <a:t>500.jsp</a:t>
            </a:r>
            <a:r>
              <a:rPr lang="zh-CN" altLang="en-US" smtClean="0"/>
              <a:t>、</a:t>
            </a:r>
            <a:r>
              <a:rPr lang="en-US" altLang="zh-CN" smtClean="0"/>
              <a:t>404.html</a:t>
            </a:r>
            <a:endParaRPr lang="zh-CN" altLang="en-US"/>
          </a:p>
        </p:txBody>
      </p:sp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501008"/>
            <a:ext cx="292206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指令元素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include</a:t>
            </a:r>
            <a:r>
              <a:rPr lang="zh-CN" altLang="en-US" smtClean="0"/>
              <a:t>指令</a:t>
            </a:r>
          </a:p>
          <a:p>
            <a:pPr lvl="1"/>
            <a:r>
              <a:rPr lang="en-US" smtClean="0"/>
              <a:t>include</a:t>
            </a:r>
            <a:r>
              <a:rPr lang="zh-CN" altLang="en-US" smtClean="0"/>
              <a:t>指令的作用是在页面翻译期间引入另一个文件，被包含的文件可以是</a:t>
            </a:r>
            <a:r>
              <a:rPr lang="en-US" smtClean="0"/>
              <a:t>JSP</a:t>
            </a:r>
            <a:r>
              <a:rPr lang="zh-CN" altLang="en-US" smtClean="0"/>
              <a:t>、</a:t>
            </a:r>
            <a:r>
              <a:rPr lang="en-US" smtClean="0"/>
              <a:t>HTML</a:t>
            </a:r>
            <a:r>
              <a:rPr lang="zh-CN" altLang="en-US" smtClean="0"/>
              <a:t>或文本文件。</a:t>
            </a:r>
          </a:p>
          <a:p>
            <a:pPr lvl="1"/>
            <a:r>
              <a:rPr lang="zh-CN" altLang="en-US" smtClean="0"/>
              <a:t>语法：</a:t>
            </a:r>
            <a:r>
              <a:rPr lang="en-US" altLang="zh-CN" smtClean="0"/>
              <a:t>&lt;%@include file="</a:t>
            </a:r>
            <a:r>
              <a:rPr lang="zh-CN" altLang="en-US" smtClean="0"/>
              <a:t>文件</a:t>
            </a:r>
            <a:r>
              <a:rPr lang="en-US" altLang="zh-CN" smtClean="0"/>
              <a:t>"%&gt;</a:t>
            </a:r>
            <a:endParaRPr lang="zh-CN" altLang="en-US" smtClean="0"/>
          </a:p>
          <a:p>
            <a:pPr lvl="1"/>
            <a:r>
              <a:rPr lang="en-US" altLang="zh-CN" smtClean="0"/>
              <a:t>include</a:t>
            </a:r>
            <a:r>
              <a:rPr lang="zh-CN" altLang="en-US" smtClean="0"/>
              <a:t>指令会先将当前</a:t>
            </a:r>
            <a:r>
              <a:rPr lang="en-US" altLang="zh-CN" smtClean="0"/>
              <a:t>JSP</a:t>
            </a:r>
            <a:r>
              <a:rPr lang="zh-CN" altLang="en-US" smtClean="0"/>
              <a:t>和被包含的文件融合到一起形成一个</a:t>
            </a:r>
            <a:r>
              <a:rPr lang="en-US" altLang="zh-CN" smtClean="0"/>
              <a:t>Servlet</a:t>
            </a:r>
            <a:r>
              <a:rPr lang="zh-CN" altLang="en-US" smtClean="0"/>
              <a:t>再进行编译执行；因此包含文件时，必须保证新合并生成的文件符合</a:t>
            </a:r>
            <a:r>
              <a:rPr lang="en-US" altLang="zh-CN" smtClean="0"/>
              <a:t>JSP</a:t>
            </a:r>
            <a:r>
              <a:rPr lang="zh-CN" altLang="en-US" smtClean="0"/>
              <a:t>语法规则。例如，当前文件和被包含文件的不能同时定义同名的变量，否则当前文件将不能编译通过，会提示</a:t>
            </a:r>
            <a:r>
              <a:rPr lang="en-US" altLang="zh-CN" smtClean="0"/>
              <a:t>Duplicate local variable</a:t>
            </a:r>
            <a:r>
              <a:rPr lang="zh-CN" altLang="en-US" smtClean="0"/>
              <a:t>错误。</a:t>
            </a:r>
          </a:p>
          <a:p>
            <a:endParaRPr lang="en-US" smtClean="0"/>
          </a:p>
          <a:p>
            <a:r>
              <a:rPr lang="en-US" smtClean="0"/>
              <a:t>include</a:t>
            </a:r>
            <a:r>
              <a:rPr lang="zh-CN" altLang="en-US" smtClean="0"/>
              <a:t>指令引入一个</a:t>
            </a:r>
            <a:r>
              <a:rPr lang="en-US" smtClean="0"/>
              <a:t>JSP</a:t>
            </a:r>
            <a:r>
              <a:rPr lang="zh-CN" altLang="en-US" smtClean="0"/>
              <a:t>页面</a:t>
            </a:r>
          </a:p>
          <a:p>
            <a:pPr lvl="1"/>
            <a:r>
              <a:rPr lang="en-US" altLang="zh-CN" smtClean="0"/>
              <a:t>&lt;%@</a:t>
            </a:r>
            <a:r>
              <a:rPr lang="en-US" altLang="en-US" smtClean="0"/>
              <a:t>include file="header.jsp"%&gt;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示例代码</a:t>
            </a:r>
          </a:p>
          <a:p>
            <a:pPr lvl="1"/>
            <a:r>
              <a:rPr lang="en-US" smtClean="0"/>
              <a:t>ch04-demo1/includeDirective.jsp</a:t>
            </a:r>
            <a:r>
              <a:rPr lang="zh-CN" altLang="en-US" smtClean="0"/>
              <a:t>、</a:t>
            </a:r>
            <a:r>
              <a:rPr lang="en-US" altLang="zh-CN" smtClean="0"/>
              <a:t>header.jsp</a:t>
            </a:r>
            <a:r>
              <a:rPr lang="zh-CN" altLang="en-US" smtClean="0"/>
              <a:t>、</a:t>
            </a:r>
            <a:r>
              <a:rPr lang="en-US" altLang="zh-CN" smtClean="0"/>
              <a:t>foot.html</a:t>
            </a:r>
            <a:endParaRPr lang="en-US"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555776" y="5301208"/>
            <a:ext cx="3744912" cy="603251"/>
            <a:chOff x="2555776" y="4155926"/>
            <a:chExt cx="3744912" cy="452438"/>
          </a:xfrm>
        </p:grpSpPr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2555776" y="4155926"/>
              <a:ext cx="3744912" cy="346249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4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13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4155926"/>
              <a:ext cx="647700" cy="452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本章教学目标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了解</a:t>
            </a:r>
            <a:r>
              <a:rPr lang="en-US" altLang="zh-CN" smtClean="0"/>
              <a:t>JSP</a:t>
            </a:r>
            <a:r>
              <a:rPr lang="zh-CN" altLang="en-US" smtClean="0"/>
              <a:t>的概念及其优势</a:t>
            </a:r>
          </a:p>
          <a:p>
            <a:pPr lvl="0"/>
            <a:r>
              <a:rPr lang="zh-CN" altLang="en-US" smtClean="0"/>
              <a:t>掌握</a:t>
            </a:r>
            <a:r>
              <a:rPr lang="en-US" altLang="zh-CN" smtClean="0"/>
              <a:t>JSP</a:t>
            </a:r>
            <a:r>
              <a:rPr lang="zh-CN" altLang="en-US" smtClean="0"/>
              <a:t>的执行原理，掌握</a:t>
            </a:r>
            <a:r>
              <a:rPr lang="en-US" altLang="zh-CN" smtClean="0"/>
              <a:t>JSP</a:t>
            </a:r>
            <a:r>
              <a:rPr lang="zh-CN" altLang="en-US" smtClean="0"/>
              <a:t>的基本结构</a:t>
            </a:r>
          </a:p>
          <a:p>
            <a:pPr lvl="0"/>
            <a:r>
              <a:rPr lang="zh-CN" altLang="en-US" smtClean="0"/>
              <a:t>掌握</a:t>
            </a:r>
            <a:r>
              <a:rPr lang="en-US" altLang="zh-CN" smtClean="0"/>
              <a:t>JSP</a:t>
            </a:r>
            <a:r>
              <a:rPr lang="zh-CN" altLang="en-US" smtClean="0"/>
              <a:t>脚本元素的语法及其使用</a:t>
            </a:r>
          </a:p>
          <a:p>
            <a:pPr lvl="0"/>
            <a:r>
              <a:rPr lang="zh-CN" altLang="en-US" smtClean="0"/>
              <a:t>掌握</a:t>
            </a:r>
            <a:r>
              <a:rPr lang="en-US" altLang="zh-CN" smtClean="0"/>
              <a:t>JSP</a:t>
            </a:r>
            <a:r>
              <a:rPr lang="zh-CN" altLang="en-US" smtClean="0"/>
              <a:t>指令元素的语法及其使用</a:t>
            </a:r>
          </a:p>
          <a:p>
            <a:pPr lvl="0"/>
            <a:r>
              <a:rPr lang="zh-CN" altLang="en-US" smtClean="0"/>
              <a:t>掌握</a:t>
            </a:r>
            <a:r>
              <a:rPr lang="en-US" altLang="zh-CN" smtClean="0"/>
              <a:t>JSP</a:t>
            </a:r>
            <a:r>
              <a:rPr lang="zh-CN" altLang="en-US" smtClean="0"/>
              <a:t>动作元素的语法及其使用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altLang="zh-CN" smtClean="0"/>
              <a:t>JSP</a:t>
            </a:r>
            <a:r>
              <a:rPr lang="zh-CN" altLang="en-US" smtClean="0"/>
              <a:t>的四种作用域</a:t>
            </a:r>
            <a:endParaRPr lang="en-US" altLang="zh-CN" smtClean="0"/>
          </a:p>
          <a:p>
            <a:pPr lvl="0"/>
            <a:r>
              <a:rPr lang="zh-CN" altLang="en-US" smtClean="0"/>
              <a:t>掌握</a:t>
            </a:r>
            <a:r>
              <a:rPr lang="en-US" altLang="zh-CN" smtClean="0"/>
              <a:t>JSP 9</a:t>
            </a:r>
            <a:r>
              <a:rPr lang="zh-CN" altLang="en-US" smtClean="0"/>
              <a:t>个内建对象的常用方法及用法</a:t>
            </a:r>
          </a:p>
          <a:p>
            <a:pPr lvl="0"/>
            <a:r>
              <a:rPr lang="zh-CN" altLang="en-US" smtClean="0"/>
              <a:t>了解</a:t>
            </a:r>
            <a:r>
              <a:rPr lang="en-US" altLang="zh-CN" smtClean="0"/>
              <a:t>JavaBean</a:t>
            </a:r>
            <a:r>
              <a:rPr lang="zh-CN" altLang="en-US" smtClean="0"/>
              <a:t>概念及规范</a:t>
            </a:r>
            <a:endParaRPr lang="en-US" altLang="zh-CN" smtClean="0"/>
          </a:p>
          <a:p>
            <a:pPr lvl="0"/>
            <a:endParaRPr lang="zh-CN" altLang="en-US" smtClean="0"/>
          </a:p>
          <a:p>
            <a:pPr lvl="0"/>
            <a:endParaRPr lang="zh-CN" altLang="en-US" smtClean="0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指令元素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taglib</a:t>
            </a:r>
            <a:r>
              <a:rPr lang="zh-CN" altLang="en-US" smtClean="0"/>
              <a:t>指令</a:t>
            </a:r>
          </a:p>
          <a:p>
            <a:pPr lvl="1"/>
            <a:r>
              <a:rPr lang="en-US" altLang="zh-CN" smtClean="0"/>
              <a:t>taglib</a:t>
            </a:r>
            <a:r>
              <a:rPr lang="zh-CN" altLang="en-US" smtClean="0"/>
              <a:t>指令用于指定</a:t>
            </a:r>
            <a:r>
              <a:rPr lang="en-US" altLang="zh-CN" smtClean="0"/>
              <a:t>JSP</a:t>
            </a:r>
            <a:r>
              <a:rPr lang="zh-CN" altLang="en-US" smtClean="0"/>
              <a:t>页面所使用的标签库，通过该指令可以在</a:t>
            </a:r>
            <a:r>
              <a:rPr lang="en-US" altLang="zh-CN" smtClean="0"/>
              <a:t>JSP</a:t>
            </a:r>
            <a:r>
              <a:rPr lang="zh-CN" altLang="en-US" smtClean="0"/>
              <a:t>页面中使用标签库中的标签。</a:t>
            </a:r>
          </a:p>
          <a:p>
            <a:r>
              <a:rPr lang="zh-CN" altLang="en-US" smtClean="0"/>
              <a:t>语法</a:t>
            </a:r>
            <a:endParaRPr lang="en-US" altLang="zh-CN" smtClean="0"/>
          </a:p>
          <a:p>
            <a:pPr lvl="1"/>
            <a:r>
              <a:rPr lang="en-US" altLang="zh-CN" smtClean="0"/>
              <a:t>&lt;%@taglib</a:t>
            </a:r>
            <a:r>
              <a:rPr lang="zh-CN" altLang="en-US" smtClean="0"/>
              <a:t> </a:t>
            </a:r>
            <a:r>
              <a:rPr lang="en-US" altLang="zh-CN" smtClean="0"/>
              <a:t>uri="</a:t>
            </a:r>
            <a:r>
              <a:rPr lang="zh-CN" altLang="en-US" smtClean="0"/>
              <a:t>标签库</a:t>
            </a:r>
            <a:r>
              <a:rPr lang="en-US" altLang="zh-CN" smtClean="0"/>
              <a:t>URI" prefix="</a:t>
            </a:r>
            <a:r>
              <a:rPr lang="zh-CN" altLang="en-US" smtClean="0"/>
              <a:t>标签前缀</a:t>
            </a:r>
            <a:r>
              <a:rPr lang="en-US" altLang="zh-CN" smtClean="0"/>
              <a:t>"%&gt;</a:t>
            </a:r>
            <a:endParaRPr lang="zh-CN" altLang="en-US" smtClean="0"/>
          </a:p>
          <a:p>
            <a:pPr lvl="1"/>
            <a:r>
              <a:rPr lang="zh-CN" altLang="en-US" smtClean="0"/>
              <a:t>其中：</a:t>
            </a:r>
          </a:p>
          <a:p>
            <a:pPr lvl="2"/>
            <a:r>
              <a:rPr lang="en-US" altLang="zh-CN" smtClean="0"/>
              <a:t>uri</a:t>
            </a:r>
            <a:r>
              <a:rPr lang="zh-CN" altLang="en-US" smtClean="0"/>
              <a:t>指定描述这个标签库位置的</a:t>
            </a:r>
            <a:r>
              <a:rPr lang="en-US" altLang="zh-CN" smtClean="0"/>
              <a:t>URI</a:t>
            </a:r>
            <a:r>
              <a:rPr lang="zh-CN" altLang="en-US" smtClean="0"/>
              <a:t>，可以是相对路径或绝对路径；</a:t>
            </a:r>
          </a:p>
          <a:p>
            <a:pPr lvl="2"/>
            <a:r>
              <a:rPr lang="en-US" altLang="zh-CN" smtClean="0"/>
              <a:t>prefix</a:t>
            </a:r>
            <a:r>
              <a:rPr lang="zh-CN" altLang="en-US" smtClean="0"/>
              <a:t>指定使用标签库中标签的前缀。</a:t>
            </a:r>
          </a:p>
          <a:p>
            <a:pPr lvl="2"/>
            <a:endParaRPr lang="zh-CN" altLang="en-US" smtClean="0"/>
          </a:p>
          <a:p>
            <a:r>
              <a:rPr lang="zh-CN" altLang="en-US" smtClean="0"/>
              <a:t>对上述示例指定的标签库，可以使用如下代码进行标签的引用：</a:t>
            </a:r>
          </a:p>
          <a:p>
            <a:pPr lvl="1"/>
            <a:r>
              <a:rPr lang="en-US" altLang="zh-CN" smtClean="0"/>
              <a:t>&lt;c:out value="hello world"/&gt;</a:t>
            </a:r>
            <a:endParaRPr lang="zh-CN" altLang="en-US" smtClean="0"/>
          </a:p>
          <a:p>
            <a:pPr lvl="1"/>
            <a:r>
              <a:rPr lang="zh-CN" altLang="en-US" smtClean="0"/>
              <a:t>其中“</a:t>
            </a:r>
            <a:r>
              <a:rPr lang="en-US" altLang="zh-CN" smtClean="0"/>
              <a:t>c</a:t>
            </a:r>
            <a:r>
              <a:rPr lang="zh-CN" altLang="en-US" smtClean="0"/>
              <a:t>”为标签的前缀，在</a:t>
            </a:r>
            <a:r>
              <a:rPr lang="en-US" altLang="zh-CN" smtClean="0"/>
              <a:t>JSP</a:t>
            </a:r>
            <a:r>
              <a:rPr lang="zh-CN" altLang="en-US" smtClean="0"/>
              <a:t>中有些前缀已经保留，如果自定义标签，这些标签前缀不可使用。保留前缀有：</a:t>
            </a:r>
            <a:r>
              <a:rPr lang="en-US" altLang="zh-CN" smtClean="0"/>
              <a:t>jsp</a:t>
            </a:r>
            <a:r>
              <a:rPr lang="zh-CN" altLang="en-US" smtClean="0"/>
              <a:t>、</a:t>
            </a:r>
            <a:r>
              <a:rPr lang="en-US" altLang="zh-CN" smtClean="0"/>
              <a:t>jspx</a:t>
            </a:r>
            <a:r>
              <a:rPr lang="zh-CN" altLang="en-US" smtClean="0"/>
              <a:t>、</a:t>
            </a:r>
            <a:r>
              <a:rPr lang="en-US" altLang="zh-CN" smtClean="0"/>
              <a:t>java</a:t>
            </a:r>
            <a:r>
              <a:rPr lang="zh-CN" altLang="en-US" smtClean="0"/>
              <a:t>、</a:t>
            </a:r>
            <a:r>
              <a:rPr lang="en-US" altLang="zh-CN" smtClean="0"/>
              <a:t>javax</a:t>
            </a:r>
            <a:r>
              <a:rPr lang="zh-CN" altLang="en-US" smtClean="0"/>
              <a:t>、</a:t>
            </a:r>
            <a:r>
              <a:rPr lang="en-US" altLang="zh-CN" smtClean="0"/>
              <a:t>servlet</a:t>
            </a:r>
            <a:r>
              <a:rPr lang="zh-CN" altLang="en-US" smtClean="0"/>
              <a:t>、</a:t>
            </a:r>
            <a:r>
              <a:rPr lang="en-US" altLang="zh-CN" smtClean="0"/>
              <a:t>sun</a:t>
            </a:r>
            <a:r>
              <a:rPr lang="zh-CN" altLang="en-US" smtClean="0"/>
              <a:t>和</a:t>
            </a:r>
            <a:r>
              <a:rPr lang="en-US" altLang="zh-CN" smtClean="0"/>
              <a:t>sunw</a:t>
            </a:r>
            <a:r>
              <a:rPr lang="zh-CN" altLang="en-US" smtClean="0"/>
              <a:t>。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课堂练习（</a:t>
            </a:r>
            <a:r>
              <a:rPr lang="en-US" altLang="zh-CN" smtClean="0">
                <a:solidFill>
                  <a:srgbClr val="FF0000"/>
                </a:solidFill>
              </a:rPr>
              <a:t>5</a:t>
            </a:r>
            <a:r>
              <a:rPr lang="zh-CN" altLang="en-US" smtClean="0">
                <a:solidFill>
                  <a:srgbClr val="FF0000"/>
                </a:solidFill>
              </a:rPr>
              <a:t>分钟）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、创建</a:t>
            </a:r>
            <a:r>
              <a:rPr lang="en-US" altLang="zh-CN" smtClean="0"/>
              <a:t>top.jsp</a:t>
            </a:r>
            <a:r>
              <a:rPr lang="zh-CN" altLang="en-US" smtClean="0"/>
              <a:t>（</a:t>
            </a:r>
            <a:r>
              <a:rPr lang="en-US" altLang="zh-CN" smtClean="0"/>
              <a:t>Banner</a:t>
            </a:r>
            <a:r>
              <a:rPr lang="zh-CN" altLang="en-US" smtClean="0"/>
              <a:t>信息）、</a:t>
            </a:r>
            <a:r>
              <a:rPr lang="en-US" altLang="zh-CN" smtClean="0"/>
              <a:t>copyright.jsp</a:t>
            </a:r>
            <a:r>
              <a:rPr lang="zh-CN" altLang="en-US" smtClean="0"/>
              <a:t>（版权信息），使用</a:t>
            </a:r>
            <a:r>
              <a:rPr lang="en-US" altLang="zh-CN" smtClean="0"/>
              <a:t>include</a:t>
            </a:r>
            <a:r>
              <a:rPr lang="zh-CN" altLang="en-US" smtClean="0"/>
              <a:t>指令完成如下页面，资源内容请参考</a:t>
            </a:r>
            <a:r>
              <a:rPr lang="en-US" altLang="zh-CN" smtClean="0"/>
              <a:t>http://www.neuedu.com/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参考答案：</a:t>
            </a:r>
            <a:r>
              <a:rPr lang="en-US" altLang="zh-CN" smtClean="0"/>
              <a:t>ch04-ktlx02\index.jsp</a:t>
            </a:r>
            <a:r>
              <a:rPr lang="zh-CN" altLang="en-US" smtClean="0"/>
              <a:t>、</a:t>
            </a:r>
            <a:r>
              <a:rPr lang="en-US" altLang="zh-CN" smtClean="0"/>
              <a:t>top.jsp</a:t>
            </a:r>
            <a:r>
              <a:rPr lang="zh-CN" altLang="en-US" smtClean="0"/>
              <a:t>、</a:t>
            </a:r>
            <a:r>
              <a:rPr lang="en-US" altLang="zh-CN" smtClean="0"/>
              <a:t>copyright.jsp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16832"/>
            <a:ext cx="6532016" cy="381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动作元素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虽然希望</a:t>
            </a:r>
            <a:r>
              <a:rPr lang="en-US" altLang="zh-CN" smtClean="0"/>
              <a:t>JSP</a:t>
            </a:r>
            <a:r>
              <a:rPr lang="zh-CN" altLang="en-US" smtClean="0"/>
              <a:t>页面仅用作数据显示模块，不要嵌套任何</a:t>
            </a:r>
            <a:r>
              <a:rPr lang="en-US" altLang="zh-CN" smtClean="0"/>
              <a:t>java</a:t>
            </a:r>
            <a:r>
              <a:rPr lang="zh-CN" altLang="en-US" smtClean="0"/>
              <a:t>代码引入任何业务逻辑，但在实际开发中不引入一点业务逻辑是不可能的，但引入业务逻辑会导致页面出现难看</a:t>
            </a:r>
            <a:r>
              <a:rPr lang="en-US" altLang="zh-CN" smtClean="0"/>
              <a:t>java</a:t>
            </a:r>
            <a:r>
              <a:rPr lang="zh-CN" altLang="en-US" smtClean="0"/>
              <a:t>代码，怎么办？</a:t>
            </a:r>
          </a:p>
          <a:p>
            <a:r>
              <a:rPr lang="en-US" altLang="zh-CN" smtClean="0"/>
              <a:t>Sun</a:t>
            </a:r>
            <a:r>
              <a:rPr lang="zh-CN" altLang="en-US" smtClean="0"/>
              <a:t>公司允许用户开发自定义标签封装页面的</a:t>
            </a:r>
            <a:r>
              <a:rPr lang="en-US" altLang="zh-CN" smtClean="0"/>
              <a:t>java</a:t>
            </a:r>
            <a:r>
              <a:rPr lang="zh-CN" altLang="en-US" smtClean="0"/>
              <a:t>代码，以便</a:t>
            </a:r>
            <a:r>
              <a:rPr lang="en-US" altLang="zh-CN" smtClean="0"/>
              <a:t>jsp</a:t>
            </a:r>
            <a:r>
              <a:rPr lang="zh-CN" altLang="en-US" smtClean="0"/>
              <a:t>页面不出现一行</a:t>
            </a:r>
            <a:r>
              <a:rPr lang="en-US" altLang="zh-CN" smtClean="0"/>
              <a:t>java</a:t>
            </a:r>
            <a:r>
              <a:rPr lang="zh-CN" altLang="en-US" smtClean="0"/>
              <a:t>代码</a:t>
            </a:r>
            <a:r>
              <a:rPr lang="en-US" altLang="zh-CN" smtClean="0"/>
              <a:t>, </a:t>
            </a:r>
            <a:r>
              <a:rPr lang="zh-CN" altLang="en-US" smtClean="0"/>
              <a:t>在</a:t>
            </a:r>
            <a:r>
              <a:rPr lang="en-US" altLang="zh-CN" smtClean="0"/>
              <a:t>jsp</a:t>
            </a:r>
            <a:r>
              <a:rPr lang="zh-CN" altLang="en-US" smtClean="0"/>
              <a:t>页面中也内置了一些标签</a:t>
            </a:r>
            <a:r>
              <a:rPr lang="en-US" altLang="zh-CN" smtClean="0"/>
              <a:t>(</a:t>
            </a:r>
            <a:r>
              <a:rPr lang="zh-CN" altLang="en-US" smtClean="0"/>
              <a:t>动作元素</a:t>
            </a:r>
            <a:r>
              <a:rPr lang="en-US" altLang="zh-CN" smtClean="0"/>
              <a:t>)</a:t>
            </a:r>
            <a:r>
              <a:rPr lang="zh-CN" altLang="en-US" smtClean="0"/>
              <a:t>，开发人员使用这些标签可以完成页面的一些常用业务逻辑。</a:t>
            </a:r>
          </a:p>
          <a:p>
            <a:r>
              <a:rPr lang="en-US" altLang="zh-CN" smtClean="0"/>
              <a:t>JSP</a:t>
            </a:r>
            <a:r>
              <a:rPr lang="zh-CN" altLang="en-US" smtClean="0"/>
              <a:t>标签也称之为</a:t>
            </a:r>
            <a:r>
              <a:rPr lang="en-US" altLang="zh-CN" smtClean="0"/>
              <a:t>Jsp Action(JSP</a:t>
            </a:r>
            <a:r>
              <a:rPr lang="zh-CN" altLang="en-US" smtClean="0"/>
              <a:t>动作</a:t>
            </a:r>
            <a:r>
              <a:rPr lang="en-US" altLang="zh-CN" smtClean="0"/>
              <a:t>)</a:t>
            </a:r>
            <a:r>
              <a:rPr lang="zh-CN" altLang="en-US" smtClean="0"/>
              <a:t>元素，它用于在</a:t>
            </a:r>
            <a:r>
              <a:rPr lang="en-US" altLang="zh-CN" smtClean="0"/>
              <a:t>JSP</a:t>
            </a:r>
            <a:r>
              <a:rPr lang="zh-CN" altLang="en-US" smtClean="0"/>
              <a:t>页面中提供业务逻辑功能。</a:t>
            </a:r>
          </a:p>
          <a:p>
            <a:r>
              <a:rPr lang="en-US" altLang="zh-CN" smtClean="0"/>
              <a:t>JSP</a:t>
            </a:r>
            <a:r>
              <a:rPr lang="zh-CN" altLang="en-US" smtClean="0"/>
              <a:t>规范定义了一系列标准动作，常用有下列几种：</a:t>
            </a:r>
            <a:endParaRPr lang="en-US" altLang="zh-CN" smtClean="0"/>
          </a:p>
          <a:p>
            <a:pPr marL="755650" lvl="1" indent="-355600" eaLnBrk="1" hangingPunct="1">
              <a:spcAft>
                <a:spcPct val="20000"/>
              </a:spcAft>
            </a:pPr>
            <a:r>
              <a:rPr lang="en-US" altLang="zh-CN" smtClean="0"/>
              <a:t>&lt;jsp:include&gt;</a:t>
            </a:r>
            <a:r>
              <a:rPr lang="zh-CN" altLang="en-US" smtClean="0"/>
              <a:t>标签  </a:t>
            </a:r>
          </a:p>
          <a:p>
            <a:pPr marL="755650" lvl="1" indent="-355600" eaLnBrk="1" hangingPunct="1">
              <a:spcAft>
                <a:spcPct val="20000"/>
              </a:spcAft>
            </a:pPr>
            <a:r>
              <a:rPr lang="en-US" altLang="zh-CN" smtClean="0"/>
              <a:t>&lt;jsp:forward&gt;</a:t>
            </a:r>
            <a:r>
              <a:rPr lang="zh-CN" altLang="en-US" smtClean="0"/>
              <a:t>标签  </a:t>
            </a:r>
          </a:p>
          <a:p>
            <a:pPr marL="755650" lvl="1" indent="-355600" eaLnBrk="1" hangingPunct="1">
              <a:spcAft>
                <a:spcPct val="20000"/>
              </a:spcAft>
            </a:pPr>
            <a:r>
              <a:rPr lang="en-US" altLang="zh-CN" smtClean="0"/>
              <a:t>&lt;jsp:param&gt;</a:t>
            </a:r>
            <a:r>
              <a:rPr lang="zh-CN" altLang="en-US" smtClean="0"/>
              <a:t>标签  </a:t>
            </a:r>
          </a:p>
          <a:p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动作元素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&lt;jsp:include&gt;</a:t>
            </a:r>
            <a:r>
              <a:rPr lang="zh-CN" altLang="en-US" smtClean="0"/>
              <a:t>标签</a:t>
            </a:r>
          </a:p>
          <a:p>
            <a:pPr lvl="1"/>
            <a:r>
              <a:rPr lang="zh-CN" altLang="en-US" smtClean="0"/>
              <a:t>用于在页面运行时引入一个静态或动态的页面，也称为动态包含。</a:t>
            </a:r>
          </a:p>
          <a:p>
            <a:pPr lvl="1"/>
            <a:r>
              <a:rPr lang="en-US" altLang="zh-CN" smtClean="0"/>
              <a:t>&lt;</a:t>
            </a:r>
            <a:r>
              <a:rPr lang="en-US" smtClean="0"/>
              <a:t>jsp:include&gt;</a:t>
            </a:r>
            <a:r>
              <a:rPr lang="zh-CN" altLang="en-US" smtClean="0"/>
              <a:t>如果包含的文件是普通的文本文件，就将文件的内容发送到客户端，由客户端负责显示；如果包含的文件是</a:t>
            </a:r>
            <a:r>
              <a:rPr lang="en-US" smtClean="0"/>
              <a:t>JSP</a:t>
            </a:r>
            <a:r>
              <a:rPr lang="zh-CN" altLang="en-US" smtClean="0"/>
              <a:t>文件，</a:t>
            </a:r>
            <a:r>
              <a:rPr lang="en-US" smtClean="0"/>
              <a:t>JSP</a:t>
            </a:r>
            <a:r>
              <a:rPr lang="zh-CN" altLang="en-US" smtClean="0"/>
              <a:t>容器就执行这个文件，然后将执行结果发送到客户端，由客户端负责显示这些结果。</a:t>
            </a:r>
          </a:p>
          <a:p>
            <a:r>
              <a:rPr lang="zh-CN" altLang="en-US" smtClean="0"/>
              <a:t>语法</a:t>
            </a:r>
            <a:r>
              <a:rPr lang="en-US" altLang="zh-CN" smtClean="0"/>
              <a:t>:</a:t>
            </a:r>
          </a:p>
          <a:p>
            <a:pPr lvl="1"/>
            <a:r>
              <a:rPr lang="en-US" altLang="zh-CN" smtClean="0"/>
              <a:t>&lt;jsp:include page=" relativeURL " flush="true|false" /&gt;</a:t>
            </a:r>
          </a:p>
          <a:p>
            <a:pPr lvl="1"/>
            <a:r>
              <a:rPr lang="en-US" altLang="zh-CN" smtClean="0"/>
              <a:t>&lt;jsp:include&gt;</a:t>
            </a:r>
            <a:r>
              <a:rPr lang="zh-CN" altLang="en-US" smtClean="0"/>
              <a:t>动作可以包含一个或几个</a:t>
            </a:r>
            <a:r>
              <a:rPr lang="en-US" altLang="zh-CN" smtClean="0"/>
              <a:t>&lt;jsp:param&gt;</a:t>
            </a:r>
            <a:r>
              <a:rPr lang="zh-CN" altLang="en-US" smtClean="0"/>
              <a:t>子动作，用于向要引入的页面传递数据。</a:t>
            </a:r>
          </a:p>
          <a:p>
            <a:pPr lvl="2"/>
            <a:r>
              <a:rPr lang="en-US" altLang="zh-CN" smtClean="0"/>
              <a:t>&lt;</a:t>
            </a:r>
            <a:r>
              <a:rPr lang="en-US" altLang="en-US" smtClean="0"/>
              <a:t>jsp:include page="</a:t>
            </a:r>
            <a:r>
              <a:rPr lang="en-US" altLang="zh-CN" smtClean="0"/>
              <a:t> relativeURL </a:t>
            </a:r>
            <a:r>
              <a:rPr lang="en-US" altLang="en-US" smtClean="0"/>
              <a:t>" </a:t>
            </a:r>
            <a:r>
              <a:rPr lang="en-US" altLang="zh-CN" smtClean="0"/>
              <a:t>flush="true|false" </a:t>
            </a:r>
            <a:r>
              <a:rPr lang="en-US" altLang="en-US" smtClean="0"/>
              <a:t>&gt;</a:t>
            </a:r>
            <a:endParaRPr lang="en-US" altLang="zh-CN" smtClean="0"/>
          </a:p>
          <a:p>
            <a:pPr lvl="2"/>
            <a:r>
              <a:rPr lang="en-US" altLang="en-US" smtClean="0"/>
              <a:t>	&lt;jsp:param name="name" value="value"/&gt;</a:t>
            </a:r>
            <a:endParaRPr lang="en-US" altLang="zh-CN" smtClean="0"/>
          </a:p>
          <a:p>
            <a:pPr lvl="2"/>
            <a:r>
              <a:rPr lang="en-US" altLang="en-US" smtClean="0"/>
              <a:t>	......</a:t>
            </a:r>
            <a:endParaRPr lang="en-US" altLang="zh-CN" smtClean="0"/>
          </a:p>
          <a:p>
            <a:pPr lvl="2"/>
            <a:r>
              <a:rPr lang="en-US" altLang="en-US" smtClean="0"/>
              <a:t>&lt;/jsp:include&gt;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page</a:t>
            </a:r>
            <a:r>
              <a:rPr lang="zh-CN" altLang="en-US" smtClean="0"/>
              <a:t>指定引入文件的地址；</a:t>
            </a:r>
          </a:p>
          <a:p>
            <a:pPr lvl="1"/>
            <a:r>
              <a:rPr lang="en-US" altLang="zh-CN" smtClean="0"/>
              <a:t>flush=“true”</a:t>
            </a:r>
            <a:r>
              <a:rPr lang="zh-CN" altLang="en-US" smtClean="0"/>
              <a:t>表示设定是否自动刷新缓冲区，默认为</a:t>
            </a:r>
            <a:r>
              <a:rPr lang="en-US" altLang="zh-CN" smtClean="0"/>
              <a:t>false</a:t>
            </a:r>
            <a:r>
              <a:rPr lang="zh-CN" altLang="en-US" smtClean="0"/>
              <a:t>，可省略；在页面包含大量数据时，为缩短客户端延迟，可将一部分内容先行输出；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915816" y="5517232"/>
            <a:ext cx="3744912" cy="603251"/>
            <a:chOff x="2555776" y="4155926"/>
            <a:chExt cx="3744912" cy="452438"/>
          </a:xfrm>
        </p:grpSpPr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2555776" y="4155926"/>
              <a:ext cx="3744912" cy="346249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4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12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4155926"/>
              <a:ext cx="647700" cy="452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动作元素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include</a:t>
            </a:r>
            <a:r>
              <a:rPr lang="zh-CN" altLang="en-US" smtClean="0"/>
              <a:t>指令元素与</a:t>
            </a:r>
            <a:r>
              <a:rPr lang="en-US" altLang="zh-CN" smtClean="0"/>
              <a:t>include</a:t>
            </a:r>
            <a:r>
              <a:rPr lang="zh-CN" altLang="en-US" smtClean="0"/>
              <a:t>动作元素</a:t>
            </a:r>
          </a:p>
          <a:p>
            <a:pPr lvl="1"/>
            <a:r>
              <a:rPr lang="zh-CN" altLang="en-US" smtClean="0"/>
              <a:t>共同点：</a:t>
            </a:r>
            <a:r>
              <a:rPr lang="en-US" altLang="zh-CN" smtClean="0"/>
              <a:t>include</a:t>
            </a:r>
            <a:r>
              <a:rPr lang="zh-CN" altLang="en-US" smtClean="0"/>
              <a:t>指令元素和</a:t>
            </a:r>
            <a:r>
              <a:rPr lang="en-US" altLang="zh-CN" smtClean="0"/>
              <a:t>include</a:t>
            </a:r>
            <a:r>
              <a:rPr lang="zh-CN" altLang="en-US" smtClean="0"/>
              <a:t>动作元素的作用都是实现包含文件代码的复用。</a:t>
            </a:r>
          </a:p>
          <a:p>
            <a:pPr lvl="1"/>
            <a:r>
              <a:rPr lang="zh-CN" altLang="en-US" smtClean="0"/>
              <a:t>区别：对包含文件的处理方式和处理时间不同。</a:t>
            </a:r>
          </a:p>
          <a:p>
            <a:pPr lvl="2"/>
            <a:r>
              <a:rPr lang="en-US" altLang="zh-CN" smtClean="0"/>
              <a:t>include</a:t>
            </a:r>
            <a:r>
              <a:rPr lang="zh-CN" altLang="en-US" smtClean="0"/>
              <a:t>指令元素是在翻译阶段就引入所包含的文件，被处理的文件在逻辑和语法上依赖于当前</a:t>
            </a:r>
            <a:r>
              <a:rPr lang="en-US" altLang="zh-CN" smtClean="0"/>
              <a:t>JSP</a:t>
            </a:r>
            <a:r>
              <a:rPr lang="zh-CN" altLang="en-US" smtClean="0"/>
              <a:t>页面，其优点是页面的执行速度快。</a:t>
            </a:r>
          </a:p>
          <a:p>
            <a:pPr lvl="2"/>
            <a:r>
              <a:rPr lang="en-US" altLang="zh-CN" smtClean="0"/>
              <a:t>include</a:t>
            </a:r>
            <a:r>
              <a:rPr lang="zh-CN" altLang="en-US" smtClean="0"/>
              <a:t>动作元素是在</a:t>
            </a:r>
            <a:r>
              <a:rPr lang="en-US" altLang="zh-CN" smtClean="0"/>
              <a:t>JSP</a:t>
            </a:r>
            <a:r>
              <a:rPr lang="zh-CN" altLang="en-US" smtClean="0"/>
              <a:t>页面运行时才引入包含文件所产生的应答文本，被包含的文件在逻辑和语法上独立于当前</a:t>
            </a:r>
            <a:r>
              <a:rPr lang="en-US" altLang="zh-CN" smtClean="0"/>
              <a:t>JSP</a:t>
            </a:r>
            <a:r>
              <a:rPr lang="zh-CN" altLang="en-US" smtClean="0"/>
              <a:t>页面，其优点是可以使用</a:t>
            </a:r>
            <a:r>
              <a:rPr lang="en-US" altLang="zh-CN" smtClean="0"/>
              <a:t>param</a:t>
            </a:r>
            <a:r>
              <a:rPr lang="zh-CN" altLang="en-US" smtClean="0"/>
              <a:t>子元素更加灵活地处理所需要的文件，缺点是执行速度要慢一些。</a:t>
            </a:r>
          </a:p>
          <a:p>
            <a:r>
              <a:rPr lang="en-US" altLang="zh-CN" smtClean="0"/>
              <a:t>&lt;jsp:forward&gt;</a:t>
            </a:r>
            <a:r>
              <a:rPr lang="zh-CN" altLang="en-US" smtClean="0"/>
              <a:t>标签</a:t>
            </a:r>
          </a:p>
          <a:p>
            <a:pPr lvl="1"/>
            <a:r>
              <a:rPr lang="en-US" altLang="zh-CN" smtClean="0"/>
              <a:t>&lt;jsp:forward&gt;</a:t>
            </a:r>
            <a:r>
              <a:rPr lang="zh-CN" altLang="en-US" smtClean="0"/>
              <a:t>标签用于把请求转发给另外一个资源。</a:t>
            </a:r>
          </a:p>
          <a:p>
            <a:pPr lvl="1"/>
            <a:r>
              <a:rPr lang="en-US" altLang="zh-CN" smtClean="0"/>
              <a:t>&lt;jsp:forward&gt;</a:t>
            </a:r>
            <a:r>
              <a:rPr lang="zh-CN" altLang="en-US" smtClean="0"/>
              <a:t>可以包含一个或几个</a:t>
            </a:r>
            <a:r>
              <a:rPr lang="en-US" altLang="zh-CN" smtClean="0"/>
              <a:t>&lt;jsp:param&gt;</a:t>
            </a:r>
            <a:r>
              <a:rPr lang="zh-CN" altLang="en-US" smtClean="0"/>
              <a:t>子动作，用于向所转向的页面传递参数。</a:t>
            </a:r>
            <a:endParaRPr lang="en-US" altLang="zh-CN" smtClean="0"/>
          </a:p>
          <a:p>
            <a:pPr lvl="2"/>
            <a:r>
              <a:rPr lang="en-US" altLang="en-US" smtClean="0"/>
              <a:t>&lt;jsp:forward page=“</a:t>
            </a:r>
            <a:r>
              <a:rPr lang="en-US" altLang="zh-CN" smtClean="0"/>
              <a:t>url</a:t>
            </a:r>
            <a:r>
              <a:rPr lang="en-US" altLang="en-US" smtClean="0"/>
              <a:t>"&gt;</a:t>
            </a:r>
            <a:endParaRPr lang="zh-CN" altLang="en-US" smtClean="0"/>
          </a:p>
          <a:p>
            <a:pPr lvl="2"/>
            <a:r>
              <a:rPr lang="en-US" altLang="en-US" smtClean="0"/>
              <a:t>	&lt;jsp:param name="name" value="value"/&gt;</a:t>
            </a:r>
            <a:endParaRPr lang="zh-CN" altLang="en-US" smtClean="0"/>
          </a:p>
          <a:p>
            <a:pPr lvl="2"/>
            <a:r>
              <a:rPr lang="en-US" altLang="en-US" smtClean="0"/>
              <a:t>	......</a:t>
            </a:r>
            <a:endParaRPr lang="zh-CN" altLang="en-US" smtClean="0"/>
          </a:p>
          <a:p>
            <a:pPr lvl="2"/>
            <a:r>
              <a:rPr lang="en-US" altLang="en-US" smtClean="0"/>
              <a:t>&lt;/jsp:forward&gt;</a:t>
            </a:r>
            <a:endParaRPr lang="zh-CN" altLang="en-US" smtClean="0"/>
          </a:p>
          <a:p>
            <a:pPr lvl="4"/>
            <a:endParaRPr lang="zh-CN" altLang="en-US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803527" y="1700214"/>
            <a:ext cx="682625" cy="681037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3635376" y="1700214"/>
            <a:ext cx="4346575" cy="6810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基本语法</a:t>
            </a:r>
            <a:endParaRPr lang="zh-CN" altLang="en-US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MH_Number_2"/>
          <p:cNvSpPr/>
          <p:nvPr>
            <p:custDataLst>
              <p:tags r:id="rId3"/>
            </p:custDataLst>
          </p:nvPr>
        </p:nvSpPr>
        <p:spPr>
          <a:xfrm>
            <a:off x="2803527" y="2555875"/>
            <a:ext cx="682625" cy="681039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2"/>
          <p:cNvSpPr/>
          <p:nvPr>
            <p:custDataLst>
              <p:tags r:id="rId4"/>
            </p:custDataLst>
          </p:nvPr>
        </p:nvSpPr>
        <p:spPr>
          <a:xfrm>
            <a:off x="3635376" y="2555875"/>
            <a:ext cx="4346575" cy="6810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内置对象</a:t>
            </a:r>
            <a:endParaRPr lang="zh-CN" altLang="en-US" sz="20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MH_Number_2"/>
          <p:cNvSpPr/>
          <p:nvPr>
            <p:custDataLst>
              <p:tags r:id="rId5"/>
            </p:custDataLst>
          </p:nvPr>
        </p:nvSpPr>
        <p:spPr>
          <a:xfrm>
            <a:off x="2803527" y="3395664"/>
            <a:ext cx="682625" cy="681037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Entry_2"/>
          <p:cNvSpPr/>
          <p:nvPr>
            <p:custDataLst>
              <p:tags r:id="rId6"/>
            </p:custDataLst>
          </p:nvPr>
        </p:nvSpPr>
        <p:spPr>
          <a:xfrm>
            <a:off x="3635376" y="3395664"/>
            <a:ext cx="4346575" cy="6810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18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18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8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JavaBean</a:t>
            </a:r>
            <a:endParaRPr lang="zh-CN" altLang="en-US" sz="18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MH_Number_2"/>
          <p:cNvSpPr/>
          <p:nvPr>
            <p:custDataLst>
              <p:tags r:id="rId7"/>
            </p:custDataLst>
          </p:nvPr>
        </p:nvSpPr>
        <p:spPr>
          <a:xfrm>
            <a:off x="2803525" y="4260850"/>
            <a:ext cx="682625" cy="681038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MH_Entry_2"/>
          <p:cNvSpPr/>
          <p:nvPr>
            <p:custDataLst>
              <p:tags r:id="rId8"/>
            </p:custDataLst>
          </p:nvPr>
        </p:nvSpPr>
        <p:spPr>
          <a:xfrm>
            <a:off x="3635375" y="4260850"/>
            <a:ext cx="4346575" cy="68103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200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本章实战项目任务实现</a:t>
            </a:r>
            <a:endParaRPr lang="zh-CN" altLang="en-US" sz="2000" dirty="0" smtClean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JSP</a:t>
            </a:r>
            <a:r>
              <a:rPr lang="zh-CN" altLang="en-US" smtClean="0"/>
              <a:t>内置对象简介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JSP</a:t>
            </a:r>
            <a:r>
              <a:rPr lang="zh-CN" altLang="en-US" smtClean="0"/>
              <a:t>内置对象是指在</a:t>
            </a:r>
            <a:r>
              <a:rPr lang="en-US" altLang="zh-CN" smtClean="0"/>
              <a:t>JSP</a:t>
            </a:r>
            <a:r>
              <a:rPr lang="zh-CN" altLang="en-US" smtClean="0"/>
              <a:t>页面中，不用声明就可以在脚本和表达式中直接使用的对象。</a:t>
            </a:r>
          </a:p>
          <a:p>
            <a:r>
              <a:rPr lang="en-US" altLang="zh-CN" smtClean="0"/>
              <a:t>JSP</a:t>
            </a:r>
            <a:r>
              <a:rPr lang="zh-CN" altLang="en-US" smtClean="0"/>
              <a:t>内置对象也称隐含对象，它提供了</a:t>
            </a:r>
            <a:r>
              <a:rPr lang="en-US" altLang="zh-CN" smtClean="0"/>
              <a:t>Web</a:t>
            </a:r>
            <a:r>
              <a:rPr lang="zh-CN" altLang="en-US" smtClean="0"/>
              <a:t>开发常用的功能，为了提高开发效率，</a:t>
            </a:r>
            <a:r>
              <a:rPr lang="en-US" altLang="zh-CN" smtClean="0"/>
              <a:t>JSP</a:t>
            </a:r>
            <a:r>
              <a:rPr lang="zh-CN" altLang="en-US" smtClean="0"/>
              <a:t>规范预定义了内置对象。</a:t>
            </a:r>
          </a:p>
          <a:p>
            <a:r>
              <a:rPr lang="en-US" altLang="zh-CN" smtClean="0"/>
              <a:t>JSP</a:t>
            </a:r>
            <a:r>
              <a:rPr lang="zh-CN" altLang="en-US" smtClean="0"/>
              <a:t>内置对象有如下特点：</a:t>
            </a:r>
          </a:p>
          <a:p>
            <a:pPr lvl="1"/>
            <a:r>
              <a:rPr lang="zh-CN" altLang="en-US" smtClean="0"/>
              <a:t>内置对象由</a:t>
            </a:r>
            <a:r>
              <a:rPr lang="en-US" altLang="zh-CN" smtClean="0"/>
              <a:t>Web</a:t>
            </a:r>
            <a:r>
              <a:rPr lang="zh-CN" altLang="en-US" smtClean="0"/>
              <a:t>容器自动载入，不需要实例化；</a:t>
            </a:r>
          </a:p>
          <a:p>
            <a:pPr lvl="1"/>
            <a:r>
              <a:rPr lang="zh-CN" altLang="en-US" smtClean="0"/>
              <a:t>内置对象通过</a:t>
            </a:r>
            <a:r>
              <a:rPr lang="en-US" altLang="zh-CN" smtClean="0"/>
              <a:t>Web</a:t>
            </a:r>
            <a:r>
              <a:rPr lang="zh-CN" altLang="en-US" smtClean="0"/>
              <a:t>容器来实现和管理；</a:t>
            </a:r>
          </a:p>
          <a:p>
            <a:pPr lvl="1"/>
            <a:r>
              <a:rPr lang="zh-CN" altLang="en-US" smtClean="0"/>
              <a:t>在所有的</a:t>
            </a:r>
            <a:r>
              <a:rPr lang="en-US" altLang="zh-CN" smtClean="0"/>
              <a:t>JSP</a:t>
            </a:r>
            <a:r>
              <a:rPr lang="zh-CN" altLang="en-US" smtClean="0"/>
              <a:t>页面中，直接调用内置对象都是合法的。</a:t>
            </a:r>
          </a:p>
          <a:p>
            <a:pPr lvl="1"/>
            <a:r>
              <a:rPr lang="zh-CN" altLang="en-US" smtClean="0"/>
              <a:t>每个</a:t>
            </a:r>
            <a:r>
              <a:rPr lang="en-US" altLang="zh-CN" smtClean="0"/>
              <a:t>JSP </a:t>
            </a:r>
            <a:r>
              <a:rPr lang="zh-CN" altLang="en-US" smtClean="0"/>
              <a:t>页面在第一次被访问时，</a:t>
            </a:r>
            <a:r>
              <a:rPr lang="en-US" altLang="zh-CN" smtClean="0"/>
              <a:t>JSP</a:t>
            </a:r>
            <a:r>
              <a:rPr lang="zh-CN" altLang="en-US" smtClean="0"/>
              <a:t>引擎先将</a:t>
            </a:r>
            <a:r>
              <a:rPr lang="en-US" altLang="zh-CN" smtClean="0"/>
              <a:t>JSP</a:t>
            </a:r>
            <a:r>
              <a:rPr lang="zh-CN" altLang="en-US" smtClean="0"/>
              <a:t>翻译成一个</a:t>
            </a:r>
            <a:r>
              <a:rPr lang="en-US" altLang="zh-CN" smtClean="0"/>
              <a:t>_jspServlet(</a:t>
            </a:r>
            <a:r>
              <a:rPr lang="zh-CN" altLang="en-US" smtClean="0"/>
              <a:t>实质上也是一个</a:t>
            </a:r>
            <a:r>
              <a:rPr lang="en-US" altLang="zh-CN" smtClean="0"/>
              <a:t>servlet) </a:t>
            </a:r>
            <a:r>
              <a:rPr lang="zh-CN" altLang="en-US" smtClean="0"/>
              <a:t>，然后按照</a:t>
            </a:r>
            <a:r>
              <a:rPr lang="en-US" altLang="zh-CN" smtClean="0"/>
              <a:t>servlet</a:t>
            </a:r>
            <a:r>
              <a:rPr lang="zh-CN" altLang="en-US" smtClean="0"/>
              <a:t>的调用方式进行调用。</a:t>
            </a:r>
          </a:p>
          <a:p>
            <a:pPr lvl="1"/>
            <a:r>
              <a:rPr lang="zh-CN" altLang="en-US" smtClean="0"/>
              <a:t>由于</a:t>
            </a:r>
            <a:r>
              <a:rPr lang="en-US" altLang="zh-CN" smtClean="0"/>
              <a:t>JSP</a:t>
            </a:r>
            <a:r>
              <a:rPr lang="zh-CN" altLang="en-US" smtClean="0"/>
              <a:t>第一次访问时会翻译成</a:t>
            </a:r>
            <a:r>
              <a:rPr lang="en-US" altLang="zh-CN" smtClean="0"/>
              <a:t>servlet</a:t>
            </a:r>
            <a:r>
              <a:rPr lang="zh-CN" altLang="en-US" smtClean="0"/>
              <a:t>，所以第一次访问通常会比较慢，但第二次访问，</a:t>
            </a:r>
            <a:r>
              <a:rPr lang="en-US" altLang="zh-CN" smtClean="0"/>
              <a:t>JSP</a:t>
            </a:r>
            <a:r>
              <a:rPr lang="zh-CN" altLang="en-US" smtClean="0"/>
              <a:t>引擎如果发现</a:t>
            </a:r>
            <a:r>
              <a:rPr lang="en-US" altLang="zh-CN" smtClean="0"/>
              <a:t>JSP</a:t>
            </a:r>
            <a:r>
              <a:rPr lang="zh-CN" altLang="en-US" smtClean="0"/>
              <a:t>没有变化，就不再翻译，而是直接调用，所以程序的执行效率不会受到影响。</a:t>
            </a:r>
          </a:p>
          <a:p>
            <a:pPr lvl="1"/>
            <a:r>
              <a:rPr lang="en-US" altLang="zh-CN" smtClean="0"/>
              <a:t>JSP</a:t>
            </a:r>
            <a:r>
              <a:rPr lang="zh-CN" altLang="en-US" smtClean="0"/>
              <a:t>引擎在调用</a:t>
            </a:r>
            <a:r>
              <a:rPr lang="en-US" altLang="zh-CN" smtClean="0"/>
              <a:t>JSP</a:t>
            </a:r>
            <a:r>
              <a:rPr lang="zh-CN" altLang="en-US" smtClean="0"/>
              <a:t>对应的</a:t>
            </a:r>
            <a:r>
              <a:rPr lang="en-US" altLang="zh-CN" smtClean="0"/>
              <a:t>_jspService</a:t>
            </a:r>
            <a:r>
              <a:rPr lang="zh-CN" altLang="en-US" smtClean="0"/>
              <a:t>时，会传递或创建</a:t>
            </a:r>
            <a:r>
              <a:rPr lang="en-US" altLang="zh-CN" smtClean="0"/>
              <a:t>9</a:t>
            </a:r>
            <a:r>
              <a:rPr lang="zh-CN" altLang="en-US" smtClean="0"/>
              <a:t>个与</a:t>
            </a:r>
            <a:r>
              <a:rPr lang="en-US" altLang="zh-CN" smtClean="0"/>
              <a:t>web</a:t>
            </a:r>
            <a:r>
              <a:rPr lang="zh-CN" altLang="en-US" smtClean="0"/>
              <a:t>开发相关的对象供</a:t>
            </a:r>
            <a:r>
              <a:rPr lang="en-US" altLang="zh-CN" smtClean="0"/>
              <a:t>_jspService</a:t>
            </a:r>
            <a:r>
              <a:rPr lang="zh-CN" altLang="en-US" smtClean="0"/>
              <a:t>使用。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JSP</a:t>
            </a:r>
            <a:r>
              <a:rPr lang="zh-CN" altLang="en-US" smtClean="0"/>
              <a:t>内置对象简介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JSP</a:t>
            </a:r>
            <a:r>
              <a:rPr lang="zh-CN" dirty="0"/>
              <a:t>规范定义了</a:t>
            </a:r>
            <a:r>
              <a:rPr dirty="0"/>
              <a:t>9</a:t>
            </a:r>
            <a:r>
              <a:rPr lang="zh-CN" dirty="0"/>
              <a:t>种内置</a:t>
            </a:r>
            <a:r>
              <a:rPr lang="zh-CN" dirty="0" smtClean="0"/>
              <a:t>对象</a:t>
            </a:r>
            <a:r>
              <a:rPr lang="zh-CN" altLang="en-US" dirty="0"/>
              <a:t>，</a:t>
            </a:r>
            <a:r>
              <a:rPr lang="zh-CN" dirty="0" smtClean="0"/>
              <a:t>其</a:t>
            </a:r>
            <a:r>
              <a:rPr lang="zh-CN" dirty="0"/>
              <a:t>名称、类型、功能</a:t>
            </a:r>
            <a:r>
              <a:rPr lang="zh-CN" dirty="0" smtClean="0"/>
              <a:t>如</a:t>
            </a:r>
            <a:r>
              <a:rPr lang="zh-CN" altLang="en-US" dirty="0"/>
              <a:t>下</a:t>
            </a:r>
            <a:r>
              <a:rPr lang="zh-CN" altLang="en-US" dirty="0" smtClean="0"/>
              <a:t>表：</a:t>
            </a:r>
            <a:endParaRPr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5576" y="1796819"/>
          <a:ext cx="785818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3168352"/>
                <a:gridCol w="3321676"/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对象名称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功能说明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60960" marB="60960"/>
                </a:tc>
              </a:tr>
              <a:tr h="2536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request</a:t>
                      </a:r>
                      <a:endParaRPr lang="zh-CN" sz="14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javax.servlet.http.HttpServletRequest</a:t>
                      </a:r>
                      <a:endParaRPr lang="zh-CN" sz="14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请求对象，提供客户端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HTTP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请求数据的访问</a:t>
                      </a:r>
                    </a:p>
                  </a:txBody>
                  <a:tcPr marL="68580" marR="68580" marT="0" marB="0"/>
                </a:tc>
              </a:tr>
              <a:tr h="2536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response</a:t>
                      </a:r>
                      <a:endParaRPr lang="zh-CN" sz="14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javax.servlet.http.HttpServletResponse</a:t>
                      </a:r>
                      <a:endParaRPr lang="zh-CN" sz="14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响应对象，用来向客户端输出响应</a:t>
                      </a: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out</a:t>
                      </a:r>
                      <a:endParaRPr lang="zh-CN" sz="14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javax.servlet.jsp.JspWriter</a:t>
                      </a:r>
                      <a:endParaRPr lang="zh-CN" sz="14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输出对象，提供对输出流的访问</a:t>
                      </a:r>
                    </a:p>
                  </a:txBody>
                  <a:tcPr marL="68580" marR="68580" marT="0" marB="0"/>
                </a:tc>
              </a:tr>
              <a:tr h="4876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session</a:t>
                      </a:r>
                      <a:endParaRPr lang="zh-CN" sz="14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javax.servlet.http.HttpSession</a:t>
                      </a:r>
                      <a:endParaRPr lang="zh-CN" sz="14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会话对象，用来保存服务器与每个客户端会话过程中的信息</a:t>
                      </a:r>
                    </a:p>
                  </a:txBody>
                  <a:tcPr marL="68580" marR="68580" marT="0" marB="0"/>
                </a:tc>
              </a:tr>
              <a:tr h="2536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application</a:t>
                      </a:r>
                      <a:endParaRPr lang="zh-CN" sz="14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javax.servlet.ServletContext</a:t>
                      </a:r>
                      <a:endParaRPr lang="zh-CN" sz="14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应用程序对象，用来保存整个应用环境的信息</a:t>
                      </a:r>
                    </a:p>
                  </a:txBody>
                  <a:tcPr marL="68580" marR="68580" marT="0" marB="0"/>
                </a:tc>
              </a:tr>
              <a:tr h="4876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pageContext</a:t>
                      </a:r>
                      <a:endParaRPr lang="zh-CN" sz="14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javax.servlet.jsp.PageContext</a:t>
                      </a:r>
                      <a:endParaRPr lang="zh-CN" sz="14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页面上下文对象，用于存储当前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4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页面的相关信息</a:t>
                      </a: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config</a:t>
                      </a:r>
                      <a:endParaRPr lang="zh-CN" sz="14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javax.servlet.ServletConfig</a:t>
                      </a:r>
                      <a:endParaRPr lang="zh-CN" sz="14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页面配置对象，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页面的配置信息对象</a:t>
                      </a: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page</a:t>
                      </a:r>
                      <a:endParaRPr lang="zh-CN" sz="14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javax.servlet.jsp.HttpJspPage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当前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页面对象，即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this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exception</a:t>
                      </a:r>
                      <a:endParaRPr lang="zh-CN" sz="14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java.lang.Throwable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异常对象，用于处理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页面中的错误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</a:t>
            </a:r>
            <a:r>
              <a:rPr lang="zh-CN" altLang="en-US" smtClean="0"/>
              <a:t>对象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out</a:t>
            </a:r>
            <a:r>
              <a:rPr lang="zh-CN" altLang="en-US" smtClean="0"/>
              <a:t>对象即输出对象，用来控制管理输出的缓冲区（</a:t>
            </a:r>
            <a:r>
              <a:rPr lang="en-US" altLang="zh-CN" smtClean="0"/>
              <a:t>buffer</a:t>
            </a:r>
            <a:r>
              <a:rPr lang="zh-CN" altLang="en-US" smtClean="0"/>
              <a:t>）和输出流（</a:t>
            </a:r>
            <a:r>
              <a:rPr lang="en-US" altLang="zh-CN" smtClean="0"/>
              <a:t>output stream</a:t>
            </a:r>
            <a:r>
              <a:rPr lang="zh-CN" altLang="en-US" smtClean="0"/>
              <a:t>）向客户端页面输出数据。</a:t>
            </a:r>
          </a:p>
          <a:p>
            <a:r>
              <a:rPr lang="en-US" altLang="zh-CN" smtClean="0"/>
              <a:t>out</a:t>
            </a:r>
            <a:r>
              <a:rPr lang="zh-CN" altLang="en-US" smtClean="0"/>
              <a:t>对象类型为</a:t>
            </a:r>
            <a:r>
              <a:rPr lang="en-US" altLang="zh-CN" smtClean="0"/>
              <a:t>javax.servlet.jsp.JspWriter</a:t>
            </a:r>
            <a:r>
              <a:rPr lang="zh-CN" altLang="en-US" smtClean="0"/>
              <a:t>，与</a:t>
            </a:r>
            <a:r>
              <a:rPr lang="en-US" altLang="zh-CN" smtClean="0"/>
              <a:t>HttpServletResponse</a:t>
            </a:r>
            <a:r>
              <a:rPr lang="zh-CN" altLang="en-US" smtClean="0"/>
              <a:t>接口的</a:t>
            </a:r>
            <a:r>
              <a:rPr lang="en-US" altLang="zh-CN" smtClean="0"/>
              <a:t>getWriter()</a:t>
            </a:r>
            <a:r>
              <a:rPr lang="zh-CN" altLang="en-US" smtClean="0"/>
              <a:t>方法获得的</a:t>
            </a:r>
            <a:r>
              <a:rPr lang="en-US" altLang="zh-CN" smtClean="0"/>
              <a:t>PrintWriter</a:t>
            </a:r>
            <a:r>
              <a:rPr lang="zh-CN" altLang="en-US" smtClean="0"/>
              <a:t>对象功能相同，并都由</a:t>
            </a:r>
            <a:r>
              <a:rPr lang="en-US" altLang="zh-CN" smtClean="0"/>
              <a:t>java.io.Writer</a:t>
            </a:r>
            <a:r>
              <a:rPr lang="zh-CN" altLang="en-US" smtClean="0"/>
              <a:t>类继承而来。</a:t>
            </a:r>
          </a:p>
          <a:p>
            <a:r>
              <a:rPr lang="en-US" altLang="zh-CN" smtClean="0"/>
              <a:t>out</a:t>
            </a:r>
            <a:r>
              <a:rPr lang="zh-CN" altLang="en-US" smtClean="0"/>
              <a:t>对象的方法可以分为两类：</a:t>
            </a:r>
          </a:p>
          <a:p>
            <a:pPr lvl="1"/>
            <a:r>
              <a:rPr lang="zh-CN" altLang="en-US" smtClean="0"/>
              <a:t>数据的输出；</a:t>
            </a:r>
          </a:p>
          <a:p>
            <a:pPr lvl="1"/>
            <a:r>
              <a:rPr lang="zh-CN" altLang="en-US" smtClean="0"/>
              <a:t>缓冲区的处理。</a:t>
            </a:r>
            <a:endParaRPr lang="en-US" altLang="zh-CN" smtClean="0"/>
          </a:p>
          <a:p>
            <a:pPr lvl="1">
              <a:buNone/>
            </a:pPr>
            <a:endParaRPr lang="zh-CN" altLang="en-US" smtClean="0"/>
          </a:p>
          <a:p>
            <a:pPr lvl="1"/>
            <a:r>
              <a:rPr lang="zh-CN" altLang="en-US" smtClean="0"/>
              <a:t>设置</a:t>
            </a:r>
            <a:r>
              <a:rPr lang="en-US" altLang="zh-CN" smtClean="0"/>
              <a:t>page</a:t>
            </a:r>
            <a:r>
              <a:rPr lang="zh-CN" altLang="en-US" smtClean="0"/>
              <a:t>指令的</a:t>
            </a:r>
            <a:r>
              <a:rPr lang="en-US" altLang="zh-CN" smtClean="0"/>
              <a:t>buffer</a:t>
            </a:r>
            <a:r>
              <a:rPr lang="zh-CN" altLang="en-US" smtClean="0"/>
              <a:t>属性关闭了</a:t>
            </a:r>
            <a:r>
              <a:rPr lang="en-US" altLang="zh-CN" smtClean="0"/>
              <a:t>out</a:t>
            </a:r>
            <a:r>
              <a:rPr lang="zh-CN" altLang="en-US" smtClean="0"/>
              <a:t>对象的缓存功能</a:t>
            </a:r>
          </a:p>
          <a:p>
            <a:pPr lvl="1"/>
            <a:r>
              <a:rPr lang="en-US" altLang="zh-CN" smtClean="0"/>
              <a:t>out</a:t>
            </a:r>
            <a:r>
              <a:rPr lang="zh-CN" altLang="en-US" smtClean="0"/>
              <a:t>对象的缓冲区已满</a:t>
            </a:r>
          </a:p>
          <a:p>
            <a:pPr lvl="1"/>
            <a:r>
              <a:rPr lang="zh-CN" altLang="en-US" smtClean="0"/>
              <a:t>整个</a:t>
            </a:r>
            <a:r>
              <a:rPr lang="en-US" altLang="zh-CN" smtClean="0"/>
              <a:t>JSP</a:t>
            </a:r>
            <a:r>
              <a:rPr lang="zh-CN" altLang="en-US" smtClean="0"/>
              <a:t>页面结束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</a:t>
            </a:r>
            <a:r>
              <a:rPr lang="zh-CN" altLang="en-US" smtClean="0"/>
              <a:t>对象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out</a:t>
            </a:r>
            <a:r>
              <a:rPr lang="zh-CN" dirty="0"/>
              <a:t>对象即输出对象，用来控制管理输出的缓冲区（</a:t>
            </a:r>
            <a:r>
              <a:rPr dirty="0"/>
              <a:t>buffer</a:t>
            </a:r>
            <a:r>
              <a:rPr lang="zh-CN" dirty="0"/>
              <a:t>）和输出流（</a:t>
            </a:r>
            <a:r>
              <a:rPr dirty="0"/>
              <a:t>output stream</a:t>
            </a:r>
            <a:r>
              <a:rPr lang="zh-CN" dirty="0"/>
              <a:t>）向客户端页面输出数据</a:t>
            </a:r>
            <a:r>
              <a:rPr lang="zh-CN" dirty="0" smtClean="0"/>
              <a:t>。</a:t>
            </a:r>
            <a:endParaRPr dirty="0" smtClean="0"/>
          </a:p>
          <a:p>
            <a:r>
              <a:rPr dirty="0" smtClean="0"/>
              <a:t>out</a:t>
            </a:r>
            <a:r>
              <a:rPr lang="zh-CN" dirty="0"/>
              <a:t>对象类型为</a:t>
            </a:r>
            <a:r>
              <a:rPr dirty="0"/>
              <a:t>javax.servlet.jsp.JspWriter</a:t>
            </a:r>
            <a:r>
              <a:rPr lang="zh-CN" dirty="0"/>
              <a:t>，与</a:t>
            </a:r>
            <a:r>
              <a:rPr dirty="0"/>
              <a:t>HttpServletResponse</a:t>
            </a:r>
            <a:r>
              <a:rPr lang="zh-CN" dirty="0"/>
              <a:t>接口的</a:t>
            </a:r>
            <a:r>
              <a:rPr dirty="0"/>
              <a:t>getWriter()</a:t>
            </a:r>
            <a:r>
              <a:rPr lang="zh-CN" dirty="0"/>
              <a:t>方法获得的</a:t>
            </a:r>
            <a:r>
              <a:rPr dirty="0"/>
              <a:t>PrintWriter</a:t>
            </a:r>
            <a:r>
              <a:rPr lang="zh-CN" dirty="0"/>
              <a:t>对象功能相同，并都由</a:t>
            </a:r>
            <a:r>
              <a:rPr dirty="0"/>
              <a:t>java.io.Writer</a:t>
            </a:r>
            <a:r>
              <a:rPr lang="zh-CN" dirty="0"/>
              <a:t>类继承而来。</a:t>
            </a:r>
          </a:p>
          <a:p>
            <a:r>
              <a:rPr dirty="0"/>
              <a:t>out</a:t>
            </a:r>
            <a:r>
              <a:rPr lang="zh-CN" dirty="0"/>
              <a:t>对象的方法可以分为两类：</a:t>
            </a:r>
          </a:p>
          <a:p>
            <a:pPr lvl="1"/>
            <a:r>
              <a:rPr lang="zh-CN" i="0" dirty="0"/>
              <a:t>数据</a:t>
            </a:r>
            <a:r>
              <a:rPr lang="zh-CN" i="0"/>
              <a:t>的</a:t>
            </a:r>
            <a:r>
              <a:rPr lang="zh-CN" i="0" smtClean="0"/>
              <a:t>输出</a:t>
            </a:r>
            <a:r>
              <a:rPr lang="zh-CN" altLang="en-US" smtClean="0"/>
              <a:t>方法</a:t>
            </a:r>
            <a:r>
              <a:rPr lang="en-US" altLang="zh-CN" smtClean="0"/>
              <a:t>:</a:t>
            </a:r>
            <a:endParaRPr lang="en-US" altLang="zh-CN" i="0" smtClean="0"/>
          </a:p>
          <a:p>
            <a:pPr lvl="1"/>
            <a:endParaRPr lang="en-US" altLang="zh-CN" i="0" smtClean="0"/>
          </a:p>
          <a:p>
            <a:pPr lvl="1"/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/>
            </a:r>
            <a:br>
              <a:rPr lang="en-US" altLang="zh-CN" smtClean="0"/>
            </a:br>
            <a:endParaRPr lang="zh-CN" i="0" dirty="0"/>
          </a:p>
          <a:p>
            <a:pPr lvl="1"/>
            <a:r>
              <a:rPr lang="zh-CN" i="0" dirty="0"/>
              <a:t>缓冲区</a:t>
            </a:r>
            <a:r>
              <a:rPr lang="zh-CN" i="0"/>
              <a:t>的</a:t>
            </a:r>
            <a:r>
              <a:rPr lang="zh-CN" i="0" smtClean="0"/>
              <a:t>处理</a:t>
            </a:r>
            <a:r>
              <a:rPr lang="zh-CN" altLang="en-US" smtClean="0"/>
              <a:t>方法：</a:t>
            </a:r>
            <a:endParaRPr lang="zh-CN" i="0" dirty="0"/>
          </a:p>
          <a:p>
            <a:endParaRPr lang="zh-CN" dirty="0" smtClean="0"/>
          </a:p>
          <a:p>
            <a:pPr>
              <a:buNone/>
            </a:pPr>
            <a:endParaRPr lang="zh-CN" i="0" dirty="0"/>
          </a:p>
          <a:p>
            <a:endParaRPr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3140968"/>
          <a:ext cx="5904656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  <a:gridCol w="2952328"/>
              </a:tblGrid>
              <a:tr h="203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print/</a:t>
                      </a:r>
                      <a:r>
                        <a:rPr lang="en-US" sz="13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println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(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基本数据类型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)</a:t>
                      </a:r>
                      <a:endParaRPr lang="zh-CN" sz="13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输出一个基本数据类型的值</a:t>
                      </a: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print/</a:t>
                      </a:r>
                      <a:r>
                        <a:rPr lang="en-US" sz="13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println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(Object </a:t>
                      </a:r>
                      <a:r>
                        <a:rPr lang="en-US" sz="13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obj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)</a:t>
                      </a:r>
                      <a:endParaRPr lang="zh-CN" sz="13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输出一个对象的引用地址</a:t>
                      </a: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print/</a:t>
                      </a:r>
                      <a:r>
                        <a:rPr lang="en-US" sz="13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println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(String </a:t>
                      </a:r>
                      <a:r>
                        <a:rPr lang="en-US" sz="13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str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)</a:t>
                      </a:r>
                      <a:endParaRPr lang="zh-CN" sz="13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输出一个字符串的值</a:t>
                      </a: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newLine()</a:t>
                      </a:r>
                      <a:endParaRPr lang="zh-CN" sz="13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输出一个换行符</a:t>
                      </a: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print/println(</a:t>
                      </a: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基本数据类型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)</a:t>
                      </a:r>
                      <a:endParaRPr lang="zh-CN" sz="13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输出一个基本数据类型的值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03648" y="4581128"/>
          <a:ext cx="7262842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554"/>
                <a:gridCol w="5429288"/>
              </a:tblGrid>
              <a:tr h="203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void clear()</a:t>
                      </a:r>
                      <a:endParaRPr lang="zh-CN" sz="1300" b="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b="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清除输出缓冲区的内容。若缓冲区为空，则产生</a:t>
                      </a:r>
                      <a:r>
                        <a:rPr lang="en-US" sz="1300" b="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IOException</a:t>
                      </a:r>
                      <a:r>
                        <a:rPr lang="zh-CN" sz="1300" b="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异常</a:t>
                      </a: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void clearBuffer()</a:t>
                      </a:r>
                      <a:endParaRPr lang="zh-CN" sz="1300" b="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b="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清除输出缓冲区的内容。若缓冲区为空，不会产生</a:t>
                      </a:r>
                      <a:r>
                        <a:rPr lang="en-US" sz="1300" b="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IOException</a:t>
                      </a:r>
                      <a:r>
                        <a:rPr lang="zh-CN" sz="1300" b="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异常</a:t>
                      </a: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void flush()</a:t>
                      </a:r>
                      <a:endParaRPr lang="zh-CN" sz="1300" b="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b="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直接将目前暂存于缓冲区的数据刷新输出</a:t>
                      </a: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void close()</a:t>
                      </a:r>
                      <a:endParaRPr lang="zh-CN" sz="1300" b="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b="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关闭输出流。流一旦被关闭，则不能再使用</a:t>
                      </a:r>
                      <a:r>
                        <a:rPr lang="en-US" sz="1300" b="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out</a:t>
                      </a:r>
                      <a:r>
                        <a:rPr lang="zh-CN" sz="1300" b="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对象做任何操作。</a:t>
                      </a: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int getBufferSize()</a:t>
                      </a:r>
                      <a:endParaRPr lang="zh-CN" sz="1300" b="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b="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获取目前缓冲区的大小（</a:t>
                      </a:r>
                      <a:r>
                        <a:rPr lang="en-US" sz="1300" b="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KB</a:t>
                      </a:r>
                      <a:r>
                        <a:rPr lang="zh-CN" sz="1300" b="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int getRemaining()</a:t>
                      </a:r>
                      <a:endParaRPr lang="zh-CN" sz="1300" b="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b="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获取目前使用后还剩下的缓冲区大小（</a:t>
                      </a:r>
                      <a:r>
                        <a:rPr lang="en-US" sz="1300" b="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KB</a:t>
                      </a:r>
                      <a:r>
                        <a:rPr lang="zh-CN" sz="1300" b="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/>
                </a:tc>
              </a:tr>
              <a:tr h="2047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boolean isAutoFlush()</a:t>
                      </a:r>
                      <a:endParaRPr lang="zh-CN" sz="1300" b="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b="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返回</a:t>
                      </a:r>
                      <a:r>
                        <a:rPr lang="en-US" sz="1300" b="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true</a:t>
                      </a:r>
                      <a:r>
                        <a:rPr lang="zh-CN" sz="1300" b="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表示缓冲区满时会自动刷新输出；</a:t>
                      </a:r>
                      <a:r>
                        <a:rPr lang="en-US" sz="1300" b="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false</a:t>
                      </a:r>
                      <a:r>
                        <a:rPr lang="zh-CN" sz="1300" b="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表示缓冲区满时不会自动清除并产生异常处理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本章教学内容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528" y="1412776"/>
          <a:ext cx="8640960" cy="4267200"/>
        </p:xfrm>
        <a:graphic>
          <a:graphicData uri="http://schemas.openxmlformats.org/drawingml/2006/table">
            <a:tbl>
              <a:tblPr/>
              <a:tblGrid>
                <a:gridCol w="1244884"/>
                <a:gridCol w="2244471"/>
                <a:gridCol w="904354"/>
                <a:gridCol w="1025199"/>
                <a:gridCol w="951970"/>
                <a:gridCol w="2270082"/>
              </a:tblGrid>
              <a:tr h="1619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知识点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掌握程度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难易程度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教学形式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对应微课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61971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微软雅黑"/>
                        </a:rPr>
                        <a:t>JSP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基本语法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JSP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简介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JSP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简介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第一个</a:t>
                      </a:r>
                      <a:r>
                        <a:rPr lang="en-US" sz="1400" b="0" i="0" u="none" strike="noStrike">
                          <a:latin typeface="微软雅黑"/>
                        </a:rPr>
                        <a:t>JSP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程序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第一个</a:t>
                      </a:r>
                      <a:r>
                        <a:rPr lang="en-US" sz="1400" b="0" i="0" u="none" strike="noStrike">
                          <a:latin typeface="微软雅黑"/>
                        </a:rPr>
                        <a:t>JSP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程序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JSP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运行原理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JSP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运行原理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latin typeface="微软雅黑"/>
                        </a:rPr>
                        <a:t>JSP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页面基本结构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latin typeface="微软雅黑"/>
                        </a:rPr>
                        <a:t>JSP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页面基本结构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脚本元素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脚本元素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指令元素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指令元素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动作元素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动作元素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7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微软雅黑"/>
                        </a:rPr>
                        <a:t>JSP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内置对象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latin typeface="微软雅黑"/>
                        </a:rPr>
                        <a:t>JSP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内置对象简介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latin typeface="微软雅黑"/>
                        </a:rPr>
                        <a:t>JSP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内置对象简介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Out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对象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Out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对象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request、response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对象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request、response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对象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session、appcaliton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对象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session、appcaliton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对象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pageContext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对象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pageContext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对象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JSP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的四种作用域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JSP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的四种作用域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config、page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对象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config、page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对象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Exception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对象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Exception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对象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7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微软雅黑"/>
                        </a:rPr>
                        <a:t>JSP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与</a:t>
                      </a:r>
                      <a:r>
                        <a:rPr lang="en-US" sz="1400" b="0" i="0" u="none" strike="noStrike">
                          <a:latin typeface="微软雅黑"/>
                        </a:rPr>
                        <a:t>JavaBean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JavaBean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简介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JavaBean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简介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JavaBean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规范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JavaBean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规范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在</a:t>
                      </a:r>
                      <a:r>
                        <a:rPr lang="en-US" sz="1400" b="0" i="0" u="none" strike="noStrike">
                          <a:latin typeface="微软雅黑"/>
                        </a:rPr>
                        <a:t>JSP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中使用</a:t>
                      </a:r>
                      <a:r>
                        <a:rPr lang="en-US" sz="1400" b="0" i="0" u="none" strike="noStrike">
                          <a:latin typeface="微软雅黑"/>
                        </a:rPr>
                        <a:t>JavaBean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在</a:t>
                      </a:r>
                      <a:r>
                        <a:rPr lang="en-US" sz="1400" b="0" i="0" u="none" strike="noStrike">
                          <a:latin typeface="微软雅黑"/>
                        </a:rPr>
                        <a:t>JSP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中使用</a:t>
                      </a:r>
                      <a:r>
                        <a:rPr lang="en-US" sz="1400" b="0" i="0" u="none" strike="noStrike">
                          <a:latin typeface="微软雅黑"/>
                        </a:rPr>
                        <a:t>JavaBean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JSP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最佳实践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微软雅黑"/>
                        </a:rPr>
                        <a:t>JSP</a:t>
                      </a:r>
                      <a:r>
                        <a:rPr lang="zh-CN" altLang="en-US" sz="1400" b="0" i="0" u="none" strike="noStrike">
                          <a:latin typeface="微软雅黑"/>
                        </a:rPr>
                        <a:t>最佳实践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</a:t>
            </a:r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向</a:t>
            </a:r>
            <a:r>
              <a:rPr lang="en-US" altLang="zh-CN" smtClean="0"/>
              <a:t>out</a:t>
            </a:r>
            <a:r>
              <a:rPr lang="zh-CN" altLang="en-US" smtClean="0"/>
              <a:t>对象的输出流中写入数据时，数据会先被存储在缓冲区中，在</a:t>
            </a:r>
            <a:r>
              <a:rPr lang="en-US" altLang="zh-CN" smtClean="0"/>
              <a:t>JSP</a:t>
            </a:r>
            <a:r>
              <a:rPr lang="zh-CN" altLang="en-US" smtClean="0"/>
              <a:t>默认配置下，缓冲区满时会被自动刷新输出。</a:t>
            </a:r>
          </a:p>
          <a:p>
            <a:r>
              <a:rPr lang="en-US" altLang="zh-CN" smtClean="0"/>
              <a:t>JSP</a:t>
            </a:r>
            <a:r>
              <a:rPr lang="zh-CN" altLang="en-US" smtClean="0"/>
              <a:t>页面通过</a:t>
            </a:r>
            <a:r>
              <a:rPr lang="en-US" altLang="zh-CN" smtClean="0"/>
              <a:t>page</a:t>
            </a:r>
            <a:r>
              <a:rPr lang="zh-CN" altLang="en-US" smtClean="0"/>
              <a:t>指令的</a:t>
            </a:r>
            <a:r>
              <a:rPr lang="en-US" altLang="zh-CN" smtClean="0"/>
              <a:t>autoFlush</a:t>
            </a:r>
            <a:r>
              <a:rPr lang="zh-CN" altLang="en-US" smtClean="0"/>
              <a:t>属性和</a:t>
            </a:r>
            <a:r>
              <a:rPr lang="en-US" altLang="zh-CN" smtClean="0"/>
              <a:t>buffer</a:t>
            </a:r>
            <a:r>
              <a:rPr lang="zh-CN" altLang="en-US" smtClean="0"/>
              <a:t>属性配置缓冲区参数：</a:t>
            </a:r>
          </a:p>
          <a:p>
            <a:pPr lvl="1">
              <a:lnSpc>
                <a:spcPct val="150000"/>
              </a:lnSpc>
            </a:pPr>
            <a:r>
              <a:rPr lang="en-US" altLang="zh-CN" smtClean="0"/>
              <a:t>autoFlush</a:t>
            </a:r>
            <a:r>
              <a:rPr lang="zh-CN" altLang="en-US" smtClean="0"/>
              <a:t>属性表示是否自动刷新，默认值为</a:t>
            </a:r>
            <a:r>
              <a:rPr lang="en-US" altLang="zh-CN" smtClean="0"/>
              <a:t>true</a:t>
            </a:r>
            <a:r>
              <a:rPr lang="zh-CN" altLang="en-US" smtClean="0"/>
              <a:t>；</a:t>
            </a:r>
          </a:p>
          <a:p>
            <a:pPr lvl="1">
              <a:lnSpc>
                <a:spcPct val="150000"/>
              </a:lnSpc>
            </a:pPr>
            <a:r>
              <a:rPr lang="en-US" altLang="zh-CN" smtClean="0"/>
              <a:t>buffer</a:t>
            </a:r>
            <a:r>
              <a:rPr lang="zh-CN" altLang="en-US" smtClean="0"/>
              <a:t>属性表示缓冲区大小，默认值为</a:t>
            </a:r>
            <a:r>
              <a:rPr lang="en-US" altLang="zh-CN" smtClean="0"/>
              <a:t>8kb</a:t>
            </a:r>
            <a:r>
              <a:rPr lang="zh-CN" altLang="en-US" smtClean="0"/>
              <a:t>。在此配置下，</a:t>
            </a:r>
            <a:r>
              <a:rPr lang="en-US" altLang="zh-CN" smtClean="0"/>
              <a:t>out</a:t>
            </a:r>
            <a:r>
              <a:rPr lang="zh-CN" altLang="en-US" smtClean="0"/>
              <a:t>对象在输出缓冲区内容每达到</a:t>
            </a:r>
            <a:r>
              <a:rPr lang="en-US" altLang="zh-CN" smtClean="0"/>
              <a:t>8kb</a:t>
            </a:r>
            <a:r>
              <a:rPr lang="zh-CN" altLang="en-US" smtClean="0"/>
              <a:t>后，会自动刷新输出而不会产生异常处理。</a:t>
            </a:r>
          </a:p>
          <a:p>
            <a:r>
              <a:rPr lang="zh-CN" altLang="en-US" smtClean="0"/>
              <a:t>在取消自动刷新功能时，页面输出信息超过缓冲区指定大小的情况和使用</a:t>
            </a:r>
            <a:r>
              <a:rPr lang="en-US" altLang="zh-CN" smtClean="0"/>
              <a:t>out.flush()</a:t>
            </a:r>
            <a:r>
              <a:rPr lang="zh-CN" altLang="en-US" smtClean="0"/>
              <a:t>刷新方法后的情况。</a:t>
            </a:r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ch04-demo2/outExample.jsp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request</a:t>
            </a:r>
            <a:r>
              <a:rPr lang="zh-CN" altLang="en-US" smtClean="0"/>
              <a:t>、</a:t>
            </a:r>
            <a:r>
              <a:rPr lang="en-US" altLang="zh-CN" smtClean="0"/>
              <a:t>response</a:t>
            </a:r>
            <a:r>
              <a:rPr lang="zh-CN" altLang="en-US" smtClean="0"/>
              <a:t>对象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request</a:t>
            </a:r>
            <a:r>
              <a:rPr lang="zh-CN" altLang="en-US" smtClean="0"/>
              <a:t>对象</a:t>
            </a:r>
            <a:endParaRPr lang="en-US" smtClean="0"/>
          </a:p>
          <a:p>
            <a:pPr lvl="1"/>
            <a:r>
              <a:rPr smtClean="0"/>
              <a:t>request</a:t>
            </a:r>
            <a:r>
              <a:rPr lang="zh-CN" dirty="0"/>
              <a:t>对象即请求对象，表示客户端对服务器发送的</a:t>
            </a:r>
            <a:r>
              <a:rPr lang="zh-CN" dirty="0" smtClean="0"/>
              <a:t>请求</a:t>
            </a:r>
            <a:r>
              <a:rPr lang="zh-CN" altLang="en-US" dirty="0" smtClean="0"/>
              <a:t>，</a:t>
            </a:r>
            <a:r>
              <a:rPr lang="zh-CN" dirty="0" smtClean="0"/>
              <a:t>主要</a:t>
            </a:r>
            <a:r>
              <a:rPr lang="zh-CN" dirty="0"/>
              <a:t>用于接受客户端通过</a:t>
            </a:r>
            <a:r>
              <a:rPr dirty="0"/>
              <a:t>HTTP</a:t>
            </a:r>
            <a:r>
              <a:rPr lang="zh-CN" dirty="0"/>
              <a:t>协议传送给服务器端的数据</a:t>
            </a:r>
            <a:r>
              <a:rPr lang="zh-CN" dirty="0" smtClean="0"/>
              <a:t>。</a:t>
            </a:r>
            <a:endParaRPr dirty="0" smtClean="0"/>
          </a:p>
          <a:p>
            <a:pPr lvl="1"/>
            <a:r>
              <a:rPr dirty="0" smtClean="0"/>
              <a:t>request</a:t>
            </a:r>
            <a:r>
              <a:rPr lang="zh-CN" dirty="0"/>
              <a:t>对象的类型为</a:t>
            </a:r>
            <a:r>
              <a:rPr dirty="0"/>
              <a:t>javax.servlet.http.HttpServletRequest</a:t>
            </a:r>
            <a:r>
              <a:rPr lang="zh-CN" dirty="0"/>
              <a:t>，与</a:t>
            </a:r>
            <a:r>
              <a:rPr dirty="0"/>
              <a:t>Servlet</a:t>
            </a:r>
            <a:r>
              <a:rPr lang="zh-CN" dirty="0"/>
              <a:t>中的请求对象为同一对象</a:t>
            </a:r>
            <a:r>
              <a:rPr lang="zh-CN" dirty="0" smtClean="0"/>
              <a:t>。</a:t>
            </a:r>
            <a:endParaRPr dirty="0" smtClean="0"/>
          </a:p>
          <a:p>
            <a:pPr lvl="1"/>
            <a:r>
              <a:rPr dirty="0" smtClean="0"/>
              <a:t>request</a:t>
            </a:r>
            <a:r>
              <a:rPr lang="zh-CN" dirty="0"/>
              <a:t>对象的作用域为一次</a:t>
            </a:r>
            <a:r>
              <a:rPr dirty="0"/>
              <a:t>request</a:t>
            </a:r>
            <a:r>
              <a:rPr lang="zh-CN"/>
              <a:t>请求</a:t>
            </a:r>
            <a:r>
              <a:rPr lang="zh-CN" smtClean="0"/>
              <a:t>。</a:t>
            </a:r>
            <a:endParaRPr lang="en-US" altLang="zh-CN" smtClean="0"/>
          </a:p>
          <a:p>
            <a:r>
              <a:rPr lang="en-US" altLang="zh-CN" smtClean="0"/>
              <a:t>response</a:t>
            </a:r>
            <a:r>
              <a:rPr lang="zh-CN" altLang="en-US" smtClean="0"/>
              <a:t>对象</a:t>
            </a:r>
            <a:endParaRPr lang="zh-CN" dirty="0"/>
          </a:p>
          <a:p>
            <a:pPr lvl="1"/>
            <a:r>
              <a:rPr lang="en-US" altLang="zh-CN" smtClean="0"/>
              <a:t>response</a:t>
            </a:r>
            <a:r>
              <a:rPr lang="zh-CN" altLang="en-US" smtClean="0"/>
              <a:t>对象即响应对象，表示服务器对客户端的响应。主要用来将</a:t>
            </a:r>
            <a:r>
              <a:rPr lang="en-US" altLang="zh-CN" smtClean="0"/>
              <a:t>JSP</a:t>
            </a:r>
            <a:r>
              <a:rPr lang="zh-CN" altLang="en-US" smtClean="0"/>
              <a:t>处理后的结果传回到客户端。</a:t>
            </a:r>
            <a:r>
              <a:rPr lang="en-US" altLang="zh-CN" smtClean="0"/>
              <a:t>response</a:t>
            </a:r>
            <a:r>
              <a:rPr lang="zh-CN" altLang="en-US" smtClean="0"/>
              <a:t>对象类型为</a:t>
            </a:r>
            <a:r>
              <a:rPr lang="en-US" altLang="zh-CN" smtClean="0"/>
              <a:t>javax.servlet.http.HttpServletResponse</a:t>
            </a:r>
            <a:r>
              <a:rPr lang="zh-CN" altLang="en-US" smtClean="0"/>
              <a:t>，与</a:t>
            </a:r>
            <a:r>
              <a:rPr lang="en-US" altLang="zh-CN" smtClean="0"/>
              <a:t>Servlet</a:t>
            </a:r>
            <a:r>
              <a:rPr lang="zh-CN" altLang="en-US" smtClean="0"/>
              <a:t>中的响应对象为同一对象。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smtClean="0"/>
              <a:t>ch04-demo2/login.jsp</a:t>
            </a:r>
            <a:r>
              <a:rPr lang="zh-CN" altLang="en-US" smtClean="0"/>
              <a:t>、</a:t>
            </a:r>
            <a:r>
              <a:rPr lang="en-US" altLang="zh-CN" smtClean="0"/>
              <a:t>loginParameter.jsp</a:t>
            </a:r>
            <a:endParaRPr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627784" y="5517232"/>
            <a:ext cx="3744912" cy="461666"/>
            <a:chOff x="2555776" y="4155926"/>
            <a:chExt cx="3744912" cy="346249"/>
          </a:xfrm>
        </p:grpSpPr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2555776" y="4155926"/>
              <a:ext cx="3744912" cy="346249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4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14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4155927"/>
              <a:ext cx="647700" cy="324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课堂练习（</a:t>
            </a:r>
            <a:r>
              <a:rPr lang="en-US" altLang="zh-CN" smtClean="0">
                <a:solidFill>
                  <a:srgbClr val="FF0000"/>
                </a:solidFill>
              </a:rPr>
              <a:t>10</a:t>
            </a:r>
            <a:r>
              <a:rPr lang="zh-CN" altLang="en-US" smtClean="0">
                <a:solidFill>
                  <a:srgbClr val="FF0000"/>
                </a:solidFill>
              </a:rPr>
              <a:t>分钟）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、模拟</a:t>
            </a:r>
            <a:r>
              <a:rPr lang="zh-CN" smtClean="0"/>
              <a:t>一个用户登录功能，</a:t>
            </a:r>
            <a:r>
              <a:rPr lang="zh-CN" altLang="en-US" smtClean="0"/>
              <a:t>实习</a:t>
            </a:r>
            <a:r>
              <a:rPr lang="zh-CN" smtClean="0"/>
              <a:t>两个</a:t>
            </a:r>
            <a:r>
              <a:rPr smtClean="0"/>
              <a:t>JSP</a:t>
            </a:r>
            <a:r>
              <a:rPr lang="zh-CN" smtClean="0"/>
              <a:t>页面</a:t>
            </a:r>
            <a:r>
              <a:rPr lang="zh-CN" altLang="en-US" smtClean="0"/>
              <a:t>：</a:t>
            </a:r>
            <a:r>
              <a:rPr lang="zh-CN" smtClean="0"/>
              <a:t>用户登录页面</a:t>
            </a:r>
            <a:r>
              <a:rPr smtClean="0"/>
              <a:t>login.jsp</a:t>
            </a:r>
            <a:r>
              <a:rPr lang="zh-CN" altLang="en-US" smtClean="0"/>
              <a:t>，</a:t>
            </a:r>
            <a:r>
              <a:rPr lang="en-US" altLang="zh-CN" smtClean="0"/>
              <a:t>loginValidate.jsp</a:t>
            </a:r>
            <a:r>
              <a:rPr lang="zh-CN" smtClean="0"/>
              <a:t>实现对</a:t>
            </a:r>
            <a:r>
              <a:rPr smtClean="0"/>
              <a:t>login.jsp</a:t>
            </a:r>
            <a:r>
              <a:rPr lang="zh-CN" dirty="0"/>
              <a:t>的登录信息进行</a:t>
            </a:r>
            <a:r>
              <a:rPr lang="zh-CN"/>
              <a:t>验证</a:t>
            </a:r>
            <a:r>
              <a:rPr lang="zh-CN" smtClean="0"/>
              <a:t>，</a:t>
            </a:r>
            <a:r>
              <a:rPr lang="zh-CN" altLang="en-US" smtClean="0"/>
              <a:t>如果验证失败，跳转回</a:t>
            </a:r>
            <a:r>
              <a:rPr lang="zh-CN" smtClean="0"/>
              <a:t>到</a:t>
            </a:r>
            <a:r>
              <a:rPr smtClean="0"/>
              <a:t>login.jsp</a:t>
            </a:r>
            <a:r>
              <a:rPr lang="zh-CN" smtClean="0"/>
              <a:t>页面</a:t>
            </a:r>
            <a:r>
              <a:rPr lang="zh-CN"/>
              <a:t>中</a:t>
            </a:r>
            <a:r>
              <a:rPr lang="zh-CN" smtClean="0"/>
              <a:t>进行显示提醒</a:t>
            </a:r>
            <a:r>
              <a:rPr lang="zh-CN" altLang="en-US" smtClean="0"/>
              <a:t>，登录信息验证成功时重定向到用户主页面</a:t>
            </a:r>
            <a:r>
              <a:rPr lang="en-US" altLang="zh-CN" smtClean="0"/>
              <a:t>main.jsp</a:t>
            </a:r>
            <a:endParaRPr lang="zh-CN" alt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参考答案：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smtClean="0"/>
              <a:t>ch04-ktlx03</a:t>
            </a:r>
          </a:p>
          <a:p>
            <a:endParaRPr lang="en-US" smtClean="0"/>
          </a:p>
          <a:p>
            <a:endParaRPr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67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9" y="2660915"/>
            <a:ext cx="2636887" cy="163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660916"/>
            <a:ext cx="2016224" cy="1918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</a:t>
            </a:r>
            <a:r>
              <a:rPr lang="en-US" smtClean="0"/>
              <a:t>ession</a:t>
            </a:r>
            <a:r>
              <a:rPr lang="zh-CN" altLang="en-US" smtClean="0"/>
              <a:t>、</a:t>
            </a:r>
            <a:r>
              <a:rPr lang="en-US" altLang="zh-CN" smtClean="0"/>
              <a:t>appcaliton</a:t>
            </a:r>
            <a:r>
              <a:rPr lang="zh-CN" altLang="en-US" smtClean="0"/>
              <a:t>对象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session</a:t>
            </a:r>
            <a:r>
              <a:rPr lang="zh-CN" smtClean="0"/>
              <a:t>对象</a:t>
            </a:r>
            <a:endParaRPr lang="en-US" altLang="zh-CN" smtClean="0"/>
          </a:p>
          <a:p>
            <a:pPr lvl="1"/>
            <a:r>
              <a:rPr lang="zh-CN" smtClean="0"/>
              <a:t>即</a:t>
            </a:r>
            <a:r>
              <a:rPr lang="zh-CN" dirty="0"/>
              <a:t>会话对象，表示浏览器与服务器之间的一</a:t>
            </a:r>
            <a:r>
              <a:rPr lang="zh-CN"/>
              <a:t>次</a:t>
            </a:r>
            <a:r>
              <a:rPr lang="zh-CN" smtClean="0"/>
              <a:t>会话</a:t>
            </a:r>
            <a:r>
              <a:rPr lang="zh-CN" altLang="en-US" smtClean="0"/>
              <a:t>，</a:t>
            </a:r>
            <a:r>
              <a:rPr lang="zh-CN" smtClean="0"/>
              <a:t>类型</a:t>
            </a:r>
            <a:r>
              <a:rPr lang="zh-CN" dirty="0"/>
              <a:t>为</a:t>
            </a:r>
            <a:r>
              <a:rPr dirty="0"/>
              <a:t>javax.servlet.http.HttpSession</a:t>
            </a:r>
            <a:r>
              <a:rPr lang="zh-CN" dirty="0"/>
              <a:t>，</a:t>
            </a:r>
            <a:r>
              <a:rPr dirty="0"/>
              <a:t>session</a:t>
            </a:r>
            <a:r>
              <a:rPr lang="zh-CN" dirty="0"/>
              <a:t>对象具有</a:t>
            </a:r>
            <a:r>
              <a:rPr dirty="0"/>
              <a:t>HttpSession</a:t>
            </a:r>
            <a:r>
              <a:rPr lang="zh-CN" dirty="0"/>
              <a:t>接口的</a:t>
            </a:r>
            <a:r>
              <a:rPr lang="zh-CN"/>
              <a:t>所有</a:t>
            </a:r>
            <a:r>
              <a:rPr lang="zh-CN" smtClean="0"/>
              <a:t>方法</a:t>
            </a:r>
            <a:r>
              <a:rPr lang="zh-CN" altLang="en-US" smtClean="0"/>
              <a:t>，具体工作原理与使用方法与</a:t>
            </a:r>
            <a:r>
              <a:rPr lang="en-US" altLang="zh-CN" smtClean="0"/>
              <a:t>Servlet</a:t>
            </a:r>
            <a:r>
              <a:rPr lang="zh-CN" altLang="en-US" smtClean="0"/>
              <a:t>中一致</a:t>
            </a:r>
            <a:r>
              <a:rPr lang="en-US" altLang="zh-CN" smtClean="0"/>
              <a:t>.</a:t>
            </a:r>
          </a:p>
          <a:p>
            <a:pPr lvl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通常只应该把与用户会话状态相关的信息放入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session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范围内；不要仅仅为了两个页面之间传递信息就将信息放入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session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范围，这样会加大服务器端的开销；如果仅仅是为了两个页面交换信息，应将该信息放入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request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范围内，然后通过请求转发即可。</a:t>
            </a:r>
            <a:endParaRPr lang="en-US" altLang="zh-CN" smtClean="0"/>
          </a:p>
          <a:p>
            <a:r>
              <a:rPr lang="en-US" altLang="zh-CN" smtClean="0"/>
              <a:t>application</a:t>
            </a:r>
            <a:r>
              <a:rPr lang="zh-CN" altLang="en-US" smtClean="0"/>
              <a:t>对象：</a:t>
            </a:r>
            <a:endParaRPr lang="en-US" altLang="zh-CN" smtClean="0"/>
          </a:p>
          <a:p>
            <a:pPr lvl="1"/>
            <a:r>
              <a:rPr lang="zh-CN" altLang="en-US" smtClean="0"/>
              <a:t>即应用程序上下文对象，表示当前应用程序运行环境，用以获取应用程序上下文环境中的信息，</a:t>
            </a:r>
            <a:r>
              <a:rPr lang="en-US" altLang="zh-CN" smtClean="0"/>
              <a:t>application</a:t>
            </a:r>
            <a:r>
              <a:rPr lang="zh-CN" altLang="en-US" smtClean="0"/>
              <a:t>对象在容器启动时实例化，在容器关闭时销毁。作用域为整个</a:t>
            </a:r>
            <a:r>
              <a:rPr lang="en-US" altLang="zh-CN" smtClean="0"/>
              <a:t>Web</a:t>
            </a:r>
            <a:r>
              <a:rPr lang="zh-CN" altLang="en-US" smtClean="0"/>
              <a:t>容器的生命周期。</a:t>
            </a:r>
          </a:p>
          <a:p>
            <a:pPr lvl="1"/>
            <a:r>
              <a:rPr lang="en-US" altLang="zh-CN" smtClean="0"/>
              <a:t>application</a:t>
            </a:r>
            <a:r>
              <a:rPr lang="zh-CN" altLang="en-US" smtClean="0"/>
              <a:t>对象实现了</a:t>
            </a:r>
            <a:r>
              <a:rPr lang="en-US" altLang="zh-CN" smtClean="0"/>
              <a:t>javax.servlet.ServletContext</a:t>
            </a:r>
            <a:r>
              <a:rPr lang="zh-CN" altLang="en-US" smtClean="0"/>
              <a:t>接口，具有</a:t>
            </a:r>
            <a:r>
              <a:rPr lang="en-US" altLang="zh-CN" smtClean="0"/>
              <a:t>ServletContext</a:t>
            </a:r>
            <a:r>
              <a:rPr lang="zh-CN" altLang="en-US" smtClean="0"/>
              <a:t>接口的所有功能，具体工作原理与使用方法与</a:t>
            </a:r>
            <a:r>
              <a:rPr lang="en-US" altLang="zh-CN" smtClean="0"/>
              <a:t>Servlet</a:t>
            </a:r>
            <a:r>
              <a:rPr lang="zh-CN" altLang="en-US" smtClean="0"/>
              <a:t>中一致。</a:t>
            </a:r>
            <a:endParaRPr lang="zh-CN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课堂练习</a:t>
            </a:r>
            <a:r>
              <a:rPr lang="en-US" altLang="zh-CN" smtClean="0">
                <a:solidFill>
                  <a:srgbClr val="FF0000"/>
                </a:solidFill>
              </a:rPr>
              <a:t>(15</a:t>
            </a:r>
            <a:r>
              <a:rPr lang="zh-CN" altLang="en-US" smtClean="0">
                <a:solidFill>
                  <a:srgbClr val="FF0000"/>
                </a:solidFill>
              </a:rPr>
              <a:t>分钟）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</a:t>
            </a:r>
            <a:r>
              <a:rPr lang="zh-CN" altLang="en-US" smtClean="0"/>
              <a:t>、将上一个课堂练习完善，在</a:t>
            </a:r>
            <a:r>
              <a:rPr lang="en-US" altLang="zh-CN" smtClean="0"/>
              <a:t>main.jsp</a:t>
            </a:r>
            <a:r>
              <a:rPr lang="zh-CN" altLang="en-US" smtClean="0"/>
              <a:t>使用</a:t>
            </a:r>
            <a:r>
              <a:rPr lang="en-US" altLang="zh-CN" smtClean="0"/>
              <a:t>session</a:t>
            </a:r>
            <a:r>
              <a:rPr lang="zh-CN" altLang="en-US" smtClean="0"/>
              <a:t>对象显示用户名称，并实现退出登录功能。</a:t>
            </a:r>
            <a:endParaRPr lang="en-US" altLang="zh-CN" smtClean="0"/>
          </a:p>
          <a:p>
            <a:pPr>
              <a:buNone/>
            </a:pPr>
            <a:endParaRPr lang="en-US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smtClean="0"/>
              <a:t>application</a:t>
            </a:r>
            <a:r>
              <a:rPr lang="zh-CN" dirty="0"/>
              <a:t>对象实现一个页面留言</a:t>
            </a:r>
            <a:r>
              <a:rPr lang="zh-CN" smtClean="0"/>
              <a:t>板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dirty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参考答案：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smtClean="0"/>
              <a:t>ch04-ktlx03\guestBook.jsp</a:t>
            </a:r>
            <a:endParaRPr dirty="0" smtClean="0"/>
          </a:p>
          <a:p>
            <a:pPr>
              <a:buNone/>
            </a:pPr>
            <a:r>
              <a:rPr lang="en-US" altLang="zh-CN" i="0" smtClean="0"/>
              <a:t>	</a:t>
            </a:r>
            <a:endParaRPr lang="zh-CN" i="0" dirty="0"/>
          </a:p>
          <a:p>
            <a:endParaRPr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69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756926"/>
            <a:ext cx="2448272" cy="2339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pageContext</a:t>
            </a:r>
            <a:r>
              <a:rPr lang="zh-CN" altLang="en-US" smtClean="0"/>
              <a:t>对象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 dirty="0"/>
              <a:t>pageContext</a:t>
            </a:r>
            <a:r>
              <a:rPr lang="zh-CN" sz="1600" dirty="0"/>
              <a:t>即页面上下文对象，表示当前页面运行环境，用以获取当前</a:t>
            </a:r>
            <a:r>
              <a:rPr sz="1600" dirty="0"/>
              <a:t>JSP</a:t>
            </a:r>
            <a:r>
              <a:rPr lang="zh-CN" sz="1600" dirty="0"/>
              <a:t>页面的相关信息</a:t>
            </a:r>
            <a:r>
              <a:rPr lang="zh-CN" sz="1600" dirty="0" smtClean="0"/>
              <a:t>。</a:t>
            </a:r>
            <a:endParaRPr sz="1600" dirty="0" smtClean="0"/>
          </a:p>
          <a:p>
            <a:r>
              <a:rPr sz="1600" dirty="0" smtClean="0"/>
              <a:t>pageContext</a:t>
            </a:r>
            <a:r>
              <a:rPr lang="zh-CN" sz="1600" dirty="0"/>
              <a:t>对象作用范围为当前</a:t>
            </a:r>
            <a:r>
              <a:rPr sz="1600" dirty="0"/>
              <a:t>JSP</a:t>
            </a:r>
            <a:r>
              <a:rPr lang="zh-CN" sz="1600" dirty="0"/>
              <a:t>页面。</a:t>
            </a:r>
          </a:p>
          <a:p>
            <a:r>
              <a:rPr sz="1600" dirty="0"/>
              <a:t>pageContext</a:t>
            </a:r>
            <a:r>
              <a:rPr lang="zh-CN" sz="1600" dirty="0"/>
              <a:t>对象类型为</a:t>
            </a:r>
            <a:r>
              <a:rPr sz="1600" dirty="0"/>
              <a:t>javax.servlet.jsp.PageContext</a:t>
            </a:r>
            <a:r>
              <a:rPr lang="zh-CN" sz="1600" dirty="0"/>
              <a:t>，</a:t>
            </a:r>
            <a:r>
              <a:rPr sz="1600" dirty="0"/>
              <a:t>pageContext</a:t>
            </a:r>
            <a:r>
              <a:rPr lang="zh-CN" sz="1600" dirty="0"/>
              <a:t>对象可以访问当前</a:t>
            </a:r>
            <a:r>
              <a:rPr sz="1600" dirty="0"/>
              <a:t>JSP</a:t>
            </a:r>
            <a:r>
              <a:rPr lang="zh-CN" sz="1600" dirty="0"/>
              <a:t>页面所有的内置对象</a:t>
            </a:r>
            <a:r>
              <a:rPr lang="zh-CN" sz="1600" dirty="0" smtClean="0"/>
              <a:t>，</a:t>
            </a:r>
            <a:r>
              <a:rPr lang="zh-CN" altLang="en-US" sz="1600" dirty="0" smtClean="0"/>
              <a:t>访问方法</a:t>
            </a:r>
            <a:r>
              <a:rPr lang="zh-CN" sz="1600" dirty="0" smtClean="0"/>
              <a:t>如</a:t>
            </a:r>
            <a:r>
              <a:rPr lang="zh-CN" altLang="en-US" sz="1600" dirty="0" smtClean="0"/>
              <a:t>下表：</a:t>
            </a:r>
            <a:endParaRPr sz="1600" dirty="0"/>
          </a:p>
          <a:p>
            <a:pPr>
              <a:buNone/>
            </a:pPr>
            <a:endParaRPr lang="zh-CN" i="0" dirty="0"/>
          </a:p>
          <a:p>
            <a:endParaRPr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87624" y="2852936"/>
          <a:ext cx="58755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337"/>
                <a:gridCol w="3559249"/>
              </a:tblGrid>
              <a:tr h="325120"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方法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ServletRequest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 </a:t>
                      </a:r>
                      <a:r>
                        <a:rPr lang="en-US" sz="13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getRequest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()</a:t>
                      </a:r>
                      <a:endParaRPr lang="zh-CN" sz="13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获取当前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页面的</a:t>
                      </a:r>
                      <a:r>
                        <a:rPr lang="zh-CN" sz="13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请求对象</a:t>
                      </a:r>
                      <a:endParaRPr lang="zh-CN" sz="13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ServletResponse getResponse()</a:t>
                      </a:r>
                      <a:endParaRPr lang="zh-CN" sz="13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获取当前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页面的</a:t>
                      </a:r>
                      <a:r>
                        <a:rPr lang="zh-CN" sz="13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响应对象</a:t>
                      </a:r>
                      <a:endParaRPr lang="zh-CN" sz="13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HttpSession getSession()</a:t>
                      </a:r>
                      <a:endParaRPr lang="zh-CN" sz="13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获取和当前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页面有联系的</a:t>
                      </a:r>
                      <a:r>
                        <a:rPr lang="zh-CN" sz="13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会话对象</a:t>
                      </a:r>
                      <a:endParaRPr lang="zh-CN" sz="13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ServletConfig getServletConfig()</a:t>
                      </a:r>
                      <a:endParaRPr lang="zh-CN" sz="13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获取当前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页面的</a:t>
                      </a:r>
                      <a:r>
                        <a:rPr lang="en-US" sz="13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ServletConfig</a:t>
                      </a:r>
                      <a:r>
                        <a:rPr lang="zh-CN" sz="13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对象</a:t>
                      </a:r>
                      <a:endParaRPr lang="zh-CN" sz="13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ServletContext getServletContext()</a:t>
                      </a:r>
                      <a:endParaRPr lang="zh-CN" sz="13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获取当前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页面的运行</a:t>
                      </a:r>
                      <a:r>
                        <a:rPr lang="zh-CN" sz="13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环境对象</a:t>
                      </a:r>
                      <a:endParaRPr lang="zh-CN" sz="13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Object getPage()</a:t>
                      </a:r>
                      <a:endParaRPr lang="zh-CN" sz="13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获取当前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页面的</a:t>
                      </a:r>
                      <a:r>
                        <a:rPr lang="en-US" sz="13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Servlet</a:t>
                      </a:r>
                      <a:r>
                        <a:rPr lang="zh-CN" sz="13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实体</a:t>
                      </a:r>
                      <a:endParaRPr lang="zh-CN" sz="13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Exception getException()</a:t>
                      </a:r>
                      <a:endParaRPr lang="zh-CN" sz="13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获取当前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页面的</a:t>
                      </a:r>
                      <a:r>
                        <a:rPr lang="zh-CN" sz="13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异常对象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，不过此页面的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page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指令的</a:t>
                      </a:r>
                      <a:r>
                        <a:rPr lang="en-US" sz="13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isErrorPage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属性要设为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true</a:t>
                      </a:r>
                      <a:endParaRPr lang="zh-CN" sz="13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JspWriter getOut()</a:t>
                      </a:r>
                      <a:endParaRPr lang="zh-CN" sz="13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获取当前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JSP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页面的输出</a:t>
                      </a:r>
                      <a:r>
                        <a:rPr lang="zh-CN" sz="1300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流</a:t>
                      </a:r>
                      <a:endParaRPr lang="zh-CN" sz="13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pageContext</a:t>
            </a:r>
            <a:r>
              <a:rPr dirty="0" smtClean="0"/>
              <a:t>对象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pageContext</a:t>
            </a:r>
            <a:r>
              <a:rPr lang="zh-CN" dirty="0"/>
              <a:t>对象</a:t>
            </a:r>
            <a:r>
              <a:rPr lang="zh-CN" dirty="0" smtClean="0"/>
              <a:t>存取域</a:t>
            </a:r>
            <a:r>
              <a:rPr lang="zh-CN" dirty="0"/>
              <a:t>属性的方法及</a:t>
            </a:r>
            <a:r>
              <a:rPr lang="zh-CN" dirty="0" smtClean="0"/>
              <a:t>描述</a:t>
            </a:r>
            <a:endParaRPr dirty="0" smtClean="0"/>
          </a:p>
          <a:p>
            <a:endParaRPr i="0" dirty="0" smtClean="0"/>
          </a:p>
          <a:p>
            <a:endParaRPr dirty="0" smtClean="0"/>
          </a:p>
          <a:p>
            <a:endParaRPr i="0" dirty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endParaRPr dirty="0" smtClean="0"/>
          </a:p>
          <a:p>
            <a:endParaRPr sz="1600" dirty="0" smtClean="0"/>
          </a:p>
          <a:p>
            <a:pPr lvl="1"/>
            <a:r>
              <a:rPr lang="zh-CN" sz="1600" i="0" dirty="0" smtClean="0"/>
              <a:t>存取域</a:t>
            </a:r>
            <a:r>
              <a:rPr lang="zh-CN" sz="1600" i="0" dirty="0"/>
              <a:t>属性的</a:t>
            </a:r>
            <a:r>
              <a:rPr lang="zh-CN" sz="1600" i="0" dirty="0" smtClean="0"/>
              <a:t>方法</a:t>
            </a:r>
            <a:r>
              <a:rPr lang="en-US" altLang="zh-CN" sz="1600" i="0" dirty="0" err="1" smtClean="0"/>
              <a:t>setAttribute</a:t>
            </a:r>
            <a:r>
              <a:rPr lang="en-US" altLang="zh-CN" sz="1600" i="0" dirty="0" smtClean="0"/>
              <a:t>()</a:t>
            </a:r>
            <a:r>
              <a:rPr lang="zh-CN" sz="1600" i="0" dirty="0" smtClean="0"/>
              <a:t>中</a:t>
            </a:r>
            <a:r>
              <a:rPr sz="1600" i="0" dirty="0"/>
              <a:t>scope</a:t>
            </a:r>
            <a:r>
              <a:rPr lang="zh-CN" sz="1600" i="0" dirty="0"/>
              <a:t>参数被定义为四个常量，分别代表四种作用域范围</a:t>
            </a:r>
            <a:r>
              <a:rPr lang="zh-CN" sz="1600" i="0" dirty="0" smtClean="0"/>
              <a:t>：</a:t>
            </a:r>
            <a:endParaRPr lang="en-US" altLang="zh-CN" sz="1600" i="0" dirty="0" smtClean="0"/>
          </a:p>
          <a:p>
            <a:pPr lvl="2"/>
            <a:r>
              <a:rPr sz="1400" i="0" dirty="0" smtClean="0"/>
              <a:t>PAGE_SCOPE </a:t>
            </a:r>
            <a:r>
              <a:rPr sz="1400" i="0" dirty="0"/>
              <a:t>= 1</a:t>
            </a:r>
            <a:r>
              <a:rPr lang="zh-CN" sz="1400" i="0" dirty="0" smtClean="0"/>
              <a:t>代表</a:t>
            </a:r>
            <a:r>
              <a:rPr lang="en-US" altLang="zh-CN" sz="1400" i="0" dirty="0" smtClean="0"/>
              <a:t>p</a:t>
            </a:r>
            <a:r>
              <a:rPr sz="1400" i="0" dirty="0" smtClean="0"/>
              <a:t>age</a:t>
            </a:r>
            <a:r>
              <a:rPr lang="zh-CN" sz="1400" i="0" dirty="0" smtClean="0"/>
              <a:t>范围</a:t>
            </a:r>
            <a:r>
              <a:rPr lang="en-US" altLang="zh-CN" sz="1400" i="0" dirty="0" smtClean="0"/>
              <a:t>;</a:t>
            </a:r>
          </a:p>
          <a:p>
            <a:pPr lvl="2"/>
            <a:r>
              <a:rPr sz="1400" i="0" dirty="0" smtClean="0"/>
              <a:t>REQUEST_SCOPE </a:t>
            </a:r>
            <a:r>
              <a:rPr sz="1400" i="0" dirty="0"/>
              <a:t>= 2</a:t>
            </a:r>
            <a:r>
              <a:rPr lang="zh-CN" sz="1400" i="0" dirty="0" smtClean="0"/>
              <a:t>代表</a:t>
            </a:r>
            <a:r>
              <a:rPr lang="en-US" altLang="zh-CN" sz="1400" i="0" dirty="0" smtClean="0"/>
              <a:t>r</a:t>
            </a:r>
            <a:r>
              <a:rPr sz="1400" i="0" dirty="0" smtClean="0"/>
              <a:t>equest</a:t>
            </a:r>
            <a:r>
              <a:rPr lang="zh-CN" sz="1400" i="0" dirty="0" smtClean="0"/>
              <a:t>范围</a:t>
            </a:r>
            <a:r>
              <a:rPr lang="en-US" altLang="zh-CN" sz="1400" i="0" dirty="0" smtClean="0"/>
              <a:t>;</a:t>
            </a:r>
          </a:p>
          <a:p>
            <a:pPr lvl="2"/>
            <a:r>
              <a:rPr sz="1400" i="0" dirty="0" smtClean="0"/>
              <a:t>SESSION_SCOPE </a:t>
            </a:r>
            <a:r>
              <a:rPr sz="1400" i="0" dirty="0"/>
              <a:t>= 3</a:t>
            </a:r>
            <a:r>
              <a:rPr lang="zh-CN" sz="1400" i="0" dirty="0" smtClean="0"/>
              <a:t>代表</a:t>
            </a:r>
            <a:r>
              <a:rPr lang="en-US" altLang="zh-CN" sz="1400" i="0" dirty="0" smtClean="0"/>
              <a:t>s</a:t>
            </a:r>
            <a:r>
              <a:rPr sz="1400" i="0" dirty="0" smtClean="0"/>
              <a:t>ession</a:t>
            </a:r>
            <a:r>
              <a:rPr lang="zh-CN" sz="1400" i="0" dirty="0" smtClean="0"/>
              <a:t>范围</a:t>
            </a:r>
            <a:r>
              <a:rPr lang="en-US" altLang="zh-CN" sz="1400" i="0" dirty="0" smtClean="0"/>
              <a:t>;</a:t>
            </a:r>
          </a:p>
          <a:p>
            <a:pPr lvl="2"/>
            <a:r>
              <a:rPr sz="1400" i="0" dirty="0" smtClean="0"/>
              <a:t>APPLICATION_SCOPE </a:t>
            </a:r>
            <a:r>
              <a:rPr sz="1400" i="0" dirty="0"/>
              <a:t>= 4</a:t>
            </a:r>
            <a:r>
              <a:rPr lang="zh-CN" sz="1400" i="0" dirty="0" smtClean="0"/>
              <a:t>代表</a:t>
            </a:r>
            <a:r>
              <a:rPr lang="en-US" altLang="zh-CN" sz="1400" i="0" dirty="0" smtClean="0"/>
              <a:t>a</a:t>
            </a:r>
            <a:r>
              <a:rPr sz="1400" i="0" dirty="0" smtClean="0"/>
              <a:t>pplication </a:t>
            </a:r>
            <a:r>
              <a:rPr lang="zh-CN" sz="1400" i="0"/>
              <a:t>范围</a:t>
            </a:r>
            <a:r>
              <a:rPr lang="zh-CN" sz="1400" i="0" smtClean="0"/>
              <a:t>。</a:t>
            </a:r>
            <a:endParaRPr lang="zh-CN" sz="1400" i="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1604797"/>
          <a:ext cx="5472608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61"/>
                <a:gridCol w="2506147"/>
              </a:tblGrid>
              <a:tr h="325120"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方法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Object getAttribute(String name, int scope)</a:t>
                      </a:r>
                      <a:endParaRPr lang="zh-CN" sz="13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获取范围为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scope,</a:t>
                      </a: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名为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name</a:t>
                      </a: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的属性对象</a:t>
                      </a:r>
                    </a:p>
                  </a:txBody>
                  <a:tcPr marL="68580" marR="68580" marT="0" marB="0"/>
                </a:tc>
              </a:tr>
              <a:tr h="406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void </a:t>
                      </a:r>
                      <a:r>
                        <a:rPr lang="en-US" sz="13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setAttribute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(String name, Object value, </a:t>
                      </a:r>
                      <a:r>
                        <a:rPr lang="en-US" sz="13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int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 scope)</a:t>
                      </a:r>
                      <a:endParaRPr lang="zh-CN" sz="13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以名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/</a:t>
                      </a: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值对的方式存储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scope</a:t>
                      </a:r>
                      <a:r>
                        <a:rPr lang="zh-CN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范围域属性</a:t>
                      </a: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void removeAttribute(String name, int scope)</a:t>
                      </a:r>
                      <a:endParaRPr lang="zh-CN" sz="1300" kern="1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从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scope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范围移除名为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name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的属性</a:t>
                      </a:r>
                    </a:p>
                  </a:txBody>
                  <a:tcPr marL="68580" marR="68580" marT="0" marB="0"/>
                </a:tc>
              </a:tr>
              <a:tr h="406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Enumeration </a:t>
                      </a:r>
                      <a:r>
                        <a:rPr lang="en-US" sz="13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getAttributeNamesInScope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(</a:t>
                      </a:r>
                      <a:r>
                        <a:rPr lang="en-US" sz="1300" kern="1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int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 scope)</a:t>
                      </a:r>
                      <a:endParaRPr lang="zh-CN" sz="13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从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scope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范围中获取所有属性的名称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文本占位符 7"/>
          <p:cNvSpPr txBox="1">
            <a:spLocks/>
          </p:cNvSpPr>
          <p:nvPr/>
        </p:nvSpPr>
        <p:spPr>
          <a:xfrm>
            <a:off x="1151112" y="5229200"/>
            <a:ext cx="7992888" cy="113767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&lt;%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pageContext.getSession().setAttribute(“sessionKey”,“neuedu");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Object object=pageContext.getAttribute("sessionKey",pageContext.SESSION_SCOPE);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%&gt;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JSP</a:t>
            </a:r>
            <a:r>
              <a:rPr lang="zh-CN" altLang="en-US" smtClean="0"/>
              <a:t>的四种作用域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对象的生命周期和可访问性称为作用域（</a:t>
            </a:r>
            <a:r>
              <a:rPr lang="en-US" altLang="zh-CN" smtClean="0"/>
              <a:t>scope</a:t>
            </a:r>
            <a:r>
              <a:rPr lang="zh-CN" altLang="en-US" smtClean="0"/>
              <a:t>），在</a:t>
            </a:r>
            <a:r>
              <a:rPr lang="en-US" altLang="zh-CN" smtClean="0"/>
              <a:t>JSP</a:t>
            </a:r>
            <a:r>
              <a:rPr lang="zh-CN" altLang="en-US" smtClean="0"/>
              <a:t>中有四种作用域：</a:t>
            </a:r>
          </a:p>
          <a:p>
            <a:pPr lvl="1"/>
            <a:r>
              <a:rPr lang="en-US" altLang="zh-CN" smtClean="0"/>
              <a:t>pageContext      page</a:t>
            </a:r>
            <a:r>
              <a:rPr lang="zh-CN" altLang="zh-CN" smtClean="0"/>
              <a:t>域</a:t>
            </a:r>
            <a:r>
              <a:rPr lang="en-US" altLang="zh-CN" smtClean="0"/>
              <a:t>				</a:t>
            </a:r>
          </a:p>
          <a:p>
            <a:pPr lvl="1"/>
            <a:r>
              <a:rPr lang="en-US" altLang="zh-CN" smtClean="0"/>
              <a:t>request          request</a:t>
            </a:r>
            <a:r>
              <a:rPr lang="zh-CN" altLang="zh-CN" smtClean="0"/>
              <a:t>域</a:t>
            </a:r>
            <a:endParaRPr lang="en-US" altLang="zh-CN" smtClean="0"/>
          </a:p>
          <a:p>
            <a:pPr lvl="1"/>
            <a:r>
              <a:rPr lang="en-US" altLang="zh-CN" smtClean="0"/>
              <a:t>session          session</a:t>
            </a:r>
            <a:r>
              <a:rPr lang="zh-CN" altLang="zh-CN" smtClean="0"/>
              <a:t>域</a:t>
            </a:r>
            <a:endParaRPr lang="en-US" altLang="zh-CN" smtClean="0"/>
          </a:p>
          <a:p>
            <a:pPr lvl="1"/>
            <a:r>
              <a:rPr lang="en-US" altLang="zh-CN" smtClean="0"/>
              <a:t>application      context</a:t>
            </a:r>
            <a:r>
              <a:rPr lang="zh-CN" altLang="zh-CN" smtClean="0"/>
              <a:t>域</a:t>
            </a:r>
            <a:endParaRPr lang="en-US" altLang="zh-CN" smtClean="0"/>
          </a:p>
          <a:p>
            <a:pPr lvl="1"/>
            <a:endParaRPr lang="zh-CN" altLang="zh-CN" smtClean="0"/>
          </a:p>
          <a:p>
            <a:r>
              <a:rPr lang="en-US" altLang="zh-CN" smtClean="0"/>
              <a:t> </a:t>
            </a:r>
            <a:r>
              <a:rPr lang="zh-CN" altLang="zh-CN" smtClean="0"/>
              <a:t>域对象作用：保存数据和获取数据 ，用于数据共享。</a:t>
            </a:r>
            <a:endParaRPr lang="en-US" altLang="zh-CN" smtClean="0"/>
          </a:p>
          <a:p>
            <a:endParaRPr lang="zh-CN" altLang="zh-CN" smtClean="0"/>
          </a:p>
          <a:p>
            <a:r>
              <a:rPr lang="en-US" altLang="zh-CN" smtClean="0"/>
              <a:t> </a:t>
            </a:r>
            <a:r>
              <a:rPr lang="zh-CN" altLang="zh-CN" smtClean="0"/>
              <a:t>域对象方法：</a:t>
            </a:r>
            <a:endParaRPr lang="en-US" altLang="zh-CN" smtClean="0"/>
          </a:p>
          <a:p>
            <a:pPr lvl="1"/>
            <a:r>
              <a:rPr lang="en-US" altLang="zh-CN" smtClean="0"/>
              <a:t>setAttribute("name",Object) </a:t>
            </a:r>
            <a:r>
              <a:rPr lang="zh-CN" altLang="zh-CN" smtClean="0"/>
              <a:t>保存数据</a:t>
            </a:r>
            <a:endParaRPr lang="en-US" altLang="zh-CN" smtClean="0"/>
          </a:p>
          <a:p>
            <a:pPr lvl="1"/>
            <a:r>
              <a:rPr lang="en-US" altLang="zh-CN" smtClean="0"/>
              <a:t>getAttribute("name")  </a:t>
            </a:r>
            <a:r>
              <a:rPr lang="zh-CN" altLang="zh-CN" smtClean="0"/>
              <a:t>获取数据</a:t>
            </a:r>
            <a:endParaRPr lang="en-US" altLang="zh-CN" smtClean="0"/>
          </a:p>
          <a:p>
            <a:pPr lvl="1"/>
            <a:r>
              <a:rPr lang="en-US" altLang="zh-CN" smtClean="0"/>
              <a:t>removeAttribute("name") </a:t>
            </a:r>
            <a:r>
              <a:rPr lang="zh-CN" altLang="zh-CN" smtClean="0"/>
              <a:t>清除数据</a:t>
            </a:r>
            <a:endParaRPr lang="en-US" altLang="zh-CN" smtClean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JSP</a:t>
            </a:r>
            <a:r>
              <a:rPr lang="zh-CN" altLang="en-US" smtClean="0"/>
              <a:t>的四种作用域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四种作用域的生命周期和可访问性介绍如下：</a:t>
            </a:r>
          </a:p>
          <a:p>
            <a:pPr lvl="1"/>
            <a:r>
              <a:rPr lang="zh-CN" altLang="en-US" smtClean="0"/>
              <a:t>页面域（</a:t>
            </a:r>
            <a:r>
              <a:rPr lang="en-US" altLang="zh-CN" smtClean="0"/>
              <a:t>page scope</a:t>
            </a:r>
            <a:r>
              <a:rPr lang="zh-CN" altLang="en-US" smtClean="0"/>
              <a:t>），存储在页面域的对象只对于它所在页面是可访问的。</a:t>
            </a:r>
          </a:p>
          <a:p>
            <a:pPr lvl="1"/>
            <a:r>
              <a:rPr lang="zh-CN" altLang="en-US" smtClean="0"/>
              <a:t>请求域（</a:t>
            </a:r>
            <a:r>
              <a:rPr lang="en-US" altLang="zh-CN" smtClean="0"/>
              <a:t>request scope</a:t>
            </a:r>
            <a:r>
              <a:rPr lang="zh-CN" altLang="en-US" smtClean="0"/>
              <a:t>），请求域的生命周期是指一次请求过程，包括请求被转发（</a:t>
            </a:r>
            <a:r>
              <a:rPr lang="en-US" altLang="zh-CN" smtClean="0"/>
              <a:t>forward</a:t>
            </a:r>
            <a:r>
              <a:rPr lang="zh-CN" altLang="en-US" smtClean="0"/>
              <a:t>）或者被包含（</a:t>
            </a:r>
            <a:r>
              <a:rPr lang="en-US" altLang="zh-CN" smtClean="0"/>
              <a:t>include</a:t>
            </a:r>
            <a:r>
              <a:rPr lang="zh-CN" altLang="en-US" smtClean="0"/>
              <a:t>）的情况。存储在请求域中的对象只有在此次请求过程中才可以被访问。</a:t>
            </a:r>
          </a:p>
          <a:p>
            <a:pPr lvl="1"/>
            <a:r>
              <a:rPr lang="zh-CN" altLang="en-US" smtClean="0"/>
              <a:t>会话域（</a:t>
            </a:r>
            <a:r>
              <a:rPr lang="en-US" altLang="zh-CN" smtClean="0"/>
              <a:t>session scope</a:t>
            </a:r>
            <a:r>
              <a:rPr lang="zh-CN" altLang="en-US" smtClean="0"/>
              <a:t>），会话域的生命周期是指某个客户端与服务器所连接的时间，存储在会话域中的对象在整个会话期间（可能包含多次请求）都可以被访问。</a:t>
            </a:r>
          </a:p>
          <a:p>
            <a:pPr lvl="1"/>
            <a:r>
              <a:rPr lang="zh-CN" altLang="en-US" smtClean="0"/>
              <a:t>应用域（</a:t>
            </a:r>
            <a:r>
              <a:rPr lang="en-US" altLang="zh-CN" smtClean="0"/>
              <a:t>application scope</a:t>
            </a:r>
            <a:r>
              <a:rPr lang="zh-CN" altLang="en-US" smtClean="0"/>
              <a:t>），应用域的生命周期是指从服务器开始执行服务到服务器关闭为止，是四个作用域中时间最长的。存储在应用域中的对象在整个应用程序运行期间可以被所有</a:t>
            </a:r>
            <a:r>
              <a:rPr lang="en-US" altLang="zh-CN" smtClean="0"/>
              <a:t>JSP</a:t>
            </a:r>
            <a:r>
              <a:rPr lang="zh-CN" altLang="en-US" smtClean="0"/>
              <a:t>和</a:t>
            </a:r>
            <a:r>
              <a:rPr lang="en-US" altLang="zh-CN" smtClean="0"/>
              <a:t>Servlet</a:t>
            </a:r>
            <a:r>
              <a:rPr lang="zh-CN" altLang="en-US" smtClean="0"/>
              <a:t>共享访问，在使用时要特别注意存储数据的大小和安全性，否则可能会造成服务器负载过重和线程安全性问题。</a:t>
            </a:r>
            <a:endParaRPr lang="en-US" altLang="zh-CN" smtClean="0"/>
          </a:p>
          <a:p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ch04-demo2/visitCount.jsp</a:t>
            </a:r>
            <a:endParaRPr lang="zh-CN" altLang="en-US" smtClean="0"/>
          </a:p>
          <a:p>
            <a:pPr lvl="1"/>
            <a:endParaRPr lang="zh-CN" altLang="en-US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27784" y="5517232"/>
            <a:ext cx="3744912" cy="603251"/>
            <a:chOff x="2555776" y="4155926"/>
            <a:chExt cx="3744912" cy="452438"/>
          </a:xfrm>
        </p:grpSpPr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2555776" y="4155926"/>
              <a:ext cx="3744912" cy="346249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4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10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4155926"/>
              <a:ext cx="647700" cy="452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config</a:t>
            </a:r>
            <a:r>
              <a:rPr lang="zh-CN" altLang="en-US" smtClean="0"/>
              <a:t>、</a:t>
            </a:r>
            <a:r>
              <a:rPr lang="en-US" altLang="zh-CN" smtClean="0"/>
              <a:t>page</a:t>
            </a:r>
            <a:r>
              <a:rPr smtClean="0"/>
              <a:t>对象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config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lvl="1"/>
            <a:r>
              <a:rPr lang="zh-CN" altLang="en-US" smtClean="0"/>
              <a:t>即页面配置对象，表示当前</a:t>
            </a:r>
            <a:r>
              <a:rPr lang="en-US" altLang="zh-CN" smtClean="0"/>
              <a:t>JSP</a:t>
            </a:r>
            <a:r>
              <a:rPr lang="zh-CN" altLang="en-US" smtClean="0"/>
              <a:t>页面翻译后的</a:t>
            </a:r>
            <a:r>
              <a:rPr lang="en-US" altLang="zh-CN" smtClean="0"/>
              <a:t>Servlet</a:t>
            </a:r>
            <a:r>
              <a:rPr lang="zh-CN" altLang="en-US" smtClean="0"/>
              <a:t>的</a:t>
            </a:r>
            <a:r>
              <a:rPr lang="en-US" altLang="zh-CN" smtClean="0"/>
              <a:t>ServletConfig</a:t>
            </a:r>
            <a:r>
              <a:rPr lang="zh-CN" altLang="en-US" smtClean="0"/>
              <a:t>对象，存放着一些初始的数据结构。</a:t>
            </a:r>
          </a:p>
          <a:p>
            <a:pPr lvl="1"/>
            <a:r>
              <a:rPr lang="en-US" altLang="zh-CN" smtClean="0"/>
              <a:t>config</a:t>
            </a:r>
            <a:r>
              <a:rPr lang="zh-CN" altLang="en-US" smtClean="0"/>
              <a:t>对象实现于</a:t>
            </a:r>
            <a:r>
              <a:rPr lang="en-US" altLang="zh-CN" smtClean="0"/>
              <a:t>java.servlet.ServletConfig</a:t>
            </a:r>
            <a:r>
              <a:rPr lang="zh-CN" altLang="en-US" smtClean="0"/>
              <a:t>接口。</a:t>
            </a:r>
            <a:endParaRPr lang="en-US" altLang="zh-CN" smtClean="0"/>
          </a:p>
          <a:p>
            <a:pPr lvl="1"/>
            <a:r>
              <a:rPr lang="en-US" altLang="zh-CN" smtClean="0"/>
              <a:t>config</a:t>
            </a:r>
            <a:r>
              <a:rPr lang="zh-CN" altLang="en-US" smtClean="0"/>
              <a:t>对象和</a:t>
            </a:r>
            <a:r>
              <a:rPr lang="en-US" altLang="zh-CN" smtClean="0"/>
              <a:t>page</a:t>
            </a:r>
            <a:r>
              <a:rPr lang="zh-CN" altLang="en-US" smtClean="0"/>
              <a:t>对象一样都很少被用到（了解即可）</a:t>
            </a:r>
            <a:endParaRPr lang="en-US" smtClean="0"/>
          </a:p>
          <a:p>
            <a:r>
              <a:rPr lang="en-US" altLang="zh-CN" smtClean="0"/>
              <a:t>page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lvl="1"/>
            <a:r>
              <a:rPr lang="zh-CN" altLang="en-US" smtClean="0"/>
              <a:t>即</a:t>
            </a:r>
            <a:r>
              <a:rPr lang="en-US" altLang="zh-CN" smtClean="0"/>
              <a:t>this</a:t>
            </a:r>
            <a:r>
              <a:rPr lang="zh-CN" altLang="en-US" smtClean="0"/>
              <a:t>，代表</a:t>
            </a:r>
            <a:r>
              <a:rPr lang="en-US" altLang="zh-CN" smtClean="0"/>
              <a:t>JSP</a:t>
            </a:r>
            <a:r>
              <a:rPr lang="zh-CN" altLang="en-US" smtClean="0"/>
              <a:t>本身，更准确地说它代表</a:t>
            </a:r>
            <a:r>
              <a:rPr lang="en-US" altLang="zh-CN" smtClean="0"/>
              <a:t>JSP</a:t>
            </a:r>
            <a:r>
              <a:rPr lang="zh-CN" altLang="en-US" smtClean="0"/>
              <a:t>被翻译后的</a:t>
            </a:r>
            <a:r>
              <a:rPr lang="en-US" altLang="zh-CN" smtClean="0"/>
              <a:t>Servlet</a:t>
            </a:r>
            <a:r>
              <a:rPr lang="zh-CN" altLang="en-US" smtClean="0"/>
              <a:t>，因此它可以调用</a:t>
            </a:r>
            <a:r>
              <a:rPr lang="en-US" altLang="zh-CN" smtClean="0"/>
              <a:t>Servlet</a:t>
            </a:r>
            <a:r>
              <a:rPr lang="zh-CN" altLang="en-US" smtClean="0"/>
              <a:t>类所定义的方法。</a:t>
            </a:r>
            <a:r>
              <a:rPr lang="en-US" altLang="zh-CN" smtClean="0"/>
              <a:t>page</a:t>
            </a:r>
            <a:r>
              <a:rPr lang="zh-CN" altLang="en-US" smtClean="0"/>
              <a:t>对象的类型为</a:t>
            </a:r>
            <a:r>
              <a:rPr lang="en-US" altLang="zh-CN" smtClean="0"/>
              <a:t>javax.servlet.jsp.HttpJspPage</a:t>
            </a:r>
            <a:r>
              <a:rPr lang="zh-CN" altLang="en-US" smtClean="0"/>
              <a:t>，在实际应用中，</a:t>
            </a:r>
            <a:r>
              <a:rPr lang="en-US" altLang="zh-CN" smtClean="0"/>
              <a:t>page</a:t>
            </a:r>
            <a:r>
              <a:rPr lang="zh-CN" altLang="en-US" smtClean="0"/>
              <a:t>对象很少在</a:t>
            </a:r>
            <a:r>
              <a:rPr lang="en-US" altLang="zh-CN" smtClean="0"/>
              <a:t>JSP</a:t>
            </a:r>
            <a:r>
              <a:rPr lang="zh-CN" altLang="en-US" smtClean="0"/>
              <a:t>中使用（了解即可）。</a:t>
            </a:r>
            <a:endParaRPr lang="en-US" altLang="zh-CN" smtClean="0"/>
          </a:p>
          <a:p>
            <a:pPr lvl="1"/>
            <a:endParaRPr lang="zh-CN" altLang="en-US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ch04-demo2/configExample.jsp</a:t>
            </a:r>
            <a:r>
              <a:rPr lang="zh-CN" altLang="en-US" smtClean="0"/>
              <a:t>、</a:t>
            </a:r>
            <a:r>
              <a:rPr lang="en-US" altLang="zh-CN" smtClean="0"/>
              <a:t>web.xml</a:t>
            </a:r>
          </a:p>
          <a:p>
            <a:pPr lvl="1"/>
            <a:r>
              <a:rPr lang="en-US" altLang="zh-CN" smtClean="0"/>
              <a:t>ch04-demo2/pageExample.jsp</a:t>
            </a:r>
          </a:p>
          <a:p>
            <a:endParaRPr lang="zh-CN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本章实战项目任务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本章任务完成</a:t>
            </a:r>
            <a:r>
              <a:rPr lang="en-US" altLang="zh-CN" smtClean="0"/>
              <a:t>《</a:t>
            </a:r>
            <a:r>
              <a:rPr lang="zh-CN" altLang="en-US" smtClean="0"/>
              <a:t>东软跨境电商借卖平台</a:t>
            </a:r>
            <a:r>
              <a:rPr lang="en-US" altLang="zh-CN" smtClean="0"/>
              <a:t>》</a:t>
            </a:r>
            <a:r>
              <a:rPr lang="zh-CN" altLang="en-US" smtClean="0"/>
              <a:t>品牌商公司信息管理、用户登录状态判断和退出、平台页面程序异常处理功能。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1772816"/>
            <a:ext cx="889248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</a:t>
            </a:r>
            <a:r>
              <a:rPr lang="zh-CN" altLang="en-US" smtClean="0"/>
              <a:t>对象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exception</a:t>
            </a:r>
            <a:r>
              <a:rPr lang="zh-CN" smtClean="0"/>
              <a:t>对象</a:t>
            </a:r>
            <a:endParaRPr lang="en-US" altLang="zh-CN" smtClean="0"/>
          </a:p>
          <a:p>
            <a:pPr lvl="1"/>
            <a:r>
              <a:rPr lang="zh-CN" smtClean="0"/>
              <a:t>即</a:t>
            </a:r>
            <a:r>
              <a:rPr lang="zh-CN" dirty="0"/>
              <a:t>异常对象，表示</a:t>
            </a:r>
            <a:r>
              <a:rPr dirty="0"/>
              <a:t>JSP</a:t>
            </a:r>
            <a:r>
              <a:rPr lang="zh-CN" dirty="0"/>
              <a:t>页面产生的异常</a:t>
            </a:r>
            <a:r>
              <a:rPr lang="zh-CN" dirty="0" smtClean="0"/>
              <a:t>。</a:t>
            </a:r>
            <a:endParaRPr dirty="0" smtClean="0"/>
          </a:p>
          <a:p>
            <a:pPr lvl="1"/>
            <a:r>
              <a:rPr lang="zh-CN" dirty="0" smtClean="0"/>
              <a:t>如果</a:t>
            </a:r>
            <a:r>
              <a:rPr lang="zh-CN" dirty="0"/>
              <a:t>一个</a:t>
            </a:r>
            <a:r>
              <a:rPr dirty="0"/>
              <a:t>JSP</a:t>
            </a:r>
            <a:r>
              <a:rPr lang="zh-CN" dirty="0"/>
              <a:t>页面要应用此对象，必须将此页面中</a:t>
            </a:r>
            <a:r>
              <a:rPr dirty="0"/>
              <a:t>page</a:t>
            </a:r>
            <a:r>
              <a:rPr lang="zh-CN" dirty="0"/>
              <a:t>指令的</a:t>
            </a:r>
            <a:r>
              <a:rPr dirty="0"/>
              <a:t>isErrorPage</a:t>
            </a:r>
            <a:r>
              <a:rPr lang="zh-CN" dirty="0"/>
              <a:t>属性值设为</a:t>
            </a:r>
            <a:r>
              <a:rPr dirty="0"/>
              <a:t>true</a:t>
            </a:r>
            <a:r>
              <a:rPr lang="zh-CN" dirty="0"/>
              <a:t>，否则无法编译</a:t>
            </a:r>
            <a:r>
              <a:rPr lang="zh-CN" dirty="0" smtClean="0"/>
              <a:t>。</a:t>
            </a:r>
            <a:endParaRPr dirty="0" smtClean="0"/>
          </a:p>
          <a:p>
            <a:pPr lvl="1"/>
            <a:r>
              <a:rPr dirty="0" smtClean="0"/>
              <a:t>exception</a:t>
            </a:r>
            <a:r>
              <a:rPr lang="zh-CN" dirty="0"/>
              <a:t>对象是</a:t>
            </a:r>
            <a:r>
              <a:rPr dirty="0"/>
              <a:t>java.lang.Throwable</a:t>
            </a:r>
            <a:r>
              <a:rPr lang="zh-CN" dirty="0"/>
              <a:t>的对象。</a:t>
            </a:r>
          </a:p>
          <a:p>
            <a:pPr>
              <a:buNone/>
            </a:pPr>
            <a:endParaRPr lang="zh-CN" i="0" dirty="0"/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smtClean="0"/>
              <a:t>ch04-demo2/calculate.jsp</a:t>
            </a:r>
            <a:r>
              <a:rPr lang="zh-CN" altLang="en-US" smtClean="0"/>
              <a:t>、</a:t>
            </a:r>
            <a:r>
              <a:rPr lang="en-US" altLang="zh-CN" smtClean="0"/>
              <a:t>error.jsp</a:t>
            </a:r>
            <a:endParaRPr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课堂练习（</a:t>
            </a:r>
            <a:r>
              <a:rPr lang="en-US" altLang="zh-CN" smtClean="0">
                <a:solidFill>
                  <a:srgbClr val="FF0000"/>
                </a:solidFill>
              </a:rPr>
              <a:t>5</a:t>
            </a:r>
            <a:r>
              <a:rPr lang="zh-CN" altLang="en-US" smtClean="0">
                <a:solidFill>
                  <a:srgbClr val="FF0000"/>
                </a:solidFill>
              </a:rPr>
              <a:t>分钟）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Blip>
                <a:blip r:embed="rId2"/>
              </a:buBlip>
            </a:pPr>
            <a:r>
              <a:rPr lang="en-US" altLang="zh-CN" smtClean="0"/>
              <a:t>1</a:t>
            </a:r>
            <a:r>
              <a:rPr lang="zh-CN" altLang="en-US" smtClean="0"/>
              <a:t>、完成</a:t>
            </a:r>
            <a:r>
              <a:rPr lang="en-US" altLang="zh-CN" smtClean="0"/>
              <a:t>exception</a:t>
            </a:r>
            <a:r>
              <a:rPr lang="zh-CN" altLang="en-US" smtClean="0"/>
              <a:t>课堂示例的代码编写。</a:t>
            </a:r>
            <a:endParaRPr lang="en-US" altLang="zh-CN" smtClean="0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803527" y="1700214"/>
            <a:ext cx="682625" cy="681037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3635376" y="1700214"/>
            <a:ext cx="4346575" cy="6810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基本语法</a:t>
            </a:r>
            <a:endParaRPr lang="zh-CN" altLang="en-US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MH_Number_2"/>
          <p:cNvSpPr/>
          <p:nvPr>
            <p:custDataLst>
              <p:tags r:id="rId3"/>
            </p:custDataLst>
          </p:nvPr>
        </p:nvSpPr>
        <p:spPr>
          <a:xfrm>
            <a:off x="2803527" y="2555875"/>
            <a:ext cx="682625" cy="681039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2"/>
          <p:cNvSpPr/>
          <p:nvPr>
            <p:custDataLst>
              <p:tags r:id="rId4"/>
            </p:custDataLst>
          </p:nvPr>
        </p:nvSpPr>
        <p:spPr>
          <a:xfrm>
            <a:off x="3635376" y="2555875"/>
            <a:ext cx="4346575" cy="68103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内置对象</a:t>
            </a:r>
            <a:endParaRPr lang="zh-CN" altLang="en-US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MH_Number_2"/>
          <p:cNvSpPr/>
          <p:nvPr>
            <p:custDataLst>
              <p:tags r:id="rId5"/>
            </p:custDataLst>
          </p:nvPr>
        </p:nvSpPr>
        <p:spPr>
          <a:xfrm>
            <a:off x="2803527" y="3395664"/>
            <a:ext cx="682625" cy="681037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Entry_2"/>
          <p:cNvSpPr/>
          <p:nvPr>
            <p:custDataLst>
              <p:tags r:id="rId6"/>
            </p:custDataLst>
          </p:nvPr>
        </p:nvSpPr>
        <p:spPr>
          <a:xfrm>
            <a:off x="3635376" y="3395664"/>
            <a:ext cx="4346575" cy="6810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JavaBean</a:t>
            </a:r>
            <a:endParaRPr lang="zh-CN" altLang="en-US" sz="20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MH_Number_2"/>
          <p:cNvSpPr/>
          <p:nvPr>
            <p:custDataLst>
              <p:tags r:id="rId7"/>
            </p:custDataLst>
          </p:nvPr>
        </p:nvSpPr>
        <p:spPr>
          <a:xfrm>
            <a:off x="2803525" y="4260850"/>
            <a:ext cx="682625" cy="681038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MH_Entry_2"/>
          <p:cNvSpPr/>
          <p:nvPr>
            <p:custDataLst>
              <p:tags r:id="rId8"/>
            </p:custDataLst>
          </p:nvPr>
        </p:nvSpPr>
        <p:spPr>
          <a:xfrm>
            <a:off x="3635375" y="4260850"/>
            <a:ext cx="4346575" cy="68103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200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本章实战项目任务实现</a:t>
            </a:r>
            <a:endParaRPr lang="zh-CN" altLang="en-US" sz="2000" dirty="0" smtClean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JavaBean</a:t>
            </a:r>
            <a:r>
              <a:rPr dirty="0" smtClean="0"/>
              <a:t>简介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JavaBean</a:t>
            </a:r>
            <a:r>
              <a:rPr lang="zh-CN" dirty="0"/>
              <a:t>是一种特殊的</a:t>
            </a:r>
            <a:r>
              <a:rPr dirty="0"/>
              <a:t>Java</a:t>
            </a:r>
            <a:r>
              <a:rPr lang="zh-CN" dirty="0"/>
              <a:t>类，以封装和重用为目的，在类的设计上遵从一定的规范，以供其它组件根据这种规范来调用。</a:t>
            </a:r>
          </a:p>
          <a:p>
            <a:r>
              <a:rPr dirty="0"/>
              <a:t>JavaBean</a:t>
            </a:r>
            <a:r>
              <a:rPr lang="zh-CN" dirty="0"/>
              <a:t>最大的优势在于重用，同时它又具有以下特性：</a:t>
            </a:r>
          </a:p>
          <a:p>
            <a:pPr lvl="1">
              <a:lnSpc>
                <a:spcPct val="150000"/>
              </a:lnSpc>
            </a:pPr>
            <a:r>
              <a:rPr lang="zh-CN" i="0" dirty="0"/>
              <a:t>易于维护、使用、编写；</a:t>
            </a:r>
          </a:p>
          <a:p>
            <a:pPr lvl="1">
              <a:lnSpc>
                <a:spcPct val="150000"/>
              </a:lnSpc>
            </a:pPr>
            <a:r>
              <a:rPr lang="zh-CN" i="0" dirty="0"/>
              <a:t>封装了复杂的业务逻辑；</a:t>
            </a:r>
          </a:p>
          <a:p>
            <a:pPr lvl="1">
              <a:lnSpc>
                <a:spcPct val="150000"/>
              </a:lnSpc>
            </a:pPr>
            <a:r>
              <a:rPr lang="zh-CN" i="0" dirty="0"/>
              <a:t>可移植性；</a:t>
            </a:r>
          </a:p>
          <a:p>
            <a:pPr lvl="1">
              <a:lnSpc>
                <a:spcPct val="150000"/>
              </a:lnSpc>
            </a:pPr>
            <a:r>
              <a:rPr lang="zh-CN" i="0" dirty="0"/>
              <a:t>便于传输，既可用于本地也可用于网络传输。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JavaBean</a:t>
            </a:r>
            <a:r>
              <a:rPr lang="zh-CN" altLang="en-US" smtClean="0"/>
              <a:t>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JavaBean</a:t>
            </a:r>
            <a:r>
              <a:rPr lang="zh-CN" altLang="en-US" smtClean="0"/>
              <a:t>可分为两种：一种是有用户界面（</a:t>
            </a:r>
            <a:r>
              <a:rPr lang="en-US" altLang="zh-CN" smtClean="0"/>
              <a:t>UI</a:t>
            </a:r>
            <a:r>
              <a:rPr lang="zh-CN" altLang="en-US" smtClean="0"/>
              <a:t>，</a:t>
            </a:r>
            <a:r>
              <a:rPr lang="en-US" altLang="zh-CN" smtClean="0"/>
              <a:t>User Interface</a:t>
            </a:r>
            <a:r>
              <a:rPr lang="zh-CN" altLang="en-US" smtClean="0"/>
              <a:t>）的</a:t>
            </a:r>
            <a:r>
              <a:rPr lang="en-US" altLang="zh-CN" smtClean="0"/>
              <a:t>JavaBean</a:t>
            </a:r>
            <a:r>
              <a:rPr lang="zh-CN" altLang="en-US" smtClean="0"/>
              <a:t>，例如一些</a:t>
            </a:r>
            <a:r>
              <a:rPr lang="en-US" altLang="zh-CN" smtClean="0"/>
              <a:t>GUI</a:t>
            </a:r>
            <a:r>
              <a:rPr lang="zh-CN" altLang="en-US" smtClean="0"/>
              <a:t>组件（按钮、文本框、报表组件等）；另一种是没有用户界面、主要负责封装数据、业务处理的</a:t>
            </a:r>
            <a:r>
              <a:rPr lang="en-US" altLang="zh-CN" smtClean="0"/>
              <a:t>JavaBean</a:t>
            </a:r>
            <a:r>
              <a:rPr lang="zh-CN" altLang="en-US" smtClean="0"/>
              <a:t>。</a:t>
            </a:r>
            <a:r>
              <a:rPr lang="en-US" altLang="zh-CN" smtClean="0"/>
              <a:t>JSP</a:t>
            </a:r>
            <a:r>
              <a:rPr lang="zh-CN" altLang="en-US" smtClean="0"/>
              <a:t>通常访问的是后一种</a:t>
            </a:r>
            <a:r>
              <a:rPr lang="en-US" altLang="zh-CN" smtClean="0"/>
              <a:t>JavaBean</a:t>
            </a:r>
            <a:r>
              <a:rPr lang="zh-CN" altLang="en-US" smtClean="0"/>
              <a:t>。</a:t>
            </a:r>
          </a:p>
          <a:p>
            <a:r>
              <a:rPr lang="en-US" altLang="zh-CN" smtClean="0"/>
              <a:t>JSP</a:t>
            </a:r>
            <a:r>
              <a:rPr lang="zh-CN" altLang="en-US" smtClean="0"/>
              <a:t>与</a:t>
            </a:r>
            <a:r>
              <a:rPr lang="en-US" altLang="zh-CN" smtClean="0"/>
              <a:t>JavaBean</a:t>
            </a:r>
            <a:r>
              <a:rPr lang="zh-CN" altLang="en-US" smtClean="0"/>
              <a:t>搭配使用，具有以下优势：</a:t>
            </a:r>
          </a:p>
          <a:p>
            <a:pPr lvl="1"/>
            <a:r>
              <a:rPr lang="en-US" altLang="zh-CN" smtClean="0"/>
              <a:t>JSP</a:t>
            </a:r>
            <a:r>
              <a:rPr lang="zh-CN" altLang="en-US" smtClean="0"/>
              <a:t>页面中的</a:t>
            </a:r>
            <a:r>
              <a:rPr lang="en-US" altLang="zh-CN" smtClean="0"/>
              <a:t>HTML</a:t>
            </a:r>
            <a:r>
              <a:rPr lang="zh-CN" altLang="en-US" smtClean="0"/>
              <a:t>代码与</a:t>
            </a:r>
            <a:r>
              <a:rPr lang="en-US" altLang="zh-CN" smtClean="0"/>
              <a:t>Java</a:t>
            </a:r>
            <a:r>
              <a:rPr lang="zh-CN" altLang="en-US" smtClean="0"/>
              <a:t>代码分离，便于页面设计人员和</a:t>
            </a:r>
            <a:r>
              <a:rPr lang="en-US" altLang="zh-CN" smtClean="0"/>
              <a:t>Java</a:t>
            </a:r>
            <a:r>
              <a:rPr lang="zh-CN" altLang="en-US" smtClean="0"/>
              <a:t>编程人员的分工与维护；</a:t>
            </a:r>
          </a:p>
          <a:p>
            <a:pPr lvl="1"/>
            <a:r>
              <a:rPr lang="zh-CN" altLang="en-US" smtClean="0"/>
              <a:t>使</a:t>
            </a:r>
            <a:r>
              <a:rPr lang="en-US" altLang="zh-CN" smtClean="0"/>
              <a:t>JSP</a:t>
            </a:r>
            <a:r>
              <a:rPr lang="zh-CN" altLang="en-US" smtClean="0"/>
              <a:t>更加侧重于生成动态网页，事务处理由</a:t>
            </a:r>
            <a:r>
              <a:rPr lang="en-US" altLang="zh-CN" smtClean="0"/>
              <a:t>JavaBean</a:t>
            </a:r>
            <a:r>
              <a:rPr lang="zh-CN" altLang="en-US" smtClean="0"/>
              <a:t>来完成，使系统更趋于组件化、模块化。</a:t>
            </a:r>
          </a:p>
          <a:p>
            <a:r>
              <a:rPr lang="en-US" altLang="zh-CN" smtClean="0"/>
              <a:t>JavaBean</a:t>
            </a:r>
            <a:r>
              <a:rPr lang="zh-CN" altLang="en-US" smtClean="0"/>
              <a:t>的这些优势，使系统具有了更好的健壮性和灵活性，使得</a:t>
            </a:r>
            <a:r>
              <a:rPr lang="en-US" altLang="zh-CN" smtClean="0"/>
              <a:t>JSP+JavaBean</a:t>
            </a:r>
            <a:r>
              <a:rPr lang="zh-CN" altLang="en-US" smtClean="0"/>
              <a:t>和</a:t>
            </a:r>
            <a:r>
              <a:rPr lang="en-US" altLang="zh-CN" smtClean="0"/>
              <a:t>JSP+Servlet+JavaBean</a:t>
            </a:r>
            <a:r>
              <a:rPr lang="zh-CN" altLang="en-US" smtClean="0"/>
              <a:t>的组合设计模式成为目前开发</a:t>
            </a:r>
            <a:r>
              <a:rPr lang="en-US" altLang="zh-CN" smtClean="0"/>
              <a:t>Java Web</a:t>
            </a:r>
            <a:r>
              <a:rPr lang="zh-CN" altLang="en-US" smtClean="0"/>
              <a:t>应用的主流模式（</a:t>
            </a:r>
            <a:r>
              <a:rPr lang="en-US" altLang="zh-CN" smtClean="0"/>
              <a:t>MVC</a:t>
            </a:r>
            <a:r>
              <a:rPr lang="zh-CN" altLang="en-US" smtClean="0"/>
              <a:t>等</a:t>
            </a:r>
            <a:r>
              <a:rPr lang="en-US" altLang="zh-CN" smtClean="0"/>
              <a:t>Web</a:t>
            </a:r>
            <a:r>
              <a:rPr lang="zh-CN" altLang="en-US" smtClean="0"/>
              <a:t>开发模式后续讲解）</a:t>
            </a:r>
          </a:p>
          <a:p>
            <a:endParaRPr lang="zh-CN" altLang="en-US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JavaBean</a:t>
            </a:r>
            <a:r>
              <a:rPr lang="zh-CN" altLang="en-US" smtClean="0"/>
              <a:t>规范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一个标准的</a:t>
            </a:r>
            <a:r>
              <a:rPr lang="en-US" altLang="zh-CN" smtClean="0"/>
              <a:t>JavaBean</a:t>
            </a:r>
            <a:r>
              <a:rPr lang="zh-CN" altLang="en-US" smtClean="0"/>
              <a:t>需要遵从以下规范：</a:t>
            </a:r>
          </a:p>
          <a:p>
            <a:pPr lvl="1"/>
            <a:r>
              <a:rPr lang="en-US" altLang="zh-CN" smtClean="0"/>
              <a:t>JavaBean</a:t>
            </a:r>
            <a:r>
              <a:rPr lang="zh-CN" altLang="en-US" smtClean="0"/>
              <a:t>是一个公开的（</a:t>
            </a:r>
            <a:r>
              <a:rPr lang="en-US" altLang="zh-CN" smtClean="0"/>
              <a:t>public</a:t>
            </a:r>
            <a:r>
              <a:rPr lang="zh-CN" altLang="en-US" smtClean="0"/>
              <a:t>）类，以便被外部程序访问；</a:t>
            </a:r>
          </a:p>
          <a:p>
            <a:pPr lvl="1"/>
            <a:r>
              <a:rPr lang="zh-CN" altLang="en-US" smtClean="0"/>
              <a:t>具有一个无参的构造方法（即一般类中默认的构造方法），以便被外部程序实例化时调用；</a:t>
            </a:r>
          </a:p>
          <a:p>
            <a:pPr lvl="1"/>
            <a:r>
              <a:rPr lang="zh-CN" altLang="en-US" smtClean="0"/>
              <a:t>提供</a:t>
            </a:r>
            <a:r>
              <a:rPr lang="en-US" altLang="zh-CN" smtClean="0"/>
              <a:t>setXxx()</a:t>
            </a:r>
            <a:r>
              <a:rPr lang="zh-CN" altLang="en-US" smtClean="0"/>
              <a:t>方法和</a:t>
            </a:r>
            <a:r>
              <a:rPr lang="en-US" altLang="zh-CN" smtClean="0"/>
              <a:t>getXxx()</a:t>
            </a:r>
            <a:r>
              <a:rPr lang="zh-CN" altLang="en-US" smtClean="0"/>
              <a:t>方法，以便让外部程序设置和获取其属性。</a:t>
            </a:r>
          </a:p>
          <a:p>
            <a:r>
              <a:rPr lang="zh-CN" altLang="en-US" smtClean="0"/>
              <a:t>凡是符合上述规范的</a:t>
            </a:r>
            <a:r>
              <a:rPr lang="en-US" altLang="zh-CN" smtClean="0"/>
              <a:t>Java</a:t>
            </a:r>
            <a:r>
              <a:rPr lang="zh-CN" altLang="en-US" smtClean="0"/>
              <a:t>类，都可以被称为</a:t>
            </a:r>
            <a:r>
              <a:rPr lang="en-US" altLang="zh-CN" smtClean="0"/>
              <a:t>JavaBean</a:t>
            </a:r>
            <a:r>
              <a:rPr lang="zh-CN" altLang="en-US" smtClean="0"/>
              <a:t>。</a:t>
            </a:r>
          </a:p>
          <a:p>
            <a:r>
              <a:rPr lang="en-US" altLang="zh-CN" smtClean="0"/>
              <a:t>JavaBean</a:t>
            </a:r>
            <a:r>
              <a:rPr lang="zh-CN" altLang="en-US" smtClean="0"/>
              <a:t>中的</a:t>
            </a:r>
            <a:r>
              <a:rPr lang="en-US" altLang="zh-CN" smtClean="0"/>
              <a:t>setXxx()</a:t>
            </a:r>
            <a:r>
              <a:rPr lang="zh-CN" altLang="en-US" smtClean="0"/>
              <a:t>方法和</a:t>
            </a:r>
            <a:r>
              <a:rPr lang="en-US" altLang="zh-CN" smtClean="0"/>
              <a:t>getXxx()</a:t>
            </a:r>
            <a:r>
              <a:rPr lang="zh-CN" altLang="en-US" smtClean="0"/>
              <a:t>方法也被称为</a:t>
            </a:r>
            <a:r>
              <a:rPr lang="en-US" altLang="zh-CN" smtClean="0"/>
              <a:t>setter</a:t>
            </a:r>
            <a:r>
              <a:rPr lang="zh-CN" altLang="en-US" smtClean="0"/>
              <a:t>方法和</a:t>
            </a:r>
            <a:r>
              <a:rPr lang="en-US" altLang="zh-CN" smtClean="0"/>
              <a:t>getter</a:t>
            </a:r>
            <a:r>
              <a:rPr lang="zh-CN" altLang="en-US" smtClean="0"/>
              <a:t>方法，是针对</a:t>
            </a:r>
            <a:r>
              <a:rPr lang="en-US" altLang="zh-CN" smtClean="0"/>
              <a:t>JavaBean</a:t>
            </a:r>
            <a:r>
              <a:rPr lang="zh-CN" altLang="en-US" smtClean="0"/>
              <a:t>方法的一种命名方式。</a:t>
            </a:r>
            <a:endParaRPr lang="en-US" altLang="zh-CN" smtClean="0"/>
          </a:p>
          <a:p>
            <a:pPr lvl="1"/>
            <a:r>
              <a:rPr lang="zh-CN" altLang="en-US" smtClean="0"/>
              <a:t>方法的名称由字符“</a:t>
            </a:r>
            <a:r>
              <a:rPr lang="en-US" altLang="zh-CN" smtClean="0"/>
              <a:t>set+</a:t>
            </a:r>
            <a:r>
              <a:rPr lang="zh-CN" altLang="en-US" smtClean="0"/>
              <a:t>属性名”和“</a:t>
            </a:r>
            <a:r>
              <a:rPr lang="en-US" altLang="zh-CN" smtClean="0"/>
              <a:t>get+</a:t>
            </a:r>
            <a:r>
              <a:rPr lang="zh-CN" altLang="en-US" smtClean="0"/>
              <a:t>属性名”构成，“属性名”是将</a:t>
            </a:r>
            <a:r>
              <a:rPr lang="en-US" altLang="zh-CN" smtClean="0"/>
              <a:t>JavaBean</a:t>
            </a:r>
            <a:r>
              <a:rPr lang="zh-CN" altLang="en-US" smtClean="0"/>
              <a:t>的属性名称首字母大写后得来。</a:t>
            </a:r>
          </a:p>
          <a:p>
            <a:pPr lvl="1"/>
            <a:r>
              <a:rPr lang="zh-CN" altLang="en-US" smtClean="0"/>
              <a:t>例如：名称为“</a:t>
            </a:r>
            <a:r>
              <a:rPr lang="en-US" altLang="zh-CN" smtClean="0"/>
              <a:t>userName</a:t>
            </a:r>
            <a:r>
              <a:rPr lang="zh-CN" altLang="en-US" smtClean="0"/>
              <a:t>”的</a:t>
            </a:r>
            <a:r>
              <a:rPr lang="en-US" altLang="zh-CN" smtClean="0"/>
              <a:t>JavaBean</a:t>
            </a:r>
            <a:r>
              <a:rPr lang="zh-CN" altLang="en-US" smtClean="0"/>
              <a:t>属性，对应的</a:t>
            </a:r>
            <a:r>
              <a:rPr lang="en-US" altLang="zh-CN" smtClean="0"/>
              <a:t>setter</a:t>
            </a:r>
            <a:r>
              <a:rPr lang="zh-CN" altLang="en-US" smtClean="0"/>
              <a:t>和</a:t>
            </a:r>
            <a:r>
              <a:rPr lang="en-US" altLang="zh-CN" smtClean="0"/>
              <a:t>getter</a:t>
            </a:r>
            <a:r>
              <a:rPr lang="zh-CN" altLang="en-US" smtClean="0"/>
              <a:t>方法为：“</a:t>
            </a:r>
            <a:r>
              <a:rPr lang="en-US" altLang="zh-CN" smtClean="0"/>
              <a:t>setUserName()</a:t>
            </a:r>
            <a:r>
              <a:rPr lang="zh-CN" altLang="en-US" smtClean="0"/>
              <a:t>”和“</a:t>
            </a:r>
            <a:r>
              <a:rPr lang="en-US" altLang="zh-CN" smtClean="0"/>
              <a:t>getUserName()</a:t>
            </a:r>
            <a:r>
              <a:rPr lang="zh-CN" altLang="en-US" smtClean="0"/>
              <a:t>”。</a:t>
            </a:r>
          </a:p>
          <a:p>
            <a:r>
              <a:rPr lang="en-US" altLang="zh-CN" smtClean="0"/>
              <a:t>JavaBean</a:t>
            </a:r>
            <a:r>
              <a:rPr lang="zh-CN" altLang="en-US" smtClean="0"/>
              <a:t>通过这种方法的命名规范，以及对类的访问权限和构造函数的要求，使得外部程序能够通过反射机制来实例化</a:t>
            </a:r>
            <a:r>
              <a:rPr lang="en-US" altLang="zh-CN" smtClean="0"/>
              <a:t>JavaBean</a:t>
            </a:r>
            <a:r>
              <a:rPr lang="zh-CN" altLang="en-US" smtClean="0"/>
              <a:t>和查找到这些方法，从而调用这些方法来设置和获取</a:t>
            </a:r>
            <a:r>
              <a:rPr lang="en-US" altLang="zh-CN" smtClean="0"/>
              <a:t>JavaBean</a:t>
            </a:r>
            <a:r>
              <a:rPr lang="zh-CN" altLang="en-US" smtClean="0"/>
              <a:t>对象的属性。</a:t>
            </a:r>
          </a:p>
          <a:p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JSP</a:t>
            </a:r>
            <a:r>
              <a:rPr lang="zh-CN" altLang="en-US" smtClean="0"/>
              <a:t>中使用</a:t>
            </a:r>
            <a:r>
              <a:rPr lang="en-US" smtClean="0"/>
              <a:t>J</a:t>
            </a:r>
            <a:r>
              <a:rPr lang="en-US" altLang="zh-CN" smtClean="0"/>
              <a:t>avaBean</a:t>
            </a:r>
            <a:r>
              <a:rPr lang="zh-CN" altLang="en-US" smtClean="0"/>
              <a:t>（了解）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JSP</a:t>
            </a:r>
            <a:r>
              <a:rPr lang="zh-CN" altLang="en-US" smtClean="0"/>
              <a:t>提供的访问</a:t>
            </a:r>
            <a:r>
              <a:rPr lang="en-US" smtClean="0"/>
              <a:t>JavaBean </a:t>
            </a:r>
            <a:r>
              <a:rPr lang="zh-CN" altLang="en-US" smtClean="0"/>
              <a:t>的</a:t>
            </a:r>
            <a:r>
              <a:rPr lang="en-US" altLang="zh-CN" smtClean="0"/>
              <a:t>3</a:t>
            </a:r>
            <a:r>
              <a:rPr lang="zh-CN" altLang="en-US" smtClean="0"/>
              <a:t>个动作元素</a:t>
            </a:r>
          </a:p>
          <a:p>
            <a:pPr lvl="1"/>
            <a:r>
              <a:rPr lang="en-US" altLang="zh-CN" smtClean="0"/>
              <a:t>&lt;</a:t>
            </a:r>
            <a:r>
              <a:rPr lang="en-US" smtClean="0"/>
              <a:t>jsp:useBean&gt;</a:t>
            </a:r>
            <a:r>
              <a:rPr lang="zh-CN" altLang="en-US" smtClean="0"/>
              <a:t>：创建或查找</a:t>
            </a:r>
            <a:r>
              <a:rPr lang="en-US" smtClean="0"/>
              <a:t>JavaBean</a:t>
            </a:r>
            <a:r>
              <a:rPr lang="zh-CN" altLang="en-US" smtClean="0"/>
              <a:t>实例对象</a:t>
            </a:r>
          </a:p>
          <a:p>
            <a:pPr lvl="1"/>
            <a:r>
              <a:rPr lang="en-US" altLang="zh-CN" smtClean="0"/>
              <a:t>&lt;</a:t>
            </a:r>
            <a:r>
              <a:rPr lang="en-US" smtClean="0"/>
              <a:t>jsp:setProperty&gt;</a:t>
            </a:r>
            <a:r>
              <a:rPr lang="zh-CN" altLang="en-US" smtClean="0"/>
              <a:t>：设置</a:t>
            </a:r>
            <a:r>
              <a:rPr lang="en-US" smtClean="0"/>
              <a:t>JavaBean</a:t>
            </a:r>
            <a:r>
              <a:rPr lang="zh-CN" altLang="en-US" smtClean="0"/>
              <a:t>对象的属性值</a:t>
            </a:r>
          </a:p>
          <a:p>
            <a:pPr lvl="1"/>
            <a:r>
              <a:rPr lang="en-US" altLang="zh-CN" smtClean="0"/>
              <a:t>&lt;</a:t>
            </a:r>
            <a:r>
              <a:rPr lang="en-US" smtClean="0"/>
              <a:t>jsp:getProperty&gt;</a:t>
            </a:r>
            <a:r>
              <a:rPr lang="zh-CN" altLang="en-US" smtClean="0"/>
              <a:t>：获取</a:t>
            </a:r>
            <a:r>
              <a:rPr lang="en-US" smtClean="0"/>
              <a:t>JavaBean</a:t>
            </a:r>
            <a:r>
              <a:rPr lang="zh-CN" altLang="en-US" smtClean="0"/>
              <a:t>对象的属性值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7"/>
          <p:cNvSpPr txBox="1">
            <a:spLocks/>
          </p:cNvSpPr>
          <p:nvPr/>
        </p:nvSpPr>
        <p:spPr>
          <a:xfrm>
            <a:off x="1043608" y="3236979"/>
            <a:ext cx="7358062" cy="258445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&lt;jsp:useBean id=“product” class=“com.neuedu.javabean.ProductBean"/&gt;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&lt;jsp:setProperty property="price" value="23.5" name="product"/&gt;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&lt;jsp:setProperty property="num" value="2" name="product"/&gt;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&lt;jsp:getProperty property="totalPrice" name="product"/&gt;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JSP</a:t>
            </a:r>
            <a:r>
              <a:rPr lang="zh-CN" altLang="en-US" smtClean="0"/>
              <a:t>最佳实践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JSP</a:t>
            </a:r>
            <a:r>
              <a:rPr lang="zh-CN" altLang="en-US" smtClean="0"/>
              <a:t>与</a:t>
            </a:r>
            <a:r>
              <a:rPr lang="en-US" altLang="zh-CN" smtClean="0"/>
              <a:t>Servlet</a:t>
            </a:r>
            <a:r>
              <a:rPr lang="zh-CN" altLang="en-US" smtClean="0"/>
              <a:t>，虽然都可以用于开发动态</a:t>
            </a:r>
            <a:r>
              <a:rPr lang="en-US" altLang="zh-CN" smtClean="0"/>
              <a:t>web</a:t>
            </a:r>
            <a:r>
              <a:rPr lang="zh-CN" altLang="en-US" smtClean="0"/>
              <a:t>资源，但由于这</a:t>
            </a:r>
            <a:r>
              <a:rPr lang="en-US" altLang="zh-CN" smtClean="0"/>
              <a:t>2</a:t>
            </a:r>
            <a:r>
              <a:rPr lang="zh-CN" altLang="en-US" smtClean="0"/>
              <a:t>门技术各自的特点，在长期的软件实践中，人们逐渐把</a:t>
            </a:r>
            <a:r>
              <a:rPr lang="en-US" altLang="zh-CN" smtClean="0"/>
              <a:t>servlet</a:t>
            </a:r>
            <a:r>
              <a:rPr lang="zh-CN" altLang="en-US" smtClean="0"/>
              <a:t>作为</a:t>
            </a:r>
            <a:r>
              <a:rPr lang="en-US" altLang="zh-CN" smtClean="0"/>
              <a:t>web</a:t>
            </a:r>
            <a:r>
              <a:rPr lang="zh-CN" altLang="en-US" smtClean="0"/>
              <a:t>应用中的控制器组件来使用，而把</a:t>
            </a:r>
            <a:r>
              <a:rPr lang="en-US" altLang="zh-CN" smtClean="0"/>
              <a:t>JSP</a:t>
            </a:r>
            <a:r>
              <a:rPr lang="zh-CN" altLang="en-US" smtClean="0"/>
              <a:t>技术作为数据显示模板来使用，</a:t>
            </a:r>
            <a:r>
              <a:rPr lang="zh-CN" altLang="zh-CN" smtClean="0"/>
              <a:t>各取所长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Servlet</a:t>
            </a:r>
            <a:r>
              <a:rPr lang="zh-CN" altLang="zh-CN" smtClean="0"/>
              <a:t>技术： 开发动态资源。是一个</a:t>
            </a:r>
            <a:r>
              <a:rPr lang="en-US" altLang="zh-CN" smtClean="0"/>
              <a:t>java</a:t>
            </a:r>
            <a:r>
              <a:rPr lang="zh-CN" altLang="zh-CN" smtClean="0"/>
              <a:t>类，最擅长写</a:t>
            </a:r>
            <a:r>
              <a:rPr lang="en-US" altLang="zh-CN" smtClean="0"/>
              <a:t>java</a:t>
            </a:r>
            <a:r>
              <a:rPr lang="zh-CN" altLang="zh-CN" smtClean="0"/>
              <a:t>代码</a:t>
            </a:r>
            <a:endParaRPr lang="en-US" altLang="zh-CN" smtClean="0"/>
          </a:p>
          <a:p>
            <a:pPr lvl="1"/>
            <a:r>
              <a:rPr lang="en-US" altLang="zh-CN" smtClean="0"/>
              <a:t>jsp</a:t>
            </a:r>
            <a:r>
              <a:rPr lang="zh-CN" altLang="zh-CN" smtClean="0"/>
              <a:t>技术： 开发动态资源。通过</a:t>
            </a:r>
            <a:r>
              <a:rPr lang="en-US" altLang="zh-CN" smtClean="0"/>
              <a:t>java</a:t>
            </a:r>
            <a:r>
              <a:rPr lang="zh-CN" altLang="zh-CN" smtClean="0"/>
              <a:t>代码最擅长输出</a:t>
            </a:r>
            <a:r>
              <a:rPr lang="en-US" altLang="zh-CN" smtClean="0"/>
              <a:t>html</a:t>
            </a:r>
            <a:r>
              <a:rPr lang="zh-CN" altLang="zh-CN" smtClean="0"/>
              <a:t>代码。</a:t>
            </a:r>
            <a:endParaRPr lang="en-US" altLang="zh-CN" smtClean="0"/>
          </a:p>
          <a:p>
            <a:pPr lvl="1"/>
            <a:endParaRPr lang="zh-CN" altLang="zh-CN" smtClean="0"/>
          </a:p>
          <a:p>
            <a:r>
              <a:rPr lang="en-US" altLang="zh-CN" smtClean="0"/>
              <a:t>servlet+jsp</a:t>
            </a:r>
            <a:r>
              <a:rPr lang="zh-CN" altLang="zh-CN" smtClean="0"/>
              <a:t>模式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altLang="zh-CN" smtClean="0"/>
              <a:t>servlet:</a:t>
            </a:r>
          </a:p>
          <a:p>
            <a:pPr lvl="2"/>
            <a:r>
              <a:rPr lang="en-US" altLang="zh-CN" smtClean="0"/>
              <a:t>1</a:t>
            </a:r>
            <a:r>
              <a:rPr lang="zh-CN" altLang="zh-CN" smtClean="0"/>
              <a:t>）接收参数</a:t>
            </a:r>
            <a:endParaRPr lang="en-US" altLang="zh-CN" smtClean="0"/>
          </a:p>
          <a:p>
            <a:pPr lvl="2"/>
            <a:r>
              <a:rPr lang="en-US" altLang="zh-CN" smtClean="0"/>
              <a:t>2</a:t>
            </a:r>
            <a:r>
              <a:rPr lang="zh-CN" altLang="zh-CN" smtClean="0"/>
              <a:t>）处理业务逻辑</a:t>
            </a:r>
            <a:endParaRPr lang="en-US" altLang="zh-CN" smtClean="0"/>
          </a:p>
          <a:p>
            <a:pPr lvl="2"/>
            <a:r>
              <a:rPr lang="en-US" altLang="zh-CN" smtClean="0"/>
              <a:t>3</a:t>
            </a:r>
            <a:r>
              <a:rPr lang="zh-CN" altLang="zh-CN" smtClean="0"/>
              <a:t>）把结果保存到域对象中</a:t>
            </a:r>
            <a:endParaRPr lang="en-US" altLang="zh-CN" smtClean="0"/>
          </a:p>
          <a:p>
            <a:pPr lvl="2"/>
            <a:r>
              <a:rPr lang="en-US" altLang="zh-CN" smtClean="0"/>
              <a:t>4</a:t>
            </a:r>
            <a:r>
              <a:rPr lang="zh-CN" altLang="zh-CN" smtClean="0"/>
              <a:t>）跳转到</a:t>
            </a:r>
            <a:r>
              <a:rPr lang="en-US" altLang="zh-CN" smtClean="0"/>
              <a:t>jsp</a:t>
            </a:r>
            <a:r>
              <a:rPr lang="zh-CN" altLang="zh-CN" smtClean="0"/>
              <a:t>页面</a:t>
            </a:r>
          </a:p>
          <a:p>
            <a:pPr lvl="1"/>
            <a:r>
              <a:rPr lang="en-US" altLang="zh-CN" smtClean="0"/>
              <a:t>Jsp:</a:t>
            </a:r>
          </a:p>
          <a:p>
            <a:pPr lvl="2"/>
            <a:r>
              <a:rPr lang="en-US" altLang="zh-CN" smtClean="0"/>
              <a:t>1</a:t>
            </a:r>
            <a:r>
              <a:rPr lang="zh-CN" altLang="zh-CN" smtClean="0"/>
              <a:t>）从域对象取出数据</a:t>
            </a:r>
            <a:endParaRPr lang="en-US" altLang="zh-CN" smtClean="0"/>
          </a:p>
          <a:p>
            <a:pPr lvl="2"/>
            <a:r>
              <a:rPr lang="en-US" altLang="zh-CN" smtClean="0"/>
              <a:t>2</a:t>
            </a:r>
            <a:r>
              <a:rPr lang="zh-CN" altLang="zh-CN" smtClean="0"/>
              <a:t>）把数据显示到浏览器</a:t>
            </a:r>
          </a:p>
          <a:p>
            <a:endParaRPr lang="en-US" altLang="zh-CN" smtClean="0"/>
          </a:p>
          <a:p>
            <a:endParaRPr lang="zh-CN" altLang="en-US" smtClean="0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803527" y="1700214"/>
            <a:ext cx="682625" cy="681037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3635376" y="1700214"/>
            <a:ext cx="4346575" cy="6810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基本语法</a:t>
            </a:r>
            <a:endParaRPr lang="zh-CN" altLang="en-US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MH_Number_2"/>
          <p:cNvSpPr/>
          <p:nvPr>
            <p:custDataLst>
              <p:tags r:id="rId3"/>
            </p:custDataLst>
          </p:nvPr>
        </p:nvSpPr>
        <p:spPr>
          <a:xfrm>
            <a:off x="2803527" y="2555875"/>
            <a:ext cx="682625" cy="681039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2"/>
          <p:cNvSpPr/>
          <p:nvPr>
            <p:custDataLst>
              <p:tags r:id="rId4"/>
            </p:custDataLst>
          </p:nvPr>
        </p:nvSpPr>
        <p:spPr>
          <a:xfrm>
            <a:off x="3635376" y="2555875"/>
            <a:ext cx="4346575" cy="68103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内置对象</a:t>
            </a:r>
            <a:endParaRPr lang="zh-CN" altLang="en-US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MH_Number_2"/>
          <p:cNvSpPr/>
          <p:nvPr>
            <p:custDataLst>
              <p:tags r:id="rId5"/>
            </p:custDataLst>
          </p:nvPr>
        </p:nvSpPr>
        <p:spPr>
          <a:xfrm>
            <a:off x="2803527" y="3395664"/>
            <a:ext cx="682625" cy="681037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Entry_2"/>
          <p:cNvSpPr/>
          <p:nvPr>
            <p:custDataLst>
              <p:tags r:id="rId6"/>
            </p:custDataLst>
          </p:nvPr>
        </p:nvSpPr>
        <p:spPr>
          <a:xfrm>
            <a:off x="3635376" y="3395664"/>
            <a:ext cx="4346575" cy="6810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JavaBean</a:t>
            </a:r>
            <a:endParaRPr lang="zh-CN" altLang="en-US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MH_Number_2"/>
          <p:cNvSpPr/>
          <p:nvPr>
            <p:custDataLst>
              <p:tags r:id="rId7"/>
            </p:custDataLst>
          </p:nvPr>
        </p:nvSpPr>
        <p:spPr>
          <a:xfrm>
            <a:off x="2803525" y="4260850"/>
            <a:ext cx="682625" cy="68103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MH_Entry_2"/>
          <p:cNvSpPr/>
          <p:nvPr>
            <p:custDataLst>
              <p:tags r:id="rId8"/>
            </p:custDataLst>
          </p:nvPr>
        </p:nvSpPr>
        <p:spPr>
          <a:xfrm>
            <a:off x="3635375" y="4260850"/>
            <a:ext cx="4346575" cy="6810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本章实战项目任务实现</a:t>
            </a:r>
            <a:endParaRPr lang="zh-CN" altLang="en-US" sz="20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本章实战项目任务实现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本章任务完成</a:t>
            </a:r>
            <a:r>
              <a:rPr lang="en-US" altLang="zh-CN" smtClean="0"/>
              <a:t>《</a:t>
            </a:r>
            <a:r>
              <a:rPr lang="zh-CN" altLang="en-US" smtClean="0"/>
              <a:t>东软跨境电商借卖平台</a:t>
            </a:r>
            <a:r>
              <a:rPr lang="en-US" altLang="zh-CN" smtClean="0"/>
              <a:t>》</a:t>
            </a:r>
            <a:r>
              <a:rPr lang="zh-CN" altLang="en-US" smtClean="0"/>
              <a:t>品牌商公司信息展示、用户登录状态判断和退出、平台页面程序异常处理功能。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                           </a:t>
            </a:r>
          </a:p>
          <a:p>
            <a:pPr lvl="1"/>
            <a:r>
              <a:rPr lang="zh-CN" altLang="en-US" smtClean="0"/>
              <a:t>项目实现组件结构</a:t>
            </a:r>
            <a:r>
              <a:rPr lang="en-US" altLang="zh-CN" smtClean="0"/>
              <a:t>                           </a:t>
            </a:r>
            <a:r>
              <a:rPr lang="zh-CN" altLang="en-US" smtClean="0"/>
              <a:t>项目实现涉及数据表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5004048" y="5733256"/>
            <a:ext cx="3744912" cy="486619"/>
            <a:chOff x="2555776" y="4155925"/>
            <a:chExt cx="3744912" cy="364964"/>
          </a:xfrm>
        </p:grpSpPr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2555776" y="4155926"/>
              <a:ext cx="3744912" cy="346249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4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10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4155925"/>
              <a:ext cx="647700" cy="364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99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7456" y="2708920"/>
            <a:ext cx="4896544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2204864"/>
            <a:ext cx="30480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803527" y="1700214"/>
            <a:ext cx="682625" cy="681037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3635376" y="1700214"/>
            <a:ext cx="4346575" cy="6810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基本语法</a:t>
            </a:r>
            <a:endParaRPr lang="zh-CN" altLang="en-US" sz="20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MH_Number_2"/>
          <p:cNvSpPr/>
          <p:nvPr>
            <p:custDataLst>
              <p:tags r:id="rId3"/>
            </p:custDataLst>
          </p:nvPr>
        </p:nvSpPr>
        <p:spPr>
          <a:xfrm>
            <a:off x="2803527" y="2555875"/>
            <a:ext cx="682625" cy="681039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2"/>
          <p:cNvSpPr/>
          <p:nvPr>
            <p:custDataLst>
              <p:tags r:id="rId4"/>
            </p:custDataLst>
          </p:nvPr>
        </p:nvSpPr>
        <p:spPr>
          <a:xfrm>
            <a:off x="3635376" y="2555875"/>
            <a:ext cx="4346575" cy="68103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18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18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内置对象</a:t>
            </a:r>
            <a:endParaRPr lang="zh-CN" altLang="en-US" sz="18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MH_Number_2"/>
          <p:cNvSpPr/>
          <p:nvPr>
            <p:custDataLst>
              <p:tags r:id="rId5"/>
            </p:custDataLst>
          </p:nvPr>
        </p:nvSpPr>
        <p:spPr>
          <a:xfrm>
            <a:off x="2803527" y="3395664"/>
            <a:ext cx="682625" cy="681037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Entry_2"/>
          <p:cNvSpPr/>
          <p:nvPr>
            <p:custDataLst>
              <p:tags r:id="rId6"/>
            </p:custDataLst>
          </p:nvPr>
        </p:nvSpPr>
        <p:spPr>
          <a:xfrm>
            <a:off x="3635376" y="3395664"/>
            <a:ext cx="4346575" cy="6810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18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18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8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JavaBean</a:t>
            </a:r>
            <a:endParaRPr lang="zh-CN" altLang="en-US" sz="18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MH_Number_2"/>
          <p:cNvSpPr/>
          <p:nvPr>
            <p:custDataLst>
              <p:tags r:id="rId7"/>
            </p:custDataLst>
          </p:nvPr>
        </p:nvSpPr>
        <p:spPr>
          <a:xfrm>
            <a:off x="2803525" y="4260850"/>
            <a:ext cx="682625" cy="681038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b="1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28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MH_Entry_2"/>
          <p:cNvSpPr/>
          <p:nvPr>
            <p:custDataLst>
              <p:tags r:id="rId8"/>
            </p:custDataLst>
          </p:nvPr>
        </p:nvSpPr>
        <p:spPr>
          <a:xfrm>
            <a:off x="3635375" y="4260850"/>
            <a:ext cx="4346575" cy="68103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200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本章实战项目任务实现</a:t>
            </a:r>
            <a:endParaRPr lang="zh-CN" altLang="en-US" sz="2000" dirty="0" smtClean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本章实战项目任务实现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本章任务完成</a:t>
            </a:r>
            <a:r>
              <a:rPr lang="en-US" altLang="zh-CN" smtClean="0"/>
              <a:t>《</a:t>
            </a:r>
            <a:r>
              <a:rPr lang="zh-CN" altLang="en-US" smtClean="0"/>
              <a:t>东软跨境电商借卖平台</a:t>
            </a:r>
            <a:r>
              <a:rPr lang="en-US" altLang="zh-CN" smtClean="0"/>
              <a:t>》</a:t>
            </a:r>
            <a:r>
              <a:rPr lang="zh-CN" altLang="en-US" smtClean="0"/>
              <a:t>品牌商公司信息展示、用户登录状态判断和退出、平台页面程序异常处理功能。</a:t>
            </a:r>
            <a:endParaRPr lang="en-US" altLang="zh-CN" smtClean="0"/>
          </a:p>
          <a:p>
            <a:pPr lvl="1"/>
            <a:r>
              <a:rPr lang="zh-CN" altLang="en-US" smtClean="0"/>
              <a:t>项目实现流程：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、用户登录成功后将用户信息存储到</a:t>
            </a:r>
            <a:r>
              <a:rPr lang="en-US" altLang="zh-CN" smtClean="0"/>
              <a:t>session</a:t>
            </a:r>
            <a:r>
              <a:rPr lang="zh-CN" altLang="en-US" smtClean="0"/>
              <a:t>中，同时跳转到根据用户</a:t>
            </a:r>
            <a:r>
              <a:rPr lang="en-US" altLang="zh-CN" smtClean="0"/>
              <a:t>ID</a:t>
            </a:r>
            <a:r>
              <a:rPr lang="zh-CN" altLang="en-US" smtClean="0"/>
              <a:t>查询关联的品牌商公司信息的</a:t>
            </a:r>
            <a:r>
              <a:rPr lang="en-US" altLang="zh-CN" smtClean="0"/>
              <a:t>Servlet</a:t>
            </a:r>
            <a:r>
              <a:rPr lang="zh-CN" altLang="en-US" smtClean="0"/>
              <a:t>，并将查询到的信息存储到</a:t>
            </a:r>
            <a:r>
              <a:rPr lang="en-US" altLang="zh-CN" smtClean="0"/>
              <a:t>request</a:t>
            </a:r>
            <a:r>
              <a:rPr lang="zh-CN" altLang="en-US" smtClean="0"/>
              <a:t>对象中，请求转发到显示页面，进行品牌商信息的显示。</a:t>
            </a:r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、点击编辑按钮，跳转到编辑的</a:t>
            </a:r>
            <a:r>
              <a:rPr lang="en-US" altLang="zh-CN" smtClean="0"/>
              <a:t>servlet</a:t>
            </a:r>
            <a:r>
              <a:rPr lang="zh-CN" altLang="en-US" smtClean="0"/>
              <a:t>根据</a:t>
            </a:r>
            <a:r>
              <a:rPr lang="en-US" altLang="zh-CN" smtClean="0"/>
              <a:t>ID</a:t>
            </a:r>
            <a:r>
              <a:rPr lang="zh-CN" altLang="en-US" smtClean="0"/>
              <a:t>查询出公司信息，将信息存储到</a:t>
            </a:r>
            <a:r>
              <a:rPr lang="en-US" altLang="zh-CN" smtClean="0"/>
              <a:t>request</a:t>
            </a:r>
            <a:r>
              <a:rPr lang="zh-CN" altLang="en-US" smtClean="0"/>
              <a:t>对象中，请求转发到编辑</a:t>
            </a:r>
            <a:r>
              <a:rPr lang="en-US" altLang="zh-CN" smtClean="0"/>
              <a:t>jsp</a:t>
            </a:r>
            <a:r>
              <a:rPr lang="zh-CN" altLang="en-US" smtClean="0"/>
              <a:t>页面，在页面的表单中，通过</a:t>
            </a:r>
            <a:r>
              <a:rPr lang="en-US" altLang="zh-CN" smtClean="0"/>
              <a:t>jsp</a:t>
            </a:r>
            <a:r>
              <a:rPr lang="zh-CN" altLang="en-US" smtClean="0"/>
              <a:t>表达式将数据赋给表单的</a:t>
            </a:r>
            <a:r>
              <a:rPr lang="en-US" altLang="zh-CN" smtClean="0"/>
              <a:t>value</a:t>
            </a:r>
            <a:r>
              <a:rPr lang="zh-CN" altLang="en-US" smtClean="0"/>
              <a:t>。</a:t>
            </a:r>
          </a:p>
          <a:p>
            <a:pPr lvl="1"/>
            <a:r>
              <a:rPr lang="en-US" altLang="zh-CN" smtClean="0"/>
              <a:t>3</a:t>
            </a:r>
            <a:r>
              <a:rPr lang="zh-CN" altLang="en-US" smtClean="0"/>
              <a:t>、点击保存按钮，提交表单数据到更新的</a:t>
            </a:r>
            <a:r>
              <a:rPr lang="en-US" altLang="zh-CN" smtClean="0"/>
              <a:t>servlet</a:t>
            </a:r>
            <a:r>
              <a:rPr lang="zh-CN" altLang="en-US" smtClean="0"/>
              <a:t>，进行数据的更新，更新成功后，跳转回显示页面。</a:t>
            </a:r>
            <a:endParaRPr lang="en-US" altLang="zh-CN" smtClean="0"/>
          </a:p>
          <a:p>
            <a:pPr lvl="1"/>
            <a:r>
              <a:rPr lang="en-US" altLang="zh-CN" smtClean="0"/>
              <a:t>4</a:t>
            </a:r>
            <a:r>
              <a:rPr lang="zh-CN" altLang="en-US" smtClean="0"/>
              <a:t>、在</a:t>
            </a:r>
            <a:r>
              <a:rPr lang="en-US" altLang="zh-CN" smtClean="0"/>
              <a:t>web.xml</a:t>
            </a:r>
            <a:r>
              <a:rPr lang="zh-CN" altLang="en-US" smtClean="0"/>
              <a:t>中配置</a:t>
            </a:r>
            <a:r>
              <a:rPr lang="en-US" altLang="zh-CN" smtClean="0"/>
              <a:t>error-page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r>
              <a:rPr lang="en-US" altLang="zh-CN" smtClean="0"/>
              <a:t>ch04-project</a:t>
            </a:r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2195736" y="5589240"/>
            <a:ext cx="3744912" cy="486619"/>
            <a:chOff x="2555776" y="4155925"/>
            <a:chExt cx="3744912" cy="364964"/>
          </a:xfrm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555776" y="4155926"/>
              <a:ext cx="3744912" cy="346249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4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11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4155925"/>
              <a:ext cx="647700" cy="364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本章重点总结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CN" smtClean="0"/>
              <a:t>JSP</a:t>
            </a:r>
            <a:r>
              <a:rPr lang="zh-CN" altLang="en-US" smtClean="0"/>
              <a:t>脚本元素（</a:t>
            </a:r>
            <a:r>
              <a:rPr lang="zh-CN" altLang="zh-CN" smtClean="0"/>
              <a:t>脚本、表达式、声明和注释</a:t>
            </a:r>
            <a:r>
              <a:rPr lang="zh-CN" altLang="en-US" smtClean="0"/>
              <a:t>）的语法及其使用</a:t>
            </a:r>
          </a:p>
          <a:p>
            <a:pPr lvl="0"/>
            <a:r>
              <a:rPr lang="en-US" altLang="zh-CN" smtClean="0"/>
              <a:t>JSP</a:t>
            </a:r>
            <a:r>
              <a:rPr lang="zh-CN" altLang="en-US" smtClean="0"/>
              <a:t>指令元素（</a:t>
            </a:r>
            <a:r>
              <a:rPr lang="en-US" altLang="zh-CN" smtClean="0"/>
              <a:t>page</a:t>
            </a:r>
            <a:r>
              <a:rPr lang="zh-CN" altLang="en-US" smtClean="0"/>
              <a:t>指令、</a:t>
            </a:r>
            <a:r>
              <a:rPr lang="en-US" altLang="zh-CN" smtClean="0"/>
              <a:t>include</a:t>
            </a:r>
            <a:r>
              <a:rPr lang="zh-CN" altLang="en-US" smtClean="0"/>
              <a:t>指令和</a:t>
            </a:r>
            <a:r>
              <a:rPr lang="en-US" altLang="zh-CN" smtClean="0"/>
              <a:t>taglib</a:t>
            </a:r>
            <a:r>
              <a:rPr lang="zh-CN" altLang="en-US" smtClean="0"/>
              <a:t>指令）的语法及其使用。</a:t>
            </a:r>
          </a:p>
          <a:p>
            <a:pPr lvl="0"/>
            <a:r>
              <a:rPr lang="en-US" altLang="zh-CN" smtClean="0"/>
              <a:t>JSP</a:t>
            </a:r>
            <a:r>
              <a:rPr lang="zh-CN" altLang="en-US" smtClean="0"/>
              <a:t>动作元素（</a:t>
            </a:r>
            <a:r>
              <a:rPr lang="en-US" altLang="zh-CN" smtClean="0"/>
              <a:t> &lt;jsp:include&gt;</a:t>
            </a:r>
            <a:r>
              <a:rPr lang="zh-CN" altLang="en-US" smtClean="0"/>
              <a:t>、</a:t>
            </a:r>
            <a:r>
              <a:rPr lang="en-US" altLang="zh-CN" smtClean="0"/>
              <a:t>&lt;jsp:forward&gt; </a:t>
            </a:r>
            <a:r>
              <a:rPr lang="zh-CN" altLang="en-US" smtClean="0"/>
              <a:t>）的语法及其使用。</a:t>
            </a:r>
            <a:endParaRPr lang="en-US" altLang="zh-CN" smtClean="0"/>
          </a:p>
          <a:p>
            <a:pPr lvl="0"/>
            <a:r>
              <a:rPr lang="en-US" altLang="zh-CN" smtClean="0"/>
              <a:t>JSP 9</a:t>
            </a:r>
            <a:r>
              <a:rPr lang="zh-CN" altLang="en-US" smtClean="0"/>
              <a:t>个内建对象的常用方法及用法</a:t>
            </a:r>
            <a:endParaRPr lang="en-US" altLang="zh-CN" smtClean="0"/>
          </a:p>
          <a:p>
            <a:pPr lvl="0"/>
            <a:r>
              <a:rPr lang="en-US" altLang="zh-CN" smtClean="0"/>
              <a:t>JSP</a:t>
            </a:r>
            <a:r>
              <a:rPr lang="zh-CN" altLang="en-US" smtClean="0"/>
              <a:t>的四种作用域</a:t>
            </a:r>
            <a:endParaRPr lang="en-US" altLang="zh-CN" smtClean="0"/>
          </a:p>
          <a:p>
            <a:pPr lvl="0"/>
            <a:r>
              <a:rPr lang="en-US" altLang="zh-CN" smtClean="0"/>
              <a:t>JavaBean</a:t>
            </a:r>
            <a:r>
              <a:rPr lang="zh-CN" altLang="en-US" smtClean="0"/>
              <a:t>概念及规范</a:t>
            </a:r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必做任务</a:t>
            </a:r>
            <a:endParaRPr lang="en-US" altLang="zh-CN" smtClean="0"/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、编写一个</a:t>
            </a:r>
            <a:r>
              <a:rPr lang="en-US" altLang="zh-CN" smtClean="0"/>
              <a:t>JSP</a:t>
            </a:r>
            <a:r>
              <a:rPr lang="zh-CN" altLang="en-US" smtClean="0"/>
              <a:t>程序，实现用户登录，当用户输入的用户或密码错误时，将页面重定向到错误提示页面，并在该页面显示</a:t>
            </a:r>
            <a:r>
              <a:rPr lang="en-US" altLang="zh-CN" smtClean="0"/>
              <a:t>30</a:t>
            </a:r>
            <a:r>
              <a:rPr lang="zh-CN" altLang="en-US" smtClean="0"/>
              <a:t>秒后，自动返回到用户登录页面。</a:t>
            </a:r>
            <a:endParaRPr lang="en-US" altLang="zh-CN" smtClean="0"/>
          </a:p>
          <a:p>
            <a:pPr lvl="2"/>
            <a:r>
              <a:rPr lang="zh-CN" altLang="en-US" smtClean="0">
                <a:solidFill>
                  <a:srgbClr val="FF0000"/>
                </a:solidFill>
              </a:rPr>
              <a:t>参考答案</a:t>
            </a:r>
            <a:endParaRPr lang="en-US" altLang="zh-CN" smtClean="0">
              <a:solidFill>
                <a:srgbClr val="FF0000"/>
              </a:solidFill>
            </a:endParaRPr>
          </a:p>
          <a:p>
            <a:pPr lvl="3"/>
            <a:r>
              <a:rPr lang="en-US" altLang="zh-CN" smtClean="0"/>
              <a:t>ch04-khzy01</a:t>
            </a:r>
          </a:p>
          <a:p>
            <a:pPr lvl="3"/>
            <a:endParaRPr lang="en-US" altLang="zh-CN" smtClean="0"/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、编写一个简易的留言簿，实现添加留言和显示留言内容等功能。</a:t>
            </a:r>
            <a:endParaRPr lang="en-US" altLang="zh-CN" smtClean="0"/>
          </a:p>
          <a:p>
            <a:pPr lvl="2"/>
            <a:r>
              <a:rPr lang="zh-CN" altLang="en-US" smtClean="0">
                <a:solidFill>
                  <a:srgbClr val="FF0000"/>
                </a:solidFill>
              </a:rPr>
              <a:t>参考答案</a:t>
            </a:r>
            <a:endParaRPr lang="en-US" altLang="zh-CN" smtClean="0">
              <a:solidFill>
                <a:srgbClr val="FF0000"/>
              </a:solidFill>
            </a:endParaRPr>
          </a:p>
          <a:p>
            <a:pPr lvl="3"/>
            <a:r>
              <a:rPr lang="en-US" altLang="zh-CN" smtClean="0"/>
              <a:t>ch04-khzy02</a:t>
            </a:r>
          </a:p>
          <a:p>
            <a:r>
              <a:rPr lang="zh-CN" altLang="en-US" smtClean="0"/>
              <a:t>线上任务</a:t>
            </a:r>
            <a:endParaRPr lang="en-US" altLang="zh-CN" smtClean="0"/>
          </a:p>
          <a:p>
            <a:pPr lvl="1"/>
            <a:r>
              <a:rPr lang="zh-CN" altLang="en-US" smtClean="0"/>
              <a:t>在线学习</a:t>
            </a:r>
            <a:r>
              <a:rPr lang="en-US" altLang="zh-CN" smtClean="0"/>
              <a:t>《Java</a:t>
            </a:r>
            <a:r>
              <a:rPr lang="zh-CN" altLang="en-US" smtClean="0"/>
              <a:t>核心技术</a:t>
            </a:r>
            <a:r>
              <a:rPr lang="en-US" altLang="zh-CN" smtClean="0"/>
              <a:t>》</a:t>
            </a:r>
            <a:r>
              <a:rPr lang="zh-CN" altLang="en-US" smtClean="0"/>
              <a:t>课程中</a:t>
            </a:r>
            <a:r>
              <a:rPr lang="en-US" altLang="zh-CN" smtClean="0"/>
              <a:t>I/O</a:t>
            </a:r>
            <a:r>
              <a:rPr lang="zh-CN" altLang="en-US" smtClean="0"/>
              <a:t>技术章节</a:t>
            </a:r>
            <a:endParaRPr lang="en-US" altLang="zh-CN" smtClean="0"/>
          </a:p>
          <a:p>
            <a:pPr lvl="1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JSP</a:t>
            </a:r>
            <a:r>
              <a:rPr lang="zh-CN" altLang="en-US" smtClean="0"/>
              <a:t>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JSP</a:t>
            </a:r>
            <a:r>
              <a:rPr lang="zh-CN" altLang="en-US" smtClean="0"/>
              <a:t>全称是</a:t>
            </a:r>
            <a:r>
              <a:rPr lang="en-US" altLang="zh-CN" smtClean="0"/>
              <a:t>Java Server Pages</a:t>
            </a:r>
            <a:r>
              <a:rPr lang="zh-CN" altLang="en-US" smtClean="0"/>
              <a:t>，它和</a:t>
            </a:r>
            <a:r>
              <a:rPr lang="en-US" altLang="zh-CN" smtClean="0"/>
              <a:t>servle</a:t>
            </a:r>
            <a:r>
              <a:rPr lang="zh-CN" altLang="en-US" smtClean="0"/>
              <a:t>技术一样，都是</a:t>
            </a:r>
            <a:r>
              <a:rPr lang="en-US" altLang="zh-CN" smtClean="0"/>
              <a:t>SUN</a:t>
            </a:r>
            <a:r>
              <a:rPr lang="zh-CN" altLang="en-US" smtClean="0"/>
              <a:t>公司定义的一种用于开发动态</a:t>
            </a:r>
            <a:r>
              <a:rPr lang="en-US" altLang="zh-CN" smtClean="0"/>
              <a:t>web</a:t>
            </a:r>
            <a:r>
              <a:rPr lang="zh-CN" altLang="en-US" smtClean="0"/>
              <a:t>资源的技术。</a:t>
            </a:r>
          </a:p>
          <a:p>
            <a:r>
              <a:rPr lang="en-US" altLang="zh-CN" smtClean="0"/>
              <a:t>Sun</a:t>
            </a:r>
            <a:r>
              <a:rPr lang="zh-CN" altLang="en-US" smtClean="0"/>
              <a:t>公司于</a:t>
            </a:r>
            <a:r>
              <a:rPr lang="en-US" altLang="zh-CN" smtClean="0"/>
              <a:t>1998</a:t>
            </a:r>
            <a:r>
              <a:rPr lang="zh-CN" altLang="en-US" smtClean="0"/>
              <a:t>年发布</a:t>
            </a:r>
            <a:r>
              <a:rPr lang="en-US" altLang="zh-CN" smtClean="0"/>
              <a:t>JSP</a:t>
            </a:r>
            <a:r>
              <a:rPr lang="zh-CN" altLang="en-US" smtClean="0"/>
              <a:t>第一版，目前最新版本是随</a:t>
            </a:r>
            <a:r>
              <a:rPr lang="en-US" altLang="zh-CN" smtClean="0"/>
              <a:t>Java EE 7</a:t>
            </a:r>
            <a:r>
              <a:rPr lang="zh-CN" altLang="en-US" smtClean="0"/>
              <a:t>一起发布的</a:t>
            </a:r>
            <a:r>
              <a:rPr lang="en-US" altLang="zh-CN" smtClean="0"/>
              <a:t>JSP 2.3</a:t>
            </a:r>
            <a:r>
              <a:rPr lang="zh-CN" altLang="en-US" smtClean="0"/>
              <a:t>版。</a:t>
            </a:r>
          </a:p>
          <a:p>
            <a:r>
              <a:rPr lang="en-US" altLang="zh-CN" smtClean="0"/>
              <a:t>JSP</a:t>
            </a:r>
            <a:r>
              <a:rPr lang="zh-CN" altLang="en-US" smtClean="0"/>
              <a:t>技术的特点：</a:t>
            </a:r>
          </a:p>
          <a:p>
            <a:pPr lvl="1"/>
            <a:r>
              <a:rPr lang="en-US" altLang="zh-CN" smtClean="0"/>
              <a:t>JSP</a:t>
            </a:r>
            <a:r>
              <a:rPr lang="zh-CN" altLang="en-US" smtClean="0"/>
              <a:t>是一种服务器端脚本语言，其出现降低了</a:t>
            </a:r>
            <a:r>
              <a:rPr lang="en-US" altLang="zh-CN" smtClean="0"/>
              <a:t>Servlet</a:t>
            </a:r>
            <a:r>
              <a:rPr lang="zh-CN" altLang="en-US" smtClean="0"/>
              <a:t>编写页面的难度。</a:t>
            </a:r>
            <a:r>
              <a:rPr lang="en-US" altLang="zh-CN" smtClean="0"/>
              <a:t>JSP</a:t>
            </a:r>
            <a:r>
              <a:rPr lang="zh-CN" altLang="en-US" smtClean="0"/>
              <a:t>本质上就是</a:t>
            </a:r>
            <a:r>
              <a:rPr lang="en-US" altLang="zh-CN" smtClean="0"/>
              <a:t>Servlet</a:t>
            </a:r>
            <a:r>
              <a:rPr lang="zh-CN" altLang="en-US" smtClean="0"/>
              <a:t>，实际上</a:t>
            </a:r>
            <a:r>
              <a:rPr lang="en-US" altLang="zh-CN" smtClean="0"/>
              <a:t>JSP</a:t>
            </a:r>
            <a:r>
              <a:rPr lang="zh-CN" altLang="en-US" smtClean="0"/>
              <a:t>是首先被翻译成</a:t>
            </a:r>
            <a:r>
              <a:rPr lang="en-US" altLang="zh-CN" smtClean="0"/>
              <a:t>Servlet</a:t>
            </a:r>
            <a:r>
              <a:rPr lang="zh-CN" altLang="en-US" smtClean="0"/>
              <a:t>后才编译运行的，因此</a:t>
            </a:r>
            <a:r>
              <a:rPr lang="en-US" altLang="zh-CN" smtClean="0"/>
              <a:t>JSP</a:t>
            </a:r>
            <a:r>
              <a:rPr lang="zh-CN" altLang="en-US" smtClean="0"/>
              <a:t>能够实现</a:t>
            </a:r>
            <a:r>
              <a:rPr lang="en-US" altLang="zh-CN" smtClean="0"/>
              <a:t>Servlet</a:t>
            </a:r>
            <a:r>
              <a:rPr lang="zh-CN" altLang="en-US" smtClean="0"/>
              <a:t>所能够实现的所有功能。</a:t>
            </a:r>
          </a:p>
          <a:p>
            <a:pPr lvl="1"/>
            <a:r>
              <a:rPr lang="zh-CN" altLang="en-US" smtClean="0"/>
              <a:t>相比</a:t>
            </a:r>
            <a:r>
              <a:rPr lang="en-US" altLang="zh-CN" smtClean="0"/>
              <a:t>html</a:t>
            </a:r>
            <a:r>
              <a:rPr lang="zh-CN" altLang="en-US" smtClean="0"/>
              <a:t>而言，</a:t>
            </a:r>
            <a:r>
              <a:rPr lang="en-US" altLang="zh-CN" smtClean="0"/>
              <a:t>html</a:t>
            </a:r>
            <a:r>
              <a:rPr lang="zh-CN" altLang="en-US" smtClean="0"/>
              <a:t>只能为用户提供静态数据，而</a:t>
            </a:r>
            <a:r>
              <a:rPr lang="en-US" altLang="zh-CN" smtClean="0"/>
              <a:t>Jsp</a:t>
            </a:r>
            <a:r>
              <a:rPr lang="zh-CN" altLang="en-US" smtClean="0"/>
              <a:t>技术允许在页面中嵌套</a:t>
            </a:r>
            <a:r>
              <a:rPr lang="en-US" altLang="zh-CN" smtClean="0"/>
              <a:t>java</a:t>
            </a:r>
            <a:r>
              <a:rPr lang="zh-CN" altLang="en-US" smtClean="0"/>
              <a:t>代码，为用户提供动态数据。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第一个</a:t>
            </a:r>
            <a:r>
              <a:rPr lang="en-US" altLang="zh-CN" dirty="0" smtClean="0"/>
              <a:t>JSP</a:t>
            </a:r>
            <a:r>
              <a:rPr dirty="0" smtClean="0"/>
              <a:t>程序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一</a:t>
            </a:r>
            <a:r>
              <a:rPr lang="zh-CN" dirty="0"/>
              <a:t>个显示当前服务器系统时间的</a:t>
            </a:r>
            <a:r>
              <a:rPr dirty="0"/>
              <a:t>JSP</a:t>
            </a:r>
            <a:r>
              <a:rPr lang="zh-CN" dirty="0"/>
              <a:t>页面</a:t>
            </a:r>
            <a:r>
              <a:rPr lang="zh-CN" dirty="0" smtClean="0"/>
              <a:t>示例</a:t>
            </a:r>
            <a:endParaRPr dirty="0" smtClean="0"/>
          </a:p>
          <a:p>
            <a:endParaRPr dirty="0"/>
          </a:p>
          <a:p>
            <a:endParaRPr lang="zh-CN" i="0" dirty="0"/>
          </a:p>
          <a:p>
            <a:endParaRPr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92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085184"/>
            <a:ext cx="62388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7"/>
          <p:cNvSpPr>
            <a:spLocks noGrp="1"/>
          </p:cNvSpPr>
          <p:nvPr>
            <p:ph type="body" sz="quarter" idx="4294967295"/>
          </p:nvPr>
        </p:nvSpPr>
        <p:spPr>
          <a:xfrm>
            <a:off x="899592" y="1508787"/>
            <a:ext cx="7358062" cy="3840427"/>
          </a:xfrm>
          <a:prstGeom prst="rect">
            <a:avLst/>
          </a:prstGeom>
        </p:spPr>
        <p:txBody>
          <a:bodyPr/>
          <a:lstStyle/>
          <a:p>
            <a:r>
              <a:rPr lang="en-US" sz="1200" dirty="0" smtClean="0">
                <a:solidFill>
                  <a:srgbClr val="C00000"/>
                </a:solidFill>
              </a:rPr>
              <a:t>&lt;%@ </a:t>
            </a:r>
            <a:r>
              <a:rPr lang="en-US" sz="1200" dirty="0">
                <a:solidFill>
                  <a:srgbClr val="C00000"/>
                </a:solidFill>
              </a:rPr>
              <a:t>page language="java" </a:t>
            </a:r>
            <a:r>
              <a:rPr lang="en-US" sz="1200" dirty="0" err="1">
                <a:solidFill>
                  <a:srgbClr val="C00000"/>
                </a:solidFill>
              </a:rPr>
              <a:t>contentType</a:t>
            </a:r>
            <a:r>
              <a:rPr lang="en-US" sz="1200" dirty="0">
                <a:solidFill>
                  <a:srgbClr val="C00000"/>
                </a:solidFill>
              </a:rPr>
              <a:t>="text/html; </a:t>
            </a:r>
            <a:r>
              <a:rPr lang="en-US" sz="1200" dirty="0" err="1">
                <a:solidFill>
                  <a:srgbClr val="C00000"/>
                </a:solidFill>
              </a:rPr>
              <a:t>charset</a:t>
            </a:r>
            <a:r>
              <a:rPr lang="en-US" sz="1200" dirty="0">
                <a:solidFill>
                  <a:srgbClr val="C00000"/>
                </a:solidFill>
              </a:rPr>
              <a:t>=UTF-8" </a:t>
            </a:r>
            <a:endParaRPr sz="1200" dirty="0">
              <a:solidFill>
                <a:srgbClr val="C00000"/>
              </a:solidFill>
            </a:endParaRPr>
          </a:p>
          <a:p>
            <a:r>
              <a:rPr lang="en-US" sz="1200" dirty="0" smtClean="0">
                <a:solidFill>
                  <a:srgbClr val="C00000"/>
                </a:solidFill>
              </a:rPr>
              <a:t>	</a:t>
            </a:r>
            <a:r>
              <a:rPr lang="en-US" sz="1200" dirty="0" err="1" smtClean="0">
                <a:solidFill>
                  <a:srgbClr val="C00000"/>
                </a:solidFill>
              </a:rPr>
              <a:t>pageEncoding</a:t>
            </a:r>
            <a:r>
              <a:rPr lang="en-US" sz="1200" dirty="0">
                <a:solidFill>
                  <a:srgbClr val="C00000"/>
                </a:solidFill>
              </a:rPr>
              <a:t>="UTF-8"%&gt;</a:t>
            </a:r>
            <a:endParaRPr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&lt;!DOCTYPE html PUBLIC "-//W3C//DTD HTML 4.01 Transitional//EN" "http://www.w3.org/TR/html4/loose.dtd"&gt;</a:t>
            </a:r>
            <a:endParaRPr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&lt;html&gt;</a:t>
            </a:r>
            <a:endParaRPr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&lt;</a:t>
            </a:r>
            <a:r>
              <a:rPr lang="en-US" sz="1200" dirty="0">
                <a:solidFill>
                  <a:schemeClr val="tx1"/>
                </a:solidFill>
              </a:rPr>
              <a:t>head&gt;</a:t>
            </a:r>
            <a:endParaRPr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&lt;</a:t>
            </a:r>
            <a:r>
              <a:rPr lang="en-US" sz="1200" dirty="0">
                <a:solidFill>
                  <a:schemeClr val="tx1"/>
                </a:solidFill>
              </a:rPr>
              <a:t>meta http-equiv="Content-Type" content="text/html; </a:t>
            </a:r>
            <a:r>
              <a:rPr lang="en-US" sz="1200" dirty="0" err="1">
                <a:solidFill>
                  <a:schemeClr val="tx1"/>
                </a:solidFill>
              </a:rPr>
              <a:t>charset</a:t>
            </a:r>
            <a:r>
              <a:rPr lang="en-US" sz="1200" dirty="0">
                <a:solidFill>
                  <a:schemeClr val="tx1"/>
                </a:solidFill>
              </a:rPr>
              <a:t>=UTF-8"&gt;</a:t>
            </a:r>
            <a:endParaRPr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&lt;</a:t>
            </a:r>
            <a:r>
              <a:rPr lang="en-US" sz="1200" dirty="0">
                <a:solidFill>
                  <a:schemeClr val="tx1"/>
                </a:solidFill>
              </a:rPr>
              <a:t>title&gt;</a:t>
            </a:r>
            <a:r>
              <a:rPr sz="1200" dirty="0">
                <a:solidFill>
                  <a:schemeClr val="tx1"/>
                </a:solidFill>
              </a:rPr>
              <a:t>第一个</a:t>
            </a:r>
            <a:r>
              <a:rPr lang="en-US" sz="1200" dirty="0">
                <a:solidFill>
                  <a:schemeClr val="tx1"/>
                </a:solidFill>
              </a:rPr>
              <a:t>JSP</a:t>
            </a:r>
            <a:r>
              <a:rPr sz="1200" dirty="0">
                <a:solidFill>
                  <a:schemeClr val="tx1"/>
                </a:solidFill>
              </a:rPr>
              <a:t>页面</a:t>
            </a:r>
            <a:r>
              <a:rPr lang="en-US" sz="1200" dirty="0">
                <a:solidFill>
                  <a:schemeClr val="tx1"/>
                </a:solidFill>
              </a:rPr>
              <a:t>&lt;/title&gt;</a:t>
            </a:r>
            <a:endParaRPr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&lt;/</a:t>
            </a:r>
            <a:r>
              <a:rPr lang="en-US" sz="1200" dirty="0">
                <a:solidFill>
                  <a:schemeClr val="tx1"/>
                </a:solidFill>
              </a:rPr>
              <a:t>head&gt;</a:t>
            </a:r>
            <a:endParaRPr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&lt;body&gt;</a:t>
            </a:r>
            <a:endParaRPr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	&lt;h1&gt;</a:t>
            </a:r>
            <a:r>
              <a:rPr sz="1200" dirty="0">
                <a:solidFill>
                  <a:schemeClr val="tx1"/>
                </a:solidFill>
              </a:rPr>
              <a:t>您好！</a:t>
            </a:r>
            <a:r>
              <a:rPr lang="en-US" sz="1200" dirty="0">
                <a:solidFill>
                  <a:schemeClr val="tx1"/>
                </a:solidFill>
              </a:rPr>
              <a:t>&lt;/h1&gt;</a:t>
            </a:r>
            <a:endParaRPr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>
                <a:solidFill>
                  <a:srgbClr val="C00000"/>
                </a:solidFill>
              </a:rPr>
              <a:t>&lt;%</a:t>
            </a:r>
            <a:endParaRPr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	</a:t>
            </a:r>
            <a:r>
              <a:rPr lang="en-US" sz="1200" dirty="0" smtClean="0">
                <a:solidFill>
                  <a:srgbClr val="C00000"/>
                </a:solidFill>
              </a:rPr>
              <a:t>	</a:t>
            </a:r>
            <a:r>
              <a:rPr lang="en-US" sz="1200" dirty="0" err="1" smtClean="0">
                <a:solidFill>
                  <a:srgbClr val="C00000"/>
                </a:solidFill>
              </a:rPr>
              <a:t>java.util.Date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date = new </a:t>
            </a:r>
            <a:r>
              <a:rPr lang="en-US" sz="1200" dirty="0" err="1">
                <a:solidFill>
                  <a:srgbClr val="C00000"/>
                </a:solidFill>
              </a:rPr>
              <a:t>java.util.Date</a:t>
            </a:r>
            <a:r>
              <a:rPr lang="en-US" sz="1200" dirty="0">
                <a:solidFill>
                  <a:srgbClr val="C00000"/>
                </a:solidFill>
              </a:rPr>
              <a:t>();</a:t>
            </a:r>
            <a:endParaRPr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		</a:t>
            </a:r>
            <a:r>
              <a:rPr lang="en-US" sz="1200" dirty="0" err="1">
                <a:solidFill>
                  <a:srgbClr val="C00000"/>
                </a:solidFill>
              </a:rPr>
              <a:t>out.println</a:t>
            </a:r>
            <a:r>
              <a:rPr lang="en-US" sz="1200" dirty="0">
                <a:solidFill>
                  <a:srgbClr val="C00000"/>
                </a:solidFill>
              </a:rPr>
              <a:t>("</a:t>
            </a:r>
            <a:r>
              <a:rPr sz="1200" dirty="0">
                <a:solidFill>
                  <a:srgbClr val="C00000"/>
                </a:solidFill>
              </a:rPr>
              <a:t>当前时间是：</a:t>
            </a:r>
            <a:r>
              <a:rPr lang="en-US" sz="1200" dirty="0">
                <a:solidFill>
                  <a:srgbClr val="C00000"/>
                </a:solidFill>
              </a:rPr>
              <a:t>"+</a:t>
            </a:r>
            <a:r>
              <a:rPr lang="en-US" sz="1200" dirty="0" err="1">
                <a:solidFill>
                  <a:srgbClr val="C00000"/>
                </a:solidFill>
              </a:rPr>
              <a:t>date.toLocaleString</a:t>
            </a:r>
            <a:r>
              <a:rPr lang="en-US" sz="1200" dirty="0">
                <a:solidFill>
                  <a:srgbClr val="C00000"/>
                </a:solidFill>
              </a:rPr>
              <a:t>());</a:t>
            </a:r>
            <a:endParaRPr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	%&gt;</a:t>
            </a:r>
            <a:endParaRPr sz="1200" dirty="0">
              <a:solidFill>
                <a:srgbClr val="C00000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&lt;/</a:t>
            </a:r>
            <a:r>
              <a:rPr lang="en-US" sz="1200" dirty="0">
                <a:solidFill>
                  <a:schemeClr val="tx1"/>
                </a:solidFill>
              </a:rPr>
              <a:t>body&gt;</a:t>
            </a:r>
            <a:endParaRPr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&lt;/html</a:t>
            </a:r>
            <a:r>
              <a:rPr lang="en-US" sz="1200" dirty="0" smtClean="0">
                <a:solidFill>
                  <a:schemeClr val="tx1"/>
                </a:solidFill>
              </a:rPr>
              <a:t>&gt;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6372200" y="1700808"/>
            <a:ext cx="1357322" cy="476253"/>
          </a:xfrm>
          <a:prstGeom prst="wedgeRoundRectCallout">
            <a:avLst>
              <a:gd name="adj1" fmla="val -72261"/>
              <a:gd name="adj2" fmla="val -26388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rPr>
              <a:t>JSP</a:t>
            </a:r>
            <a:r>
              <a:rPr kumimoji="0" lang="zh-CN" alt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rPr>
              <a:t>指令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6948264" y="4581128"/>
            <a:ext cx="1357322" cy="476253"/>
          </a:xfrm>
          <a:prstGeom prst="wedgeRoundRectCallout">
            <a:avLst>
              <a:gd name="adj1" fmla="val -72261"/>
              <a:gd name="adj2" fmla="val -26388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rPr>
              <a:t>JSP</a:t>
            </a:r>
            <a:r>
              <a:rPr kumimoji="0" lang="zh-CN" alt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rPr>
              <a:t>脚本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JSP</a:t>
            </a:r>
            <a:r>
              <a:rPr lang="zh-CN" altLang="en-US" smtClean="0"/>
              <a:t>运行</a:t>
            </a:r>
            <a:r>
              <a:rPr smtClean="0"/>
              <a:t>原理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JSP</a:t>
            </a:r>
            <a:r>
              <a:rPr lang="zh-CN" dirty="0"/>
              <a:t>同</a:t>
            </a:r>
            <a:r>
              <a:rPr dirty="0"/>
              <a:t>Servlet</a:t>
            </a:r>
            <a:r>
              <a:rPr lang="zh-CN" dirty="0"/>
              <a:t>一样，都运行在</a:t>
            </a:r>
            <a:r>
              <a:rPr dirty="0"/>
              <a:t>Servlet</a:t>
            </a:r>
            <a:r>
              <a:rPr lang="zh-CN" dirty="0"/>
              <a:t>容器中。当</a:t>
            </a:r>
            <a:r>
              <a:rPr lang="zh-CN" dirty="0" smtClean="0"/>
              <a:t>用户</a:t>
            </a:r>
            <a:r>
              <a:rPr lang="zh-CN" altLang="en-US" dirty="0" smtClean="0"/>
              <a:t>第一次</a:t>
            </a:r>
            <a:r>
              <a:rPr lang="zh-CN" dirty="0" smtClean="0"/>
              <a:t>访问</a:t>
            </a:r>
            <a:r>
              <a:rPr dirty="0"/>
              <a:t>JSP</a:t>
            </a:r>
            <a:r>
              <a:rPr lang="zh-CN" dirty="0"/>
              <a:t>页面时，</a:t>
            </a:r>
            <a:r>
              <a:rPr dirty="0"/>
              <a:t>JSP</a:t>
            </a:r>
            <a:r>
              <a:rPr lang="zh-CN" dirty="0"/>
              <a:t>页面的处理</a:t>
            </a:r>
            <a:r>
              <a:rPr lang="zh-CN" dirty="0" smtClean="0"/>
              <a:t>过程</a:t>
            </a:r>
            <a:r>
              <a:rPr lang="zh-CN" altLang="en-US" dirty="0" smtClean="0"/>
              <a:t>：</a:t>
            </a:r>
            <a:endParaRPr lang="zh-CN" i="0" dirty="0"/>
          </a:p>
          <a:p>
            <a:endParaRPr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5105" name="Object 1"/>
          <p:cNvGraphicFramePr>
            <a:graphicFrameLocks noChangeAspect="1"/>
          </p:cNvGraphicFramePr>
          <p:nvPr/>
        </p:nvGraphicFramePr>
        <p:xfrm>
          <a:off x="1403648" y="2276872"/>
          <a:ext cx="6029580" cy="3714776"/>
        </p:xfrm>
        <a:graphic>
          <a:graphicData uri="http://schemas.openxmlformats.org/presentationml/2006/ole">
            <p:oleObj spid="_x0000_s175105" name="Visio" r:id="rId4" imgW="8162870" imgH="3775558" progId="Visio.Drawing.11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JSP</a:t>
            </a:r>
            <a:r>
              <a:rPr lang="zh-CN" altLang="en-US" smtClean="0"/>
              <a:t>运行原理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当同一个</a:t>
            </a:r>
            <a:r>
              <a:rPr dirty="0"/>
              <a:t>JSP</a:t>
            </a:r>
            <a:r>
              <a:rPr lang="zh-CN" dirty="0"/>
              <a:t>页面再次被请求时，只要该</a:t>
            </a:r>
            <a:r>
              <a:rPr dirty="0"/>
              <a:t>JSP</a:t>
            </a:r>
            <a:r>
              <a:rPr lang="zh-CN" dirty="0"/>
              <a:t>文件没有发生过改动，容器将直接调用已装载的字节码文件，而不会再执行翻译和编译的过程，从而大大提高了服务器的性能。此</a:t>
            </a:r>
            <a:r>
              <a:rPr lang="zh-CN" dirty="0" smtClean="0"/>
              <a:t>过程</a:t>
            </a:r>
            <a:r>
              <a:rPr lang="zh-CN" altLang="en-US" dirty="0" smtClean="0"/>
              <a:t>如下：</a:t>
            </a:r>
            <a:endParaRPr lang="zh-CN" i="0" dirty="0"/>
          </a:p>
          <a:p>
            <a:endParaRPr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1115616" y="2468894"/>
          <a:ext cx="6429420" cy="3964077"/>
        </p:xfrm>
        <a:graphic>
          <a:graphicData uri="http://schemas.openxmlformats.org/presentationml/2006/ole">
            <p:oleObj spid="_x0000_s194563" name="Visio" r:id="rId4" imgW="8162870" imgH="3775558" progId="Visio.Drawing.11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heme/theme1.xml><?xml version="1.0" encoding="utf-8"?>
<a:theme xmlns:a="http://schemas.openxmlformats.org/drawingml/2006/main" name="6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5675</TotalTime>
  <Words>6131</Words>
  <Application>Microsoft Office PowerPoint</Application>
  <PresentationFormat>全屏显示(4:3)</PresentationFormat>
  <Paragraphs>782</Paragraphs>
  <Slides>52</Slides>
  <Notes>40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4" baseType="lpstr">
      <vt:lpstr>6_默认设计模板</vt:lpstr>
      <vt:lpstr>Visio</vt:lpstr>
      <vt:lpstr>幻灯片 1</vt:lpstr>
      <vt:lpstr>本章教学目标</vt:lpstr>
      <vt:lpstr>本章教学内容</vt:lpstr>
      <vt:lpstr>本章实战项目任务</vt:lpstr>
      <vt:lpstr>幻灯片 5</vt:lpstr>
      <vt:lpstr>JSP简介</vt:lpstr>
      <vt:lpstr>第一个JSP程序</vt:lpstr>
      <vt:lpstr>JSP运行原理</vt:lpstr>
      <vt:lpstr>JSP运行原理</vt:lpstr>
      <vt:lpstr>JSP运行原理</vt:lpstr>
      <vt:lpstr>课堂练习（5分钟）</vt:lpstr>
      <vt:lpstr>JSP页面基本结构</vt:lpstr>
      <vt:lpstr>脚本元素</vt:lpstr>
      <vt:lpstr>脚本元素</vt:lpstr>
      <vt:lpstr>课堂练习（5分钟）</vt:lpstr>
      <vt:lpstr>指令元素</vt:lpstr>
      <vt:lpstr>指令元素</vt:lpstr>
      <vt:lpstr>指令元素</vt:lpstr>
      <vt:lpstr>指令元素</vt:lpstr>
      <vt:lpstr>指令元素</vt:lpstr>
      <vt:lpstr>课堂练习（5分钟）</vt:lpstr>
      <vt:lpstr>动作元素</vt:lpstr>
      <vt:lpstr>动作元素</vt:lpstr>
      <vt:lpstr>动作元素</vt:lpstr>
      <vt:lpstr>幻灯片 25</vt:lpstr>
      <vt:lpstr>JSP内置对象简介</vt:lpstr>
      <vt:lpstr>JSP内置对象简介</vt:lpstr>
      <vt:lpstr>Out对象</vt:lpstr>
      <vt:lpstr>Out对象</vt:lpstr>
      <vt:lpstr>Out对象</vt:lpstr>
      <vt:lpstr>request、response对象</vt:lpstr>
      <vt:lpstr>课堂练习（10分钟）</vt:lpstr>
      <vt:lpstr>session、appcaliton对象</vt:lpstr>
      <vt:lpstr>课堂练习(15分钟）</vt:lpstr>
      <vt:lpstr>pageContext对象</vt:lpstr>
      <vt:lpstr>pageContext对象</vt:lpstr>
      <vt:lpstr>JSP的四种作用域</vt:lpstr>
      <vt:lpstr>JSP的四种作用域</vt:lpstr>
      <vt:lpstr>config、page对象</vt:lpstr>
      <vt:lpstr>Exception对象</vt:lpstr>
      <vt:lpstr>课堂练习（5分钟）</vt:lpstr>
      <vt:lpstr>幻灯片 42</vt:lpstr>
      <vt:lpstr>JavaBean简介</vt:lpstr>
      <vt:lpstr>JavaBean简介</vt:lpstr>
      <vt:lpstr>JavaBean规范</vt:lpstr>
      <vt:lpstr>在JSP中使用JavaBean（了解）</vt:lpstr>
      <vt:lpstr>JSP最佳实践</vt:lpstr>
      <vt:lpstr>幻灯片 48</vt:lpstr>
      <vt:lpstr>本章实战项目任务实现</vt:lpstr>
      <vt:lpstr>本章实战项目任务实现</vt:lpstr>
      <vt:lpstr>本章重点总结</vt:lpstr>
      <vt:lpstr>课后作业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Administrator</dc:creator>
  <cp:lastModifiedBy>Administrator</cp:lastModifiedBy>
  <cp:revision>1156</cp:revision>
  <dcterms:created xsi:type="dcterms:W3CDTF">2014-10-31T04:56:07Z</dcterms:created>
  <dcterms:modified xsi:type="dcterms:W3CDTF">2018-03-10T07:50:42Z</dcterms:modified>
</cp:coreProperties>
</file>