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2" r:id="rId2"/>
    <p:sldId id="344" r:id="rId3"/>
    <p:sldId id="345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5" r:id="rId39"/>
    <p:sldId id="343" r:id="rId40"/>
  </p:sldIdLst>
  <p:sldSz cx="10621963" cy="7200900"/>
  <p:notesSz cx="6858000" cy="9144000"/>
  <p:defaultTextStyle>
    <a:defPPr>
      <a:defRPr lang="zh-CN"/>
    </a:defPPr>
    <a:lvl1pPr marL="0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67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01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02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7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35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>
          <p15:clr>
            <a:srgbClr val="A4A3A4"/>
          </p15:clr>
        </p15:guide>
        <p15:guide id="2" pos="3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3F9"/>
    <a:srgbClr val="F3F7FB"/>
    <a:srgbClr val="B0845D"/>
    <a:srgbClr val="6E4314"/>
    <a:srgbClr val="E9E3DB"/>
    <a:srgbClr val="663300"/>
    <a:srgbClr val="D9C4B1"/>
    <a:srgbClr val="DED4C8"/>
    <a:srgbClr val="F8A45E"/>
    <a:srgbClr val="FB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0" autoAdjust="0"/>
  </p:normalViewPr>
  <p:slideViewPr>
    <p:cSldViewPr>
      <p:cViewPr varScale="1">
        <p:scale>
          <a:sx n="86" d="100"/>
          <a:sy n="86" d="100"/>
        </p:scale>
        <p:origin x="-678" y="-72"/>
      </p:cViewPr>
      <p:guideLst>
        <p:guide orient="horz" pos="2268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B27E5694-D40B-4E53-A538-98E9812A0AFD}" type="datetimeFigureOut">
              <a:rPr lang="zh-CN" altLang="en-US" smtClean="0"/>
              <a:pPr/>
              <a:t>2018/9/7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685800"/>
            <a:ext cx="5057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E538238A-7168-42E6-BC79-DD863205B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2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8" y="2236947"/>
            <a:ext cx="9028669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4" y="4080510"/>
            <a:ext cx="74353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3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7326" y="303372"/>
            <a:ext cx="1656183" cy="645080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6708" y="303372"/>
            <a:ext cx="7440577" cy="64508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96044"/>
            <a:ext cx="9559766" cy="1200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47522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63" y="4311552"/>
            <a:ext cx="902866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3" y="2736354"/>
            <a:ext cx="902866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490" y="1763554"/>
            <a:ext cx="4722483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1021" y="1763554"/>
            <a:ext cx="4392488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0881" y="6674170"/>
            <a:ext cx="2478459" cy="383381"/>
          </a:xfrm>
        </p:spPr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38955" y="6674170"/>
            <a:ext cx="3363622" cy="383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2190" y="6674170"/>
            <a:ext cx="2478459" cy="383381"/>
          </a:xfrm>
        </p:spPr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24036"/>
            <a:ext cx="955976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1611869"/>
            <a:ext cx="469321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098" y="2283620"/>
            <a:ext cx="469321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95811" y="1611869"/>
            <a:ext cx="469505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283620"/>
            <a:ext cx="469505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1559136"/>
            <a:ext cx="3494553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892" y="1559138"/>
            <a:ext cx="5937972" cy="484962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099" y="2779288"/>
            <a:ext cx="3494553" cy="3629474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980" y="5237623"/>
            <a:ext cx="6373178" cy="5230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1980" y="1584226"/>
            <a:ext cx="6373178" cy="3528392"/>
          </a:xfrm>
        </p:spPr>
        <p:txBody>
          <a:bodyPr/>
          <a:lstStyle>
            <a:lvl1pPr marL="0" indent="0">
              <a:buNone/>
              <a:defRPr sz="3500"/>
            </a:lvl1pPr>
            <a:lvl2pPr marL="503967" indent="0">
              <a:buNone/>
              <a:defRPr sz="3100"/>
            </a:lvl2pPr>
            <a:lvl3pPr marL="1007934" indent="0">
              <a:buNone/>
              <a:defRPr sz="2600"/>
            </a:lvl3pPr>
            <a:lvl4pPr marL="1511901" indent="0">
              <a:buNone/>
              <a:defRPr sz="2200"/>
            </a:lvl4pPr>
            <a:lvl5pPr marL="2015868" indent="0">
              <a:buNone/>
              <a:defRPr sz="2200"/>
            </a:lvl5pPr>
            <a:lvl6pPr marL="2519834" indent="0">
              <a:buNone/>
              <a:defRPr sz="2200"/>
            </a:lvl6pPr>
            <a:lvl7pPr marL="3023802" indent="0">
              <a:buNone/>
              <a:defRPr sz="2200"/>
            </a:lvl7pPr>
            <a:lvl8pPr marL="3527768" indent="0">
              <a:buNone/>
              <a:defRPr sz="2200"/>
            </a:lvl8pPr>
            <a:lvl9pPr marL="403173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1980" y="5904706"/>
            <a:ext cx="6373178" cy="648072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3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"/>
            <a:ext cx="10621963" cy="129619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5000">
                <a:srgbClr val="F3F7FB">
                  <a:alpha val="67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1101" y="72058"/>
            <a:ext cx="9559766" cy="1200150"/>
          </a:xfrm>
          <a:prstGeom prst="rect">
            <a:avLst/>
          </a:prstGeom>
        </p:spPr>
        <p:txBody>
          <a:bodyPr vert="horz" lIns="100793" tIns="50397" rIns="100793" bIns="5039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101" y="1440210"/>
            <a:ext cx="9559766" cy="4752261"/>
          </a:xfrm>
          <a:prstGeom prst="rect">
            <a:avLst/>
          </a:prstGeom>
        </p:spPr>
        <p:txBody>
          <a:bodyPr vert="horz" lIns="100793" tIns="50397" rIns="100793" bIns="50397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1099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304C41FD-4AFB-40FF-A957-8C7C87B0AA6C}" type="datetimeFigureOut">
              <a:rPr lang="zh-CN" altLang="en-US" smtClean="0"/>
              <a:pPr/>
              <a:t>2018/9/7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29173" y="6674170"/>
            <a:ext cx="3363622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12408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CB1D2757-A14C-47E2-96F1-4990CE5F92B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1296244"/>
            <a:ext cx="106219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07934" rtl="0" eaLnBrk="1" latinLnBrk="0" hangingPunct="1">
        <a:spcBef>
          <a:spcPct val="0"/>
        </a:spcBef>
        <a:buNone/>
        <a:defRPr sz="4900" kern="1200">
          <a:solidFill>
            <a:schemeClr val="accent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77975" indent="-377975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5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818946" indent="-314979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3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259917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763884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267852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7718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785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52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67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01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02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7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35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20375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17611" y="5040610"/>
            <a:ext cx="10639574" cy="1368152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spcCol="0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77599" y="5256634"/>
            <a:ext cx="10007482" cy="93610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100793" tIns="50397" rIns="100793" bIns="50397" rtlCol="0" anchor="ctr">
            <a:normAutofit/>
          </a:bodyPr>
          <a:lstStyle>
            <a:lvl1pPr algn="ctr" defTabSz="1008035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err="1"/>
              <a:t>JavaWeb</a:t>
            </a:r>
            <a:r>
              <a:rPr lang="zh-CN" altLang="en-US" sz="5400" dirty="0"/>
              <a:t>编程技术技术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66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请求参数隐含对象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mtClean="0"/>
              <a:t>请求参数的获取也是</a:t>
            </a:r>
            <a:r>
              <a:rPr lang="en-US" altLang="zh-CN" smtClean="0"/>
              <a:t>JSP</a:t>
            </a:r>
            <a:r>
              <a:rPr lang="zh-CN" altLang="en-US" smtClean="0"/>
              <a:t>开发中常见的操作，</a:t>
            </a:r>
            <a:r>
              <a:rPr lang="en-US" altLang="zh-CN" smtClean="0"/>
              <a:t>EL</a:t>
            </a:r>
            <a:r>
              <a:rPr lang="zh-CN" altLang="en-US" smtClean="0"/>
              <a:t>也提供了相应的隐含对象：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Param </a:t>
            </a:r>
            <a:r>
              <a:rPr lang="zh-CN" altLang="en-US" smtClean="0"/>
              <a:t>：</a:t>
            </a:r>
            <a:r>
              <a:rPr lang="zh-CN" altLang="zh-CN" smtClean="0"/>
              <a:t>表示一个保存了所有请求参数的</a:t>
            </a:r>
            <a:r>
              <a:rPr lang="en-US" altLang="zh-CN" smtClean="0"/>
              <a:t>Map</a:t>
            </a:r>
            <a:r>
              <a:rPr lang="zh-CN" altLang="zh-CN" smtClean="0"/>
              <a:t>对象</a:t>
            </a:r>
          </a:p>
          <a:p>
            <a:pPr lvl="1" eaLnBrk="1" hangingPunct="1"/>
            <a:r>
              <a:rPr lang="en-US" altLang="zh-CN" smtClean="0"/>
              <a:t>paramValues  </a:t>
            </a:r>
            <a:r>
              <a:rPr lang="zh-CN" altLang="en-US" smtClean="0"/>
              <a:t>：</a:t>
            </a:r>
            <a:r>
              <a:rPr lang="zh-CN" altLang="zh-CN" smtClean="0"/>
              <a:t>表示一个保存了所有请求参数的</a:t>
            </a:r>
            <a:r>
              <a:rPr lang="en-US" altLang="zh-CN" smtClean="0"/>
              <a:t>Map</a:t>
            </a:r>
            <a:r>
              <a:rPr lang="zh-CN" altLang="zh-CN" smtClean="0"/>
              <a:t>对象，它对于某个请求参数，返回的是一个</a:t>
            </a:r>
            <a:r>
              <a:rPr lang="en-US" altLang="zh-CN" smtClean="0"/>
              <a:t>string[]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演示一个获取请求地址参数值的案例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http://localhost:8080/ch05-el/paramObj.jsp?param1=a&amp;param2=b</a:t>
            </a:r>
          </a:p>
          <a:p>
            <a:pPr lvl="2"/>
            <a:r>
              <a:rPr lang="en-US" altLang="zh-CN" smtClean="0"/>
              <a:t>&lt;p&gt;</a:t>
            </a:r>
            <a:r>
              <a:rPr lang="zh-CN" altLang="en-US" smtClean="0"/>
              <a:t>请求参数</a:t>
            </a:r>
            <a:r>
              <a:rPr lang="en-US" altLang="zh-CN" smtClean="0"/>
              <a:t>param1</a:t>
            </a:r>
            <a:r>
              <a:rPr lang="zh-CN" altLang="en-US" smtClean="0"/>
              <a:t>的值：</a:t>
            </a:r>
            <a:r>
              <a:rPr lang="en-US" altLang="zh-CN" smtClean="0"/>
              <a:t>${param.param1}&lt;/p&gt;</a:t>
            </a:r>
          </a:p>
          <a:p>
            <a:pPr lvl="2"/>
            <a:r>
              <a:rPr lang="en-US" altLang="zh-CN" smtClean="0"/>
              <a:t>&lt;p&gt;</a:t>
            </a:r>
            <a:r>
              <a:rPr lang="zh-CN" altLang="en-US" smtClean="0"/>
              <a:t>请求参数</a:t>
            </a:r>
            <a:r>
              <a:rPr lang="en-US" altLang="zh-CN" smtClean="0"/>
              <a:t>param2</a:t>
            </a:r>
            <a:r>
              <a:rPr lang="zh-CN" altLang="en-US" smtClean="0"/>
              <a:t>的值：</a:t>
            </a:r>
            <a:r>
              <a:rPr lang="en-US" altLang="zh-CN" smtClean="0"/>
              <a:t>${paramValues.param2[0]}&lt;/p&gt;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/>
              <a:t> ch05-el/paramObj.jsp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813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258341" y="6723063"/>
            <a:ext cx="3363622" cy="480060"/>
          </a:xfrm>
          <a:prstGeom prst="rect">
            <a:avLst/>
          </a:prstGeom>
          <a:noFill/>
        </p:spPr>
        <p:txBody>
          <a:bodyPr/>
          <a:lstStyle/>
          <a:p>
            <a:endParaRPr lang="en-US" altLang="zh-CN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2801578" y="5868695"/>
            <a:ext cx="4350211" cy="507831"/>
            <a:chOff x="2339974" y="5553327"/>
            <a:chExt cx="3744913" cy="362736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339974" y="5553327"/>
              <a:ext cx="3744913" cy="362736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0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976" y="5559416"/>
              <a:ext cx="601811" cy="34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2614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其它隐含对象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mtClean="0"/>
              <a:t>pageContext</a:t>
            </a:r>
            <a:r>
              <a:rPr lang="zh-CN" altLang="en-US" smtClean="0"/>
              <a:t>隐含对象的用法</a:t>
            </a:r>
            <a:endParaRPr lang="en-US" altLang="zh-CN" smtClean="0"/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获取服务器信息：</a:t>
            </a:r>
            <a:r>
              <a:rPr lang="en-US" altLang="zh-CN" smtClean="0"/>
              <a:t>${pageContext.servletContext.serverInfo}&lt;/p&gt;</a:t>
            </a:r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获取请求地址：</a:t>
            </a:r>
            <a:r>
              <a:rPr lang="en-US" altLang="zh-CN" smtClean="0"/>
              <a:t>${pageContext.request.requestURL}&lt;/p&gt;</a:t>
            </a:r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</a:t>
            </a:r>
            <a:r>
              <a:rPr lang="en-US" altLang="zh-CN" smtClean="0"/>
              <a:t>session</a:t>
            </a:r>
            <a:r>
              <a:rPr lang="zh-CN" altLang="en-US" smtClean="0"/>
              <a:t>创建时间：</a:t>
            </a:r>
            <a:r>
              <a:rPr lang="en-US" altLang="zh-CN" smtClean="0"/>
              <a:t>${pageContext.session.creationTime}&lt;/p&gt;</a:t>
            </a:r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获取响应的文档类型：</a:t>
            </a:r>
            <a:r>
              <a:rPr lang="en-US" altLang="zh-CN" smtClean="0"/>
              <a:t>${pageContext.response.contentType}&lt;/p&gt;</a:t>
            </a:r>
          </a:p>
          <a:p>
            <a:pPr lvl="1"/>
            <a:endParaRPr lang="zh-CN" altLang="en-US" smtClean="0"/>
          </a:p>
          <a:p>
            <a:r>
              <a:rPr lang="en-US" altLang="zh-CN" smtClean="0"/>
              <a:t>header</a:t>
            </a:r>
            <a:r>
              <a:rPr lang="zh-CN" altLang="en-US" smtClean="0"/>
              <a:t>隐含对象的用法</a:t>
            </a:r>
            <a:endParaRPr lang="en-US" altLang="zh-CN" smtClean="0"/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获取请求头</a:t>
            </a:r>
            <a:r>
              <a:rPr lang="en-US" altLang="zh-CN" smtClean="0"/>
              <a:t>Host</a:t>
            </a:r>
            <a:r>
              <a:rPr lang="zh-CN" altLang="en-US" smtClean="0"/>
              <a:t>的值：</a:t>
            </a:r>
            <a:r>
              <a:rPr lang="en-US" altLang="zh-CN" smtClean="0"/>
              <a:t>${header.host}&lt;/p&gt;</a:t>
            </a:r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获取请求头</a:t>
            </a:r>
            <a:r>
              <a:rPr lang="en-US" altLang="zh-CN" smtClean="0"/>
              <a:t>Accept</a:t>
            </a:r>
            <a:r>
              <a:rPr lang="zh-CN" altLang="en-US" smtClean="0"/>
              <a:t>的值：</a:t>
            </a:r>
            <a:r>
              <a:rPr lang="en-US" altLang="zh-CN" smtClean="0"/>
              <a:t>${headerValues["user-agent"][0]}&lt;/p&gt;</a:t>
            </a:r>
          </a:p>
          <a:p>
            <a:pPr lvl="1"/>
            <a:endParaRPr lang="zh-CN" altLang="en-US" smtClean="0"/>
          </a:p>
          <a:p>
            <a:r>
              <a:rPr lang="en-US" altLang="zh-CN" smtClean="0"/>
              <a:t>cookie</a:t>
            </a:r>
            <a:r>
              <a:rPr lang="zh-CN" altLang="en-US" smtClean="0"/>
              <a:t>隐含对象的用法</a:t>
            </a:r>
            <a:endParaRPr lang="en-US" altLang="zh-CN" smtClean="0"/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获取名为</a:t>
            </a:r>
            <a:r>
              <a:rPr lang="en-US" altLang="zh-CN" smtClean="0"/>
              <a:t>JSESSIONID</a:t>
            </a:r>
            <a:r>
              <a:rPr lang="zh-CN" altLang="en-US" smtClean="0"/>
              <a:t>的</a:t>
            </a:r>
            <a:r>
              <a:rPr lang="en-US" altLang="zh-CN" smtClean="0"/>
              <a:t>Cookie</a:t>
            </a:r>
            <a:r>
              <a:rPr lang="zh-CN" altLang="en-US" smtClean="0"/>
              <a:t>对象：</a:t>
            </a:r>
            <a:r>
              <a:rPr lang="en-US" altLang="zh-CN" smtClean="0"/>
              <a:t>${cookie.JSESSIONID}&lt;/p&gt;</a:t>
            </a:r>
          </a:p>
          <a:p>
            <a:pPr lvl="1"/>
            <a:r>
              <a:rPr lang="en-US" altLang="zh-CN" smtClean="0"/>
              <a:t>&lt;p&gt;</a:t>
            </a:r>
            <a:r>
              <a:rPr lang="zh-CN" altLang="en-US" smtClean="0"/>
              <a:t>获取名为</a:t>
            </a:r>
            <a:r>
              <a:rPr lang="en-US" altLang="zh-CN" smtClean="0"/>
              <a:t>JSESSIONID</a:t>
            </a:r>
            <a:r>
              <a:rPr lang="zh-CN" altLang="en-US" smtClean="0"/>
              <a:t>的</a:t>
            </a:r>
            <a:r>
              <a:rPr lang="en-US" altLang="zh-CN" smtClean="0"/>
              <a:t>Cookie</a:t>
            </a:r>
            <a:r>
              <a:rPr lang="zh-CN" altLang="en-US" smtClean="0"/>
              <a:t>对象的名称和值：</a:t>
            </a:r>
            <a:r>
              <a:rPr lang="en-US" altLang="zh-CN" smtClean="0"/>
              <a:t>${cookie.JSESSIONID.name}</a:t>
            </a:r>
          </a:p>
          <a:p>
            <a:pPr lvl="1"/>
            <a:r>
              <a:rPr lang="en-US" altLang="zh-CN" smtClean="0"/>
              <a:t>${cookie.JSESSIONID.value}&lt;/p&gt;</a:t>
            </a: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/>
              <a:t> ch05-el/otherObj.jsp</a:t>
            </a:r>
          </a:p>
          <a:p>
            <a:pPr lvl="1"/>
            <a:endParaRPr lang="zh-CN" altLang="en-US" smtClean="0"/>
          </a:p>
        </p:txBody>
      </p:sp>
      <p:grpSp>
        <p:nvGrpSpPr>
          <p:cNvPr id="6" name="组合 7"/>
          <p:cNvGrpSpPr/>
          <p:nvPr/>
        </p:nvGrpSpPr>
        <p:grpSpPr>
          <a:xfrm>
            <a:off x="2801578" y="5868695"/>
            <a:ext cx="4350211" cy="507831"/>
            <a:chOff x="2339974" y="5553327"/>
            <a:chExt cx="3744913" cy="362736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339974" y="5553327"/>
              <a:ext cx="3744913" cy="362736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8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976" y="5559416"/>
              <a:ext cx="601811" cy="34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5846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运算符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语法：</a:t>
            </a:r>
            <a:r>
              <a:rPr lang="en-US" altLang="zh-CN" smtClean="0"/>
              <a:t>${</a:t>
            </a:r>
            <a:r>
              <a:rPr lang="zh-CN" altLang="en-US" smtClean="0"/>
              <a:t>运算表达式</a:t>
            </a:r>
            <a:r>
              <a:rPr lang="en-US" altLang="zh-CN" smtClean="0"/>
              <a:t>}</a:t>
            </a:r>
            <a:r>
              <a:rPr lang="zh-CN" altLang="en-US" smtClean="0"/>
              <a:t>，</a:t>
            </a:r>
            <a:r>
              <a:rPr lang="en-US" altLang="zh-CN" smtClean="0"/>
              <a:t>EL</a:t>
            </a:r>
            <a:r>
              <a:rPr lang="zh-CN" altLang="en-US" smtClean="0"/>
              <a:t>表达式支持如下运算符：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212289" y="1987471"/>
          <a:ext cx="7361610" cy="180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位图图像" r:id="rId3" imgW="6542857" imgH="2333333" progId="PBrush">
                  <p:embed/>
                </p:oleObj>
              </mc:Choice>
              <mc:Fallback>
                <p:oleObj name="位图图像" r:id="rId3" imgW="6542857" imgH="23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289" y="1987471"/>
                        <a:ext cx="7361610" cy="1803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1212289" y="4104506"/>
          <a:ext cx="7361610" cy="124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位图图像" r:id="rId5" imgW="6819048" imgH="1333333" progId="PBrush">
                  <p:embed/>
                </p:oleObj>
              </mc:Choice>
              <mc:Fallback>
                <p:oleObj name="位图图像" r:id="rId5" imgW="6819048" imgH="133333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289" y="4104506"/>
                        <a:ext cx="7361610" cy="1243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77787" y="5762388"/>
            <a:ext cx="8615592" cy="4106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1837" tIns="50918" rIns="101837" bIns="50918">
            <a:spAutoFit/>
          </a:bodyPr>
          <a:lstStyle/>
          <a:p>
            <a:pPr marL="381888" indent="-381888"/>
            <a:r>
              <a:rPr lang="en-US" altLang="zh-CN"/>
              <a:t>empty</a:t>
            </a:r>
            <a:r>
              <a:rPr lang="zh-CN" altLang="en-US"/>
              <a:t>运算符：检查对象是否为</a:t>
            </a:r>
            <a:r>
              <a:rPr lang="en-US" altLang="zh-CN"/>
              <a:t>null</a:t>
            </a:r>
            <a:r>
              <a:rPr lang="zh-CN" altLang="en-US"/>
              <a:t>或</a:t>
            </a:r>
            <a:r>
              <a:rPr lang="zh-CN" altLang="en-US" smtClean="0"/>
              <a:t>“空”。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1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、编写一个</a:t>
            </a:r>
            <a:r>
              <a:rPr lang="en-US" altLang="zh-CN" smtClean="0"/>
              <a:t>JSP</a:t>
            </a:r>
            <a:r>
              <a:rPr lang="zh-CN" altLang="en-US" smtClean="0"/>
              <a:t>程序，实现通过</a:t>
            </a:r>
            <a:r>
              <a:rPr lang="en-US" altLang="zh-CN" smtClean="0"/>
              <a:t>EL</a:t>
            </a:r>
            <a:r>
              <a:rPr lang="zh-CN" altLang="en-US" smtClean="0"/>
              <a:t>获取并显示用户注册信息，要求包括内容如下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en-US" altLang="zh-CN" smtClean="0"/>
              <a:t>ch05-ktlx01/index.jsp</a:t>
            </a:r>
            <a:r>
              <a:rPr lang="zh-CN" altLang="en-US" smtClean="0"/>
              <a:t>、</a:t>
            </a:r>
            <a:r>
              <a:rPr lang="en-US" altLang="zh-CN" smtClean="0"/>
              <a:t>deal.jsp</a:t>
            </a:r>
          </a:p>
          <a:p>
            <a:endParaRPr lang="zh-CN" alt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055" y="2239499"/>
            <a:ext cx="4015046" cy="287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3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6395" y="2012674"/>
            <a:ext cx="5041867" cy="272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99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mtClean="0"/>
              <a:t>JSTL</a:t>
            </a:r>
            <a:r>
              <a:rPr lang="zh-CN" altLang="en-US" smtClean="0"/>
              <a:t>（</a:t>
            </a:r>
            <a:r>
              <a:rPr lang="en-US" altLang="zh-CN" smtClean="0"/>
              <a:t>JavaServer Pages Standard Tag Library</a:t>
            </a:r>
            <a:r>
              <a:rPr lang="zh-CN" altLang="en-US" smtClean="0"/>
              <a:t>，</a:t>
            </a:r>
            <a:r>
              <a:rPr lang="en-US" altLang="zh-CN" smtClean="0"/>
              <a:t>JSP</a:t>
            </a:r>
            <a:r>
              <a:rPr lang="zh-CN" altLang="en-US" smtClean="0"/>
              <a:t>标准标签库）是由</a:t>
            </a:r>
            <a:r>
              <a:rPr lang="en-US" altLang="zh-CN" smtClean="0"/>
              <a:t>Apache</a:t>
            </a:r>
            <a:r>
              <a:rPr lang="zh-CN" altLang="en-US" smtClean="0"/>
              <a:t>的</a:t>
            </a:r>
            <a:r>
              <a:rPr lang="en-US" altLang="zh-CN" smtClean="0"/>
              <a:t>Jakarta</a:t>
            </a:r>
            <a:r>
              <a:rPr lang="zh-CN" altLang="en-US" smtClean="0"/>
              <a:t>项目组开发的一个标准的通用型标签库，已纳入</a:t>
            </a:r>
            <a:r>
              <a:rPr lang="en-US" altLang="zh-CN" smtClean="0"/>
              <a:t>JSP 2.0</a:t>
            </a:r>
            <a:r>
              <a:rPr lang="zh-CN" altLang="en-US" smtClean="0"/>
              <a:t>规范，是</a:t>
            </a:r>
            <a:r>
              <a:rPr lang="en-US" altLang="zh-CN" smtClean="0"/>
              <a:t>JSP 2.0</a:t>
            </a:r>
            <a:r>
              <a:rPr lang="zh-CN" altLang="en-US" smtClean="0"/>
              <a:t>最重要的特性之一。</a:t>
            </a:r>
          </a:p>
          <a:p>
            <a:r>
              <a:rPr lang="en-US" altLang="zh-CN" smtClean="0"/>
              <a:t>JSTL</a:t>
            </a:r>
            <a:r>
              <a:rPr lang="zh-CN" altLang="en-US" smtClean="0"/>
              <a:t>主要提供给</a:t>
            </a:r>
            <a:r>
              <a:rPr lang="en-US" altLang="zh-CN" smtClean="0"/>
              <a:t>Java Web</a:t>
            </a:r>
            <a:r>
              <a:rPr lang="zh-CN" altLang="en-US" smtClean="0"/>
              <a:t>开发人员一个标准通用的标签函数库，标签库同时支持</a:t>
            </a:r>
            <a:r>
              <a:rPr lang="en-US" altLang="zh-CN" smtClean="0"/>
              <a:t>EL</a:t>
            </a:r>
            <a:r>
              <a:rPr lang="zh-CN" altLang="en-US" smtClean="0"/>
              <a:t>用于获取数据，</a:t>
            </a:r>
            <a:r>
              <a:rPr lang="en-US" altLang="zh-CN" smtClean="0"/>
              <a:t>Web</a:t>
            </a:r>
            <a:r>
              <a:rPr lang="zh-CN" altLang="en-US" smtClean="0"/>
              <a:t>开发人员能够利用此标签库取代传统直接在页面中嵌入</a:t>
            </a:r>
            <a:r>
              <a:rPr lang="en-US" altLang="zh-CN" smtClean="0"/>
              <a:t>Java</a:t>
            </a:r>
            <a:r>
              <a:rPr lang="zh-CN" altLang="en-US" smtClean="0"/>
              <a:t>程序的做法，以提高程序的可读性和易维护性。</a:t>
            </a:r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使用</a:t>
            </a:r>
            <a:r>
              <a:rPr lang="en-US" altLang="zh-CN" smtClean="0"/>
              <a:t>Java</a:t>
            </a:r>
            <a:r>
              <a:rPr lang="zh-CN" altLang="en-US" smtClean="0"/>
              <a:t>脚本实现对象集合的遍历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使用</a:t>
            </a:r>
            <a:r>
              <a:rPr lang="en-US" altLang="zh-CN" smtClean="0"/>
              <a:t>JSTL</a:t>
            </a:r>
            <a:r>
              <a:rPr lang="zh-CN" altLang="en-US" smtClean="0"/>
              <a:t>实现对象集合的遍历</a:t>
            </a:r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8" name="文本占位符 5"/>
          <p:cNvSpPr txBox="1">
            <a:spLocks/>
          </p:cNvSpPr>
          <p:nvPr/>
        </p:nvSpPr>
        <p:spPr>
          <a:xfrm>
            <a:off x="1295935" y="3222408"/>
            <a:ext cx="7444565" cy="1663385"/>
          </a:xfrm>
          <a:prstGeom prst="rect">
            <a:avLst/>
          </a:prstGeom>
          <a:solidFill>
            <a:srgbClr val="FFFF99"/>
          </a:solidFill>
        </p:spPr>
        <p:txBody>
          <a:bodyPr lIns="101837" tIns="50918" rIns="101837" bIns="50918"/>
          <a:lstStyle/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仿宋" pitchFamily="49" charset="-122"/>
                <a:ea typeface="仿宋" pitchFamily="49" charset="-122"/>
              </a:rPr>
              <a:t>&lt;%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仿宋" pitchFamily="49" charset="-122"/>
                <a:ea typeface="仿宋" pitchFamily="49" charset="-122"/>
              </a:rPr>
              <a:t>  List&lt;Book&gt; bookList = (List&lt;Book&gt;) session.getAttribute("bookList");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仿宋" pitchFamily="49" charset="-122"/>
                <a:ea typeface="仿宋" pitchFamily="49" charset="-122"/>
              </a:rPr>
              <a:t>  if (bookList != null)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仿宋" pitchFamily="49" charset="-122"/>
                <a:ea typeface="仿宋" pitchFamily="49" charset="-122"/>
              </a:rPr>
              <a:t>	for (Book book : bookList) {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仿宋" pitchFamily="49" charset="-122"/>
                <a:ea typeface="仿宋" pitchFamily="49" charset="-122"/>
              </a:rPr>
              <a:t>		out.print(book.getBookName());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仿宋" pitchFamily="49" charset="-122"/>
                <a:ea typeface="仿宋" pitchFamily="49" charset="-122"/>
              </a:rPr>
              <a:t>	}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defRPr/>
            </a:pPr>
            <a:r>
              <a:rPr lang="en-US" sz="1600" b="1" kern="0">
                <a:latin typeface="仿宋" pitchFamily="49" charset="-122"/>
                <a:ea typeface="仿宋" pitchFamily="49" charset="-122"/>
              </a:rPr>
              <a:t>%&gt;</a:t>
            </a:r>
            <a:endParaRPr lang="en-US" altLang="zh-CN" sz="1600" b="1" kern="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文本占位符 5"/>
          <p:cNvSpPr txBox="1">
            <a:spLocks/>
          </p:cNvSpPr>
          <p:nvPr/>
        </p:nvSpPr>
        <p:spPr bwMode="auto">
          <a:xfrm>
            <a:off x="1295935" y="5263836"/>
            <a:ext cx="6357157" cy="121082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101837" tIns="50918" rIns="101837" bIns="50918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&lt;c:forEach items="${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sessionScope.bookList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 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="book"&gt;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${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book.bookName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&lt;/c:forEach&gt;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1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</a:t>
            </a:r>
            <a:r>
              <a:rPr lang="zh-CN" altLang="en-US" smtClean="0"/>
              <a:t>函数库分类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mtClean="0"/>
              <a:t>JSTL</a:t>
            </a:r>
            <a:r>
              <a:rPr lang="zh-CN" altLang="en-US" smtClean="0"/>
              <a:t>由</a:t>
            </a:r>
            <a:r>
              <a:rPr lang="en-US" altLang="zh-CN" smtClean="0"/>
              <a:t>5</a:t>
            </a:r>
            <a:r>
              <a:rPr lang="zh-CN" altLang="en-US" smtClean="0"/>
              <a:t>个不同功能的标签库组成，在</a:t>
            </a:r>
            <a:r>
              <a:rPr lang="en-US" altLang="zh-CN" smtClean="0"/>
              <a:t>JSTL</a:t>
            </a:r>
            <a:r>
              <a:rPr lang="zh-CN" altLang="en-US" smtClean="0"/>
              <a:t>规范中为这</a:t>
            </a:r>
            <a:r>
              <a:rPr lang="en-US" altLang="zh-CN" smtClean="0"/>
              <a:t>5</a:t>
            </a:r>
            <a:r>
              <a:rPr lang="zh-CN" altLang="en-US" smtClean="0"/>
              <a:t>个标签库分别指定了不同的</a:t>
            </a:r>
            <a:r>
              <a:rPr lang="en-US" altLang="zh-CN" smtClean="0"/>
              <a:t>URI</a:t>
            </a:r>
            <a:r>
              <a:rPr lang="zh-CN" altLang="en-US" smtClean="0"/>
              <a:t>，并对标签库的前缀作出了约定。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atinLnBrk="1"/>
            <a:r>
              <a:rPr lang="zh-CN" altLang="en-US" smtClean="0"/>
              <a:t>核心标签库</a:t>
            </a:r>
            <a:endParaRPr lang="en-US" altLang="zh-CN" smtClean="0"/>
          </a:p>
          <a:p>
            <a:pPr lvl="1" latinLnBrk="1"/>
            <a:r>
              <a:rPr lang="zh-CN" altLang="en-US" smtClean="0"/>
              <a:t>包含实现</a:t>
            </a:r>
            <a:r>
              <a:rPr lang="en-US" altLang="zh-CN" smtClean="0"/>
              <a:t>Web</a:t>
            </a:r>
            <a:r>
              <a:rPr lang="zh-CN" altLang="en-US" smtClean="0"/>
              <a:t>应用的通用操作的标签。</a:t>
            </a:r>
            <a:endParaRPr lang="en-US" altLang="zh-CN" smtClean="0"/>
          </a:p>
          <a:p>
            <a:pPr lvl="2" latinLnBrk="1"/>
            <a:r>
              <a:rPr lang="zh-CN" altLang="en-US" smtClean="0"/>
              <a:t>例如，输出变量内容的</a:t>
            </a:r>
            <a:r>
              <a:rPr lang="en-US" altLang="zh-CN" smtClean="0"/>
              <a:t>&lt;c:out&gt;</a:t>
            </a:r>
            <a:r>
              <a:rPr lang="zh-CN" altLang="en-US" smtClean="0"/>
              <a:t>标签、用于条件判断的</a:t>
            </a:r>
            <a:r>
              <a:rPr lang="en-US" altLang="zh-CN" smtClean="0"/>
              <a:t>&lt;c:if&gt;</a:t>
            </a:r>
            <a:r>
              <a:rPr lang="zh-CN" altLang="en-US" smtClean="0"/>
              <a:t>标签，用于循环遍历的</a:t>
            </a:r>
            <a:r>
              <a:rPr lang="en-US" altLang="zh-CN" smtClean="0"/>
              <a:t>&lt;c:forEach&gt;</a:t>
            </a:r>
            <a:r>
              <a:rPr lang="zh-CN" altLang="en-US" smtClean="0"/>
              <a:t>标签等。</a:t>
            </a:r>
          </a:p>
          <a:p>
            <a:pPr latinLnBrk="1"/>
            <a:r>
              <a:rPr lang="en-US" altLang="zh-CN" smtClean="0"/>
              <a:t>I18N</a:t>
            </a:r>
            <a:r>
              <a:rPr lang="zh-CN" altLang="en-US" smtClean="0"/>
              <a:t>标签库</a:t>
            </a:r>
            <a:endParaRPr lang="en-US" altLang="zh-CN" smtClean="0"/>
          </a:p>
          <a:p>
            <a:pPr lvl="1" latinLnBrk="1"/>
            <a:r>
              <a:rPr lang="zh-CN" altLang="en-US" smtClean="0"/>
              <a:t>包含实现</a:t>
            </a:r>
            <a:r>
              <a:rPr lang="en-US" altLang="zh-CN" smtClean="0"/>
              <a:t>Web</a:t>
            </a:r>
            <a:r>
              <a:rPr lang="zh-CN" altLang="en-US" smtClean="0"/>
              <a:t>应用程序的国际化的标签。</a:t>
            </a:r>
            <a:endParaRPr lang="en-US" altLang="zh-CN" smtClean="0"/>
          </a:p>
          <a:p>
            <a:pPr lvl="2" latinLnBrk="1"/>
            <a:r>
              <a:rPr lang="zh-CN" altLang="en-US" smtClean="0"/>
              <a:t>例如，设置</a:t>
            </a:r>
            <a:r>
              <a:rPr lang="en-US" altLang="zh-CN" smtClean="0"/>
              <a:t>JSP</a:t>
            </a:r>
            <a:r>
              <a:rPr lang="zh-CN" altLang="en-US" smtClean="0"/>
              <a:t>页面的本地信息、设置</a:t>
            </a:r>
            <a:r>
              <a:rPr lang="en-US" altLang="zh-CN" smtClean="0"/>
              <a:t>JSP</a:t>
            </a:r>
            <a:r>
              <a:rPr lang="zh-CN" altLang="en-US" smtClean="0"/>
              <a:t>页面的时区、使本地敏感的数据（如数值、日期）按照</a:t>
            </a:r>
            <a:r>
              <a:rPr lang="en-US" altLang="zh-CN" smtClean="0"/>
              <a:t>JSP</a:t>
            </a:r>
            <a:r>
              <a:rPr lang="zh-CN" altLang="en-US" smtClean="0"/>
              <a:t>页面中设置的本地格式进行显示等。</a:t>
            </a:r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7701" y="2012674"/>
          <a:ext cx="9452089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96"/>
                <a:gridCol w="1421996"/>
                <a:gridCol w="4245075"/>
                <a:gridCol w="2363022"/>
              </a:tblGrid>
              <a:tr h="38404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ysClr val="windowText" lastClr="000000"/>
                          </a:solidFill>
                        </a:rPr>
                        <a:t>标签库</a:t>
                      </a:r>
                      <a:endParaRPr lang="zh-CN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ysClr val="windowText" lastClr="000000"/>
                          </a:solidFill>
                        </a:rPr>
                        <a:t>前缀名称</a:t>
                      </a:r>
                      <a:endParaRPr lang="zh-CN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ysClr val="windowText" lastClr="000000"/>
                          </a:solidFill>
                        </a:rPr>
                        <a:t>URI</a:t>
                      </a:r>
                      <a:endParaRPr lang="zh-CN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6220" marR="106220" marT="64008" marB="6400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ysClr val="windowText" lastClr="000000"/>
                          </a:solidFill>
                        </a:rPr>
                        <a:t>示例</a:t>
                      </a:r>
                      <a:endParaRPr lang="zh-CN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6220" marR="106220" marT="64008" marB="64008"/>
                </a:tc>
              </a:tr>
              <a:tr h="256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核心标签库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http://java.sun.com/jsp/jstl/core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&lt;c:out&gt;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I18N</a:t>
                      </a:r>
                      <a:r>
                        <a:rPr lang="zh-CN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标签库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fmt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http://java.sun.com/jsp/jstl/fmt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&lt;fmt:formatDate&gt;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SQL</a:t>
                      </a:r>
                      <a:r>
                        <a:rPr lang="zh-CN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标签库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sql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http://java.sun.com/jsp/jstl/sql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&lt;sql:query&gt;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标签库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http://java.sun.com/jsp/jstl/xml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&lt;x:forBach&gt;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</a:tr>
              <a:tr h="256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函数标签库</a:t>
                      </a: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fn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http://java.sun.com/jsp/jstl/functions</a:t>
                      </a:r>
                      <a:endParaRPr lang="zh-CN" sz="1700" kern="10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700" kern="1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fn:split</a:t>
                      </a:r>
                      <a:r>
                        <a:rPr lang="en-US" sz="1700" kern="1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&gt;</a:t>
                      </a:r>
                      <a:endParaRPr lang="zh-CN" sz="1700" kern="1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9665" marR="796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62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 smtClean="0"/>
              <a:t>JSTL</a:t>
            </a:r>
            <a:r>
              <a:rPr dirty="0" smtClean="0"/>
              <a:t>函数库分类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atinLnBrk="1"/>
            <a:r>
              <a:rPr lang="en-US" altLang="zh-CN" smtClean="0"/>
              <a:t>SQL</a:t>
            </a:r>
            <a:r>
              <a:rPr lang="zh-CN" altLang="en-US" smtClean="0"/>
              <a:t>标签库</a:t>
            </a:r>
            <a:endParaRPr lang="en-US" altLang="zh-CN" smtClean="0"/>
          </a:p>
          <a:p>
            <a:pPr lvl="1" latinLnBrk="1"/>
            <a:r>
              <a:rPr lang="zh-CN" altLang="en-US" smtClean="0"/>
              <a:t>包含用于访问数据库和对数据库中的数据进行操作的标签。</a:t>
            </a:r>
            <a:endParaRPr lang="en-US" altLang="zh-CN" smtClean="0"/>
          </a:p>
          <a:p>
            <a:pPr lvl="2" latinLnBrk="1"/>
            <a:r>
              <a:rPr lang="zh-CN" altLang="en-US" smtClean="0"/>
              <a:t>例如，从数据源中获得数据库连接、从数据库表中检索数据等。由于在实际开发中，多数应用采用分层开发模式，</a:t>
            </a:r>
            <a:r>
              <a:rPr lang="en-US" altLang="zh-CN" smtClean="0"/>
              <a:t>JSP</a:t>
            </a:r>
            <a:r>
              <a:rPr lang="zh-CN" altLang="en-US" smtClean="0"/>
              <a:t>页面通常仅用作表现层，并不会在</a:t>
            </a:r>
            <a:r>
              <a:rPr lang="en-US" altLang="zh-CN" smtClean="0"/>
              <a:t>JSP</a:t>
            </a:r>
            <a:r>
              <a:rPr lang="zh-CN" altLang="en-US" smtClean="0"/>
              <a:t>页面中直接操作数据库，所以此标签库在分层的较大项目中较少使用，在小型不分层的项目中可以通过</a:t>
            </a:r>
            <a:r>
              <a:rPr lang="en-US" altLang="zh-CN" smtClean="0"/>
              <a:t>SQL</a:t>
            </a:r>
            <a:r>
              <a:rPr lang="zh-CN" altLang="en-US" smtClean="0"/>
              <a:t>标签库实现快速开发。</a:t>
            </a:r>
          </a:p>
          <a:p>
            <a:pPr latinLnBrk="1"/>
            <a:r>
              <a:rPr lang="en-US" altLang="zh-CN" smtClean="0"/>
              <a:t>XML</a:t>
            </a:r>
            <a:r>
              <a:rPr lang="zh-CN" altLang="en-US" smtClean="0"/>
              <a:t>标签库</a:t>
            </a:r>
            <a:endParaRPr lang="en-US" altLang="zh-CN" smtClean="0"/>
          </a:p>
          <a:p>
            <a:pPr lvl="1" latinLnBrk="1"/>
            <a:r>
              <a:rPr lang="zh-CN" altLang="en-US" smtClean="0"/>
              <a:t>包含对</a:t>
            </a:r>
            <a:r>
              <a:rPr lang="en-US" altLang="zh-CN" smtClean="0"/>
              <a:t>XML</a:t>
            </a:r>
            <a:r>
              <a:rPr lang="zh-CN" altLang="en-US" smtClean="0"/>
              <a:t>文档中的数据进行操作的标签。</a:t>
            </a:r>
            <a:endParaRPr lang="en-US" altLang="zh-CN" smtClean="0"/>
          </a:p>
          <a:p>
            <a:pPr lvl="2" latinLnBrk="1"/>
            <a:r>
              <a:rPr lang="zh-CN" altLang="en-US" smtClean="0"/>
              <a:t>例如，解析</a:t>
            </a:r>
            <a:r>
              <a:rPr lang="en-US" altLang="zh-CN" smtClean="0"/>
              <a:t>XML</a:t>
            </a:r>
            <a:r>
              <a:rPr lang="zh-CN" altLang="en-US" smtClean="0"/>
              <a:t>文档、输出</a:t>
            </a:r>
            <a:r>
              <a:rPr lang="en-US" altLang="zh-CN" smtClean="0"/>
              <a:t>XML</a:t>
            </a:r>
            <a:r>
              <a:rPr lang="zh-CN" altLang="en-US" smtClean="0"/>
              <a:t>文档中的内容，以及迭代处理</a:t>
            </a:r>
            <a:r>
              <a:rPr lang="en-US" altLang="zh-CN" smtClean="0"/>
              <a:t>XML</a:t>
            </a:r>
            <a:r>
              <a:rPr lang="zh-CN" altLang="en-US" smtClean="0"/>
              <a:t>文档中的元素等。</a:t>
            </a:r>
          </a:p>
          <a:p>
            <a:pPr latinLnBrk="1"/>
            <a:r>
              <a:rPr lang="zh-CN" altLang="en-US" smtClean="0"/>
              <a:t>函数标签库</a:t>
            </a:r>
            <a:endParaRPr lang="en-US" altLang="zh-CN" smtClean="0"/>
          </a:p>
          <a:p>
            <a:pPr lvl="1" latinLnBrk="1"/>
            <a:r>
              <a:rPr lang="zh-CN" altLang="en-US" smtClean="0"/>
              <a:t>由</a:t>
            </a:r>
            <a:r>
              <a:rPr lang="en-US" altLang="zh-CN" smtClean="0"/>
              <a:t>JSTL</a:t>
            </a:r>
            <a:r>
              <a:rPr lang="zh-CN" altLang="en-US" smtClean="0"/>
              <a:t>提供一套</a:t>
            </a:r>
            <a:r>
              <a:rPr lang="en-US" altLang="zh-CN" smtClean="0"/>
              <a:t>EL</a:t>
            </a:r>
            <a:r>
              <a:rPr lang="zh-CN" altLang="en-US" smtClean="0"/>
              <a:t>自定义函数，包含了</a:t>
            </a:r>
            <a:r>
              <a:rPr lang="en-US" altLang="zh-CN" smtClean="0"/>
              <a:t>JSP</a:t>
            </a:r>
            <a:r>
              <a:rPr lang="zh-CN" altLang="en-US" smtClean="0"/>
              <a:t>页面制作者经常要用到的字符串操作，</a:t>
            </a:r>
            <a:endParaRPr lang="en-US" altLang="zh-CN" smtClean="0"/>
          </a:p>
          <a:p>
            <a:pPr lvl="2" latinLnBrk="1"/>
            <a:r>
              <a:rPr lang="zh-CN" altLang="en-US" smtClean="0"/>
              <a:t>例如，提取字符串中的子字符串、获取字符串的长度和处理字符串中的空格等。</a:t>
            </a:r>
            <a:endParaRPr lang="en-US" altLang="zh-CN" smtClean="0"/>
          </a:p>
          <a:p>
            <a:pPr lvl="2" latinLnBrk="1"/>
            <a:endParaRPr lang="zh-CN" altLang="en-US" smtClean="0"/>
          </a:p>
          <a:p>
            <a:r>
              <a:rPr lang="zh-CN" altLang="en-US" smtClean="0"/>
              <a:t>本章将重点对核心标签库进行介绍。</a:t>
            </a:r>
          </a:p>
          <a:p>
            <a:pPr latinLnBrk="1"/>
            <a:endParaRPr lang="zh-CN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6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smtClean="0"/>
              <a:t>JSTL</a:t>
            </a:r>
            <a:r>
              <a:rPr dirty="0" smtClean="0"/>
              <a:t>的安装使用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dirty="0"/>
              <a:t>目前</a:t>
            </a:r>
            <a:r>
              <a:rPr dirty="0"/>
              <a:t>JSTL</a:t>
            </a:r>
            <a:r>
              <a:rPr lang="zh-CN" dirty="0"/>
              <a:t>最新版本为</a:t>
            </a:r>
            <a:r>
              <a:rPr dirty="0"/>
              <a:t>1.2</a:t>
            </a:r>
            <a:r>
              <a:rPr lang="zh-CN" dirty="0"/>
              <a:t>，需在</a:t>
            </a:r>
            <a:r>
              <a:rPr dirty="0"/>
              <a:t>Servlet 2.5</a:t>
            </a:r>
            <a:r>
              <a:rPr lang="zh-CN" dirty="0"/>
              <a:t>、</a:t>
            </a:r>
            <a:r>
              <a:rPr dirty="0"/>
              <a:t>JSP 2.1</a:t>
            </a:r>
            <a:r>
              <a:rPr lang="zh-CN" dirty="0"/>
              <a:t>的环境中运行</a:t>
            </a:r>
            <a:r>
              <a:rPr lang="zh-CN" dirty="0" smtClean="0"/>
              <a:t>。</a:t>
            </a:r>
            <a:endParaRPr dirty="0" smtClean="0"/>
          </a:p>
          <a:p>
            <a:r>
              <a:rPr dirty="0" smtClean="0"/>
              <a:t>JSTL</a:t>
            </a:r>
            <a:r>
              <a:rPr lang="zh-CN" dirty="0"/>
              <a:t>与所需环境的版本</a:t>
            </a:r>
            <a:r>
              <a:rPr lang="zh-CN"/>
              <a:t>对应</a:t>
            </a:r>
            <a:r>
              <a:rPr lang="zh-CN" smtClean="0"/>
              <a:t>关系</a:t>
            </a:r>
            <a:endParaRPr lang="en-US" altLang="zh-CN" smtClean="0"/>
          </a:p>
          <a:p>
            <a:endParaRPr lang="en-US" altLang="zh-CN" i="0" smtClean="0"/>
          </a:p>
          <a:p>
            <a:endParaRPr lang="en-US" altLang="zh-CN" smtClean="0"/>
          </a:p>
          <a:p>
            <a:endParaRPr lang="en-US" altLang="zh-CN" i="0" smtClean="0"/>
          </a:p>
          <a:p>
            <a:endParaRPr lang="en-US" altLang="zh-CN" smtClean="0"/>
          </a:p>
          <a:p>
            <a:endParaRPr lang="en-US" altLang="zh-CN" i="0" smtClean="0"/>
          </a:p>
          <a:p>
            <a:endParaRPr lang="en-US" altLang="zh-CN" smtClean="0"/>
          </a:p>
          <a:p>
            <a:r>
              <a:rPr lang="zh-CN" altLang="en-US" smtClean="0"/>
              <a:t>如果要使用</a:t>
            </a:r>
            <a:r>
              <a:rPr lang="en-US" altLang="zh-CN" smtClean="0"/>
              <a:t>JSTL</a:t>
            </a:r>
            <a:r>
              <a:rPr lang="zh-CN" altLang="en-US" smtClean="0"/>
              <a:t>，首先需要下载</a:t>
            </a:r>
            <a:r>
              <a:rPr lang="en-US" altLang="zh-CN" smtClean="0"/>
              <a:t>JSTL</a:t>
            </a:r>
            <a:r>
              <a:rPr lang="zh-CN" altLang="en-US" smtClean="0"/>
              <a:t>标签库的</a:t>
            </a:r>
            <a:r>
              <a:rPr lang="en-US" altLang="zh-CN" smtClean="0"/>
              <a:t>jar</a:t>
            </a:r>
            <a:r>
              <a:rPr lang="zh-CN" altLang="en-US" smtClean="0"/>
              <a:t>包，其官方下载地址为“</a:t>
            </a:r>
            <a:r>
              <a:rPr lang="en-US" altLang="zh-CN" smtClean="0"/>
              <a:t>http://tomcat.apache.org/taglibs/standard/”</a:t>
            </a:r>
            <a:r>
              <a:rPr lang="zh-CN" altLang="en-US" smtClean="0"/>
              <a:t>，此处选择</a:t>
            </a:r>
            <a:r>
              <a:rPr lang="en-US" altLang="zh-CN" smtClean="0"/>
              <a:t>JSTL 1.2</a:t>
            </a:r>
            <a:r>
              <a:rPr lang="zh-CN" altLang="en-US" smtClean="0"/>
              <a:t>版本，将下载的四个</a:t>
            </a:r>
            <a:r>
              <a:rPr lang="en-US" altLang="zh-CN" smtClean="0"/>
              <a:t>jar</a:t>
            </a:r>
            <a:r>
              <a:rPr lang="zh-CN" altLang="en-US" smtClean="0"/>
              <a:t>包放到项目的运行环境</a:t>
            </a:r>
            <a:r>
              <a:rPr lang="en-US" altLang="zh-CN" smtClean="0"/>
              <a:t>classpath</a:t>
            </a:r>
            <a:r>
              <a:rPr lang="zh-CN" altLang="en-US" smtClean="0"/>
              <a:t>中，在</a:t>
            </a:r>
            <a:r>
              <a:rPr lang="en-US" altLang="zh-CN" smtClean="0"/>
              <a:t>Eclipse</a:t>
            </a:r>
            <a:r>
              <a:rPr lang="zh-CN" altLang="en-US" smtClean="0"/>
              <a:t>工具下，可将其复制到</a:t>
            </a:r>
            <a:r>
              <a:rPr lang="en-US" altLang="zh-CN" smtClean="0"/>
              <a:t>WebContent\WEB-INF\lib</a:t>
            </a:r>
            <a:r>
              <a:rPr lang="zh-CN" altLang="en-US" smtClean="0"/>
              <a:t>目录下</a:t>
            </a:r>
          </a:p>
          <a:p>
            <a:endParaRPr lang="zh-CN" i="0" dirty="0"/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95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642" y="1937065"/>
            <a:ext cx="7528212" cy="12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9582" y="4734577"/>
            <a:ext cx="4886841" cy="17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63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smtClean="0"/>
              <a:t>JSTL</a:t>
            </a:r>
            <a:r>
              <a:rPr dirty="0" smtClean="0"/>
              <a:t>的安装使用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dirty="0"/>
              <a:t>在</a:t>
            </a:r>
            <a:r>
              <a:rPr dirty="0"/>
              <a:t>JSP</a:t>
            </a:r>
            <a:r>
              <a:rPr lang="zh-CN" dirty="0"/>
              <a:t>页面使用</a:t>
            </a:r>
            <a:r>
              <a:rPr dirty="0"/>
              <a:t>JSTL</a:t>
            </a:r>
            <a:r>
              <a:rPr lang="zh-CN" dirty="0"/>
              <a:t>标签库时，使用</a:t>
            </a:r>
            <a:r>
              <a:rPr dirty="0"/>
              <a:t>taglib</a:t>
            </a:r>
            <a:r>
              <a:rPr lang="zh-CN" dirty="0"/>
              <a:t>指令指定需要使用的函数库前缀</a:t>
            </a:r>
            <a:r>
              <a:rPr lang="zh-CN"/>
              <a:t>和</a:t>
            </a:r>
            <a:r>
              <a:rPr smtClean="0"/>
              <a:t>URI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smtClean="0"/>
              <a:t>例如</a:t>
            </a:r>
            <a:r>
              <a:rPr lang="zh-CN" dirty="0"/>
              <a:t>：</a:t>
            </a:r>
            <a:r>
              <a:rPr dirty="0"/>
              <a:t>&lt;%@ taglib prefix</a:t>
            </a:r>
            <a:r>
              <a:rPr smtClean="0"/>
              <a:t>=“c”</a:t>
            </a:r>
            <a:r>
              <a:rPr lang="en-US" smtClean="0"/>
              <a:t>   </a:t>
            </a:r>
          </a:p>
          <a:p>
            <a:pPr>
              <a:buNone/>
            </a:pPr>
            <a:r>
              <a:rPr lang="en-US" smtClean="0"/>
              <a:t>                    </a:t>
            </a:r>
            <a:r>
              <a:rPr smtClean="0"/>
              <a:t>uri</a:t>
            </a:r>
            <a:r>
              <a:rPr dirty="0" smtClean="0"/>
              <a:t>=“http</a:t>
            </a:r>
            <a:r>
              <a:rPr dirty="0"/>
              <a:t>://</a:t>
            </a:r>
            <a:r>
              <a:rPr dirty="0" smtClean="0"/>
              <a:t>java.sun.com/jsp/jstl/core” </a:t>
            </a:r>
            <a:r>
              <a:rPr smtClean="0"/>
              <a:t>%&gt;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smtClean="0"/>
              <a:t>JSTL</a:t>
            </a:r>
            <a:r>
              <a:rPr lang="zh-CN" dirty="0"/>
              <a:t>核心标签库</a:t>
            </a:r>
            <a:r>
              <a:rPr lang="zh-CN"/>
              <a:t>的</a:t>
            </a:r>
            <a:r>
              <a:rPr lang="zh-CN" smtClean="0"/>
              <a:t>使用</a:t>
            </a:r>
            <a:endParaRPr lang="en-US" altLang="zh-CN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ch05-jstl/helloJSTL.jsp</a:t>
            </a:r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898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702" y="2768758"/>
            <a:ext cx="8995475" cy="265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7"/>
          <p:cNvGrpSpPr/>
          <p:nvPr/>
        </p:nvGrpSpPr>
        <p:grpSpPr>
          <a:xfrm>
            <a:off x="2885225" y="5944307"/>
            <a:ext cx="4350211" cy="507831"/>
            <a:chOff x="2339974" y="5553327"/>
            <a:chExt cx="3744913" cy="362736"/>
          </a:xfrm>
        </p:grpSpPr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339974" y="5553327"/>
              <a:ext cx="3744913" cy="362736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2" name="图片 25" descr="timgaa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976" y="5559416"/>
              <a:ext cx="601811" cy="34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023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核心标签库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atinLnBrk="1"/>
            <a:r>
              <a:rPr dirty="0"/>
              <a:t>JSTL</a:t>
            </a:r>
            <a:r>
              <a:rPr lang="zh-CN" dirty="0"/>
              <a:t>的核心标签库包含</a:t>
            </a:r>
            <a:r>
              <a:rPr dirty="0"/>
              <a:t>Web</a:t>
            </a:r>
            <a:r>
              <a:rPr lang="zh-CN" dirty="0"/>
              <a:t>应用中最常使用的标签，是</a:t>
            </a:r>
            <a:r>
              <a:rPr dirty="0"/>
              <a:t>JSTL</a:t>
            </a:r>
            <a:r>
              <a:rPr lang="zh-CN" dirty="0"/>
              <a:t>中比较重要的标签库。核心标签库中的标签按功能又可细分为以下四类：</a:t>
            </a:r>
          </a:p>
          <a:p>
            <a:pPr lvl="1" latinLnBrk="1">
              <a:lnSpc>
                <a:spcPct val="150000"/>
              </a:lnSpc>
            </a:pPr>
            <a:r>
              <a:rPr lang="zh-CN" i="0" dirty="0"/>
              <a:t>通用标签，用于操作变量；</a:t>
            </a:r>
          </a:p>
          <a:p>
            <a:pPr lvl="1" latinLnBrk="1">
              <a:lnSpc>
                <a:spcPct val="150000"/>
              </a:lnSpc>
            </a:pPr>
            <a:r>
              <a:rPr lang="zh-CN" i="0" dirty="0"/>
              <a:t>条件标签，用于流程控制；</a:t>
            </a:r>
          </a:p>
          <a:p>
            <a:pPr lvl="1" latinLnBrk="1">
              <a:lnSpc>
                <a:spcPct val="150000"/>
              </a:lnSpc>
            </a:pPr>
            <a:r>
              <a:rPr lang="zh-CN" i="0" dirty="0"/>
              <a:t>迭代标签，用于循环遍历集合</a:t>
            </a:r>
          </a:p>
          <a:p>
            <a:pPr lvl="1" latinLnBrk="1">
              <a:lnSpc>
                <a:spcPct val="150000"/>
              </a:lnSpc>
            </a:pPr>
            <a:r>
              <a:rPr i="0" dirty="0"/>
              <a:t>URL</a:t>
            </a:r>
            <a:r>
              <a:rPr lang="zh-CN" i="0" dirty="0"/>
              <a:t>标签，用于针对</a:t>
            </a:r>
            <a:r>
              <a:rPr i="0" dirty="0"/>
              <a:t>URL</a:t>
            </a:r>
            <a:r>
              <a:rPr lang="zh-CN" i="0" dirty="0"/>
              <a:t>相关的操作。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页面中使用核心标签库，首先需要使用</a:t>
            </a:r>
            <a:r>
              <a:rPr lang="en-US" altLang="zh-CN" smtClean="0"/>
              <a:t>taglib</a:t>
            </a:r>
            <a:r>
              <a:rPr lang="zh-CN" altLang="en-US" smtClean="0"/>
              <a:t>指令导入，语法格式如下：</a:t>
            </a:r>
            <a:endParaRPr lang="en-US" altLang="zh-CN" smtClean="0"/>
          </a:p>
          <a:p>
            <a:pPr lvl="1"/>
            <a:r>
              <a:rPr lang="en-US" altLang="zh-CN" smtClean="0"/>
              <a:t>&lt;%@taglib</a:t>
            </a:r>
            <a:r>
              <a:rPr lang="zh-CN" altLang="en-US" smtClean="0"/>
              <a:t> </a:t>
            </a:r>
            <a:r>
              <a:rPr lang="en-US" altLang="zh-CN" smtClean="0"/>
              <a:t>prefix="</a:t>
            </a:r>
            <a:r>
              <a:rPr lang="zh-CN" altLang="en-US" smtClean="0"/>
              <a:t>标签库前缀</a:t>
            </a:r>
            <a:r>
              <a:rPr lang="en-US" altLang="zh-CN" smtClean="0"/>
              <a:t>" uri="http://java.sun.com/jsp/jstl/core"%&gt;</a:t>
            </a:r>
            <a:endParaRPr lang="zh-CN" altLang="en-US" smtClean="0"/>
          </a:p>
          <a:p>
            <a:pPr lvl="1" latinLnBrk="1"/>
            <a:r>
              <a:rPr lang="zh-CN" altLang="en-US" smtClean="0"/>
              <a:t>其中：</a:t>
            </a:r>
          </a:p>
          <a:p>
            <a:pPr lvl="2" latinLnBrk="1"/>
            <a:r>
              <a:rPr lang="en-US" altLang="zh-CN" smtClean="0"/>
              <a:t>prefix</a:t>
            </a:r>
            <a:r>
              <a:rPr lang="zh-CN" altLang="en-US" smtClean="0"/>
              <a:t>属性表示标签库的前缀，可以为任意字符串，通常设置值为“</a:t>
            </a:r>
            <a:r>
              <a:rPr lang="en-US" altLang="zh-CN" smtClean="0"/>
              <a:t>c</a:t>
            </a:r>
            <a:r>
              <a:rPr lang="zh-CN" altLang="en-US" smtClean="0"/>
              <a:t>”，注意避免使用一些保留的关键字，例如：</a:t>
            </a:r>
            <a:r>
              <a:rPr lang="en-US" altLang="zh-CN" smtClean="0"/>
              <a:t>jsp</a:t>
            </a:r>
            <a:r>
              <a:rPr lang="zh-CN" altLang="en-US" smtClean="0"/>
              <a:t>、</a:t>
            </a:r>
            <a:r>
              <a:rPr lang="en-US" altLang="zh-CN" smtClean="0"/>
              <a:t>jspx</a:t>
            </a:r>
            <a:r>
              <a:rPr lang="zh-CN" altLang="en-US" smtClean="0"/>
              <a:t>、</a:t>
            </a:r>
            <a:r>
              <a:rPr lang="en-US" altLang="zh-CN" smtClean="0"/>
              <a:t>java</a:t>
            </a:r>
            <a:r>
              <a:rPr lang="zh-CN" altLang="en-US" smtClean="0"/>
              <a:t>、</a:t>
            </a:r>
            <a:r>
              <a:rPr lang="en-US" altLang="zh-CN" smtClean="0"/>
              <a:t>servlet</a:t>
            </a:r>
            <a:r>
              <a:rPr lang="zh-CN" altLang="en-US" smtClean="0"/>
              <a:t>、</a:t>
            </a:r>
            <a:r>
              <a:rPr lang="en-US" altLang="zh-CN" smtClean="0"/>
              <a:t>sun</a:t>
            </a:r>
            <a:r>
              <a:rPr lang="zh-CN" altLang="en-US" smtClean="0"/>
              <a:t>、</a:t>
            </a:r>
            <a:r>
              <a:rPr lang="en-US" altLang="zh-CN" smtClean="0"/>
              <a:t>sunw</a:t>
            </a:r>
            <a:r>
              <a:rPr lang="zh-CN" altLang="en-US" smtClean="0"/>
              <a:t>等；</a:t>
            </a:r>
          </a:p>
          <a:p>
            <a:pPr lvl="2" latinLnBrk="1"/>
            <a:r>
              <a:rPr lang="en-US" altLang="zh-CN" smtClean="0"/>
              <a:t>uri</a:t>
            </a:r>
            <a:r>
              <a:rPr lang="zh-CN" altLang="en-US" smtClean="0"/>
              <a:t>属性用来指定核心标签库的</a:t>
            </a:r>
            <a:r>
              <a:rPr lang="en-US" altLang="zh-CN" smtClean="0"/>
              <a:t>URI</a:t>
            </a:r>
            <a:r>
              <a:rPr lang="zh-CN" altLang="en-US" smtClean="0"/>
              <a:t>，从而定位标签库描述文件（</a:t>
            </a:r>
            <a:r>
              <a:rPr lang="en-US" altLang="zh-CN" smtClean="0"/>
              <a:t>TLD</a:t>
            </a:r>
            <a:r>
              <a:rPr lang="zh-CN" altLang="en-US" smtClean="0"/>
              <a:t>文件）。</a:t>
            </a:r>
          </a:p>
          <a:p>
            <a:endParaRPr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0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了解</a:t>
            </a:r>
            <a:r>
              <a:rPr lang="zh-CN" altLang="en-GB" smtClean="0"/>
              <a:t>表达式语言概念</a:t>
            </a:r>
            <a:endParaRPr lang="zh-CN" altLang="en-US" smtClean="0"/>
          </a:p>
          <a:p>
            <a:r>
              <a:rPr lang="zh-CN" altLang="en-GB" smtClean="0"/>
              <a:t>掌握</a:t>
            </a:r>
            <a:r>
              <a:rPr lang="en-US" altLang="zh-CN" smtClean="0"/>
              <a:t>EL</a:t>
            </a:r>
            <a:r>
              <a:rPr lang="zh-CN" altLang="en-GB" smtClean="0"/>
              <a:t>的基本语法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EL</a:t>
            </a:r>
            <a:r>
              <a:rPr lang="zh-CN" altLang="en-US" smtClean="0"/>
              <a:t>隐含对象的使用</a:t>
            </a:r>
            <a:endParaRPr lang="en-US" altLang="zh-CN" smtClean="0"/>
          </a:p>
          <a:p>
            <a:pPr lvl="0"/>
            <a:r>
              <a:rPr lang="zh-CN" altLang="en-US" smtClean="0"/>
              <a:t>了解</a:t>
            </a:r>
            <a:r>
              <a:rPr lang="en-US" altLang="zh-CN" smtClean="0"/>
              <a:t>JSTL</a:t>
            </a:r>
            <a:r>
              <a:rPr lang="zh-CN" altLang="en-US" smtClean="0"/>
              <a:t>的作用、函数库的分类；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JSTL</a:t>
            </a:r>
            <a:r>
              <a:rPr lang="zh-CN" altLang="en-US" smtClean="0"/>
              <a:t>的安装使用；</a:t>
            </a:r>
          </a:p>
          <a:p>
            <a:pPr lvl="0"/>
            <a:r>
              <a:rPr lang="zh-CN" altLang="en-US" smtClean="0"/>
              <a:t>掌握</a:t>
            </a:r>
            <a:r>
              <a:rPr lang="en-US" altLang="zh-CN" smtClean="0"/>
              <a:t>JSTL</a:t>
            </a:r>
            <a:r>
              <a:rPr lang="zh-CN" altLang="en-US" smtClean="0"/>
              <a:t>核心标签库的语法和使用；</a:t>
            </a:r>
          </a:p>
          <a:p>
            <a:pPr lvl="0"/>
            <a:r>
              <a:rPr lang="zh-CN" altLang="en-US" smtClean="0"/>
              <a:t>了解</a:t>
            </a:r>
            <a:r>
              <a:rPr lang="en-US" altLang="zh-CN" smtClean="0"/>
              <a:t>I18N</a:t>
            </a:r>
            <a:r>
              <a:rPr lang="zh-CN" altLang="en-US" smtClean="0"/>
              <a:t>标签库中日期格式化的语法和使用；</a:t>
            </a:r>
          </a:p>
          <a:p>
            <a:pPr lvl="0"/>
            <a:r>
              <a:rPr lang="zh-CN" altLang="en-US" smtClean="0"/>
              <a:t>了解自定义标签库的基本概念；</a:t>
            </a:r>
          </a:p>
          <a:p>
            <a:endParaRPr lang="zh-CN" altLang="en-GB" smtClean="0"/>
          </a:p>
          <a:p>
            <a:pPr lvl="0"/>
            <a:endParaRPr lang="zh-CN" altLang="en-US" smtClean="0"/>
          </a:p>
          <a:p>
            <a:pPr lvl="0"/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3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JSTL</a:t>
            </a:r>
            <a:r>
              <a:rPr lang="zh-CN" altLang="en-US" smtClean="0"/>
              <a:t>的通用标签按照对变量的不同操作又可分为四个标签：</a:t>
            </a:r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c:out&gt;</a:t>
            </a:r>
            <a:r>
              <a:rPr lang="zh-CN" altLang="en-US" smtClean="0"/>
              <a:t>标签</a:t>
            </a:r>
          </a:p>
          <a:p>
            <a:pPr lvl="2"/>
            <a:r>
              <a:rPr lang="en-US" altLang="zh-CN" smtClean="0"/>
              <a:t>&lt;c:out&gt;</a:t>
            </a:r>
            <a:r>
              <a:rPr lang="zh-CN" altLang="en-US" smtClean="0"/>
              <a:t>标签用于输出数据，等同于</a:t>
            </a:r>
            <a:r>
              <a:rPr lang="en-US" altLang="zh-CN" smtClean="0"/>
              <a:t>&lt;%=</a:t>
            </a:r>
            <a:r>
              <a:rPr lang="zh-CN" altLang="en-US" smtClean="0"/>
              <a:t>表达式</a:t>
            </a:r>
            <a:r>
              <a:rPr lang="en-US" altLang="zh-CN" smtClean="0"/>
              <a:t>%&gt;</a:t>
            </a:r>
            <a:r>
              <a:rPr lang="zh-CN" altLang="en-US" smtClean="0"/>
              <a:t>。</a:t>
            </a:r>
          </a:p>
          <a:p>
            <a:pPr lvl="2"/>
            <a:r>
              <a:rPr lang="zh-CN" altLang="en-US" smtClean="0"/>
              <a:t>例如：</a:t>
            </a:r>
            <a:endParaRPr lang="en-US" altLang="zh-CN" smtClean="0"/>
          </a:p>
          <a:p>
            <a:pPr lvl="3"/>
            <a:r>
              <a:rPr lang="zh-CN" altLang="en-US" smtClean="0"/>
              <a:t>您好！</a:t>
            </a:r>
            <a:r>
              <a:rPr lang="en-US" altLang="zh-CN" smtClean="0"/>
              <a:t>&lt;</a:t>
            </a:r>
            <a:r>
              <a:rPr lang="en-US" altLang="en-US" smtClean="0"/>
              <a:t>c:out value="${sessionScope.userName}" default="</a:t>
            </a:r>
            <a:r>
              <a:rPr lang="zh-CN" altLang="en-US" smtClean="0"/>
              <a:t>游客</a:t>
            </a:r>
            <a:r>
              <a:rPr lang="en-US" altLang="zh-CN" smtClean="0"/>
              <a:t>"/&gt;</a:t>
            </a:r>
            <a:endParaRPr lang="zh-CN" altLang="en-US" smtClean="0"/>
          </a:p>
          <a:p>
            <a:pPr lvl="3"/>
            <a:r>
              <a:rPr lang="zh-CN" altLang="en-US" smtClean="0"/>
              <a:t>上述示例在</a:t>
            </a:r>
            <a:r>
              <a:rPr lang="en-US" altLang="zh-CN" smtClean="0"/>
              <a:t>session</a:t>
            </a:r>
            <a:r>
              <a:rPr lang="zh-CN" altLang="en-US" smtClean="0"/>
              <a:t>域属性</a:t>
            </a:r>
            <a:r>
              <a:rPr lang="en-US" altLang="zh-CN" smtClean="0"/>
              <a:t>userName</a:t>
            </a:r>
            <a:r>
              <a:rPr lang="zh-CN" altLang="en-US" smtClean="0"/>
              <a:t>不存在时输出默认值游客，否则输出属性值。</a:t>
            </a:r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c:set&gt;</a:t>
            </a:r>
            <a:r>
              <a:rPr lang="zh-CN" altLang="en-US" smtClean="0"/>
              <a:t>标签</a:t>
            </a:r>
            <a:endParaRPr lang="en-US" altLang="zh-CN" smtClean="0"/>
          </a:p>
          <a:p>
            <a:pPr lvl="2"/>
            <a:r>
              <a:rPr lang="en-US" altLang="zh-CN" smtClean="0"/>
              <a:t>&lt;c:set&gt;</a:t>
            </a:r>
            <a:r>
              <a:rPr lang="zh-CN" altLang="en-US" smtClean="0"/>
              <a:t>标签用于设置各种范围域的属性</a:t>
            </a:r>
            <a:r>
              <a:rPr lang="en-US" altLang="zh-CN" smtClean="0"/>
              <a:t>,scope="{page|request|session|application}"</a:t>
            </a:r>
            <a:endParaRPr lang="zh-CN" altLang="en-US" smtClean="0"/>
          </a:p>
          <a:p>
            <a:pPr lvl="2"/>
            <a:r>
              <a:rPr lang="zh-CN" altLang="en-US" smtClean="0"/>
              <a:t>例如：</a:t>
            </a:r>
            <a:endParaRPr lang="en-US" altLang="zh-CN" smtClean="0"/>
          </a:p>
          <a:p>
            <a:pPr lvl="3"/>
            <a:r>
              <a:rPr lang="en-US" altLang="en-US" smtClean="0"/>
              <a:t>&lt;c:set var="userName" value=“</a:t>
            </a:r>
            <a:r>
              <a:rPr lang="en-US" altLang="zh-CN" smtClean="0"/>
              <a:t>neuedu</a:t>
            </a:r>
            <a:r>
              <a:rPr lang="en-US" altLang="en-US" smtClean="0"/>
              <a:t>" scope="session"/&gt;</a:t>
            </a:r>
            <a:endParaRPr lang="zh-CN" altLang="en-US" smtClean="0"/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c:remove&gt;</a:t>
            </a:r>
            <a:r>
              <a:rPr lang="zh-CN" altLang="en-US" smtClean="0"/>
              <a:t>标签</a:t>
            </a:r>
            <a:endParaRPr lang="en-US" altLang="zh-CN" smtClean="0"/>
          </a:p>
          <a:p>
            <a:pPr lvl="2"/>
            <a:r>
              <a:rPr lang="en-US" altLang="zh-CN" smtClean="0"/>
              <a:t>&lt;c:remove&gt;</a:t>
            </a:r>
            <a:r>
              <a:rPr lang="zh-CN" altLang="en-US" smtClean="0"/>
              <a:t>标签用于删除各种范围域属性。</a:t>
            </a:r>
          </a:p>
          <a:p>
            <a:pPr lvl="2"/>
            <a:r>
              <a:rPr lang="zh-CN" altLang="en-US" smtClean="0"/>
              <a:t>例如：</a:t>
            </a:r>
            <a:endParaRPr lang="en-US" altLang="zh-CN" smtClean="0"/>
          </a:p>
          <a:p>
            <a:pPr lvl="3"/>
            <a:r>
              <a:rPr lang="en-US" altLang="en-US" smtClean="0"/>
              <a:t>&lt;c:remove var="userName" scope="session" /&gt;</a:t>
            </a:r>
            <a:endParaRPr lang="zh-CN" altLang="en-US" smtClean="0"/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c:catch&gt;</a:t>
            </a:r>
            <a:r>
              <a:rPr lang="zh-CN" altLang="en-US" smtClean="0"/>
              <a:t>标签</a:t>
            </a:r>
          </a:p>
          <a:p>
            <a:pPr lvl="2"/>
            <a:r>
              <a:rPr lang="en-US" altLang="zh-CN" smtClean="0"/>
              <a:t>&lt;c:catch&gt;</a:t>
            </a:r>
            <a:r>
              <a:rPr lang="zh-CN" altLang="en-US" smtClean="0"/>
              <a:t>标签用于捕获嵌套在标签体中的内容抛出的异常。</a:t>
            </a:r>
          </a:p>
          <a:p>
            <a:pPr lvl="2"/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0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、编写一个</a:t>
            </a:r>
            <a:r>
              <a:rPr lang="en-US" altLang="zh-CN" smtClean="0"/>
              <a:t>jsp</a:t>
            </a:r>
            <a:r>
              <a:rPr lang="zh-CN" altLang="en-US" smtClean="0"/>
              <a:t>页面，使用</a:t>
            </a:r>
            <a:r>
              <a:rPr lang="en-US" altLang="zh-CN" smtClean="0"/>
              <a:t>c:set</a:t>
            </a:r>
            <a:r>
              <a:rPr lang="zh-CN" altLang="en-US" smtClean="0"/>
              <a:t>标签定义一个</a:t>
            </a:r>
            <a:r>
              <a:rPr lang="en-US" altLang="zh-CN" smtClean="0"/>
              <a:t>request</a:t>
            </a:r>
            <a:r>
              <a:rPr lang="zh-CN" altLang="en-US" smtClean="0"/>
              <a:t>范围内的变量</a:t>
            </a:r>
            <a:r>
              <a:rPr lang="en-US" altLang="zh-CN" smtClean="0"/>
              <a:t>name</a:t>
            </a:r>
            <a:r>
              <a:rPr lang="zh-CN" altLang="en-US" smtClean="0"/>
              <a:t>并赋值为</a:t>
            </a:r>
            <a:r>
              <a:rPr lang="en-US" altLang="zh-CN" smtClean="0"/>
              <a:t>”hello jstl”,</a:t>
            </a:r>
            <a:r>
              <a:rPr lang="zh-CN" altLang="en-US" smtClean="0"/>
              <a:t>使用</a:t>
            </a:r>
            <a:r>
              <a:rPr lang="en-US" altLang="zh-CN" smtClean="0"/>
              <a:t>c:out</a:t>
            </a:r>
            <a:r>
              <a:rPr lang="zh-CN" altLang="en-US" smtClean="0"/>
              <a:t>输出该变量的值。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en-US" altLang="zh-CN" smtClean="0"/>
              <a:t>&lt;c:set scope=</a:t>
            </a:r>
            <a:r>
              <a:rPr lang="en-US" altLang="zh-CN" i="1" smtClean="0"/>
              <a:t>"request" value="hello jstl" var="name"/&gt;</a:t>
            </a:r>
          </a:p>
          <a:p>
            <a:pPr lvl="2"/>
            <a:r>
              <a:rPr lang="en-US" altLang="zh-CN" smtClean="0"/>
              <a:t>&lt;c:out value=</a:t>
            </a:r>
            <a:r>
              <a:rPr lang="en-US" altLang="zh-CN" i="1" smtClean="0"/>
              <a:t>"${name}"&gt;&lt;/c:out&gt;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、编写一个</a:t>
            </a:r>
            <a:r>
              <a:rPr lang="en-US" altLang="zh-CN" smtClean="0"/>
              <a:t>User.java</a:t>
            </a:r>
            <a:r>
              <a:rPr lang="zh-CN" altLang="en-US" smtClean="0"/>
              <a:t>的</a:t>
            </a:r>
            <a:r>
              <a:rPr lang="en-US" altLang="zh-CN" smtClean="0"/>
              <a:t>JavaBean</a:t>
            </a:r>
            <a:r>
              <a:rPr lang="zh-CN" altLang="en-US" smtClean="0"/>
              <a:t>，并保存到</a:t>
            </a:r>
            <a:r>
              <a:rPr lang="en-US" altLang="zh-CN" smtClean="0"/>
              <a:t>com.neuedu</a:t>
            </a:r>
            <a:r>
              <a:rPr lang="zh-CN" altLang="en-US" smtClean="0"/>
              <a:t>包中，在</a:t>
            </a:r>
            <a:r>
              <a:rPr lang="en-US" altLang="zh-CN" smtClean="0"/>
              <a:t>JavaBean</a:t>
            </a:r>
            <a:r>
              <a:rPr lang="zh-CN" altLang="en-US" smtClean="0"/>
              <a:t>中添加</a:t>
            </a:r>
            <a:r>
              <a:rPr lang="en-US" altLang="zh-CN" smtClean="0"/>
              <a:t>name</a:t>
            </a:r>
            <a:r>
              <a:rPr lang="zh-CN" altLang="en-US" smtClean="0"/>
              <a:t>属性和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get</a:t>
            </a:r>
            <a:r>
              <a:rPr lang="zh-CN" altLang="en-US" smtClean="0"/>
              <a:t>方法，编写一个</a:t>
            </a:r>
            <a:r>
              <a:rPr lang="en-US" altLang="zh-CN" smtClean="0"/>
              <a:t>index.jsp</a:t>
            </a:r>
            <a:r>
              <a:rPr lang="zh-CN" altLang="en-US" smtClean="0"/>
              <a:t>，实例化一个</a:t>
            </a:r>
            <a:r>
              <a:rPr lang="en-US" altLang="zh-CN" smtClean="0"/>
              <a:t>User</a:t>
            </a:r>
            <a:r>
              <a:rPr lang="zh-CN" altLang="en-US" smtClean="0"/>
              <a:t>对象，并存储到</a:t>
            </a:r>
            <a:r>
              <a:rPr lang="en-US" altLang="zh-CN" smtClean="0"/>
              <a:t>request</a:t>
            </a:r>
            <a:r>
              <a:rPr lang="zh-CN" altLang="en-US" smtClean="0"/>
              <a:t>范围内，使用</a:t>
            </a:r>
            <a:r>
              <a:rPr lang="en-US" altLang="zh-CN" smtClean="0"/>
              <a:t>c:set</a:t>
            </a:r>
            <a:r>
              <a:rPr lang="zh-CN" altLang="en-US" smtClean="0"/>
              <a:t>标签设置该对象的</a:t>
            </a:r>
            <a:r>
              <a:rPr lang="en-US" altLang="zh-CN" smtClean="0"/>
              <a:t>name</a:t>
            </a:r>
            <a:r>
              <a:rPr lang="zh-CN" altLang="en-US" smtClean="0"/>
              <a:t>属性值为</a:t>
            </a:r>
            <a:r>
              <a:rPr lang="en-US" altLang="zh-CN" smtClean="0"/>
              <a:t>”</a:t>
            </a:r>
            <a:r>
              <a:rPr lang="zh-CN" altLang="en-US" smtClean="0"/>
              <a:t>李四</a:t>
            </a:r>
            <a:r>
              <a:rPr lang="en-US" altLang="zh-CN" smtClean="0"/>
              <a:t>”,</a:t>
            </a:r>
            <a:r>
              <a:rPr lang="zh-CN" altLang="en-US" smtClean="0"/>
              <a:t>使用</a:t>
            </a:r>
            <a:r>
              <a:rPr lang="en-US" altLang="zh-CN" smtClean="0"/>
              <a:t>c:out</a:t>
            </a:r>
            <a:r>
              <a:rPr lang="zh-CN" altLang="en-US" smtClean="0"/>
              <a:t>标签输出该属性的值。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en-US" altLang="zh-CN" smtClean="0"/>
              <a:t>ch05-ktlx02/cset.jsp</a:t>
            </a:r>
          </a:p>
        </p:txBody>
      </p:sp>
    </p:spTree>
    <p:extLst>
      <p:ext uri="{BB962C8B-B14F-4D97-AF65-F5344CB8AC3E}">
        <p14:creationId xmlns:p14="http://schemas.microsoft.com/office/powerpoint/2010/main" val="376525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JSP</a:t>
            </a:r>
            <a:r>
              <a:rPr lang="zh-CN" altLang="en-US" smtClean="0"/>
              <a:t>页面中经常需要进行显示逻辑的条件判断，</a:t>
            </a:r>
            <a:r>
              <a:rPr lang="en-US" altLang="zh-CN" smtClean="0"/>
              <a:t>JSTL</a:t>
            </a:r>
            <a:r>
              <a:rPr lang="zh-CN" altLang="en-US" smtClean="0"/>
              <a:t>提供了四个条件标签用于取代</a:t>
            </a:r>
            <a:r>
              <a:rPr lang="en-US" altLang="zh-CN" smtClean="0"/>
              <a:t>JSP</a:t>
            </a:r>
            <a:r>
              <a:rPr lang="zh-CN" altLang="en-US" smtClean="0"/>
              <a:t>的脚本代码。</a:t>
            </a:r>
          </a:p>
          <a:p>
            <a:endParaRPr lang="zh-CN" altLang="en-US" smtClean="0"/>
          </a:p>
          <a:p>
            <a:r>
              <a:rPr lang="zh-CN" altLang="en-US" smtClean="0"/>
              <a:t>四个条件标签包括：</a:t>
            </a:r>
          </a:p>
          <a:p>
            <a:pPr lvl="1"/>
            <a:r>
              <a:rPr lang="en-US" altLang="zh-CN" smtClean="0"/>
              <a:t>&lt;c:if&gt;</a:t>
            </a:r>
            <a:r>
              <a:rPr lang="zh-CN" altLang="en-US" smtClean="0"/>
              <a:t>标签</a:t>
            </a:r>
          </a:p>
          <a:p>
            <a:pPr lvl="1"/>
            <a:r>
              <a:rPr lang="en-US" altLang="zh-CN" smtClean="0"/>
              <a:t>&lt;c:choose&gt;</a:t>
            </a:r>
            <a:r>
              <a:rPr lang="zh-CN" altLang="en-US" smtClean="0"/>
              <a:t>标签</a:t>
            </a:r>
          </a:p>
          <a:p>
            <a:pPr lvl="1"/>
            <a:r>
              <a:rPr lang="en-US" altLang="zh-CN" smtClean="0"/>
              <a:t>&lt;c:when&gt;</a:t>
            </a:r>
            <a:r>
              <a:rPr lang="zh-CN" altLang="en-US" smtClean="0"/>
              <a:t>标签</a:t>
            </a:r>
          </a:p>
          <a:p>
            <a:pPr lvl="1"/>
            <a:r>
              <a:rPr lang="en-US" altLang="zh-CN" smtClean="0"/>
              <a:t>&lt;c:otherwise&gt;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&lt;c:if&gt;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altLang="zh-CN" smtClean="0"/>
              <a:t>&lt;c:if&gt;</a:t>
            </a:r>
            <a:r>
              <a:rPr lang="zh-CN" altLang="en-US" smtClean="0"/>
              <a:t>标签用于进行条件判断。</a:t>
            </a:r>
            <a:endParaRPr lang="en-US" altLang="zh-CN" smtClean="0"/>
          </a:p>
          <a:p>
            <a:pPr lvl="0"/>
            <a:endParaRPr lang="zh-CN" altLang="en-US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语法</a:t>
            </a:r>
            <a:r>
              <a:rPr lang="en-US" altLang="zh-CN" smtClean="0"/>
              <a:t>】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&lt;c:if test="condition“ [var="varName"][scope="{page|request|session|application}"] &gt;</a:t>
            </a:r>
          </a:p>
          <a:p>
            <a:pPr>
              <a:buNone/>
            </a:pPr>
            <a:r>
              <a:rPr lang="en-US" altLang="zh-CN" smtClean="0"/>
              <a:t> 	       //condition</a:t>
            </a:r>
            <a:r>
              <a:rPr lang="zh-CN" altLang="en-US" smtClean="0"/>
              <a:t>为</a:t>
            </a:r>
            <a:r>
              <a:rPr lang="en-US" altLang="zh-CN" smtClean="0"/>
              <a:t>true</a:t>
            </a:r>
            <a:r>
              <a:rPr lang="zh-CN" altLang="en-US" smtClean="0"/>
              <a:t>时执行的代码</a:t>
            </a:r>
          </a:p>
          <a:p>
            <a:pPr lvl="1">
              <a:buNone/>
            </a:pPr>
            <a:r>
              <a:rPr lang="en-US" altLang="zh-CN" smtClean="0"/>
              <a:t>&lt;/c:if&gt;</a:t>
            </a:r>
            <a:endParaRPr lang="zh-CN" altLang="en-US" smtClean="0"/>
          </a:p>
          <a:p>
            <a:pPr lvl="1"/>
            <a:r>
              <a:rPr lang="zh-CN" altLang="en-US" smtClean="0"/>
              <a:t>其中：</a:t>
            </a:r>
          </a:p>
          <a:p>
            <a:pPr lvl="2"/>
            <a:r>
              <a:rPr lang="en-US" altLang="zh-CN" smtClean="0"/>
              <a:t>test</a:t>
            </a:r>
            <a:r>
              <a:rPr lang="zh-CN" altLang="en-US" smtClean="0"/>
              <a:t>用于指定条件表达式，返回</a:t>
            </a:r>
            <a:r>
              <a:rPr lang="en-US" altLang="zh-CN" smtClean="0"/>
              <a:t>boolean</a:t>
            </a:r>
            <a:r>
              <a:rPr lang="zh-CN" altLang="en-US" smtClean="0"/>
              <a:t>类型值；</a:t>
            </a:r>
          </a:p>
          <a:p>
            <a:pPr lvl="2"/>
            <a:r>
              <a:rPr lang="en-US" altLang="zh-CN" smtClean="0"/>
              <a:t>var</a:t>
            </a:r>
            <a:r>
              <a:rPr lang="zh-CN" altLang="en-US" smtClean="0"/>
              <a:t>用于指定将</a:t>
            </a:r>
            <a:r>
              <a:rPr lang="en-US" altLang="zh-CN" smtClean="0"/>
              <a:t>test</a:t>
            </a:r>
            <a:r>
              <a:rPr lang="zh-CN" altLang="en-US" smtClean="0"/>
              <a:t>属性的执行结果保存到某个范围作用域的属性名称；</a:t>
            </a:r>
          </a:p>
          <a:p>
            <a:pPr lvl="2"/>
            <a:r>
              <a:rPr lang="en-US" altLang="zh-CN" smtClean="0"/>
              <a:t>scope</a:t>
            </a:r>
            <a:r>
              <a:rPr lang="zh-CN" altLang="en-US" smtClean="0"/>
              <a:t>用于指定将</a:t>
            </a:r>
            <a:r>
              <a:rPr lang="en-US" altLang="zh-CN" smtClean="0"/>
              <a:t>test</a:t>
            </a:r>
            <a:r>
              <a:rPr lang="zh-CN" altLang="en-US" smtClean="0"/>
              <a:t>属性的执行结果保存到哪个范围作用域中。</a:t>
            </a:r>
            <a:endParaRPr lang="en-US" altLang="zh-CN" smtClean="0"/>
          </a:p>
          <a:p>
            <a:pPr lvl="2"/>
            <a:endParaRPr lang="zh-CN" altLang="en-US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单分支判断</a:t>
            </a:r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1797816" y="4810185"/>
            <a:ext cx="6574990" cy="121082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101837" tIns="50918" rIns="101837" bIns="50918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&lt;c:if test="${not empty 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sessionScope.userName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</a:t>
            </a: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欢迎您：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${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sessionScope.userName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}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&lt;/c:if&gt;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4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&lt;c:choose&gt;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en-US" smtClean="0"/>
              <a:t>用于指定多个条件选择，必须与</a:t>
            </a:r>
            <a:r>
              <a:rPr lang="en-US" altLang="zh-CN" smtClean="0"/>
              <a:t>&lt;</a:t>
            </a:r>
            <a:r>
              <a:rPr lang="en-US" smtClean="0"/>
              <a:t>c:when&gt;</a:t>
            </a:r>
            <a:r>
              <a:rPr lang="zh-CN" altLang="en-US" smtClean="0"/>
              <a:t>和</a:t>
            </a:r>
            <a:r>
              <a:rPr lang="en-US" altLang="zh-CN" smtClean="0"/>
              <a:t>&lt;</a:t>
            </a:r>
            <a:r>
              <a:rPr lang="en-US" smtClean="0"/>
              <a:t>c:otherwise&gt;</a:t>
            </a:r>
            <a:r>
              <a:rPr lang="zh-CN" altLang="en-US" smtClean="0"/>
              <a:t>标签一起使用。同时使用</a:t>
            </a:r>
            <a:r>
              <a:rPr lang="en-US" altLang="zh-CN" smtClean="0"/>
              <a:t>&lt;</a:t>
            </a:r>
            <a:r>
              <a:rPr lang="en-US" smtClean="0"/>
              <a:t>c:choose&gt;</a:t>
            </a:r>
            <a:r>
              <a:rPr lang="zh-CN" altLang="en-US" smtClean="0"/>
              <a:t>、</a:t>
            </a:r>
            <a:r>
              <a:rPr lang="en-US" smtClean="0"/>
              <a:t>&lt;c:when&gt;</a:t>
            </a:r>
            <a:r>
              <a:rPr lang="zh-CN" altLang="en-US" smtClean="0"/>
              <a:t>和</a:t>
            </a:r>
            <a:r>
              <a:rPr lang="en-US" altLang="zh-CN" smtClean="0"/>
              <a:t>&lt;</a:t>
            </a:r>
            <a:r>
              <a:rPr lang="en-US" smtClean="0"/>
              <a:t>c:otherwise&gt;</a:t>
            </a:r>
            <a:r>
              <a:rPr lang="zh-CN" altLang="en-US" smtClean="0"/>
              <a:t>三个标签，可以构造类似“</a:t>
            </a:r>
            <a:r>
              <a:rPr lang="en-US" smtClean="0"/>
              <a:t>if-else if-else</a:t>
            </a:r>
            <a:r>
              <a:rPr lang="en-US" altLang="zh-CN" smtClean="0"/>
              <a:t>”</a:t>
            </a:r>
            <a:r>
              <a:rPr lang="zh-CN" altLang="en-US" smtClean="0"/>
              <a:t>的复杂条件判断结构。</a:t>
            </a:r>
          </a:p>
          <a:p>
            <a:pPr lvl="0"/>
            <a:r>
              <a:rPr lang="en-US" altLang="zh-CN" smtClean="0"/>
              <a:t>【</a:t>
            </a:r>
            <a:r>
              <a:rPr lang="zh-CN" altLang="en-US" smtClean="0"/>
              <a:t>语法</a:t>
            </a:r>
            <a:r>
              <a:rPr lang="en-US" altLang="zh-CN" smtClean="0"/>
              <a:t>】</a:t>
            </a:r>
            <a:endParaRPr lang="zh-CN" altLang="en-US" smtClean="0"/>
          </a:p>
          <a:p>
            <a:pPr lvl="1">
              <a:buNone/>
            </a:pPr>
            <a:r>
              <a:rPr lang="en-US" altLang="zh-CN" smtClean="0"/>
              <a:t>&lt;c:choose&gt;</a:t>
            </a:r>
          </a:p>
          <a:p>
            <a:pPr lvl="1">
              <a:buNone/>
            </a:pPr>
            <a:r>
              <a:rPr lang="en-US" altLang="zh-CN" smtClean="0"/>
              <a:t>	//&lt;c:when&gt;</a:t>
            </a:r>
            <a:r>
              <a:rPr lang="zh-CN" altLang="en-US" smtClean="0"/>
              <a:t>和</a:t>
            </a:r>
            <a:r>
              <a:rPr lang="en-US" altLang="zh-CN" smtClean="0"/>
              <a:t>&lt;c:otherwise&gt;</a:t>
            </a:r>
            <a:r>
              <a:rPr lang="zh-CN" altLang="en-US" smtClean="0"/>
              <a:t>子标签</a:t>
            </a:r>
          </a:p>
          <a:p>
            <a:pPr lvl="1">
              <a:buNone/>
            </a:pPr>
            <a:r>
              <a:rPr lang="en-US" altLang="zh-CN" smtClean="0"/>
              <a:t>&lt;/c:choose&gt;</a:t>
            </a:r>
            <a:endParaRPr lang="zh-CN" altLang="en-US" smtClean="0"/>
          </a:p>
          <a:p>
            <a:pPr lvl="1"/>
            <a:r>
              <a:rPr lang="zh-CN" altLang="en-US" smtClean="0"/>
              <a:t>其中：</a:t>
            </a:r>
          </a:p>
          <a:p>
            <a:pPr lvl="2"/>
            <a:r>
              <a:rPr lang="en-US" altLang="zh-CN" smtClean="0"/>
              <a:t>&lt;</a:t>
            </a:r>
            <a:r>
              <a:rPr lang="en-US" smtClean="0"/>
              <a:t>c:choose&gt;</a:t>
            </a:r>
            <a:r>
              <a:rPr lang="zh-CN" altLang="en-US" smtClean="0"/>
              <a:t>标签没有属性，它的标签体内容只能有：空白、一个或多个</a:t>
            </a:r>
            <a:r>
              <a:rPr lang="en-US" altLang="zh-CN" smtClean="0"/>
              <a:t>&lt;</a:t>
            </a:r>
            <a:r>
              <a:rPr lang="en-US" smtClean="0"/>
              <a:t>c:when&gt;、0</a:t>
            </a:r>
            <a:r>
              <a:rPr lang="zh-CN" altLang="en-US" smtClean="0"/>
              <a:t>或多个</a:t>
            </a:r>
            <a:r>
              <a:rPr lang="en-US" altLang="zh-CN" smtClean="0"/>
              <a:t>&lt;</a:t>
            </a:r>
            <a:r>
              <a:rPr lang="en-US" smtClean="0"/>
              <a:t>c:otherwise&gt;。</a:t>
            </a:r>
          </a:p>
          <a:p>
            <a:pPr lvl="1"/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endParaRPr lang="zh-CN" altLang="en-US" smtClean="0"/>
          </a:p>
          <a:p>
            <a:pPr lvl="1"/>
            <a:endParaRPr lang="en-US" altLang="zh-CN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占位符 7"/>
          <p:cNvSpPr txBox="1">
            <a:spLocks/>
          </p:cNvSpPr>
          <p:nvPr/>
        </p:nvSpPr>
        <p:spPr>
          <a:xfrm>
            <a:off x="1546875" y="4129709"/>
            <a:ext cx="7946446" cy="2419469"/>
          </a:xfrm>
          <a:prstGeom prst="rect">
            <a:avLst/>
          </a:prstGeom>
          <a:solidFill>
            <a:srgbClr val="FFFF99"/>
          </a:solidFill>
        </p:spPr>
        <p:txBody>
          <a:bodyPr lIns="101837" tIns="50918" rIns="101837" bIns="50918"/>
          <a:lstStyle/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&lt;c:choose&gt;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&lt;c:when test="${empty sessionScope.userName}"&gt;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	</a:t>
            </a:r>
            <a:r>
              <a:rPr lang="zh-CN" altLang="en-US" sz="1600" kern="0">
                <a:latin typeface="+mn-ea"/>
              </a:rPr>
              <a:t>欢迎您：</a:t>
            </a:r>
            <a:r>
              <a:rPr lang="en-US" altLang="zh-CN" sz="1600" kern="0">
                <a:latin typeface="+mn-ea"/>
              </a:rPr>
              <a:t>${</a:t>
            </a:r>
            <a:r>
              <a:rPr lang="en-US" sz="1600" kern="0">
                <a:latin typeface="+mn-ea"/>
              </a:rPr>
              <a:t>sessionScope.userName }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&lt;/c:when&gt;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&lt;c:otherwise&gt;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	</a:t>
            </a:r>
            <a:r>
              <a:rPr lang="zh-CN" altLang="en-US" sz="1600" kern="0">
                <a:latin typeface="+mn-ea"/>
              </a:rPr>
              <a:t>欢迎您：游客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1600" kern="0">
                <a:latin typeface="+mn-ea"/>
              </a:rPr>
              <a:t>	</a:t>
            </a:r>
            <a:r>
              <a:rPr lang="en-US" altLang="zh-CN" sz="1600" kern="0">
                <a:latin typeface="+mn-ea"/>
              </a:rPr>
              <a:t>&lt;/</a:t>
            </a:r>
            <a:r>
              <a:rPr lang="en-US" sz="1600" kern="0">
                <a:latin typeface="+mn-ea"/>
              </a:rPr>
              <a:t>c:otherwise&gt;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&lt;/c:choose&gt;</a:t>
            </a:r>
            <a:endParaRPr lang="en-US" altLang="zh-CN" sz="2500" kern="0">
              <a:latin typeface="+mn-ea"/>
            </a:endParaRP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1600" kern="0">
                <a:latin typeface="+mn-ea"/>
              </a:rPr>
              <a:t>若</a:t>
            </a:r>
            <a:r>
              <a:rPr lang="en-US" altLang="zh-CN" sz="1600" kern="0">
                <a:latin typeface="+mn-ea"/>
              </a:rPr>
              <a:t>session</a:t>
            </a:r>
            <a:r>
              <a:rPr lang="zh-CN" altLang="en-US" sz="1600" kern="0">
                <a:latin typeface="+mn-ea"/>
              </a:rPr>
              <a:t>域中的</a:t>
            </a:r>
            <a:r>
              <a:rPr lang="en-US" altLang="zh-CN" sz="1600" kern="0">
                <a:latin typeface="+mn-ea"/>
              </a:rPr>
              <a:t>userName</a:t>
            </a:r>
            <a:r>
              <a:rPr lang="zh-CN" altLang="en-US" sz="1600" kern="0">
                <a:latin typeface="+mn-ea"/>
              </a:rPr>
              <a:t>属性不存在或为空，则输出“欢迎您：某某”，否则输出“欢饮您：游客”，此结构相当于“</a:t>
            </a:r>
            <a:r>
              <a:rPr lang="en-US" altLang="zh-CN" sz="1600" kern="0">
                <a:latin typeface="+mn-ea"/>
              </a:rPr>
              <a:t>if-else”</a:t>
            </a:r>
            <a:r>
              <a:rPr lang="zh-CN" altLang="en-US" sz="1600" kern="0">
                <a:latin typeface="+mn-ea"/>
              </a:rPr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72712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&lt;c:when</a:t>
            </a:r>
            <a:r>
              <a:rPr lang="en-US" smtClean="0"/>
              <a:t>&gt;</a:t>
            </a:r>
            <a:r>
              <a:rPr lang="zh-CN" altLang="en-US" smtClean="0"/>
              <a:t>、</a:t>
            </a:r>
            <a:r>
              <a:rPr lang="en-US" altLang="zh-CN" smtClean="0"/>
              <a:t> &lt;c:otherwise&gt;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&lt;c:when&gt;</a:t>
            </a:r>
            <a:r>
              <a:rPr lang="zh-CN" altLang="en-US" smtClean="0"/>
              <a:t>代表</a:t>
            </a:r>
            <a:r>
              <a:rPr lang="en-US" altLang="zh-CN" smtClean="0"/>
              <a:t>&lt;c:choose&gt;</a:t>
            </a:r>
            <a:r>
              <a:rPr lang="zh-CN" altLang="en-US" smtClean="0"/>
              <a:t>标签的一个条件分支，必须以</a:t>
            </a:r>
            <a:r>
              <a:rPr lang="en-US" altLang="zh-CN" smtClean="0"/>
              <a:t>&lt;c:choose&gt;</a:t>
            </a:r>
            <a:r>
              <a:rPr lang="zh-CN" altLang="en-US" smtClean="0"/>
              <a:t>为父标签，且必须在</a:t>
            </a:r>
            <a:r>
              <a:rPr lang="en-US" altLang="zh-CN" smtClean="0"/>
              <a:t>&lt;c:otherwise&gt;</a:t>
            </a:r>
            <a:r>
              <a:rPr lang="zh-CN" altLang="en-US" smtClean="0"/>
              <a:t>标签之前。</a:t>
            </a:r>
            <a:endParaRPr lang="en-US" altLang="zh-CN" smtClean="0"/>
          </a:p>
          <a:p>
            <a:pPr lvl="0"/>
            <a:r>
              <a:rPr lang="en-US" altLang="zh-CN" smtClean="0"/>
              <a:t>&lt;c:otherwise&gt;</a:t>
            </a:r>
            <a:r>
              <a:rPr lang="zh-CN" altLang="en-US" smtClean="0"/>
              <a:t>代表</a:t>
            </a:r>
            <a:r>
              <a:rPr lang="en-US" altLang="zh-CN" smtClean="0"/>
              <a:t>&lt;c:choose&gt;</a:t>
            </a:r>
            <a:r>
              <a:rPr lang="zh-CN" altLang="en-US" smtClean="0"/>
              <a:t>标签中前面所有</a:t>
            </a:r>
            <a:r>
              <a:rPr lang="en-US" altLang="zh-CN" smtClean="0"/>
              <a:t>&lt;c:when&gt;</a:t>
            </a:r>
            <a:r>
              <a:rPr lang="zh-CN" altLang="en-US" smtClean="0"/>
              <a:t>标签条件都不符合的情况下的最后选择。</a:t>
            </a:r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类似“</a:t>
            </a:r>
            <a:r>
              <a:rPr lang="en-US" smtClean="0"/>
              <a:t>if-else if-else</a:t>
            </a:r>
            <a:r>
              <a:rPr lang="en-US" altLang="zh-CN" smtClean="0"/>
              <a:t>”</a:t>
            </a:r>
            <a:r>
              <a:rPr lang="zh-CN" altLang="en-US" smtClean="0"/>
              <a:t>结构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961348" y="2768758"/>
            <a:ext cx="7411402" cy="3630454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latinLnBrk="1"/>
            <a:r>
              <a:rPr lang="en-US" sz="1600" dirty="0"/>
              <a:t>&lt;c:set </a:t>
            </a:r>
            <a:r>
              <a:rPr lang="en-US" sz="1600" dirty="0" err="1"/>
              <a:t>var</a:t>
            </a:r>
            <a:r>
              <a:rPr lang="en-US" sz="1600" dirty="0"/>
              <a:t>="score" value="85"&gt;&lt;/c:set&gt;  </a:t>
            </a:r>
            <a:endParaRPr sz="1600" dirty="0"/>
          </a:p>
          <a:p>
            <a:pPr latinLnBrk="1"/>
            <a:r>
              <a:rPr lang="en-US" sz="1600" dirty="0"/>
              <a:t>&lt;c:choose&gt;  </a:t>
            </a:r>
            <a:endParaRPr sz="1600" dirty="0"/>
          </a:p>
          <a:p>
            <a:pPr latinLnBrk="1"/>
            <a:r>
              <a:rPr lang="en-US" sz="1600" dirty="0"/>
              <a:t>	&lt;c:when test="${score&gt;=90}"&gt;  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sz="1600" dirty="0"/>
              <a:t>你的成绩为优秀</a:t>
            </a:r>
            <a:r>
              <a:rPr lang="en-US" sz="1600" dirty="0"/>
              <a:t>!  </a:t>
            </a:r>
            <a:endParaRPr sz="1600" dirty="0"/>
          </a:p>
          <a:p>
            <a:pPr latinLnBrk="1"/>
            <a:r>
              <a:rPr lang="en-US" sz="1600" dirty="0"/>
              <a:t>	&lt;/c:when&gt;  </a:t>
            </a:r>
            <a:endParaRPr sz="1600" dirty="0"/>
          </a:p>
          <a:p>
            <a:pPr latinLnBrk="1"/>
            <a:r>
              <a:rPr lang="en-US" sz="1600" dirty="0"/>
              <a:t>	&lt;c:when test="${score&gt;=80&amp;&amp;score&lt;90}"&gt;  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sz="1600" dirty="0"/>
              <a:t>您的成绩为良好</a:t>
            </a:r>
            <a:r>
              <a:rPr lang="en-US" sz="1600" dirty="0"/>
              <a:t>!  </a:t>
            </a:r>
            <a:endParaRPr sz="1600" dirty="0"/>
          </a:p>
          <a:p>
            <a:pPr latinLnBrk="1"/>
            <a:r>
              <a:rPr lang="en-US" sz="1600" dirty="0"/>
              <a:t>	&lt;/c:when&gt;  </a:t>
            </a:r>
            <a:endParaRPr sz="1600" dirty="0"/>
          </a:p>
          <a:p>
            <a:pPr latinLnBrk="1"/>
            <a:r>
              <a:rPr lang="en-US" sz="1600" dirty="0"/>
              <a:t>	&lt;c:when test="${score&gt;60&amp;&amp;score&lt;80}"&gt;  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sz="1600" dirty="0"/>
              <a:t>您的成绩为及格</a:t>
            </a:r>
            <a:r>
              <a:rPr lang="en-US" sz="1600" dirty="0"/>
              <a:t>!  </a:t>
            </a:r>
            <a:endParaRPr sz="1600" dirty="0"/>
          </a:p>
          <a:p>
            <a:pPr latinLnBrk="1"/>
            <a:r>
              <a:rPr lang="en-US" sz="1600" dirty="0"/>
              <a:t>	&lt;/c:when&gt;  </a:t>
            </a:r>
            <a:endParaRPr sz="1600" dirty="0"/>
          </a:p>
          <a:p>
            <a:pPr latinLnBrk="1"/>
            <a:r>
              <a:rPr lang="en-US" sz="1600" dirty="0"/>
              <a:t>	&lt;c:otherwise&gt;  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sz="1600" dirty="0"/>
              <a:t>对不起，您没有通过考试</a:t>
            </a:r>
            <a:r>
              <a:rPr lang="en-US" sz="1600" dirty="0"/>
              <a:t>!  </a:t>
            </a:r>
            <a:endParaRPr sz="1600" dirty="0"/>
          </a:p>
          <a:p>
            <a:pPr latinLnBrk="1"/>
            <a:r>
              <a:rPr lang="en-US" sz="1600" dirty="0"/>
              <a:t>	&lt;/c:otherwise&gt;  </a:t>
            </a:r>
            <a:endParaRPr sz="1600" dirty="0"/>
          </a:p>
          <a:p>
            <a:pPr latinLnBrk="1"/>
            <a:r>
              <a:rPr lang="en-US" sz="1600" dirty="0"/>
              <a:t>&lt;/c:choose&gt;  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数据的迭代操作是</a:t>
            </a:r>
            <a:r>
              <a:rPr lang="en-US" altLang="zh-CN" smtClean="0"/>
              <a:t>JSP</a:t>
            </a:r>
            <a:r>
              <a:rPr lang="zh-CN" altLang="en-US" smtClean="0"/>
              <a:t>开发中经常使用的操作，</a:t>
            </a:r>
            <a:r>
              <a:rPr lang="en-US" altLang="zh-CN" smtClean="0"/>
              <a:t>JSTL</a:t>
            </a:r>
            <a:r>
              <a:rPr lang="zh-CN" altLang="en-US" smtClean="0"/>
              <a:t>提供的迭代标签配合</a:t>
            </a:r>
            <a:r>
              <a:rPr lang="en-US" altLang="zh-CN" smtClean="0"/>
              <a:t>EL</a:t>
            </a:r>
            <a:r>
              <a:rPr lang="zh-CN" altLang="en-US" smtClean="0"/>
              <a:t>表达式极大的简化了原来使用</a:t>
            </a:r>
            <a:r>
              <a:rPr lang="en-US" altLang="zh-CN" smtClean="0"/>
              <a:t>Java</a:t>
            </a:r>
            <a:r>
              <a:rPr lang="zh-CN" altLang="en-US" smtClean="0"/>
              <a:t>脚本</a:t>
            </a:r>
            <a:r>
              <a:rPr lang="en-US" altLang="zh-CN" smtClean="0"/>
              <a:t>for</a:t>
            </a:r>
            <a:r>
              <a:rPr lang="zh-CN" altLang="en-US" smtClean="0"/>
              <a:t>循环完成的迭代操作代码。</a:t>
            </a:r>
          </a:p>
          <a:p>
            <a:r>
              <a:rPr lang="en-US" altLang="zh-CN" smtClean="0"/>
              <a:t>JSTL</a:t>
            </a:r>
            <a:r>
              <a:rPr lang="zh-CN" altLang="en-US" smtClean="0"/>
              <a:t>中的迭代标签有：</a:t>
            </a:r>
            <a:endParaRPr lang="en-US" altLang="zh-CN" smtClean="0"/>
          </a:p>
          <a:p>
            <a:endParaRPr lang="zh-CN" altLang="en-US" smtClean="0"/>
          </a:p>
          <a:p>
            <a:pPr lvl="1"/>
            <a:r>
              <a:rPr lang="en-US" altLang="zh-CN" smtClean="0"/>
              <a:t>&lt;c:forEach&gt;</a:t>
            </a:r>
            <a:endParaRPr lang="zh-CN" altLang="en-US" smtClean="0"/>
          </a:p>
          <a:p>
            <a:pPr lvl="1"/>
            <a:r>
              <a:rPr lang="en-US" altLang="zh-CN" smtClean="0"/>
              <a:t>&lt;c:forTokens&gt;</a:t>
            </a:r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1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&lt;c:forEach&gt;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&lt;c:forEach&gt;</a:t>
            </a:r>
            <a:r>
              <a:rPr lang="zh-CN" altLang="en-US" smtClean="0"/>
              <a:t>标签用于遍历集合或迭代指定的次数。</a:t>
            </a:r>
          </a:p>
          <a:p>
            <a:r>
              <a:rPr lang="en-US" altLang="zh-CN" smtClean="0"/>
              <a:t>【</a:t>
            </a:r>
            <a:r>
              <a:rPr lang="zh-CN" altLang="en-US" smtClean="0"/>
              <a:t>语法</a:t>
            </a:r>
            <a:r>
              <a:rPr lang="en-US" altLang="zh-CN" smtClean="0"/>
              <a:t>】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pPr lvl="1"/>
            <a:r>
              <a:rPr lang="zh-CN" altLang="en-US" smtClean="0"/>
              <a:t>其中：</a:t>
            </a:r>
          </a:p>
          <a:p>
            <a:pPr lvl="2"/>
            <a:r>
              <a:rPr lang="en-US" altLang="zh-CN" smtClean="0"/>
              <a:t>var</a:t>
            </a:r>
            <a:r>
              <a:rPr lang="zh-CN" altLang="en-US" smtClean="0"/>
              <a:t>用于指定将当前迭代到的元素保存到</a:t>
            </a:r>
            <a:r>
              <a:rPr lang="en-US" altLang="zh-CN" smtClean="0"/>
              <a:t>page</a:t>
            </a:r>
            <a:r>
              <a:rPr lang="zh-CN" altLang="en-US" smtClean="0"/>
              <a:t>域中的属性名称；</a:t>
            </a:r>
          </a:p>
          <a:p>
            <a:pPr lvl="2"/>
            <a:r>
              <a:rPr lang="en-US" altLang="zh-CN" smtClean="0"/>
              <a:t>items</a:t>
            </a:r>
            <a:r>
              <a:rPr lang="zh-CN" altLang="en-US" smtClean="0"/>
              <a:t>指定将要迭代的集合对象；</a:t>
            </a:r>
          </a:p>
          <a:p>
            <a:pPr lvl="2"/>
            <a:r>
              <a:rPr lang="en-US" altLang="zh-CN" smtClean="0"/>
              <a:t>varStatus</a:t>
            </a:r>
            <a:r>
              <a:rPr lang="zh-CN" altLang="en-US" smtClean="0"/>
              <a:t>表示当前被迭代到的对象的状态信息，包括四个属性：</a:t>
            </a:r>
            <a:r>
              <a:rPr lang="en-US" altLang="zh-CN" smtClean="0"/>
              <a:t>index</a:t>
            </a:r>
            <a:r>
              <a:rPr lang="zh-CN" altLang="en-US" smtClean="0"/>
              <a:t>（表示当前迭代成员的索引值）、</a:t>
            </a:r>
            <a:r>
              <a:rPr lang="en-US" altLang="zh-CN" smtClean="0"/>
              <a:t>count</a:t>
            </a:r>
            <a:r>
              <a:rPr lang="zh-CN" altLang="en-US" smtClean="0"/>
              <a:t>（表示当前已迭代成员的数量）、</a:t>
            </a:r>
            <a:r>
              <a:rPr lang="en-US" altLang="zh-CN" smtClean="0"/>
              <a:t>first</a:t>
            </a:r>
            <a:r>
              <a:rPr lang="zh-CN" altLang="en-US" smtClean="0"/>
              <a:t>（表示当前迭代到的成员是否为第一个）、</a:t>
            </a:r>
            <a:r>
              <a:rPr lang="en-US" altLang="zh-CN" smtClean="0"/>
              <a:t>last</a:t>
            </a:r>
            <a:r>
              <a:rPr lang="zh-CN" altLang="en-US" smtClean="0"/>
              <a:t>（表示当前迭代到的成员是否为最后一个）；</a:t>
            </a:r>
          </a:p>
          <a:p>
            <a:pPr lvl="2"/>
            <a:r>
              <a:rPr lang="en-US" altLang="zh-CN" smtClean="0"/>
              <a:t>begin</a:t>
            </a:r>
            <a:r>
              <a:rPr lang="zh-CN" altLang="en-US" smtClean="0"/>
              <a:t>表示遍历的起始索引，值为整数；</a:t>
            </a:r>
          </a:p>
          <a:p>
            <a:pPr lvl="2"/>
            <a:r>
              <a:rPr lang="en-US" altLang="zh-CN" smtClean="0"/>
              <a:t>end</a:t>
            </a:r>
            <a:r>
              <a:rPr lang="zh-CN" altLang="en-US" smtClean="0"/>
              <a:t>表示遍历的结束索引，值为整数；</a:t>
            </a:r>
          </a:p>
          <a:p>
            <a:pPr lvl="2"/>
            <a:r>
              <a:rPr lang="en-US" altLang="zh-CN" smtClean="0"/>
              <a:t>step</a:t>
            </a:r>
            <a:r>
              <a:rPr lang="zh-CN" altLang="en-US" smtClean="0"/>
              <a:t>表示迭代的步长，值为整数。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161778" y="2012674"/>
            <a:ext cx="9251659" cy="1285343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latinLnBrk="1"/>
            <a:r>
              <a:rPr lang="en-US" sz="1800" dirty="0"/>
              <a:t>&lt;c:forEach [</a:t>
            </a:r>
            <a:r>
              <a:rPr lang="en-US" sz="1800" dirty="0" err="1"/>
              <a:t>var</a:t>
            </a:r>
            <a:r>
              <a:rPr lang="en-US" sz="1800" dirty="0"/>
              <a:t>="</a:t>
            </a:r>
            <a:r>
              <a:rPr lang="en-US" sz="1800" dirty="0" err="1"/>
              <a:t>varName</a:t>
            </a:r>
            <a:r>
              <a:rPr lang="en-US" sz="1800" dirty="0"/>
              <a:t>"] items="collection" [</a:t>
            </a:r>
            <a:r>
              <a:rPr lang="en-US" sz="1800" dirty="0" err="1"/>
              <a:t>varStatus</a:t>
            </a:r>
            <a:r>
              <a:rPr lang="en-US" sz="1800" dirty="0"/>
              <a:t>="</a:t>
            </a:r>
            <a:r>
              <a:rPr lang="en-US" sz="1800" dirty="0" err="1"/>
              <a:t>varStatusName</a:t>
            </a:r>
            <a:r>
              <a:rPr lang="en-US" sz="1800" dirty="0"/>
              <a:t>"] [begin="begin"] [end="end"] [step="step"] &gt;</a:t>
            </a:r>
            <a:endParaRPr sz="1800" dirty="0"/>
          </a:p>
          <a:p>
            <a:pPr latinLnBrk="1"/>
            <a:r>
              <a:rPr lang="en-US" sz="1800" dirty="0"/>
              <a:t>	//</a:t>
            </a:r>
            <a:r>
              <a:rPr sz="1800" dirty="0"/>
              <a:t>标签体内容</a:t>
            </a:r>
          </a:p>
          <a:p>
            <a:pPr latinLnBrk="1"/>
            <a:r>
              <a:rPr lang="en-US" sz="1800"/>
              <a:t>&lt;/</a:t>
            </a:r>
            <a:r>
              <a:rPr lang="en-US" sz="1800" dirty="0"/>
              <a:t>c:forEach&gt;</a:t>
            </a:r>
            <a:endParaRPr sz="18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9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&lt;c:forEach&gt;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/>
              <a:t>【示例】迭代数组对象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zh-CN" smtClean="0"/>
              <a:t>【示例】迭代集合对象</a:t>
            </a:r>
          </a:p>
          <a:p>
            <a:endParaRPr 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212289" y="1483415"/>
            <a:ext cx="7327783" cy="2495077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latinLnBrk="1"/>
            <a:r>
              <a:rPr lang="en-US" sz="1600" dirty="0"/>
              <a:t>&lt;%	</a:t>
            </a:r>
            <a:endParaRPr sz="1600" dirty="0"/>
          </a:p>
          <a:p>
            <a:pPr latinLnBrk="1"/>
            <a:r>
              <a:rPr lang="en-US" sz="1600" dirty="0"/>
              <a:t>	String arrays[] = new String [5];</a:t>
            </a:r>
            <a:endParaRPr sz="1600" dirty="0"/>
          </a:p>
          <a:p>
            <a:pPr latinLnBrk="1"/>
            <a:r>
              <a:rPr lang="en-US" sz="1600" dirty="0"/>
              <a:t>	arrays[0]="Hello";	</a:t>
            </a:r>
            <a:endParaRPr sz="1600" dirty="0"/>
          </a:p>
          <a:p>
            <a:pPr latinLnBrk="1"/>
            <a:r>
              <a:rPr lang="en-US" sz="1600" dirty="0"/>
              <a:t>	arrays[1]=",";	</a:t>
            </a:r>
            <a:endParaRPr sz="1600" dirty="0"/>
          </a:p>
          <a:p>
            <a:pPr latinLnBrk="1"/>
            <a:r>
              <a:rPr lang="en-US" sz="1600" dirty="0"/>
              <a:t>	arrays[2]="everyone";	</a:t>
            </a:r>
            <a:endParaRPr sz="1600" dirty="0"/>
          </a:p>
          <a:p>
            <a:pPr latinLnBrk="1"/>
            <a:r>
              <a:rPr lang="en-US" sz="1600" dirty="0"/>
              <a:t>	arrays[3]="!";	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lang="en-US" sz="1600" dirty="0" err="1"/>
              <a:t>request.setAttribute</a:t>
            </a:r>
            <a:r>
              <a:rPr lang="en-US" sz="1600" dirty="0"/>
              <a:t>("</a:t>
            </a:r>
            <a:r>
              <a:rPr lang="en-US" sz="1600" dirty="0" err="1"/>
              <a:t>arrays",arrays</a:t>
            </a:r>
            <a:r>
              <a:rPr lang="en-US" sz="1600" dirty="0"/>
              <a:t>);</a:t>
            </a:r>
            <a:endParaRPr sz="1600" dirty="0"/>
          </a:p>
          <a:p>
            <a:pPr latinLnBrk="1"/>
            <a:r>
              <a:rPr lang="en-US" sz="1600" dirty="0"/>
              <a:t>%&gt;</a:t>
            </a:r>
            <a:endParaRPr sz="1600" dirty="0"/>
          </a:p>
          <a:p>
            <a:pPr latinLnBrk="1"/>
            <a:r>
              <a:rPr lang="en-US" sz="1600" dirty="0"/>
              <a:t>&lt;c:forEach items="${arrays}" </a:t>
            </a:r>
            <a:r>
              <a:rPr lang="en-US" sz="1600" dirty="0" err="1"/>
              <a:t>var</a:t>
            </a:r>
            <a:r>
              <a:rPr lang="en-US" sz="1600" dirty="0"/>
              <a:t>="item" &gt;</a:t>
            </a:r>
            <a:endParaRPr sz="1600" dirty="0"/>
          </a:p>
          <a:p>
            <a:pPr latinLnBrk="1"/>
            <a:r>
              <a:rPr lang="en-US" sz="1600" dirty="0"/>
              <a:t>	${item}</a:t>
            </a:r>
            <a:endParaRPr sz="1600" dirty="0"/>
          </a:p>
          <a:p>
            <a:pPr latinLnBrk="1"/>
            <a:r>
              <a:rPr lang="en-US" sz="1600" dirty="0"/>
              <a:t>&lt;/c:forEach&gt;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 txBox="1">
            <a:spLocks/>
          </p:cNvSpPr>
          <p:nvPr/>
        </p:nvSpPr>
        <p:spPr>
          <a:xfrm>
            <a:off x="1212288" y="4421646"/>
            <a:ext cx="8030093" cy="2051923"/>
          </a:xfrm>
          <a:prstGeom prst="rect">
            <a:avLst/>
          </a:prstGeom>
          <a:solidFill>
            <a:srgbClr val="FFFF99"/>
          </a:solidFill>
        </p:spPr>
        <p:txBody>
          <a:bodyPr lIns="101837" tIns="50918" rIns="101837" bIns="50918"/>
          <a:lstStyle/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&lt;%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List&lt;Book&gt; list = new ArrayList&lt;Book&gt;();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list.add(new Book("JavaWeb</a:t>
            </a:r>
            <a:r>
              <a:rPr lang="zh-CN" altLang="en-US" sz="1600" kern="0">
                <a:latin typeface="+mn-ea"/>
              </a:rPr>
              <a:t>开发与应用</a:t>
            </a:r>
            <a:r>
              <a:rPr lang="en-US" altLang="zh-CN" sz="1600" kern="0">
                <a:latin typeface="+mn-ea"/>
              </a:rPr>
              <a:t>"));</a:t>
            </a:r>
            <a:endParaRPr lang="zh-CN" altLang="en-US" sz="1600" kern="0">
              <a:latin typeface="+mn-ea"/>
            </a:endParaRP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1600" kern="0">
                <a:latin typeface="+mn-ea"/>
              </a:rPr>
              <a:t>	</a:t>
            </a:r>
            <a:r>
              <a:rPr lang="en-US" sz="1600" kern="0">
                <a:latin typeface="+mn-ea"/>
              </a:rPr>
              <a:t>list.add(new Book("JavaSE</a:t>
            </a:r>
            <a:r>
              <a:rPr lang="zh-CN" altLang="en-US" sz="1600" kern="0">
                <a:latin typeface="+mn-ea"/>
              </a:rPr>
              <a:t>开发与应用</a:t>
            </a:r>
            <a:r>
              <a:rPr lang="en-US" altLang="zh-CN" sz="1600" kern="0">
                <a:latin typeface="+mn-ea"/>
              </a:rPr>
              <a:t>"));</a:t>
            </a:r>
            <a:endParaRPr lang="zh-CN" altLang="en-US" sz="1600" kern="0">
              <a:latin typeface="+mn-ea"/>
            </a:endParaRP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1600" kern="0">
                <a:latin typeface="+mn-ea"/>
              </a:rPr>
              <a:t>	</a:t>
            </a:r>
            <a:r>
              <a:rPr lang="en-US" sz="1600" kern="0">
                <a:latin typeface="+mn-ea"/>
              </a:rPr>
              <a:t>session.setAttribute("bookList", list);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%&gt;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&lt;c:forEach items="${sessionScope.bookList}" var="book" varStatus="vst"&gt;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&lt;p&gt; </a:t>
            </a:r>
            <a:r>
              <a:rPr lang="zh-CN" altLang="en-US" sz="1600" kern="0">
                <a:latin typeface="+mn-ea"/>
              </a:rPr>
              <a:t>序号：</a:t>
            </a:r>
            <a:r>
              <a:rPr lang="en-US" altLang="zh-CN" sz="1600" kern="0">
                <a:latin typeface="+mn-ea"/>
              </a:rPr>
              <a:t>${</a:t>
            </a:r>
            <a:r>
              <a:rPr lang="en-US" sz="1600" kern="0">
                <a:latin typeface="+mn-ea"/>
              </a:rPr>
              <a:t>vst.index+1} ，</a:t>
            </a:r>
            <a:r>
              <a:rPr lang="zh-CN" altLang="en-US" sz="1600" kern="0">
                <a:latin typeface="+mn-ea"/>
              </a:rPr>
              <a:t>书名：</a:t>
            </a:r>
            <a:r>
              <a:rPr lang="en-US" altLang="zh-CN" sz="1600" kern="0">
                <a:latin typeface="+mn-ea"/>
              </a:rPr>
              <a:t>${</a:t>
            </a:r>
            <a:r>
              <a:rPr lang="en-US" sz="1600" kern="0">
                <a:latin typeface="+mn-ea"/>
              </a:rPr>
              <a:t>book.bookName} &lt;/p&gt;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&lt;/c:forEach&gt;</a:t>
            </a:r>
            <a:endParaRPr lang="en-US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878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&lt;c:forEach&gt;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迭代</a:t>
            </a:r>
            <a:r>
              <a:rPr lang="en-US" altLang="zh-CN" smtClean="0"/>
              <a:t>Map</a:t>
            </a:r>
            <a:r>
              <a:rPr lang="zh-CN" altLang="en-US" smtClean="0"/>
              <a:t>对象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zh-CN" smtClean="0"/>
              <a:t>【示例】迭代指定次数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161778" y="1548527"/>
            <a:ext cx="7327783" cy="2278748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latinLnBrk="1"/>
            <a:r>
              <a:rPr lang="en-US" sz="1600" dirty="0"/>
              <a:t>&lt;%</a:t>
            </a:r>
            <a:endParaRPr sz="1600" dirty="0"/>
          </a:p>
          <a:p>
            <a:pPr latinLnBrk="1"/>
            <a:r>
              <a:rPr lang="en-US" sz="1600" dirty="0"/>
              <a:t>	Map&lt;</a:t>
            </a:r>
            <a:r>
              <a:rPr lang="en-US" sz="1600" dirty="0" err="1"/>
              <a:t>String,Book</a:t>
            </a:r>
            <a:r>
              <a:rPr lang="en-US" sz="1600" dirty="0"/>
              <a:t>&gt; map=new </a:t>
            </a:r>
            <a:r>
              <a:rPr lang="en-US" sz="1600" dirty="0" err="1"/>
              <a:t>HashMap</a:t>
            </a:r>
            <a:r>
              <a:rPr lang="en-US" sz="1600" dirty="0"/>
              <a:t>&lt;</a:t>
            </a:r>
            <a:r>
              <a:rPr lang="en-US" sz="1600" dirty="0" err="1"/>
              <a:t>String,Book</a:t>
            </a:r>
            <a:r>
              <a:rPr lang="en-US" sz="1600" dirty="0"/>
              <a:t>&gt;();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lang="en-US" sz="1600" dirty="0" err="1"/>
              <a:t>map.put</a:t>
            </a:r>
            <a:r>
              <a:rPr lang="en-US" sz="1600" dirty="0"/>
              <a:t>("</a:t>
            </a:r>
            <a:r>
              <a:rPr lang="en-US" sz="1600" dirty="0" err="1"/>
              <a:t>JavaWeb</a:t>
            </a:r>
            <a:r>
              <a:rPr lang="en-US" sz="1600" dirty="0"/>
              <a:t>", new Book("</a:t>
            </a:r>
            <a:r>
              <a:rPr lang="en-US" sz="1600" dirty="0" err="1"/>
              <a:t>JavaWeb</a:t>
            </a:r>
            <a:r>
              <a:rPr sz="1600" dirty="0"/>
              <a:t>开发与应用</a:t>
            </a:r>
            <a:r>
              <a:rPr lang="en-US" sz="1600" dirty="0"/>
              <a:t>"));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lang="en-US" sz="1600" dirty="0" err="1"/>
              <a:t>map.put</a:t>
            </a:r>
            <a:r>
              <a:rPr lang="en-US" sz="1600" dirty="0"/>
              <a:t>("</a:t>
            </a:r>
            <a:r>
              <a:rPr lang="en-US" sz="1600" dirty="0" err="1"/>
              <a:t>JavaSE</a:t>
            </a:r>
            <a:r>
              <a:rPr lang="en-US" sz="1600" dirty="0"/>
              <a:t>", new Book("</a:t>
            </a:r>
            <a:r>
              <a:rPr lang="en-US" sz="1600" dirty="0" err="1"/>
              <a:t>JavaSE</a:t>
            </a:r>
            <a:r>
              <a:rPr sz="1600" dirty="0"/>
              <a:t>与开发与应用</a:t>
            </a:r>
            <a:r>
              <a:rPr lang="en-US" sz="1600" dirty="0"/>
              <a:t>"));</a:t>
            </a:r>
            <a:endParaRPr sz="1600" dirty="0"/>
          </a:p>
          <a:p>
            <a:pPr latinLnBrk="1"/>
            <a:r>
              <a:rPr lang="en-US" sz="1600" dirty="0"/>
              <a:t>	</a:t>
            </a:r>
            <a:r>
              <a:rPr lang="en-US" sz="1600" dirty="0" err="1"/>
              <a:t>request.setAttribute</a:t>
            </a:r>
            <a:r>
              <a:rPr lang="en-US" sz="1600" dirty="0"/>
              <a:t>("</a:t>
            </a:r>
            <a:r>
              <a:rPr lang="en-US" sz="1600" dirty="0" err="1"/>
              <a:t>bookMap</a:t>
            </a:r>
            <a:r>
              <a:rPr lang="en-US" sz="1600" dirty="0"/>
              <a:t>", map);</a:t>
            </a:r>
            <a:endParaRPr sz="1600" dirty="0"/>
          </a:p>
          <a:p>
            <a:pPr latinLnBrk="1"/>
            <a:r>
              <a:rPr lang="en-US" sz="1600" dirty="0"/>
              <a:t>%&gt;</a:t>
            </a:r>
            <a:endParaRPr sz="1600" dirty="0"/>
          </a:p>
          <a:p>
            <a:pPr latinLnBrk="1"/>
            <a:r>
              <a:rPr lang="en-US" sz="1600" dirty="0"/>
              <a:t>&lt;c:forEach items="${</a:t>
            </a:r>
            <a:r>
              <a:rPr lang="en-US" sz="1600" dirty="0" err="1"/>
              <a:t>requestScope.bookMap</a:t>
            </a:r>
            <a:r>
              <a:rPr lang="en-US" sz="1600" dirty="0"/>
              <a:t>}" </a:t>
            </a:r>
            <a:r>
              <a:rPr lang="en-US" sz="1600" dirty="0" err="1"/>
              <a:t>var</a:t>
            </a:r>
            <a:r>
              <a:rPr lang="en-US" sz="1600" dirty="0"/>
              <a:t>="</a:t>
            </a:r>
            <a:r>
              <a:rPr lang="en-US" sz="1600" dirty="0" err="1"/>
              <a:t>mapItem</a:t>
            </a:r>
            <a:r>
              <a:rPr lang="en-US" sz="1600" dirty="0"/>
              <a:t>"&gt;</a:t>
            </a:r>
            <a:endParaRPr sz="1600" dirty="0"/>
          </a:p>
          <a:p>
            <a:pPr latinLnBrk="1"/>
            <a:r>
              <a:rPr lang="en-US" sz="1600" dirty="0"/>
              <a:t>	&lt;p&gt; ${</a:t>
            </a:r>
            <a:r>
              <a:rPr lang="en-US" sz="1600" dirty="0" err="1"/>
              <a:t>mapItem.key</a:t>
            </a:r>
            <a:r>
              <a:rPr lang="en-US" sz="1600" dirty="0"/>
              <a:t> } : ${</a:t>
            </a:r>
            <a:r>
              <a:rPr lang="en-US" sz="1600" dirty="0" err="1"/>
              <a:t>mapItem.value.bookName</a:t>
            </a:r>
            <a:r>
              <a:rPr lang="en-US" sz="1600" dirty="0"/>
              <a:t> } &lt;/p&gt;</a:t>
            </a:r>
            <a:endParaRPr sz="1600" dirty="0"/>
          </a:p>
          <a:p>
            <a:pPr latinLnBrk="1"/>
            <a:r>
              <a:rPr lang="en-US" sz="1600" dirty="0"/>
              <a:t>&lt;/c:forEach&gt;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 txBox="1">
            <a:spLocks/>
          </p:cNvSpPr>
          <p:nvPr/>
        </p:nvSpPr>
        <p:spPr>
          <a:xfrm>
            <a:off x="1161778" y="4432142"/>
            <a:ext cx="7160489" cy="1058518"/>
          </a:xfrm>
          <a:prstGeom prst="rect">
            <a:avLst/>
          </a:prstGeom>
          <a:solidFill>
            <a:srgbClr val="FFFF99"/>
          </a:solidFill>
        </p:spPr>
        <p:txBody>
          <a:bodyPr lIns="101837" tIns="50918" rIns="101837" bIns="50918"/>
          <a:lstStyle/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&lt;c:forEach begin="1" end="100" step="1" var="num"&gt;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	&lt;c:set var="sum" value="${sum+num}"&gt;&lt;/c:set&gt;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&lt;/c:forEach&gt;</a:t>
            </a:r>
          </a:p>
          <a:p>
            <a:pPr marL="381888" indent="-381888" defTabSz="1018367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sz="1600" kern="0">
                <a:latin typeface="+mn-ea"/>
              </a:rPr>
              <a:t>${sum}</a:t>
            </a:r>
            <a:endParaRPr lang="en-US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65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175" y="1096897"/>
          <a:ext cx="10037615" cy="5547360"/>
        </p:xfrm>
        <a:graphic>
          <a:graphicData uri="http://schemas.openxmlformats.org/drawingml/2006/table">
            <a:tbl>
              <a:tblPr/>
              <a:tblGrid>
                <a:gridCol w="1421996"/>
                <a:gridCol w="3025048"/>
                <a:gridCol w="736938"/>
                <a:gridCol w="1591409"/>
                <a:gridCol w="3262224"/>
              </a:tblGrid>
              <a:tr h="1920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教学形式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对应微课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92024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表达式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表达式简介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表达式简介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语法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语法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表达式的变量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表达式的变量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中的</a:t>
                      </a:r>
                      <a:r>
                        <a:rPr lang="en-US" altLang="zh-CN" sz="1300" b="0" i="0" u="none" strike="noStrike">
                          <a:latin typeface="+mn-ea"/>
                          <a:ea typeface="+mn-ea"/>
                        </a:rPr>
                        <a:t>.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1300" b="0" i="0" u="none" strike="noStrike"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操作符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中的</a:t>
                      </a:r>
                      <a:r>
                        <a:rPr lang="en-US" altLang="zh-CN" sz="1300" b="0" i="0" u="none" strike="noStrike">
                          <a:latin typeface="+mn-ea"/>
                          <a:ea typeface="+mn-ea"/>
                        </a:rPr>
                        <a:t>.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1300" b="0" i="0" u="none" strike="noStrike">
                          <a:latin typeface="+mn-ea"/>
                          <a:ea typeface="+mn-ea"/>
                        </a:rPr>
                        <a:t>[]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操作符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范围相关的隐含对象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范围相关的隐含对象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请求参数隐含对象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请求参数隐含对象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其它隐含对象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其它隐含对象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运算符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EL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运算符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JSTL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标记库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JSTL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JSTL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JSTL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函数库分类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JSTL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函数库分类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JSTL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的安装使用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JSTL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的安装使用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核心标签库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核心标签库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通用标签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通用标签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条件标签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条件标签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&lt;c:if&gt;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&lt;c:if&gt;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&lt;c:choose&gt;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&lt;c:choose&gt;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&lt;c:when&gt;、 &lt;c:otherwise&gt;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&lt;c:when&gt;、 &lt;c:otherwise&gt;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&lt;c:forEach&gt;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&lt;c:forEach&gt;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&lt;c:forTokens&gt;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&lt;c:forTokens&gt;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相关标签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URL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相关标签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I18N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I18N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&lt;fmt:formatDate&gt;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latin typeface="+mn-ea"/>
                          <a:ea typeface="+mn-ea"/>
                        </a:rPr>
                        <a:t>&lt;fmt:formatDate&gt;</a:t>
                      </a:r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标签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自定义标签库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自定义标签库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本章实战项目任务实现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课后作业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线下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56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&lt;c:forTokens&gt;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&lt;c:forTokens&gt;</a:t>
            </a:r>
            <a:r>
              <a:rPr lang="zh-CN" altLang="en-US" smtClean="0"/>
              <a:t>标签用于实现类似</a:t>
            </a:r>
            <a:r>
              <a:rPr lang="en-US" altLang="zh-CN" smtClean="0"/>
              <a:t>java.util.StringTokenizer</a:t>
            </a:r>
            <a:r>
              <a:rPr lang="zh-CN" altLang="en-US" smtClean="0"/>
              <a:t>类的迭代功能，按照指定的分隔符对字符串进行迭代。</a:t>
            </a:r>
          </a:p>
          <a:p>
            <a:r>
              <a:rPr lang="en-US" altLang="zh-CN" smtClean="0"/>
              <a:t>【</a:t>
            </a:r>
            <a:r>
              <a:rPr lang="zh-CN" altLang="en-US" smtClean="0"/>
              <a:t>语法</a:t>
            </a:r>
            <a:r>
              <a:rPr lang="en-US" altLang="zh-CN" smtClean="0"/>
              <a:t>】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其中：</a:t>
            </a:r>
          </a:p>
          <a:p>
            <a:pPr lvl="2"/>
            <a:r>
              <a:rPr lang="en-US" altLang="zh-CN" smtClean="0"/>
              <a:t>items</a:t>
            </a:r>
            <a:r>
              <a:rPr lang="zh-CN" altLang="en-US" smtClean="0"/>
              <a:t>用于指定将要迭代的字符串；</a:t>
            </a:r>
          </a:p>
          <a:p>
            <a:pPr lvl="2"/>
            <a:r>
              <a:rPr lang="en-US" altLang="zh-CN" smtClean="0"/>
              <a:t>delims</a:t>
            </a:r>
            <a:r>
              <a:rPr lang="zh-CN" altLang="en-US" smtClean="0"/>
              <a:t>用于指定一个或多个分隔符；</a:t>
            </a:r>
          </a:p>
          <a:p>
            <a:pPr lvl="2"/>
            <a:r>
              <a:rPr lang="en-US" altLang="zh-CN" smtClean="0"/>
              <a:t>var</a:t>
            </a:r>
            <a:r>
              <a:rPr lang="zh-CN" altLang="en-US" smtClean="0"/>
              <a:t>用于将当前迭代的子字符串保存到</a:t>
            </a:r>
            <a:r>
              <a:rPr lang="en-US" altLang="zh-CN" smtClean="0"/>
              <a:t>page</a:t>
            </a:r>
            <a:r>
              <a:rPr lang="zh-CN" altLang="en-US" smtClean="0"/>
              <a:t>域中的属性名称；</a:t>
            </a:r>
          </a:p>
          <a:p>
            <a:pPr lvl="2"/>
            <a:r>
              <a:rPr lang="en-US" altLang="zh-CN" smtClean="0"/>
              <a:t>varStatus</a:t>
            </a:r>
            <a:r>
              <a:rPr lang="zh-CN" altLang="en-US" smtClean="0"/>
              <a:t>表示当前被迭代到的对象的状态信息，包括四个属性：</a:t>
            </a:r>
            <a:r>
              <a:rPr lang="en-US" altLang="zh-CN" smtClean="0"/>
              <a:t>index</a:t>
            </a:r>
            <a:r>
              <a:rPr lang="zh-CN" altLang="en-US" smtClean="0"/>
              <a:t>（表示当前迭代成员的索引值）、</a:t>
            </a:r>
            <a:r>
              <a:rPr lang="en-US" altLang="zh-CN" smtClean="0"/>
              <a:t>count</a:t>
            </a:r>
            <a:r>
              <a:rPr lang="zh-CN" altLang="en-US" smtClean="0"/>
              <a:t>（表示当前已迭代成员的数量）、</a:t>
            </a:r>
            <a:r>
              <a:rPr lang="en-US" altLang="zh-CN" smtClean="0"/>
              <a:t>first</a:t>
            </a:r>
            <a:r>
              <a:rPr lang="zh-CN" altLang="en-US" smtClean="0"/>
              <a:t>（表示当前迭代到的成员是否为第一个）、</a:t>
            </a:r>
            <a:r>
              <a:rPr lang="en-US" altLang="zh-CN" smtClean="0"/>
              <a:t>last</a:t>
            </a:r>
            <a:r>
              <a:rPr lang="zh-CN" altLang="en-US" smtClean="0"/>
              <a:t>（表示当前迭代到的成员是否为最后一个）；</a:t>
            </a:r>
          </a:p>
          <a:p>
            <a:pPr lvl="2"/>
            <a:r>
              <a:rPr lang="en-US" altLang="zh-CN" smtClean="0"/>
              <a:t>begin</a:t>
            </a:r>
            <a:r>
              <a:rPr lang="zh-CN" altLang="en-US" smtClean="0"/>
              <a:t>指定从第</a:t>
            </a:r>
            <a:r>
              <a:rPr lang="en-US" altLang="zh-CN" smtClean="0"/>
              <a:t>begin</a:t>
            </a:r>
            <a:r>
              <a:rPr lang="zh-CN" altLang="en-US" smtClean="0"/>
              <a:t>个子字符串开始进行迭代，</a:t>
            </a:r>
            <a:r>
              <a:rPr lang="en-US" altLang="zh-CN" smtClean="0"/>
              <a:t>begin</a:t>
            </a:r>
            <a:r>
              <a:rPr lang="zh-CN" altLang="en-US" smtClean="0"/>
              <a:t>的索引值从</a:t>
            </a:r>
            <a:r>
              <a:rPr lang="en-US" altLang="zh-CN" smtClean="0"/>
              <a:t>0</a:t>
            </a:r>
            <a:r>
              <a:rPr lang="zh-CN" altLang="en-US" smtClean="0"/>
              <a:t>开始编号；</a:t>
            </a:r>
          </a:p>
          <a:p>
            <a:pPr lvl="2"/>
            <a:r>
              <a:rPr lang="en-US" altLang="zh-CN" smtClean="0"/>
              <a:t>end</a:t>
            </a:r>
            <a:r>
              <a:rPr lang="zh-CN" altLang="en-US" smtClean="0"/>
              <a:t>指定迭代到第</a:t>
            </a:r>
            <a:r>
              <a:rPr lang="en-US" altLang="zh-CN" smtClean="0"/>
              <a:t>begin</a:t>
            </a:r>
            <a:r>
              <a:rPr lang="zh-CN" altLang="en-US" smtClean="0"/>
              <a:t>个字符串，</a:t>
            </a:r>
            <a:r>
              <a:rPr lang="en-US" altLang="zh-CN" smtClean="0"/>
              <a:t>begin</a:t>
            </a:r>
            <a:r>
              <a:rPr lang="zh-CN" altLang="en-US" smtClean="0"/>
              <a:t>的索引值从</a:t>
            </a:r>
            <a:r>
              <a:rPr lang="en-US" altLang="zh-CN" smtClean="0"/>
              <a:t>0</a:t>
            </a:r>
            <a:r>
              <a:rPr lang="zh-CN" altLang="en-US" smtClean="0"/>
              <a:t>开始编号；</a:t>
            </a:r>
          </a:p>
          <a:p>
            <a:pPr lvl="2"/>
            <a:r>
              <a:rPr lang="en-US" altLang="zh-CN" smtClean="0"/>
              <a:t>step</a:t>
            </a:r>
            <a:r>
              <a:rPr lang="zh-CN" altLang="en-US" smtClean="0"/>
              <a:t>指定迭代的步长，即每次迭代后的迭代因子增量。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161778" y="2100262"/>
            <a:ext cx="8415191" cy="1197754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latinLnBrk="1"/>
            <a:r>
              <a:rPr lang="en-US" sz="1600" dirty="0"/>
              <a:t>&lt;c:forTokens items="</a:t>
            </a:r>
            <a:r>
              <a:rPr lang="en-US" sz="1600" dirty="0" err="1"/>
              <a:t>stringOfTokens</a:t>
            </a:r>
            <a:r>
              <a:rPr lang="en-US" sz="1600" dirty="0"/>
              <a:t>" </a:t>
            </a:r>
            <a:r>
              <a:rPr lang="en-US" sz="1600" dirty="0" err="1"/>
              <a:t>delims</a:t>
            </a:r>
            <a:r>
              <a:rPr lang="en-US" sz="1600" dirty="0"/>
              <a:t>="delimiters" </a:t>
            </a:r>
            <a:endParaRPr sz="1600" dirty="0"/>
          </a:p>
          <a:p>
            <a:pPr latinLnBrk="1"/>
            <a:r>
              <a:rPr lang="en-US" sz="1600" dirty="0"/>
              <a:t>	 	 	 [</a:t>
            </a:r>
            <a:r>
              <a:rPr lang="en-US" sz="1600" dirty="0" err="1"/>
              <a:t>var</a:t>
            </a:r>
            <a:r>
              <a:rPr lang="en-US" sz="1600" dirty="0"/>
              <a:t>="</a:t>
            </a:r>
            <a:r>
              <a:rPr lang="en-US" sz="1600" dirty="0" err="1"/>
              <a:t>varName</a:t>
            </a:r>
            <a:r>
              <a:rPr lang="en-US" sz="1600" dirty="0"/>
              <a:t>"] [</a:t>
            </a:r>
            <a:r>
              <a:rPr lang="en-US" sz="1600" dirty="0" err="1"/>
              <a:t>varStatus</a:t>
            </a:r>
            <a:r>
              <a:rPr lang="en-US" sz="1600" dirty="0"/>
              <a:t>="</a:t>
            </a:r>
            <a:r>
              <a:rPr lang="en-US" sz="1600" dirty="0" err="1"/>
              <a:t>varStatusName</a:t>
            </a:r>
            <a:r>
              <a:rPr lang="en-US" sz="1600" dirty="0"/>
              <a:t>"]</a:t>
            </a:r>
            <a:endParaRPr sz="1600" dirty="0"/>
          </a:p>
          <a:p>
            <a:pPr latinLnBrk="1"/>
            <a:r>
              <a:rPr lang="en-US" sz="1600" dirty="0"/>
              <a:t>	 	 	 [begin=begin] [end=end] [step=step]&gt;</a:t>
            </a:r>
            <a:endParaRPr sz="1600" dirty="0"/>
          </a:p>
          <a:p>
            <a:pPr latinLnBrk="1"/>
            <a:r>
              <a:rPr lang="en-US" sz="1600" dirty="0"/>
              <a:t>	 	//</a:t>
            </a:r>
            <a:r>
              <a:rPr sz="1600" dirty="0"/>
              <a:t>标签体内容</a:t>
            </a:r>
          </a:p>
          <a:p>
            <a:pPr latinLnBrk="1"/>
            <a:r>
              <a:rPr lang="en-US" sz="1600" dirty="0"/>
              <a:t>&lt;/c:forTokens&gt;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&lt;c:forTokens&gt;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迭代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上述代码运行结果如下：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1161778" y="1548528"/>
            <a:ext cx="8833425" cy="2051923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latinLnBrk="1"/>
            <a:r>
              <a:rPr lang="en-US" sz="1600" dirty="0"/>
              <a:t>&lt;c:set </a:t>
            </a:r>
            <a:r>
              <a:rPr lang="en-US" sz="1600" dirty="0" err="1"/>
              <a:t>var</a:t>
            </a:r>
            <a:r>
              <a:rPr lang="en-US" sz="1600" dirty="0"/>
              <a:t>="</a:t>
            </a:r>
            <a:r>
              <a:rPr lang="en-US" sz="1600" dirty="0" err="1"/>
              <a:t>sourceStr</a:t>
            </a:r>
            <a:r>
              <a:rPr lang="en-US" sz="1600" dirty="0"/>
              <a:t>" value="</a:t>
            </a:r>
            <a:r>
              <a:rPr lang="en-US" sz="1600" dirty="0" err="1"/>
              <a:t>a|b|c|d|e</a:t>
            </a:r>
            <a:r>
              <a:rPr lang="en-US" sz="1600" dirty="0"/>
              <a:t>" /&gt;</a:t>
            </a:r>
            <a:endParaRPr sz="1600" dirty="0"/>
          </a:p>
          <a:p>
            <a:pPr latinLnBrk="1"/>
            <a:r>
              <a:rPr lang="en-US" sz="1600" dirty="0"/>
              <a:t>&lt;c:forTokens </a:t>
            </a:r>
            <a:r>
              <a:rPr lang="en-US" sz="1600" dirty="0" err="1"/>
              <a:t>var</a:t>
            </a:r>
            <a:r>
              <a:rPr lang="en-US" sz="1600" dirty="0"/>
              <a:t>="</a:t>
            </a:r>
            <a:r>
              <a:rPr lang="en-US" sz="1600" dirty="0" err="1"/>
              <a:t>str</a:t>
            </a:r>
            <a:r>
              <a:rPr lang="en-US" sz="1600" dirty="0"/>
              <a:t>" items="${</a:t>
            </a:r>
            <a:r>
              <a:rPr lang="en-US" sz="1600" dirty="0" err="1"/>
              <a:t>sourceStr</a:t>
            </a:r>
            <a:r>
              <a:rPr lang="en-US" sz="1600" dirty="0"/>
              <a:t>}" </a:t>
            </a:r>
            <a:r>
              <a:rPr lang="en-US" sz="1600" dirty="0" err="1"/>
              <a:t>delims</a:t>
            </a:r>
            <a:r>
              <a:rPr lang="en-US" sz="1600" dirty="0"/>
              <a:t>="|" </a:t>
            </a:r>
            <a:r>
              <a:rPr lang="en-US" sz="1600" dirty="0" err="1"/>
              <a:t>varStatus</a:t>
            </a:r>
            <a:r>
              <a:rPr lang="en-US" sz="1600" dirty="0"/>
              <a:t>="status"&gt;</a:t>
            </a:r>
            <a:endParaRPr sz="1600" dirty="0"/>
          </a:p>
          <a:p>
            <a:pPr latinLnBrk="1"/>
            <a:r>
              <a:rPr lang="en-US" sz="1600" dirty="0"/>
              <a:t>	&lt;c:out value="${</a:t>
            </a:r>
            <a:r>
              <a:rPr lang="en-US" sz="1600" dirty="0" err="1"/>
              <a:t>status.count</a:t>
            </a:r>
            <a:r>
              <a:rPr lang="en-US" sz="1600" dirty="0"/>
              <a:t>}"/&gt;.&lt;c:out value="${</a:t>
            </a:r>
            <a:r>
              <a:rPr lang="en-US" sz="1600" dirty="0" err="1"/>
              <a:t>str</a:t>
            </a:r>
            <a:r>
              <a:rPr lang="en-US" sz="1600" dirty="0"/>
              <a:t>}"/&gt;&amp;</a:t>
            </a:r>
            <a:r>
              <a:rPr lang="en-US" sz="1600" dirty="0" err="1"/>
              <a:t>nbsp</a:t>
            </a:r>
            <a:r>
              <a:rPr lang="en-US" sz="1600" dirty="0"/>
              <a:t>;</a:t>
            </a:r>
            <a:endParaRPr sz="1600" dirty="0"/>
          </a:p>
          <a:p>
            <a:pPr latinLnBrk="1"/>
            <a:r>
              <a:rPr lang="en-US" sz="1600" dirty="0"/>
              <a:t>	&lt;c:if test="${</a:t>
            </a:r>
            <a:r>
              <a:rPr lang="en-US" sz="1600" dirty="0" err="1"/>
              <a:t>status.last</a:t>
            </a:r>
            <a:r>
              <a:rPr lang="en-US" sz="1600" dirty="0"/>
              <a:t>}"&gt;</a:t>
            </a:r>
            <a:endParaRPr sz="1600" dirty="0"/>
          </a:p>
          <a:p>
            <a:pPr latinLnBrk="1"/>
            <a:r>
              <a:rPr lang="en-US" sz="1600" dirty="0"/>
              <a:t> 		&lt;p&gt;</a:t>
            </a:r>
            <a:r>
              <a:rPr sz="1600" dirty="0"/>
              <a:t>总共被分为</a:t>
            </a:r>
            <a:r>
              <a:rPr lang="en-US" sz="1600" dirty="0"/>
              <a:t>&lt;c:out value="${</a:t>
            </a:r>
            <a:r>
              <a:rPr lang="en-US" sz="1600" dirty="0" err="1"/>
              <a:t>status.count</a:t>
            </a:r>
            <a:r>
              <a:rPr lang="en-US" sz="1600" dirty="0"/>
              <a:t>}"/&gt;</a:t>
            </a:r>
            <a:r>
              <a:rPr sz="1600" dirty="0"/>
              <a:t>段</a:t>
            </a:r>
            <a:r>
              <a:rPr lang="en-US" sz="1600" dirty="0"/>
              <a:t>&lt;/p&gt;</a:t>
            </a:r>
            <a:endParaRPr sz="1600" dirty="0"/>
          </a:p>
          <a:p>
            <a:pPr latinLnBrk="1"/>
            <a:r>
              <a:rPr lang="en-US" sz="1600" dirty="0"/>
              <a:t>	&lt;/c:if&gt;</a:t>
            </a:r>
            <a:endParaRPr sz="1600" dirty="0"/>
          </a:p>
          <a:p>
            <a:pPr latinLnBrk="1"/>
            <a:r>
              <a:rPr lang="en-US" sz="1600" dirty="0"/>
              <a:t>&lt;/c:forTokens&gt;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1379582" y="4280926"/>
            <a:ext cx="4433280" cy="84149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101837" tIns="50918" rIns="101837" bIns="50918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1.a  2.b  3.c  4.d  5.e  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总共被分为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5</a:t>
            </a: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段</a:t>
            </a:r>
          </a:p>
        </p:txBody>
      </p:sp>
    </p:spTree>
    <p:extLst>
      <p:ext uri="{BB962C8B-B14F-4D97-AF65-F5344CB8AC3E}">
        <p14:creationId xmlns:p14="http://schemas.microsoft.com/office/powerpoint/2010/main" val="406102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课堂练习（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>
                <a:solidFill>
                  <a:srgbClr val="FF0000"/>
                </a:solidFill>
              </a:rPr>
              <a:t>分钟）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、编写</a:t>
            </a:r>
            <a:r>
              <a:rPr lang="en-US" altLang="zh-CN" smtClean="0"/>
              <a:t>index.jsp</a:t>
            </a:r>
            <a:r>
              <a:rPr lang="zh-CN" altLang="en-US" smtClean="0"/>
              <a:t>文件，创建一个包含</a:t>
            </a:r>
            <a:r>
              <a:rPr lang="en-US" altLang="zh-CN" smtClean="0"/>
              <a:t>5</a:t>
            </a:r>
            <a:r>
              <a:rPr lang="zh-CN" altLang="en-US" smtClean="0"/>
              <a:t>个字符的</a:t>
            </a:r>
            <a:r>
              <a:rPr lang="en-US" altLang="zh-CN" smtClean="0"/>
              <a:t>List</a:t>
            </a:r>
            <a:r>
              <a:rPr lang="zh-CN" altLang="en-US" smtClean="0"/>
              <a:t>集合对象，并保存到</a:t>
            </a:r>
            <a:r>
              <a:rPr lang="en-US" altLang="zh-CN" smtClean="0"/>
              <a:t>request</a:t>
            </a:r>
            <a:r>
              <a:rPr lang="zh-CN" altLang="en-US" smtClean="0"/>
              <a:t>范围内，使用</a:t>
            </a:r>
            <a:r>
              <a:rPr lang="en-US" altLang="zh-CN" smtClean="0"/>
              <a:t>&lt;c:forEach&gt;</a:t>
            </a:r>
            <a:r>
              <a:rPr lang="zh-CN" altLang="en-US" smtClean="0"/>
              <a:t>标签遍历输出</a:t>
            </a:r>
            <a:r>
              <a:rPr lang="en-US" altLang="zh-CN" smtClean="0"/>
              <a:t>List</a:t>
            </a:r>
            <a:r>
              <a:rPr lang="zh-CN" altLang="en-US" smtClean="0"/>
              <a:t>集合中全部元素，遍历第</a:t>
            </a:r>
            <a:r>
              <a:rPr lang="en-US" altLang="zh-CN" smtClean="0"/>
              <a:t>2</a:t>
            </a:r>
            <a:r>
              <a:rPr lang="zh-CN" altLang="en-US" smtClean="0"/>
              <a:t>个元素以后的元素。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en-US" altLang="zh-CN" smtClean="0">
                <a:solidFill>
                  <a:srgbClr val="FF0000"/>
                </a:solidFill>
              </a:rPr>
              <a:t>ch05-ktlx02/foreach1.jsp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、编写一个</a:t>
            </a:r>
            <a:r>
              <a:rPr lang="en-US" altLang="zh-CN" smtClean="0"/>
              <a:t>jsp</a:t>
            </a:r>
            <a:r>
              <a:rPr lang="zh-CN" altLang="en-US" smtClean="0"/>
              <a:t>文件，列举输出</a:t>
            </a:r>
            <a:r>
              <a:rPr lang="en-US" altLang="zh-CN" smtClean="0"/>
              <a:t>10</a:t>
            </a:r>
            <a:r>
              <a:rPr lang="zh-CN" altLang="en-US" smtClean="0"/>
              <a:t>以内全部奇数。</a:t>
            </a:r>
            <a:endParaRPr lang="en-US" altLang="zh-CN" smtClean="0"/>
          </a:p>
          <a:p>
            <a:endParaRPr lang="en-US" altLang="zh-CN" smtClean="0"/>
          </a:p>
          <a:p>
            <a:pPr marL="827423" lvl="2" indent="-381888"/>
            <a:r>
              <a:rPr lang="zh-CN" altLang="en-US" smtClean="0">
                <a:solidFill>
                  <a:srgbClr val="FF0000"/>
                </a:solidFill>
              </a:rPr>
              <a:t>参考答案：</a:t>
            </a:r>
            <a:r>
              <a:rPr lang="en-US" altLang="zh-CN" smtClean="0">
                <a:solidFill>
                  <a:srgbClr val="FF0000"/>
                </a:solidFill>
              </a:rPr>
              <a:t> ch05-ktlx02/foreach2.jsp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611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216" y="1861457"/>
            <a:ext cx="3691870" cy="228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437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</a:t>
            </a:r>
            <a:r>
              <a:rPr lang="zh-CN" altLang="en-US" smtClean="0"/>
              <a:t>相关标签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JSTL</a:t>
            </a:r>
            <a:r>
              <a:rPr lang="zh-CN" altLang="en-US" smtClean="0"/>
              <a:t>提供了一些与</a:t>
            </a:r>
            <a:r>
              <a:rPr lang="en-US" smtClean="0"/>
              <a:t>URL</a:t>
            </a:r>
            <a:r>
              <a:rPr lang="zh-CN" altLang="en-US" smtClean="0"/>
              <a:t>操作相关的标签：</a:t>
            </a:r>
          </a:p>
          <a:p>
            <a:pPr lvl="1"/>
            <a:r>
              <a:rPr lang="en-US" altLang="zh-CN" smtClean="0"/>
              <a:t>&lt;</a:t>
            </a:r>
            <a:r>
              <a:rPr lang="en-US" smtClean="0"/>
              <a:t>c:url&gt;</a:t>
            </a:r>
            <a:r>
              <a:rPr lang="zh-CN" altLang="en-US" smtClean="0"/>
              <a:t>构造带参数的</a:t>
            </a:r>
            <a:r>
              <a:rPr lang="en-US" altLang="zh-CN" smtClean="0"/>
              <a:t>URL</a:t>
            </a:r>
            <a:r>
              <a:rPr lang="zh-CN" altLang="en-US" smtClean="0"/>
              <a:t>地址</a:t>
            </a:r>
            <a:endParaRPr lang="en-US" altLang="zh-CN" smtClean="0"/>
          </a:p>
          <a:p>
            <a:pPr lvl="2"/>
            <a:r>
              <a:rPr lang="zh-CN" altLang="en-US" smtClean="0"/>
              <a:t>例如：</a:t>
            </a:r>
            <a:endParaRPr lang="en-US" smtClean="0"/>
          </a:p>
          <a:p>
            <a:pPr lvl="3"/>
            <a:r>
              <a:rPr lang="en-US" altLang="zh-CN" smtClean="0"/>
              <a:t>&lt;c:url value="query.jsp?name=neuedu&amp;status=1" var="queryURL"/&gt;</a:t>
            </a:r>
          </a:p>
          <a:p>
            <a:pPr lvl="3"/>
            <a:r>
              <a:rPr lang="en-US" altLang="zh-CN" smtClean="0"/>
              <a:t>&lt;a href="${queryURL}"&gt;</a:t>
            </a:r>
            <a:r>
              <a:rPr lang="zh-CN" altLang="en-US" smtClean="0"/>
              <a:t>查询</a:t>
            </a:r>
            <a:r>
              <a:rPr lang="en-US" altLang="zh-CN" smtClean="0"/>
              <a:t>&lt;/a&gt;</a:t>
            </a:r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&lt;c:redirect&gt;</a:t>
            </a:r>
            <a:r>
              <a:rPr lang="zh-CN" altLang="en-US" smtClean="0"/>
              <a:t>标签用于执行</a:t>
            </a:r>
            <a:r>
              <a:rPr lang="en-US" altLang="zh-CN" smtClean="0"/>
              <a:t>response.sendRedirect()</a:t>
            </a:r>
            <a:r>
              <a:rPr lang="zh-CN" altLang="en-US" smtClean="0"/>
              <a:t>方法的功能，将当前访问请求重定向到其他资源。</a:t>
            </a:r>
            <a:endParaRPr lang="en-US" altLang="zh-CN" smtClean="0"/>
          </a:p>
          <a:p>
            <a:pPr lvl="2"/>
            <a:r>
              <a:rPr lang="zh-CN" altLang="en-US" smtClean="0"/>
              <a:t>例如</a:t>
            </a:r>
            <a:endParaRPr lang="en-US" altLang="zh-CN" smtClean="0"/>
          </a:p>
          <a:p>
            <a:pPr lvl="3"/>
            <a:r>
              <a:rPr lang="en-US" altLang="zh-CN" smtClean="0"/>
              <a:t>&lt;c:url value="query.jsp?name=neuedu&amp;status=1" var="queryURL"/&gt;</a:t>
            </a:r>
          </a:p>
          <a:p>
            <a:pPr lvl="3"/>
            <a:r>
              <a:rPr lang="en-US" altLang="en-US" smtClean="0"/>
              <a:t>&lt;c:redirect url="${queryURL}"/&gt;</a:t>
            </a:r>
            <a:endParaRPr lang="zh-CN" altLang="en-US" smtClean="0"/>
          </a:p>
          <a:p>
            <a:pPr lvl="2"/>
            <a:endParaRPr lang="en-US" dirty="0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3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I18N</a:t>
            </a:r>
            <a:r>
              <a:rPr lang="zh-CN" altLang="en-US" smtClean="0"/>
              <a:t>标签库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JSTL</a:t>
            </a:r>
            <a:r>
              <a:rPr lang="zh-CN" altLang="en-US" smtClean="0"/>
              <a:t>提供了一个用于实现国际化和格式化功能的标签库</a:t>
            </a:r>
            <a:r>
              <a:rPr lang="en-US" altLang="zh-CN" smtClean="0"/>
              <a:t>—Internationalization</a:t>
            </a:r>
            <a:r>
              <a:rPr lang="zh-CN" altLang="en-US" smtClean="0"/>
              <a:t>标签库，简称为国际化标签库或</a:t>
            </a:r>
            <a:r>
              <a:rPr lang="en-US" altLang="zh-CN" smtClean="0"/>
              <a:t>I18N</a:t>
            </a:r>
            <a:r>
              <a:rPr lang="zh-CN" altLang="en-US" smtClean="0"/>
              <a:t>标签库。</a:t>
            </a:r>
          </a:p>
          <a:p>
            <a:r>
              <a:rPr lang="en-US" altLang="zh-CN" smtClean="0"/>
              <a:t>I18N</a:t>
            </a:r>
            <a:r>
              <a:rPr lang="zh-CN" altLang="en-US" smtClean="0"/>
              <a:t>标签库封装了</a:t>
            </a:r>
            <a:r>
              <a:rPr lang="en-US" altLang="zh-CN" smtClean="0"/>
              <a:t>Java</a:t>
            </a:r>
            <a:r>
              <a:rPr lang="zh-CN" altLang="en-US" smtClean="0"/>
              <a:t>语言中</a:t>
            </a:r>
            <a:r>
              <a:rPr lang="en-US" altLang="zh-CN" smtClean="0"/>
              <a:t>java.util</a:t>
            </a:r>
            <a:r>
              <a:rPr lang="zh-CN" altLang="en-US" smtClean="0"/>
              <a:t>和</a:t>
            </a:r>
            <a:r>
              <a:rPr lang="en-US" altLang="zh-CN" smtClean="0"/>
              <a:t>java.text</a:t>
            </a:r>
            <a:r>
              <a:rPr lang="zh-CN" altLang="en-US" smtClean="0"/>
              <a:t>两个包中与国际化和格式化相关的</a:t>
            </a:r>
            <a:r>
              <a:rPr lang="en-US" altLang="zh-CN" smtClean="0"/>
              <a:t>API</a:t>
            </a:r>
            <a:r>
              <a:rPr lang="zh-CN" altLang="en-US" smtClean="0"/>
              <a:t>类的功能。</a:t>
            </a:r>
          </a:p>
          <a:p>
            <a:pPr lvl="1"/>
            <a:r>
              <a:rPr lang="zh-CN" altLang="en-US" smtClean="0"/>
              <a:t>国际化标签提供了绑定资源包、从资源包中的本地资源文件读取文本内容的功能；</a:t>
            </a:r>
          </a:p>
          <a:p>
            <a:pPr lvl="1"/>
            <a:r>
              <a:rPr lang="zh-CN" altLang="en-US" smtClean="0"/>
              <a:t>格式化标签提供了对数字、日期时间等本地敏感的数据按本地化信息显示的功能。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页面中使用</a:t>
            </a:r>
            <a:r>
              <a:rPr lang="en-US" altLang="zh-CN" smtClean="0"/>
              <a:t>I18N</a:t>
            </a:r>
            <a:r>
              <a:rPr lang="zh-CN" altLang="en-US" smtClean="0"/>
              <a:t>标签库，首先需要使用</a:t>
            </a:r>
            <a:r>
              <a:rPr lang="en-US" altLang="zh-CN" smtClean="0"/>
              <a:t>taglib</a:t>
            </a:r>
            <a:r>
              <a:rPr lang="zh-CN" altLang="en-US" smtClean="0"/>
              <a:t>指令导入。</a:t>
            </a:r>
            <a:endParaRPr lang="en-US" altLang="zh-CN" smtClean="0"/>
          </a:p>
          <a:p>
            <a:endParaRPr lang="zh-CN" altLang="en-US" smtClean="0"/>
          </a:p>
          <a:p>
            <a:pPr lvl="1"/>
            <a:r>
              <a:rPr kumimoji="1" lang="en-US" altLang="en-US" b="1" smtClean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&lt;%@taglib prefix="fmt" uri=" http://java.sun.com/jsp/jstl/fmt"%&gt;</a:t>
            </a:r>
            <a:endParaRPr kumimoji="1" lang="zh-CN" altLang="en-US" b="1" smtClean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lvl="1">
              <a:buNone/>
            </a:pPr>
            <a:endParaRPr lang="en-US" altLang="zh-CN" smtClean="0"/>
          </a:p>
          <a:p>
            <a:pPr lvl="1"/>
            <a:endParaRPr lang="zh-CN" altLang="en-US" smtClean="0"/>
          </a:p>
          <a:p>
            <a:pPr lvl="1"/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7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&lt;fmt:formatDate&gt;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用于对日期和时间按本地化信息或用户自定义的格式进行格式化。</a:t>
            </a:r>
            <a:endParaRPr lang="en-US" altLang="zh-CN" smtClean="0"/>
          </a:p>
          <a:p>
            <a:r>
              <a:rPr lang="en-US" altLang="zh-CN" smtClean="0"/>
              <a:t>【</a:t>
            </a:r>
            <a:r>
              <a:rPr lang="zh-CN" altLang="en-US" smtClean="0"/>
              <a:t>语法</a:t>
            </a:r>
            <a:r>
              <a:rPr lang="en-US" altLang="zh-CN" smtClean="0"/>
              <a:t>】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其中：</a:t>
            </a:r>
          </a:p>
          <a:p>
            <a:pPr lvl="1"/>
            <a:r>
              <a:rPr lang="en-US" altLang="zh-CN" smtClean="0"/>
              <a:t>value</a:t>
            </a:r>
            <a:r>
              <a:rPr lang="zh-CN" altLang="en-US" smtClean="0"/>
              <a:t>指定要格式化的日期或时间；</a:t>
            </a:r>
          </a:p>
          <a:p>
            <a:pPr lvl="1"/>
            <a:r>
              <a:rPr lang="en-US" altLang="zh-CN" smtClean="0"/>
              <a:t>type</a:t>
            </a:r>
            <a:r>
              <a:rPr lang="zh-CN" altLang="en-US" smtClean="0"/>
              <a:t>指定是要输出日期部分还是时间部分，或者两者都输出；</a:t>
            </a:r>
          </a:p>
          <a:p>
            <a:pPr lvl="1"/>
            <a:r>
              <a:rPr lang="en-US" altLang="zh-CN" smtClean="0"/>
              <a:t>dateStyle</a:t>
            </a:r>
            <a:r>
              <a:rPr lang="zh-CN" altLang="en-US" smtClean="0"/>
              <a:t>指定日期部分的输出格式，该属性仅在</a:t>
            </a:r>
            <a:r>
              <a:rPr lang="en-US" altLang="zh-CN" smtClean="0"/>
              <a:t>type</a:t>
            </a:r>
            <a:r>
              <a:rPr lang="zh-CN" altLang="en-US" smtClean="0"/>
              <a:t>属性取值为</a:t>
            </a:r>
            <a:r>
              <a:rPr lang="en-US" altLang="zh-CN" smtClean="0"/>
              <a:t>date</a:t>
            </a:r>
            <a:r>
              <a:rPr lang="zh-CN" altLang="en-US" smtClean="0"/>
              <a:t>或</a:t>
            </a:r>
            <a:r>
              <a:rPr lang="en-US" altLang="zh-CN" smtClean="0"/>
              <a:t>both</a:t>
            </a:r>
            <a:r>
              <a:rPr lang="zh-CN" altLang="en-US" smtClean="0"/>
              <a:t>时才有效；</a:t>
            </a:r>
          </a:p>
          <a:p>
            <a:pPr lvl="1"/>
            <a:r>
              <a:rPr lang="en-US" altLang="zh-CN" smtClean="0"/>
              <a:t>timeStyle</a:t>
            </a:r>
            <a:r>
              <a:rPr lang="zh-CN" altLang="en-US" smtClean="0"/>
              <a:t>指定时间部分的输出格式，该属性仅在</a:t>
            </a:r>
            <a:r>
              <a:rPr lang="en-US" altLang="zh-CN" smtClean="0"/>
              <a:t>type</a:t>
            </a:r>
            <a:r>
              <a:rPr lang="zh-CN" altLang="en-US" smtClean="0"/>
              <a:t>属性取值为</a:t>
            </a:r>
            <a:r>
              <a:rPr lang="en-US" altLang="zh-CN" smtClean="0"/>
              <a:t>time</a:t>
            </a:r>
            <a:r>
              <a:rPr lang="zh-CN" altLang="en-US" smtClean="0"/>
              <a:t>或</a:t>
            </a:r>
            <a:r>
              <a:rPr lang="en-US" altLang="zh-CN" smtClean="0"/>
              <a:t>both</a:t>
            </a:r>
            <a:r>
              <a:rPr lang="zh-CN" altLang="en-US" smtClean="0"/>
              <a:t>时才有效；</a:t>
            </a:r>
          </a:p>
          <a:p>
            <a:pPr lvl="1"/>
            <a:r>
              <a:rPr lang="en-US" altLang="zh-CN" smtClean="0"/>
              <a:t>pattern</a:t>
            </a:r>
            <a:r>
              <a:rPr lang="zh-CN" altLang="en-US" smtClean="0"/>
              <a:t>指定一个自定义的日期和时间输出格式；</a:t>
            </a:r>
          </a:p>
          <a:p>
            <a:pPr lvl="1"/>
            <a:r>
              <a:rPr lang="en-US" altLang="zh-CN" smtClean="0"/>
              <a:t>timeZone</a:t>
            </a:r>
            <a:r>
              <a:rPr lang="zh-CN" altLang="en-US" smtClean="0"/>
              <a:t>指定当期采用的时区；</a:t>
            </a:r>
          </a:p>
          <a:p>
            <a:pPr lvl="1"/>
            <a:r>
              <a:rPr lang="en-US" altLang="zh-CN" smtClean="0"/>
              <a:t>var</a:t>
            </a:r>
            <a:r>
              <a:rPr lang="zh-CN" altLang="en-US" smtClean="0"/>
              <a:t>指定格式化结果保存到某个范围域中某个属性的名称；</a:t>
            </a:r>
          </a:p>
          <a:p>
            <a:pPr lvl="1"/>
            <a:r>
              <a:rPr lang="en-US" altLang="zh-CN" smtClean="0"/>
              <a:t>scope</a:t>
            </a:r>
            <a:r>
              <a:rPr lang="zh-CN" altLang="en-US" smtClean="0"/>
              <a:t>指定格式化结果所保存的范围域。</a:t>
            </a:r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6"/>
          <p:cNvSpPr txBox="1">
            <a:spLocks/>
          </p:cNvSpPr>
          <p:nvPr/>
        </p:nvSpPr>
        <p:spPr bwMode="auto">
          <a:xfrm>
            <a:off x="1212289" y="1861457"/>
            <a:ext cx="7385605" cy="190332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101837" tIns="50918" rIns="101837" bIns="50918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value="date" 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[type="{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time|date|both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dateStyle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="{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default|short|medium|long|full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timeStyle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="{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default|short|medium|long|full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[pattern="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customPattern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  [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timeZone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timeZone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varName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“] [scope="{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page|request|session|application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}"]/&gt;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&lt;fmt:formatDate&gt;</a:t>
            </a:r>
            <a:r>
              <a:rPr lang="zh-CN" altLang="en-US" smtClean="0"/>
              <a:t>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示例</a:t>
            </a:r>
            <a:r>
              <a:rPr lang="en-US" altLang="zh-CN" smtClean="0"/>
              <a:t>】</a:t>
            </a:r>
            <a:r>
              <a:rPr lang="zh-CN" altLang="en-US" smtClean="0"/>
              <a:t>对日期和时间按本地化信息进行格式化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上述示例运行结果如下：</a:t>
            </a:r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6"/>
          <p:cNvSpPr txBox="1">
            <a:spLocks/>
          </p:cNvSpPr>
          <p:nvPr/>
        </p:nvSpPr>
        <p:spPr bwMode="auto">
          <a:xfrm>
            <a:off x="1044995" y="1710240"/>
            <a:ext cx="8713390" cy="160324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101837" tIns="50918" rIns="101837" bIns="50918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fmt:setLocale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zh_CN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/&gt;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Date()%&gt;"/&gt;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 pattern="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yyyy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-MM-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dd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HH:mm:ss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/&gt;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 type="both" 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dateStyle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="full"/&gt;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 type="both" </a:t>
            </a:r>
            <a:r>
              <a:rPr kumimoji="1" lang="en-US" altLang="en-US" sz="13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timeStyle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="medium"/&gt;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7" name="文本占位符 6"/>
          <p:cNvSpPr txBox="1">
            <a:spLocks/>
          </p:cNvSpPr>
          <p:nvPr/>
        </p:nvSpPr>
        <p:spPr bwMode="auto">
          <a:xfrm>
            <a:off x="912794" y="4232551"/>
            <a:ext cx="8713390" cy="130315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101837" tIns="50918" rIns="101837" bIns="50918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2014-12-26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2014-12-26 21:36:01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</a:t>
            </a:r>
            <a:r>
              <a:rPr kumimoji="1" lang="zh-CN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年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12</a:t>
            </a:r>
            <a:r>
              <a:rPr kumimoji="1" lang="zh-CN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月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26</a:t>
            </a:r>
            <a:r>
              <a:rPr kumimoji="1" lang="zh-CN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日 星期五 </a:t>
            </a: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21:36:01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3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2014-12-26 21:36:01</a:t>
            </a:r>
            <a:endParaRPr kumimoji="1" lang="zh-CN" altLang="en-US" sz="13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7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自定义标签库（了解）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mtClean="0"/>
              <a:t>从</a:t>
            </a:r>
            <a:r>
              <a:rPr lang="en-US" altLang="zh-CN" smtClean="0"/>
              <a:t>JSP1.1</a:t>
            </a:r>
            <a:r>
              <a:rPr lang="zh-CN" altLang="en-US" smtClean="0"/>
              <a:t>规范开始</a:t>
            </a:r>
            <a:r>
              <a:rPr lang="en-US" altLang="zh-CN" smtClean="0"/>
              <a:t>JSP</a:t>
            </a:r>
            <a:r>
              <a:rPr lang="zh-CN" altLang="en-US" smtClean="0"/>
              <a:t>就支持使用自定义标签，使用自定义标签大大降低了</a:t>
            </a:r>
            <a:r>
              <a:rPr lang="en-US" altLang="zh-CN" smtClean="0"/>
              <a:t>JSP</a:t>
            </a:r>
            <a:r>
              <a:rPr lang="zh-CN" altLang="en-US" smtClean="0"/>
              <a:t>页面的复杂度，同时增强了代码的复用性，因此自定义标签在</a:t>
            </a:r>
            <a:r>
              <a:rPr lang="en-US" altLang="zh-CN" smtClean="0"/>
              <a:t>Web</a:t>
            </a:r>
            <a:r>
              <a:rPr lang="zh-CN" altLang="en-US" smtClean="0"/>
              <a:t>应用中被广泛使用。同时许多</a:t>
            </a:r>
            <a:r>
              <a:rPr lang="en-US" altLang="zh-CN" smtClean="0"/>
              <a:t>Web</a:t>
            </a:r>
            <a:r>
              <a:rPr lang="zh-CN" altLang="en-US" smtClean="0"/>
              <a:t>框架厂商也都开发出了自己的一套标签库供用户使用，例如</a:t>
            </a:r>
            <a:r>
              <a:rPr lang="en-US" altLang="zh-CN" smtClean="0"/>
              <a:t>Struts2</a:t>
            </a:r>
            <a:r>
              <a:rPr lang="zh-CN" altLang="en-US" smtClean="0"/>
              <a:t>、</a:t>
            </a:r>
            <a:r>
              <a:rPr lang="en-US" altLang="zh-CN" smtClean="0"/>
              <a:t>SpringMVC</a:t>
            </a:r>
            <a:r>
              <a:rPr lang="zh-CN" altLang="en-US" smtClean="0"/>
              <a:t>、</a:t>
            </a:r>
            <a:r>
              <a:rPr lang="en-US" altLang="zh-CN" smtClean="0"/>
              <a:t>JSF</a:t>
            </a:r>
            <a:r>
              <a:rPr lang="zh-CN" altLang="en-US" smtClean="0"/>
              <a:t>等都提供了丰富的自定义标签，因此学习使用自定义标签，也是理解这些框架标签的基础。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由于在</a:t>
            </a:r>
            <a:r>
              <a:rPr lang="en-US" altLang="zh-CN" smtClean="0"/>
              <a:t>JSP1.1</a:t>
            </a:r>
            <a:r>
              <a:rPr lang="zh-CN" altLang="en-US" smtClean="0"/>
              <a:t>规范中开发自定义标签比较复杂，因此</a:t>
            </a:r>
            <a:r>
              <a:rPr lang="en-US" altLang="zh-CN" smtClean="0"/>
              <a:t>JSP2.0</a:t>
            </a:r>
            <a:r>
              <a:rPr lang="zh-CN" altLang="en-US" smtClean="0"/>
              <a:t>引入了一种新的标签扩展机制，称为“简单标签扩展”，这种机制大大简化了标签库的开发，在</a:t>
            </a:r>
            <a:r>
              <a:rPr lang="en-US" altLang="zh-CN" smtClean="0"/>
              <a:t>JSP2.0</a:t>
            </a:r>
            <a:r>
              <a:rPr lang="zh-CN" altLang="en-US" smtClean="0"/>
              <a:t>中开发标签库需如下几个步骤：</a:t>
            </a:r>
          </a:p>
          <a:p>
            <a:pPr lvl="1"/>
            <a:r>
              <a:rPr lang="zh-CN" altLang="en-US" smtClean="0"/>
              <a:t>开发自定义标签处理类；</a:t>
            </a:r>
          </a:p>
          <a:p>
            <a:pPr lvl="1"/>
            <a:r>
              <a:rPr lang="zh-CN" altLang="en-US" smtClean="0"/>
              <a:t>建立一个*</a:t>
            </a:r>
            <a:r>
              <a:rPr lang="en-US" altLang="zh-CN" smtClean="0"/>
              <a:t>.tld</a:t>
            </a:r>
            <a:r>
              <a:rPr lang="zh-CN" altLang="en-US" smtClean="0"/>
              <a:t>文件，每个*</a:t>
            </a:r>
            <a:r>
              <a:rPr lang="en-US" altLang="zh-CN" smtClean="0"/>
              <a:t>.tld</a:t>
            </a:r>
            <a:r>
              <a:rPr lang="zh-CN" altLang="en-US" smtClean="0"/>
              <a:t>文件对应一个标签库，每个标签库可包含多个标签；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JSP</a:t>
            </a:r>
            <a:r>
              <a:rPr lang="zh-CN" altLang="en-US" smtClean="0"/>
              <a:t>文件中使用自定义标签。</a:t>
            </a:r>
          </a:p>
          <a:p>
            <a:endParaRPr lang="zh-CN" altLang="en-US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" y="-205305"/>
            <a:ext cx="205728" cy="41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37" tIns="50918" rIns="101837" bIns="509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8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mtClean="0"/>
              <a:t>EL</a:t>
            </a:r>
            <a:r>
              <a:rPr lang="zh-CN" altLang="en-US" smtClean="0"/>
              <a:t>隐含对象的使用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EL empty</a:t>
            </a:r>
            <a:r>
              <a:rPr lang="zh-CN" altLang="en-US" smtClean="0"/>
              <a:t>运算符号使用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JSTL</a:t>
            </a:r>
            <a:r>
              <a:rPr lang="zh-CN" altLang="en-US" smtClean="0"/>
              <a:t>中</a:t>
            </a:r>
            <a:r>
              <a:rPr lang="en-US" altLang="zh-CN" smtClean="0"/>
              <a:t>c:if</a:t>
            </a:r>
            <a:r>
              <a:rPr lang="zh-CN" altLang="en-US" smtClean="0"/>
              <a:t>、</a:t>
            </a:r>
            <a:r>
              <a:rPr lang="en-US" altLang="zh-CN" smtClean="0"/>
              <a:t>c:redirect</a:t>
            </a:r>
            <a:r>
              <a:rPr lang="zh-CN" altLang="en-US" smtClean="0"/>
              <a:t>、</a:t>
            </a:r>
            <a:r>
              <a:rPr lang="en-US" altLang="zh-CN" smtClean="0"/>
              <a:t> c:choose</a:t>
            </a:r>
            <a:r>
              <a:rPr lang="zh-CN" altLang="en-US" smtClean="0"/>
              <a:t>、</a:t>
            </a:r>
            <a:r>
              <a:rPr lang="en-US" altLang="zh-CN" smtClean="0"/>
              <a:t>c:when</a:t>
            </a:r>
            <a:r>
              <a:rPr lang="zh-CN" altLang="en-US" smtClean="0"/>
              <a:t>、</a:t>
            </a:r>
            <a:r>
              <a:rPr lang="en-US" altLang="zh-CN" smtClean="0"/>
              <a:t>c:otherwise</a:t>
            </a:r>
            <a:r>
              <a:rPr lang="zh-CN" altLang="en-US" smtClean="0"/>
              <a:t>、</a:t>
            </a:r>
            <a:r>
              <a:rPr lang="en-US" altLang="zh-CN" smtClean="0"/>
              <a:t>c:forEach</a:t>
            </a:r>
            <a:r>
              <a:rPr lang="zh-CN" altLang="en-US" smtClean="0"/>
              <a:t>等核心标记库的使用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2118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611" y="0"/>
            <a:ext cx="10639574" cy="7200850"/>
          </a:xfrm>
          <a:prstGeom prst="rect">
            <a:avLst/>
          </a:prstGeom>
          <a:gradFill>
            <a:gsLst>
              <a:gs pos="0">
                <a:srgbClr val="D5F3F9">
                  <a:alpha val="83922"/>
                </a:srgb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18893" y="391857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buSzTx/>
              <a:defRPr/>
            </a:pPr>
            <a:r>
              <a:rPr lang="en-US" altLang="zh-CN" sz="40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Thanks</a:t>
            </a:r>
            <a:r>
              <a:rPr lang="en-US" altLang="zh-CN" sz="4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61" y="1698104"/>
            <a:ext cx="2310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表达式简介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表达式语言（</a:t>
            </a:r>
            <a:r>
              <a:rPr lang="en-US" altLang="zh-CN" smtClean="0"/>
              <a:t>Expression Language</a:t>
            </a:r>
            <a:r>
              <a:rPr lang="zh-CN" altLang="en-US" smtClean="0"/>
              <a:t>，简称</a:t>
            </a:r>
            <a:r>
              <a:rPr lang="en-US" altLang="zh-CN" smtClean="0"/>
              <a:t>EL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EL</a:t>
            </a:r>
            <a:r>
              <a:rPr lang="zh-CN" altLang="en-US" smtClean="0"/>
              <a:t>主要作用：</a:t>
            </a:r>
          </a:p>
          <a:p>
            <a:pPr lvl="1"/>
            <a:r>
              <a:rPr lang="zh-CN" altLang="en-US" smtClean="0"/>
              <a:t>获取数据：</a:t>
            </a:r>
          </a:p>
          <a:p>
            <a:pPr lvl="2"/>
            <a:r>
              <a:rPr lang="en-US" altLang="zh-CN" smtClean="0"/>
              <a:t>EL</a:t>
            </a:r>
            <a:r>
              <a:rPr lang="zh-CN" altLang="en-US" smtClean="0"/>
              <a:t>表达式主要用于替换</a:t>
            </a:r>
            <a:r>
              <a:rPr lang="en-US" altLang="zh-CN" smtClean="0"/>
              <a:t>JSP</a:t>
            </a:r>
            <a:r>
              <a:rPr lang="zh-CN" altLang="en-US" smtClean="0"/>
              <a:t>页面中的脚本表达式，检索</a:t>
            </a:r>
            <a:r>
              <a:rPr lang="en-US" altLang="zh-CN" smtClean="0"/>
              <a:t>request</a:t>
            </a:r>
            <a:r>
              <a:rPr lang="zh-CN" altLang="en-US" smtClean="0"/>
              <a:t>、</a:t>
            </a:r>
            <a:r>
              <a:rPr lang="en-US" altLang="zh-CN" smtClean="0"/>
              <a:t>session</a:t>
            </a:r>
            <a:r>
              <a:rPr lang="zh-CN" altLang="en-US" smtClean="0"/>
              <a:t>等</a:t>
            </a:r>
            <a:r>
              <a:rPr lang="en-US" altLang="zh-CN" smtClean="0"/>
              <a:t>web</a:t>
            </a:r>
            <a:r>
              <a:rPr lang="zh-CN" altLang="en-US" smtClean="0"/>
              <a:t>域对象中的数据，访问</a:t>
            </a:r>
            <a:r>
              <a:rPr lang="en-US" altLang="zh-CN" smtClean="0"/>
              <a:t>javabean</a:t>
            </a:r>
            <a:r>
              <a:rPr lang="zh-CN" altLang="en-US" smtClean="0"/>
              <a:t>的属性、</a:t>
            </a:r>
            <a:r>
              <a:rPr lang="en-US" altLang="zh-CN" smtClean="0"/>
              <a:t>list</a:t>
            </a:r>
            <a:r>
              <a:rPr lang="zh-CN" altLang="en-US" smtClean="0"/>
              <a:t>集合、</a:t>
            </a:r>
            <a:r>
              <a:rPr lang="en-US" altLang="zh-CN" smtClean="0"/>
              <a:t>map</a:t>
            </a:r>
            <a:r>
              <a:rPr lang="zh-CN" altLang="en-US" smtClean="0"/>
              <a:t>集合、数组等。</a:t>
            </a:r>
            <a:endParaRPr lang="en-US" altLang="zh-CN" smtClean="0"/>
          </a:p>
          <a:p>
            <a:pPr lvl="1"/>
            <a:r>
              <a:rPr lang="zh-CN" altLang="en-US" smtClean="0"/>
              <a:t>执行运算：</a:t>
            </a:r>
          </a:p>
          <a:p>
            <a:pPr lvl="2"/>
            <a:r>
              <a:rPr lang="zh-CN" altLang="en-US" smtClean="0"/>
              <a:t>利用</a:t>
            </a:r>
            <a:r>
              <a:rPr lang="en-US" altLang="zh-CN" smtClean="0"/>
              <a:t>EL</a:t>
            </a:r>
            <a:r>
              <a:rPr lang="zh-CN" altLang="en-US" smtClean="0"/>
              <a:t>表达式可以在</a:t>
            </a:r>
            <a:r>
              <a:rPr lang="en-US" altLang="zh-CN" smtClean="0"/>
              <a:t>JSP</a:t>
            </a:r>
            <a:r>
              <a:rPr lang="zh-CN" altLang="en-US" smtClean="0"/>
              <a:t>页面中执行一些基本的关系运算、逻辑运算和算术运算，以在</a:t>
            </a:r>
            <a:r>
              <a:rPr lang="en-US" altLang="zh-CN" smtClean="0"/>
              <a:t>JSP</a:t>
            </a:r>
            <a:r>
              <a:rPr lang="zh-CN" altLang="en-US" smtClean="0"/>
              <a:t>页面中完成一些简单的逻辑运算。</a:t>
            </a:r>
            <a:r>
              <a:rPr lang="en-US" altLang="zh-CN" smtClean="0"/>
              <a:t>${user==null}</a:t>
            </a:r>
          </a:p>
          <a:p>
            <a:pPr lvl="1"/>
            <a:r>
              <a:rPr lang="zh-CN" altLang="en-US" smtClean="0"/>
              <a:t>获取</a:t>
            </a:r>
            <a:r>
              <a:rPr lang="en-US" altLang="zh-CN" smtClean="0"/>
              <a:t>web</a:t>
            </a:r>
            <a:r>
              <a:rPr lang="zh-CN" altLang="en-US" smtClean="0"/>
              <a:t>开发常用对象</a:t>
            </a:r>
          </a:p>
          <a:p>
            <a:pPr lvl="2"/>
            <a:r>
              <a:rPr lang="en-US" altLang="zh-CN" smtClean="0"/>
              <a:t>EL </a:t>
            </a:r>
            <a:r>
              <a:rPr lang="zh-CN" altLang="en-US" smtClean="0"/>
              <a:t>表达式定义了一些隐式对象，利用这些隐式对象，</a:t>
            </a:r>
            <a:r>
              <a:rPr lang="en-US" altLang="zh-CN" smtClean="0"/>
              <a:t>web</a:t>
            </a:r>
            <a:r>
              <a:rPr lang="zh-CN" altLang="en-US" smtClean="0"/>
              <a:t>开发人员可以很轻松获得对</a:t>
            </a:r>
            <a:r>
              <a:rPr lang="en-US" altLang="zh-CN" smtClean="0"/>
              <a:t>web</a:t>
            </a:r>
            <a:r>
              <a:rPr lang="zh-CN" altLang="en-US" smtClean="0"/>
              <a:t>常用对象的引用，从而获得这些对象中的数据。</a:t>
            </a:r>
          </a:p>
          <a:p>
            <a:pPr lvl="1"/>
            <a:r>
              <a:rPr lang="zh-CN" altLang="en-US" smtClean="0"/>
              <a:t>调用</a:t>
            </a:r>
            <a:r>
              <a:rPr lang="en-US" altLang="zh-CN" smtClean="0"/>
              <a:t>Java</a:t>
            </a:r>
            <a:r>
              <a:rPr lang="zh-CN" altLang="en-US" smtClean="0"/>
              <a:t>方法</a:t>
            </a:r>
          </a:p>
          <a:p>
            <a:pPr lvl="2"/>
            <a:r>
              <a:rPr lang="en-US" altLang="zh-CN" smtClean="0"/>
              <a:t>EL</a:t>
            </a:r>
            <a:r>
              <a:rPr lang="zh-CN" altLang="en-US" smtClean="0"/>
              <a:t>表达式允许用户开发自定义</a:t>
            </a:r>
            <a:r>
              <a:rPr lang="en-US" altLang="zh-CN" smtClean="0"/>
              <a:t>EL</a:t>
            </a:r>
            <a:r>
              <a:rPr lang="zh-CN" altLang="en-US" smtClean="0"/>
              <a:t>函数，以在</a:t>
            </a:r>
            <a:r>
              <a:rPr lang="en-US" altLang="zh-CN" smtClean="0"/>
              <a:t>JSP</a:t>
            </a:r>
            <a:r>
              <a:rPr lang="zh-CN" altLang="en-US" smtClean="0"/>
              <a:t>页面中通过</a:t>
            </a:r>
            <a:r>
              <a:rPr lang="en-US" altLang="zh-CN" smtClean="0"/>
              <a:t>EL</a:t>
            </a:r>
            <a:r>
              <a:rPr lang="zh-CN" altLang="en-US" smtClean="0"/>
              <a:t>表达式调用</a:t>
            </a:r>
            <a:r>
              <a:rPr lang="en-US" altLang="zh-CN" smtClean="0"/>
              <a:t>Java</a:t>
            </a:r>
            <a:r>
              <a:rPr lang="zh-CN" altLang="en-US" smtClean="0"/>
              <a:t>类的方法。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6336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语法</a:t>
            </a:r>
            <a:endParaRPr lang="en-US" altLang="zh-CN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EL</a:t>
            </a:r>
            <a:r>
              <a:rPr lang="zh-CN" altLang="en-US" smtClean="0"/>
              <a:t>表语法：</a:t>
            </a:r>
            <a:r>
              <a:rPr lang="en-US" altLang="zh-CN" smtClean="0"/>
              <a:t>${</a:t>
            </a:r>
            <a:r>
              <a:rPr lang="zh-CN" altLang="en-US" smtClean="0"/>
              <a:t>表达式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 smtClean="0"/>
              <a:t>表达式可以是常量、变量，表达式中可以使用</a:t>
            </a:r>
            <a:r>
              <a:rPr lang="en-US" altLang="zh-CN" smtClean="0"/>
              <a:t>EL</a:t>
            </a:r>
            <a:r>
              <a:rPr lang="zh-CN" altLang="en-US" smtClean="0"/>
              <a:t>隐含对象、</a:t>
            </a:r>
            <a:r>
              <a:rPr lang="en-US" altLang="zh-CN" smtClean="0"/>
              <a:t>EL</a:t>
            </a:r>
            <a:r>
              <a:rPr lang="zh-CN" altLang="en-US" smtClean="0"/>
              <a:t>运算符号和</a:t>
            </a:r>
            <a:r>
              <a:rPr lang="en-US" altLang="zh-CN" smtClean="0"/>
              <a:t>EL</a:t>
            </a:r>
            <a:r>
              <a:rPr lang="zh-CN" altLang="en-US" smtClean="0"/>
              <a:t>函数。</a:t>
            </a:r>
          </a:p>
          <a:p>
            <a:r>
              <a:rPr lang="zh-CN" altLang="en-US" smtClean="0"/>
              <a:t>示例：</a:t>
            </a:r>
            <a:endParaRPr lang="en-US" altLang="zh-CN" smtClean="0"/>
          </a:p>
          <a:p>
            <a:r>
              <a:rPr lang="en-US" altLang="zh-CN" smtClean="0"/>
              <a:t>${“hello”} //</a:t>
            </a:r>
            <a:r>
              <a:rPr lang="zh-CN" altLang="en-US" smtClean="0"/>
              <a:t>输出常量</a:t>
            </a:r>
            <a:endParaRPr lang="en-US" altLang="zh-CN" smtClean="0"/>
          </a:p>
          <a:p>
            <a:r>
              <a:rPr lang="en-US" altLang="zh-CN" smtClean="0"/>
              <a:t>${2+3} //</a:t>
            </a:r>
            <a:r>
              <a:rPr lang="zh-CN" altLang="en-US" smtClean="0"/>
              <a:t>输出计算结果</a:t>
            </a:r>
            <a:endParaRPr lang="en-US" altLang="zh-CN" smtClean="0"/>
          </a:p>
          <a:p>
            <a:r>
              <a:rPr lang="en-US" altLang="zh-CN" smtClean="0"/>
              <a:t>${2&gt;3} //</a:t>
            </a:r>
            <a:r>
              <a:rPr lang="zh-CN" altLang="en-US" smtClean="0"/>
              <a:t>输出计算结果</a:t>
            </a:r>
            <a:endParaRPr lang="en-US" altLang="zh-CN" smtClean="0"/>
          </a:p>
          <a:p>
            <a:r>
              <a:rPr lang="en-US" altLang="zh-CN" smtClean="0"/>
              <a:t>${sessionScope.user.name}//</a:t>
            </a:r>
            <a:r>
              <a:rPr lang="zh-CN" altLang="en-US" smtClean="0"/>
              <a:t>输出隐含对象中的属性值</a:t>
            </a:r>
            <a:endParaRPr lang="en-US" altLang="zh-CN" smtClean="0"/>
          </a:p>
          <a:p>
            <a:r>
              <a:rPr lang="en-US" altLang="zh-CN" smtClean="0"/>
              <a:t>${empty username} //</a:t>
            </a:r>
            <a:r>
              <a:rPr lang="zh-CN" altLang="en-US" smtClean="0"/>
              <a:t>输出</a:t>
            </a:r>
            <a:r>
              <a:rPr lang="en-US" altLang="zh-CN" smtClean="0"/>
              <a:t>empty</a:t>
            </a:r>
            <a:r>
              <a:rPr lang="zh-CN" altLang="en-US" smtClean="0"/>
              <a:t>运算结果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7" name="Group 13"/>
          <p:cNvGraphicFramePr>
            <a:graphicFrameLocks/>
          </p:cNvGraphicFramePr>
          <p:nvPr/>
        </p:nvGraphicFramePr>
        <p:xfrm>
          <a:off x="1212289" y="3902884"/>
          <a:ext cx="5018807" cy="2432304"/>
        </p:xfrm>
        <a:graphic>
          <a:graphicData uri="http://schemas.openxmlformats.org/drawingml/2006/table">
            <a:tbl>
              <a:tblPr/>
              <a:tblGrid>
                <a:gridCol w="5018807"/>
              </a:tblGrid>
              <a:tr h="2432304">
                <a:tc>
                  <a:txBody>
                    <a:bodyPr/>
                    <a:lstStyle/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300" smtClean="0">
                          <a:ea typeface="宋体" pitchFamily="2" charset="-122"/>
                        </a:rPr>
                        <a:t>不使用表达式语言，输出属性内容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BF5F3F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5F3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&lt;%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	request.setAttribute(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"info"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,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“neuedu"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);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if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 (request.getAttribute(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"info"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) != 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null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){ 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5F3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%&gt;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       &lt;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h3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&gt;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5F3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&lt;%=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request.getAttribute(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“info”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)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5F3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%&gt;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&lt;/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h3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&gt; //</a:t>
                      </a: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输出属性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      }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F5F3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%&gt;</a:t>
                      </a: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   &lt;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h3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&gt;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${info}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&lt;/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h3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&gt;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5FB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&lt;!-- </a:t>
                      </a: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5FB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表达式输出 </a:t>
                      </a: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5FBF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Arial" pitchFamily="34" charset="0"/>
                        </a:rPr>
                        <a:t>--&gt;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106220" marR="106220" marT="64008" marB="640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4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表达式的变量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mtClean="0"/>
              <a:t>EL</a:t>
            </a:r>
            <a:r>
              <a:rPr lang="zh-CN" altLang="en-US" smtClean="0"/>
              <a:t>表达式语句在执行时，会调用</a:t>
            </a:r>
            <a:r>
              <a:rPr lang="en-US" altLang="zh-CN" smtClean="0"/>
              <a:t>pageContext.findAttribute</a:t>
            </a:r>
            <a:r>
              <a:rPr lang="zh-CN" altLang="en-US" smtClean="0"/>
              <a:t>方法，用变量名为关键字，分别从</a:t>
            </a:r>
            <a:r>
              <a:rPr lang="en-US" altLang="zh-CN" smtClean="0"/>
              <a:t>page</a:t>
            </a:r>
            <a:r>
              <a:rPr lang="zh-CN" altLang="en-US" smtClean="0"/>
              <a:t>、</a:t>
            </a:r>
            <a:r>
              <a:rPr lang="en-US" altLang="zh-CN" smtClean="0"/>
              <a:t>request</a:t>
            </a:r>
            <a:r>
              <a:rPr lang="zh-CN" altLang="en-US" smtClean="0"/>
              <a:t>、</a:t>
            </a:r>
            <a:r>
              <a:rPr lang="en-US" altLang="zh-CN" smtClean="0"/>
              <a:t>session</a:t>
            </a:r>
            <a:r>
              <a:rPr lang="zh-CN" altLang="en-US" smtClean="0"/>
              <a:t>、</a:t>
            </a:r>
            <a:r>
              <a:rPr lang="en-US" altLang="zh-CN" smtClean="0"/>
              <a:t>application</a:t>
            </a:r>
            <a:r>
              <a:rPr lang="zh-CN" altLang="en-US" smtClean="0"/>
              <a:t>四个域中查找相应的对象，找到则返回相应对象，找不到则返回”” （注意，不是</a:t>
            </a:r>
            <a:r>
              <a:rPr lang="en-US" altLang="zh-CN" smtClean="0"/>
              <a:t>null</a:t>
            </a:r>
            <a:r>
              <a:rPr lang="zh-CN" altLang="en-US" smtClean="0"/>
              <a:t>，而是空字符串）。</a:t>
            </a:r>
            <a:endParaRPr lang="en-US" altLang="zh-CN" smtClean="0"/>
          </a:p>
          <a:p>
            <a:pPr lvl="1"/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en-US" altLang="zh-CN" smtClean="0"/>
              <a:t>${username}</a:t>
            </a:r>
            <a:r>
              <a:rPr lang="zh-CN" altLang="en-US" smtClean="0"/>
              <a:t>，按照</a:t>
            </a:r>
            <a:r>
              <a:rPr lang="en-US" altLang="zh-CN" smtClean="0"/>
              <a:t>page</a:t>
            </a:r>
            <a:r>
              <a:rPr lang="zh-CN" altLang="en-US" smtClean="0"/>
              <a:t>、</a:t>
            </a:r>
            <a:r>
              <a:rPr lang="en-US" altLang="zh-CN" smtClean="0"/>
              <a:t>request</a:t>
            </a:r>
            <a:r>
              <a:rPr lang="zh-CN" altLang="en-US" smtClean="0"/>
              <a:t>、</a:t>
            </a:r>
            <a:r>
              <a:rPr lang="en-US" altLang="zh-CN" smtClean="0"/>
              <a:t>session</a:t>
            </a:r>
            <a:r>
              <a:rPr lang="zh-CN" altLang="en-US" smtClean="0"/>
              <a:t>、</a:t>
            </a:r>
            <a:r>
              <a:rPr lang="en-US" altLang="zh-CN" smtClean="0"/>
              <a:t>application</a:t>
            </a:r>
            <a:r>
              <a:rPr lang="zh-CN" altLang="en-US" smtClean="0"/>
              <a:t>范围的顺序依次查找名为</a:t>
            </a:r>
            <a:r>
              <a:rPr lang="en-US" altLang="zh-CN" smtClean="0"/>
              <a:t>username</a:t>
            </a:r>
            <a:r>
              <a:rPr lang="zh-CN" altLang="en-US" smtClean="0"/>
              <a:t>的属性。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EL</a:t>
            </a:r>
            <a:r>
              <a:rPr lang="zh-CN" altLang="en-US" smtClean="0"/>
              <a:t>中的变量处理要遵循</a:t>
            </a:r>
            <a:r>
              <a:rPr lang="en-US" altLang="zh-CN" smtClean="0"/>
              <a:t>Java</a:t>
            </a:r>
            <a:r>
              <a:rPr lang="zh-CN" altLang="en-US" smtClean="0"/>
              <a:t>命名规范外，还要注意不能使用</a:t>
            </a:r>
            <a:r>
              <a:rPr lang="en-US" altLang="zh-CN" smtClean="0"/>
              <a:t>EL</a:t>
            </a:r>
            <a:r>
              <a:rPr lang="zh-CN" altLang="en-US" smtClean="0"/>
              <a:t>中的保留字</a:t>
            </a:r>
            <a:endParaRPr lang="zh-CN" altLang="en-US"/>
          </a:p>
        </p:txBody>
      </p:sp>
      <p:graphicFrame>
        <p:nvGraphicFramePr>
          <p:cNvPr id="442370" name="Object 4"/>
          <p:cNvGraphicFramePr>
            <a:graphicFrameLocks noChangeAspect="1"/>
          </p:cNvGraphicFramePr>
          <p:nvPr/>
        </p:nvGraphicFramePr>
        <p:xfrm>
          <a:off x="1295936" y="4129709"/>
          <a:ext cx="7625316" cy="14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MP 图像" r:id="rId3" imgW="6563641" imgH="1380952" progId="PBrush">
                  <p:embed/>
                </p:oleObj>
              </mc:Choice>
              <mc:Fallback>
                <p:oleObj name="BMP 图像" r:id="rId3" imgW="6563641" imgH="13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936" y="4129709"/>
                        <a:ext cx="7625316" cy="142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66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中的</a:t>
            </a:r>
            <a:r>
              <a:rPr lang="en-US" altLang="zh-CN" smtClean="0"/>
              <a:t>.</a:t>
            </a:r>
            <a:r>
              <a:rPr lang="zh-CN" altLang="en-US" smtClean="0"/>
              <a:t>和</a:t>
            </a:r>
            <a:r>
              <a:rPr lang="en-US" altLang="zh-CN" smtClean="0"/>
              <a:t>[]</a:t>
            </a:r>
            <a:r>
              <a:rPr lang="zh-CN" altLang="en-US" smtClean="0"/>
              <a:t>操作符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mtClean="0"/>
              <a:t>EL </a:t>
            </a:r>
            <a:r>
              <a:rPr lang="zh-CN" altLang="en-US" smtClean="0"/>
              <a:t>提供 </a:t>
            </a:r>
            <a:r>
              <a:rPr lang="en-US" altLang="zh-CN" smtClean="0"/>
              <a:t>. </a:t>
            </a:r>
            <a:r>
              <a:rPr lang="zh-CN" altLang="en-US" smtClean="0"/>
              <a:t>和 </a:t>
            </a:r>
            <a:r>
              <a:rPr lang="en-US" altLang="zh-CN" smtClean="0"/>
              <a:t>[ ] </a:t>
            </a:r>
            <a:r>
              <a:rPr lang="zh-CN" altLang="en-US" smtClean="0"/>
              <a:t>两种运算符来导航数据，下列两者所代表的意思是一样的：</a:t>
            </a:r>
          </a:p>
          <a:p>
            <a:pPr lvl="1"/>
            <a:r>
              <a:rPr lang="en-US" altLang="zh-CN" smtClean="0"/>
              <a:t>${sessionScope.user.sex}</a:t>
            </a:r>
          </a:p>
          <a:p>
            <a:pPr lvl="1"/>
            <a:r>
              <a:rPr lang="en-US" altLang="zh-CN" smtClean="0"/>
              <a:t>${sessionScope.user["sex"]}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[ ]</a:t>
            </a:r>
            <a:r>
              <a:rPr lang="zh-CN" altLang="en-US" smtClean="0"/>
              <a:t>具有更强大的功能</a:t>
            </a:r>
            <a:endParaRPr lang="en-US" altLang="zh-CN" smtClean="0"/>
          </a:p>
          <a:p>
            <a:pPr lvl="1"/>
            <a:r>
              <a:rPr lang="zh-CN" altLang="en-US" smtClean="0"/>
              <a:t>当要存取的属性名称中包含一些特殊字符，如</a:t>
            </a:r>
            <a:r>
              <a:rPr lang="en-US" altLang="zh-CN" smtClean="0"/>
              <a:t>. </a:t>
            </a:r>
            <a:r>
              <a:rPr lang="zh-CN" altLang="en-US" smtClean="0"/>
              <a:t>或 </a:t>
            </a:r>
            <a:r>
              <a:rPr lang="en-US" altLang="zh-CN" smtClean="0"/>
              <a:t>– </a:t>
            </a:r>
            <a:r>
              <a:rPr lang="zh-CN" altLang="en-US" smtClean="0"/>
              <a:t>等并非字母或数字的符号，就一定要使用 </a:t>
            </a:r>
            <a:r>
              <a:rPr lang="en-US" altLang="zh-CN" smtClean="0"/>
              <a:t>[ ]</a:t>
            </a:r>
            <a:r>
              <a:rPr lang="zh-CN" altLang="en-US" smtClean="0"/>
              <a:t>，如：</a:t>
            </a:r>
            <a:r>
              <a:rPr lang="en-US" altLang="zh-CN" smtClean="0"/>
              <a:t>${header["user-agent"]}</a:t>
            </a:r>
          </a:p>
          <a:p>
            <a:pPr lvl="1"/>
            <a:r>
              <a:rPr lang="en-US" altLang="zh-CN" smtClean="0"/>
              <a:t>.</a:t>
            </a:r>
            <a:r>
              <a:rPr lang="zh-CN" altLang="en-US" smtClean="0"/>
              <a:t>和 </a:t>
            </a:r>
            <a:r>
              <a:rPr lang="en-US" altLang="zh-CN" smtClean="0"/>
              <a:t>[ ] </a:t>
            </a:r>
            <a:r>
              <a:rPr lang="zh-CN" altLang="en-US" smtClean="0"/>
              <a:t>也可以同时混合使用，如：</a:t>
            </a:r>
            <a:r>
              <a:rPr lang="en-US" altLang="zh-CN" smtClean="0"/>
              <a:t>${sessionScope.shoppingCart[0].price} </a:t>
            </a:r>
            <a:r>
              <a:rPr lang="zh-CN" altLang="en-US" smtClean="0"/>
              <a:t>结果为</a:t>
            </a:r>
            <a:r>
              <a:rPr lang="en-US" altLang="zh-CN" smtClean="0"/>
              <a:t>shoppingCart</a:t>
            </a:r>
            <a:r>
              <a:rPr lang="zh-CN" altLang="en-US" smtClean="0"/>
              <a:t>中第一项物品的价格。</a:t>
            </a:r>
          </a:p>
          <a:p>
            <a:pPr lvl="1"/>
            <a:r>
              <a:rPr lang="zh-CN" altLang="en-US" smtClean="0"/>
              <a:t>可以访问有序集合或数组中的指定索引位置的某个元素，如：</a:t>
            </a:r>
            <a:r>
              <a:rPr lang="en-US" altLang="zh-CN" smtClean="0"/>
              <a:t>${array[1]}</a:t>
            </a:r>
          </a:p>
          <a:p>
            <a:pPr lvl="1"/>
            <a:r>
              <a:rPr lang="zh-CN" altLang="en-US" smtClean="0"/>
              <a:t>可以访问</a:t>
            </a:r>
            <a:r>
              <a:rPr lang="en-US" altLang="zh-CN" smtClean="0"/>
              <a:t>Map</a:t>
            </a:r>
            <a:r>
              <a:rPr lang="zh-CN" altLang="en-US" smtClean="0"/>
              <a:t>对象的</a:t>
            </a:r>
            <a:r>
              <a:rPr lang="en-US" altLang="zh-CN" smtClean="0"/>
              <a:t>key</a:t>
            </a:r>
            <a:r>
              <a:rPr lang="zh-CN" altLang="en-US" smtClean="0"/>
              <a:t>关键字的值，如：</a:t>
            </a:r>
            <a:r>
              <a:rPr lang="en-US" altLang="zh-CN" smtClean="0"/>
              <a:t>${map["key"]}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7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隐含对象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EL</a:t>
            </a:r>
            <a:r>
              <a:rPr lang="zh-CN" altLang="en-US" smtClean="0"/>
              <a:t>表达式语言中定义了</a:t>
            </a:r>
            <a:r>
              <a:rPr lang="en-US" altLang="zh-CN" smtClean="0"/>
              <a:t>11</a:t>
            </a:r>
            <a:r>
              <a:rPr lang="zh-CN" altLang="en-US" smtClean="0"/>
              <a:t>个隐含对象，使用这些隐含对象可以很方便地获取</a:t>
            </a:r>
            <a:r>
              <a:rPr lang="en-US" altLang="zh-CN" smtClean="0"/>
              <a:t>web</a:t>
            </a:r>
            <a:r>
              <a:rPr lang="zh-CN" altLang="en-US" smtClean="0"/>
              <a:t>开发中的一些常见对象，并读取这些对象的数据。</a:t>
            </a:r>
          </a:p>
          <a:p>
            <a:r>
              <a:rPr lang="zh-CN" altLang="en-US" smtClean="0"/>
              <a:t>语法：</a:t>
            </a:r>
            <a:r>
              <a:rPr lang="en-US" altLang="zh-CN" smtClean="0"/>
              <a:t>${</a:t>
            </a:r>
            <a:r>
              <a:rPr lang="zh-CN" altLang="en-US" smtClean="0"/>
              <a:t>隐式对象名称</a:t>
            </a:r>
            <a:r>
              <a:rPr lang="en-US" altLang="zh-CN" smtClean="0"/>
              <a:t>}  </a:t>
            </a:r>
            <a:r>
              <a:rPr lang="zh-CN" altLang="en-US" smtClean="0"/>
              <a:t>：获得对象的引用</a:t>
            </a:r>
          </a:p>
        </p:txBody>
      </p:sp>
      <p:graphicFrame>
        <p:nvGraphicFramePr>
          <p:cNvPr id="744450" name="Group 1026"/>
          <p:cNvGraphicFramePr>
            <a:graphicFrameLocks noGrp="1"/>
          </p:cNvGraphicFramePr>
          <p:nvPr/>
        </p:nvGraphicFramePr>
        <p:xfrm>
          <a:off x="961348" y="2239499"/>
          <a:ext cx="9117184" cy="4043899"/>
        </p:xfrm>
        <a:graphic>
          <a:graphicData uri="http://schemas.openxmlformats.org/drawingml/2006/table">
            <a:tbl>
              <a:tblPr/>
              <a:tblGrid>
                <a:gridCol w="2174182"/>
                <a:gridCol w="694300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隐含对象名称</a:t>
                      </a: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       述</a:t>
                      </a: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pageContext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对应于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JSP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页面中的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pageContext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对象（注意：取的是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pageContext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对象。）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pageScope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代表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page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域中用于保存属性的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requestScope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代表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request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域中用于保存属性的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sessionScope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代表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session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域中用于保存属性的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param</a:t>
                      </a: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表示一个保存了所有请求参数的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paramValues</a:t>
                      </a: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表示一个保存了所有请求参数的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，它对于某个请求参数，返回的是一个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string[]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header</a:t>
                      </a: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表示一个保存了所有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http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请求头字段的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headerValues</a:t>
                      </a: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同上，返回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string[]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数组。注意：如果头里面有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“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”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，例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Accept-Encoding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，则要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headerValues[“Accept-Encoding”]</a:t>
                      </a: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cookie</a:t>
                      </a: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表示一个保存了所有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cookie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initParam</a:t>
                      </a:r>
                    </a:p>
                  </a:txBody>
                  <a:tcPr marL="106220" marR="106220" marT="48006" marB="480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表示一个保存了所有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web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应用初始化参数的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map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L="106220" marR="106220" marT="48006" marB="480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69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范围相关的隐含对象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mtClean="0"/>
              <a:t>示例：使用</a:t>
            </a:r>
            <a:r>
              <a:rPr lang="en-US" altLang="zh-CN" smtClean="0"/>
              <a:t>EL</a:t>
            </a:r>
            <a:r>
              <a:rPr lang="zh-CN" altLang="en-US" smtClean="0"/>
              <a:t>访问</a:t>
            </a:r>
            <a:r>
              <a:rPr lang="en-US" altLang="zh-CN" smtClean="0"/>
              <a:t>Session</a:t>
            </a:r>
            <a:r>
              <a:rPr lang="zh-CN" altLang="en-US" smtClean="0"/>
              <a:t>作用域中的对象</a:t>
            </a:r>
            <a:endParaRPr lang="en-US" altLang="zh-CN" smtClean="0"/>
          </a:p>
          <a:p>
            <a:pPr lvl="1"/>
            <a:r>
              <a:rPr lang="en-US" altLang="zh-CN" smtClean="0"/>
              <a:t>${sessionScope.user.username}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示例：使用脚本访问</a:t>
            </a:r>
            <a:r>
              <a:rPr lang="en-US" altLang="zh-CN" smtClean="0"/>
              <a:t>Session</a:t>
            </a:r>
            <a:r>
              <a:rPr lang="zh-CN" altLang="en-US" smtClean="0"/>
              <a:t>作用域中的对象</a:t>
            </a:r>
            <a:endParaRPr lang="en-US" altLang="zh-CN" smtClean="0"/>
          </a:p>
          <a:p>
            <a:pPr lvl="1"/>
            <a:r>
              <a:rPr lang="en-US" altLang="zh-CN" smtClean="0"/>
              <a:t>&lt;%</a:t>
            </a:r>
          </a:p>
          <a:p>
            <a:pPr lvl="1"/>
            <a:r>
              <a:rPr lang="en-US" altLang="zh-CN" smtClean="0"/>
              <a:t>   User  user = (User)session.getAttribute(“user”);</a:t>
            </a:r>
          </a:p>
          <a:p>
            <a:pPr lvl="1"/>
            <a:r>
              <a:rPr lang="en-US" altLang="zh-CN" smtClean="0"/>
              <a:t>   String username = user.getUserName();</a:t>
            </a:r>
          </a:p>
          <a:p>
            <a:pPr lvl="1"/>
            <a:r>
              <a:rPr lang="en-US" altLang="zh-CN" smtClean="0"/>
              <a:t>   out.println(username);</a:t>
            </a:r>
          </a:p>
          <a:p>
            <a:pPr lvl="1"/>
            <a:r>
              <a:rPr lang="en-US" altLang="zh-CN" smtClean="0"/>
              <a:t>%&gt;</a:t>
            </a:r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上述代码对比可以看出，</a:t>
            </a:r>
            <a:r>
              <a:rPr lang="en-US" altLang="zh-CN" smtClean="0"/>
              <a:t>EL</a:t>
            </a:r>
            <a:r>
              <a:rPr lang="zh-CN" altLang="en-US" smtClean="0"/>
              <a:t>自动完成了类型转换和数据输出功能，并且大大简化了代码量。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示例代码：</a:t>
            </a:r>
            <a:r>
              <a:rPr lang="en-US" altLang="zh-CN" smtClean="0"/>
              <a:t> ch05-el/scopeObj.jsp</a:t>
            </a:r>
            <a:r>
              <a:rPr lang="zh-CN" altLang="en-US" smtClean="0"/>
              <a:t>、</a:t>
            </a:r>
            <a:r>
              <a:rPr lang="en-US" altLang="zh-CN" smtClean="0"/>
              <a:t>User.java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813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258341" y="6723063"/>
            <a:ext cx="3363622" cy="480060"/>
          </a:xfrm>
          <a:prstGeom prst="rect">
            <a:avLst/>
          </a:prstGeom>
          <a:noFill/>
        </p:spPr>
        <p:txBody>
          <a:bodyPr/>
          <a:lstStyle/>
          <a:p>
            <a:endParaRPr lang="en-US" altLang="zh-CN" smtClean="0"/>
          </a:p>
        </p:txBody>
      </p:sp>
      <p:grpSp>
        <p:nvGrpSpPr>
          <p:cNvPr id="9" name="组合 7"/>
          <p:cNvGrpSpPr/>
          <p:nvPr/>
        </p:nvGrpSpPr>
        <p:grpSpPr>
          <a:xfrm>
            <a:off x="2801578" y="5868695"/>
            <a:ext cx="4350211" cy="507831"/>
            <a:chOff x="2339974" y="5553327"/>
            <a:chExt cx="3744913" cy="362736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2339974" y="5553327"/>
              <a:ext cx="3744913" cy="362736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2" algn="ctr"/>
              <a:r>
                <a:rPr lang="zh-CN" altLang="en-US" sz="2700" b="1">
                  <a:solidFill>
                    <a:schemeClr val="bg1"/>
                  </a:solidFill>
                </a:rPr>
                <a:t>讲师演示讲解</a:t>
              </a:r>
            </a:p>
          </p:txBody>
        </p:sp>
        <p:pic>
          <p:nvPicPr>
            <p:cNvPr id="11" name="图片 25" descr="timgaa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976" y="5559416"/>
              <a:ext cx="601811" cy="34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2308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4169</Words>
  <Application>Microsoft Office PowerPoint</Application>
  <PresentationFormat>自定义</PresentationFormat>
  <Paragraphs>709</Paragraphs>
  <Slides>39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Office 主题​​</vt:lpstr>
      <vt:lpstr>BMP 图像</vt:lpstr>
      <vt:lpstr>位图图像</vt:lpstr>
      <vt:lpstr>PowerPoint 演示文稿</vt:lpstr>
      <vt:lpstr>本章教学目标</vt:lpstr>
      <vt:lpstr>本章教学内容</vt:lpstr>
      <vt:lpstr>EL表达式简介</vt:lpstr>
      <vt:lpstr>EL语法</vt:lpstr>
      <vt:lpstr>EL表达式的变量</vt:lpstr>
      <vt:lpstr>EL中的.和[]操作符</vt:lpstr>
      <vt:lpstr>EL隐含对象</vt:lpstr>
      <vt:lpstr>范围相关的隐含对象</vt:lpstr>
      <vt:lpstr>请求参数隐含对象</vt:lpstr>
      <vt:lpstr>其它隐含对象</vt:lpstr>
      <vt:lpstr>EL运算符</vt:lpstr>
      <vt:lpstr>课堂练习（10分钟）</vt:lpstr>
      <vt:lpstr>JSTL简介</vt:lpstr>
      <vt:lpstr>JSTL函数库分类</vt:lpstr>
      <vt:lpstr>JSTL函数库分类</vt:lpstr>
      <vt:lpstr>JSTL的安装使用</vt:lpstr>
      <vt:lpstr>JSTL的安装使用</vt:lpstr>
      <vt:lpstr>核心标签库</vt:lpstr>
      <vt:lpstr>通用标签</vt:lpstr>
      <vt:lpstr>课堂练习（10分钟）</vt:lpstr>
      <vt:lpstr>条件标签</vt:lpstr>
      <vt:lpstr>&lt;c:if&gt;标签</vt:lpstr>
      <vt:lpstr>&lt;c:choose&gt;标签</vt:lpstr>
      <vt:lpstr>&lt;c:when&gt;、 &lt;c:otherwise&gt;标签</vt:lpstr>
      <vt:lpstr>迭代标签</vt:lpstr>
      <vt:lpstr>&lt;c:forEach&gt;标签</vt:lpstr>
      <vt:lpstr>&lt;c:forEach&gt;标签</vt:lpstr>
      <vt:lpstr>&lt;c:forEach&gt;标签</vt:lpstr>
      <vt:lpstr>&lt;c:forTokens&gt;标签</vt:lpstr>
      <vt:lpstr>&lt;c:forTokens&gt;标签</vt:lpstr>
      <vt:lpstr>课堂练习（10分钟）</vt:lpstr>
      <vt:lpstr>URL相关标签</vt:lpstr>
      <vt:lpstr>I18N标签库</vt:lpstr>
      <vt:lpstr>&lt;fmt:formatDate&gt;标签</vt:lpstr>
      <vt:lpstr>&lt;fmt:formatDate&gt;标签</vt:lpstr>
      <vt:lpstr>自定义标签库（了解）</vt:lpstr>
      <vt:lpstr>本章重点总结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</cp:lastModifiedBy>
  <cp:revision>400</cp:revision>
  <dcterms:created xsi:type="dcterms:W3CDTF">2015-09-17T07:42:45Z</dcterms:created>
  <dcterms:modified xsi:type="dcterms:W3CDTF">2018-09-07T01:52:45Z</dcterms:modified>
</cp:coreProperties>
</file>