
<file path=[Content_Types].xml><?xml version="1.0" encoding="utf-8"?>
<Types xmlns="http://schemas.openxmlformats.org/package/2006/content-types">
  <Default Extension="vsd" ContentType="application/vnd.visio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62" r:id="rId2"/>
    <p:sldId id="344" r:id="rId3"/>
    <p:sldId id="345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63" r:id="rId21"/>
    <p:sldId id="364" r:id="rId22"/>
    <p:sldId id="365" r:id="rId23"/>
    <p:sldId id="366" r:id="rId24"/>
    <p:sldId id="367" r:id="rId25"/>
    <p:sldId id="368" r:id="rId26"/>
    <p:sldId id="369" r:id="rId27"/>
    <p:sldId id="370" r:id="rId28"/>
    <p:sldId id="371" r:id="rId29"/>
    <p:sldId id="372" r:id="rId30"/>
    <p:sldId id="373" r:id="rId31"/>
    <p:sldId id="374" r:id="rId32"/>
    <p:sldId id="375" r:id="rId33"/>
    <p:sldId id="376" r:id="rId34"/>
    <p:sldId id="377" r:id="rId35"/>
    <p:sldId id="379" r:id="rId36"/>
    <p:sldId id="343" r:id="rId37"/>
  </p:sldIdLst>
  <p:sldSz cx="10621963" cy="7200900"/>
  <p:notesSz cx="6858000" cy="9144000"/>
  <p:defaultTextStyle>
    <a:defPPr>
      <a:defRPr lang="zh-CN"/>
    </a:defPPr>
    <a:lvl1pPr marL="0" algn="l" defTabSz="10079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3967" algn="l" defTabSz="10079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7934" algn="l" defTabSz="10079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11901" algn="l" defTabSz="10079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5868" algn="l" defTabSz="10079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9834" algn="l" defTabSz="10079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23802" algn="l" defTabSz="10079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27768" algn="l" defTabSz="10079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31735" algn="l" defTabSz="10079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68">
          <p15:clr>
            <a:srgbClr val="A4A3A4"/>
          </p15:clr>
        </p15:guide>
        <p15:guide id="2" pos="33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F3F9"/>
    <a:srgbClr val="F3F7FB"/>
    <a:srgbClr val="B0845D"/>
    <a:srgbClr val="6E4314"/>
    <a:srgbClr val="E9E3DB"/>
    <a:srgbClr val="663300"/>
    <a:srgbClr val="D9C4B1"/>
    <a:srgbClr val="DED4C8"/>
    <a:srgbClr val="F8A45E"/>
    <a:srgbClr val="FBF6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40" autoAdjust="0"/>
  </p:normalViewPr>
  <p:slideViewPr>
    <p:cSldViewPr>
      <p:cViewPr varScale="1">
        <p:scale>
          <a:sx n="86" d="100"/>
          <a:sy n="86" d="100"/>
        </p:scale>
        <p:origin x="-678" y="-72"/>
      </p:cViewPr>
      <p:guideLst>
        <p:guide orient="horz" pos="2268"/>
        <p:guide pos="33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B27E5694-D40B-4E53-A538-98E9812A0AFD}" type="datetimeFigureOut">
              <a:rPr lang="zh-CN" altLang="en-US" smtClean="0"/>
              <a:pPr/>
              <a:t>2018/9/7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685800"/>
            <a:ext cx="50577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E538238A-7168-42E6-BC79-DD863205BE8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8200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9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154" algn="l" defTabSz="914309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309" algn="l" defTabSz="914309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463" algn="l" defTabSz="914309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617" algn="l" defTabSz="914309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5771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5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3C14F8-2E97-4D73-87FE-32E2EC9916BF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A361E3-E82B-45E5-B2BD-265D4E18B554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20A48A-8E02-4103-A996-5E713C54D3D7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20A48A-8E02-4103-A996-5E713C54D3D7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与</a:t>
            </a:r>
            <a:r>
              <a:rPr lang="en-US" altLang="zh-CN" sz="1200" dirty="0" err="1" smtClean="0"/>
              <a:t>Servlet</a:t>
            </a:r>
            <a:r>
              <a:rPr lang="zh-CN" altLang="en-US" sz="1200" dirty="0" smtClean="0"/>
              <a:t>类似，</a:t>
            </a:r>
            <a:r>
              <a:rPr lang="en-US" altLang="zh-CN" sz="1200" dirty="0" smtClean="0"/>
              <a:t>Filter</a:t>
            </a:r>
            <a:r>
              <a:rPr lang="zh-CN" altLang="en-US" sz="1200" dirty="0" smtClean="0"/>
              <a:t>接口定义的三个方法也与过滤器的生命周期有着直接的关系。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96648" y="2236947"/>
            <a:ext cx="9028669" cy="154352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93294" y="4080510"/>
            <a:ext cx="7435375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41FD-4AFB-40FF-A957-8C7C87B0AA6C}" type="datetimeFigureOut">
              <a:rPr lang="zh-CN" altLang="en-US" smtClean="0"/>
              <a:pPr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2757-A14C-47E2-96F1-4990CE5F92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838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41FD-4AFB-40FF-A957-8C7C87B0AA6C}" type="datetimeFigureOut">
              <a:rPr lang="zh-CN" altLang="en-US" smtClean="0"/>
              <a:pPr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2757-A14C-47E2-96F1-4990CE5F92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204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07326" y="303372"/>
            <a:ext cx="1656183" cy="6450806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6708" y="303372"/>
            <a:ext cx="7440577" cy="645080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41FD-4AFB-40FF-A957-8C7C87B0AA6C}" type="datetimeFigureOut">
              <a:rPr lang="zh-CN" altLang="en-US" smtClean="0"/>
              <a:pPr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2757-A14C-47E2-96F1-4990CE5F92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132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1101" y="96044"/>
            <a:ext cx="9559766" cy="120015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1101" y="1368469"/>
            <a:ext cx="9559766" cy="475226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41FD-4AFB-40FF-A957-8C7C87B0AA6C}" type="datetimeFigureOut">
              <a:rPr lang="zh-CN" altLang="en-US" smtClean="0"/>
              <a:pPr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2757-A14C-47E2-96F1-4990CE5F92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427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063" y="4311552"/>
            <a:ext cx="9028669" cy="1430179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063" y="2736354"/>
            <a:ext cx="9028669" cy="1575196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3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6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3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0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76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41FD-4AFB-40FF-A957-8C7C87B0AA6C}" type="datetimeFigureOut">
              <a:rPr lang="zh-CN" altLang="en-US" smtClean="0"/>
              <a:pPr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2757-A14C-47E2-96F1-4990CE5F92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128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6490" y="1763554"/>
            <a:ext cx="4722483" cy="4573200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71021" y="1763554"/>
            <a:ext cx="4392488" cy="4573200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40881" y="6674170"/>
            <a:ext cx="2478459" cy="383381"/>
          </a:xfrm>
        </p:spPr>
        <p:txBody>
          <a:bodyPr/>
          <a:lstStyle/>
          <a:p>
            <a:fld id="{304C41FD-4AFB-40FF-A957-8C7C87B0AA6C}" type="datetimeFigureOut">
              <a:rPr lang="zh-CN" altLang="en-US" smtClean="0"/>
              <a:pPr/>
              <a:t>2018/9/7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538955" y="6674170"/>
            <a:ext cx="3363622" cy="38338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522190" y="6674170"/>
            <a:ext cx="2478459" cy="383381"/>
          </a:xfrm>
        </p:spPr>
        <p:txBody>
          <a:bodyPr/>
          <a:lstStyle/>
          <a:p>
            <a:fld id="{CB1D2757-A14C-47E2-96F1-4990CE5F92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255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1101" y="24036"/>
            <a:ext cx="9559766" cy="12001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1098" y="1611869"/>
            <a:ext cx="4693212" cy="671750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67" indent="0">
              <a:buNone/>
              <a:defRPr sz="2200" b="1"/>
            </a:lvl2pPr>
            <a:lvl3pPr marL="1007934" indent="0">
              <a:buNone/>
              <a:defRPr sz="2000" b="1"/>
            </a:lvl3pPr>
            <a:lvl4pPr marL="1511901" indent="0">
              <a:buNone/>
              <a:defRPr sz="1800" b="1"/>
            </a:lvl4pPr>
            <a:lvl5pPr marL="2015868" indent="0">
              <a:buNone/>
              <a:defRPr sz="1800" b="1"/>
            </a:lvl5pPr>
            <a:lvl6pPr marL="2519834" indent="0">
              <a:buNone/>
              <a:defRPr sz="1800" b="1"/>
            </a:lvl6pPr>
            <a:lvl7pPr marL="3023802" indent="0">
              <a:buNone/>
              <a:defRPr sz="1800" b="1"/>
            </a:lvl7pPr>
            <a:lvl8pPr marL="3527768" indent="0">
              <a:buNone/>
              <a:defRPr sz="1800" b="1"/>
            </a:lvl8pPr>
            <a:lvl9pPr marL="4031735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1098" y="2283620"/>
            <a:ext cx="4693212" cy="414885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95811" y="1611869"/>
            <a:ext cx="4695055" cy="671750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67" indent="0">
              <a:buNone/>
              <a:defRPr sz="2200" b="1"/>
            </a:lvl2pPr>
            <a:lvl3pPr marL="1007934" indent="0">
              <a:buNone/>
              <a:defRPr sz="2000" b="1"/>
            </a:lvl3pPr>
            <a:lvl4pPr marL="1511901" indent="0">
              <a:buNone/>
              <a:defRPr sz="1800" b="1"/>
            </a:lvl4pPr>
            <a:lvl5pPr marL="2015868" indent="0">
              <a:buNone/>
              <a:defRPr sz="1800" b="1"/>
            </a:lvl5pPr>
            <a:lvl6pPr marL="2519834" indent="0">
              <a:buNone/>
              <a:defRPr sz="1800" b="1"/>
            </a:lvl6pPr>
            <a:lvl7pPr marL="3023802" indent="0">
              <a:buNone/>
              <a:defRPr sz="1800" b="1"/>
            </a:lvl7pPr>
            <a:lvl8pPr marL="3527768" indent="0">
              <a:buNone/>
              <a:defRPr sz="1800" b="1"/>
            </a:lvl8pPr>
            <a:lvl9pPr marL="4031735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95811" y="2283620"/>
            <a:ext cx="4695055" cy="414885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41FD-4AFB-40FF-A957-8C7C87B0AA6C}" type="datetimeFigureOut">
              <a:rPr lang="zh-CN" altLang="en-US" smtClean="0"/>
              <a:pPr/>
              <a:t>2018/9/7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2757-A14C-47E2-96F1-4990CE5F92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42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41FD-4AFB-40FF-A957-8C7C87B0AA6C}" type="datetimeFigureOut">
              <a:rPr lang="zh-CN" altLang="en-US" smtClean="0"/>
              <a:pPr/>
              <a:t>2018/9/7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2757-A14C-47E2-96F1-4990CE5F92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858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41FD-4AFB-40FF-A957-8C7C87B0AA6C}" type="datetimeFigureOut">
              <a:rPr lang="zh-CN" altLang="en-US" smtClean="0"/>
              <a:pPr/>
              <a:t>2018/9/7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2757-A14C-47E2-96F1-4990CE5F92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33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1099" y="1559136"/>
            <a:ext cx="3494553" cy="122015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52892" y="1559138"/>
            <a:ext cx="5937972" cy="4849624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1099" y="2779288"/>
            <a:ext cx="3494553" cy="3629474"/>
          </a:xfrm>
        </p:spPr>
        <p:txBody>
          <a:bodyPr/>
          <a:lstStyle>
            <a:lvl1pPr marL="0" indent="0">
              <a:buNone/>
              <a:defRPr sz="1500"/>
            </a:lvl1pPr>
            <a:lvl2pPr marL="503967" indent="0">
              <a:buNone/>
              <a:defRPr sz="1300"/>
            </a:lvl2pPr>
            <a:lvl3pPr marL="1007934" indent="0">
              <a:buNone/>
              <a:defRPr sz="1100"/>
            </a:lvl3pPr>
            <a:lvl4pPr marL="1511901" indent="0">
              <a:buNone/>
              <a:defRPr sz="1000"/>
            </a:lvl4pPr>
            <a:lvl5pPr marL="2015868" indent="0">
              <a:buNone/>
              <a:defRPr sz="1000"/>
            </a:lvl5pPr>
            <a:lvl6pPr marL="2519834" indent="0">
              <a:buNone/>
              <a:defRPr sz="1000"/>
            </a:lvl6pPr>
            <a:lvl7pPr marL="3023802" indent="0">
              <a:buNone/>
              <a:defRPr sz="1000"/>
            </a:lvl7pPr>
            <a:lvl8pPr marL="3527768" indent="0">
              <a:buNone/>
              <a:defRPr sz="1000"/>
            </a:lvl8pPr>
            <a:lvl9pPr marL="4031735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41FD-4AFB-40FF-A957-8C7C87B0AA6C}" type="datetimeFigureOut">
              <a:rPr lang="zh-CN" altLang="en-US" smtClean="0"/>
              <a:pPr/>
              <a:t>2018/9/7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2757-A14C-47E2-96F1-4990CE5F92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3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1980" y="5237623"/>
            <a:ext cx="6373178" cy="52306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81980" y="1584226"/>
            <a:ext cx="6373178" cy="3528392"/>
          </a:xfrm>
        </p:spPr>
        <p:txBody>
          <a:bodyPr/>
          <a:lstStyle>
            <a:lvl1pPr marL="0" indent="0">
              <a:buNone/>
              <a:defRPr sz="3500"/>
            </a:lvl1pPr>
            <a:lvl2pPr marL="503967" indent="0">
              <a:buNone/>
              <a:defRPr sz="3100"/>
            </a:lvl2pPr>
            <a:lvl3pPr marL="1007934" indent="0">
              <a:buNone/>
              <a:defRPr sz="2600"/>
            </a:lvl3pPr>
            <a:lvl4pPr marL="1511901" indent="0">
              <a:buNone/>
              <a:defRPr sz="2200"/>
            </a:lvl4pPr>
            <a:lvl5pPr marL="2015868" indent="0">
              <a:buNone/>
              <a:defRPr sz="2200"/>
            </a:lvl5pPr>
            <a:lvl6pPr marL="2519834" indent="0">
              <a:buNone/>
              <a:defRPr sz="2200"/>
            </a:lvl6pPr>
            <a:lvl7pPr marL="3023802" indent="0">
              <a:buNone/>
              <a:defRPr sz="2200"/>
            </a:lvl7pPr>
            <a:lvl8pPr marL="3527768" indent="0">
              <a:buNone/>
              <a:defRPr sz="2200"/>
            </a:lvl8pPr>
            <a:lvl9pPr marL="4031735" indent="0">
              <a:buNone/>
              <a:defRPr sz="22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81980" y="5904706"/>
            <a:ext cx="6373178" cy="648072"/>
          </a:xfrm>
        </p:spPr>
        <p:txBody>
          <a:bodyPr/>
          <a:lstStyle>
            <a:lvl1pPr marL="0" indent="0">
              <a:buNone/>
              <a:defRPr sz="1500"/>
            </a:lvl1pPr>
            <a:lvl2pPr marL="503967" indent="0">
              <a:buNone/>
              <a:defRPr sz="1300"/>
            </a:lvl2pPr>
            <a:lvl3pPr marL="1007934" indent="0">
              <a:buNone/>
              <a:defRPr sz="1100"/>
            </a:lvl3pPr>
            <a:lvl4pPr marL="1511901" indent="0">
              <a:buNone/>
              <a:defRPr sz="1000"/>
            </a:lvl4pPr>
            <a:lvl5pPr marL="2015868" indent="0">
              <a:buNone/>
              <a:defRPr sz="1000"/>
            </a:lvl5pPr>
            <a:lvl6pPr marL="2519834" indent="0">
              <a:buNone/>
              <a:defRPr sz="1000"/>
            </a:lvl6pPr>
            <a:lvl7pPr marL="3023802" indent="0">
              <a:buNone/>
              <a:defRPr sz="1000"/>
            </a:lvl7pPr>
            <a:lvl8pPr marL="3527768" indent="0">
              <a:buNone/>
              <a:defRPr sz="1000"/>
            </a:lvl8pPr>
            <a:lvl9pPr marL="4031735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41FD-4AFB-40FF-A957-8C7C87B0AA6C}" type="datetimeFigureOut">
              <a:rPr lang="zh-CN" altLang="en-US" smtClean="0"/>
              <a:pPr/>
              <a:t>2018/9/7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2757-A14C-47E2-96F1-4990CE5F92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433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50"/>
            <a:ext cx="10621963" cy="1296194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85000">
                <a:srgbClr val="F3F7FB">
                  <a:alpha val="67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31101" y="72058"/>
            <a:ext cx="9559766" cy="1200150"/>
          </a:xfrm>
          <a:prstGeom prst="rect">
            <a:avLst/>
          </a:prstGeom>
        </p:spPr>
        <p:txBody>
          <a:bodyPr vert="horz" lIns="100793" tIns="50397" rIns="100793" bIns="50397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1101" y="1440210"/>
            <a:ext cx="9559766" cy="4752261"/>
          </a:xfrm>
          <a:prstGeom prst="rect">
            <a:avLst/>
          </a:prstGeom>
        </p:spPr>
        <p:txBody>
          <a:bodyPr vert="horz" lIns="100793" tIns="50397" rIns="100793" bIns="50397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1099" y="6674170"/>
            <a:ext cx="2478459" cy="383381"/>
          </a:xfrm>
          <a:prstGeom prst="rect">
            <a:avLst/>
          </a:prstGeom>
        </p:spPr>
        <p:txBody>
          <a:bodyPr vert="horz" lIns="100793" tIns="50397" rIns="100793" bIns="50397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  <a:ea typeface="微软雅黑" pitchFamily="34" charset="-122"/>
              </a:defRPr>
            </a:lvl1pPr>
          </a:lstStyle>
          <a:p>
            <a:fld id="{304C41FD-4AFB-40FF-A957-8C7C87B0AA6C}" type="datetimeFigureOut">
              <a:rPr lang="zh-CN" altLang="en-US" smtClean="0"/>
              <a:pPr/>
              <a:t>2018/9/7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29173" y="6674170"/>
            <a:ext cx="3363622" cy="383381"/>
          </a:xfrm>
          <a:prstGeom prst="rect">
            <a:avLst/>
          </a:prstGeom>
        </p:spPr>
        <p:txBody>
          <a:bodyPr vert="horz" lIns="100793" tIns="50397" rIns="100793" bIns="50397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612408" y="6674170"/>
            <a:ext cx="2478459" cy="383381"/>
          </a:xfrm>
          <a:prstGeom prst="rect">
            <a:avLst/>
          </a:prstGeom>
        </p:spPr>
        <p:txBody>
          <a:bodyPr vert="horz" lIns="100793" tIns="50397" rIns="100793" bIns="50397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  <a:ea typeface="微软雅黑" pitchFamily="34" charset="-122"/>
              </a:defRPr>
            </a:lvl1pPr>
          </a:lstStyle>
          <a:p>
            <a:fld id="{CB1D2757-A14C-47E2-96F1-4990CE5F92B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1" y="1296244"/>
            <a:ext cx="106219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08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1007934" rtl="0" eaLnBrk="1" latinLnBrk="0" hangingPunct="1">
        <a:spcBef>
          <a:spcPct val="0"/>
        </a:spcBef>
        <a:buNone/>
        <a:defRPr sz="4900" kern="1200">
          <a:solidFill>
            <a:schemeClr val="accent1">
              <a:lumMod val="50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77975" indent="-377975" algn="l" defTabSz="1007934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5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818946" indent="-314979" algn="l" defTabSz="1007934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31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259917" indent="-251984" algn="l" defTabSz="1007934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6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763884" indent="-251984" algn="l" defTabSz="1007934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2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267852" indent="-251984" algn="l" defTabSz="1007934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2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771818" indent="-251984" algn="l" defTabSz="100793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785" indent="-251984" algn="l" defTabSz="100793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752" indent="-251984" algn="l" defTabSz="100793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718" indent="-251984" algn="l" defTabSz="100793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079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67" algn="l" defTabSz="10079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34" algn="l" defTabSz="10079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01" algn="l" defTabSz="10079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68" algn="l" defTabSz="10079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34" algn="l" defTabSz="10079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02" algn="l" defTabSz="10079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768" algn="l" defTabSz="10079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35" algn="l" defTabSz="10079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Microsoft_Visio_2003-2010___11.vsd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Visio_2003-2010___22.vsd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20375" cy="720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-17611" y="5040610"/>
            <a:ext cx="10639574" cy="1368152"/>
          </a:xfrm>
          <a:prstGeom prst="rect">
            <a:avLst/>
          </a:prstGeom>
          <a:gradFill>
            <a:gsLst>
              <a:gs pos="0">
                <a:schemeClr val="bg1">
                  <a:alpha val="48000"/>
                </a:schemeClr>
              </a:gs>
              <a:gs pos="50000">
                <a:schemeClr val="bg1">
                  <a:alpha val="80000"/>
                </a:schemeClr>
              </a:gs>
              <a:gs pos="100000">
                <a:schemeClr val="accent1">
                  <a:tint val="23500"/>
                  <a:satMod val="160000"/>
                  <a:alpha val="3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spcCol="0"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77599" y="5256634"/>
            <a:ext cx="10007482" cy="93610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 vert="horz" lIns="100793" tIns="50397" rIns="100793" bIns="50397" rtlCol="0" anchor="ctr">
            <a:normAutofit/>
          </a:bodyPr>
          <a:lstStyle>
            <a:lvl1pPr algn="ctr" defTabSz="1008035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dirty="0" err="1"/>
              <a:t>JavaWeb</a:t>
            </a:r>
            <a:r>
              <a:rPr lang="zh-CN" altLang="en-US" sz="5400" dirty="0"/>
              <a:t>编程技术技术</a:t>
            </a:r>
            <a:endParaRPr lang="en-US" altLang="zh-CN" sz="5400" dirty="0"/>
          </a:p>
        </p:txBody>
      </p:sp>
    </p:spTree>
    <p:extLst>
      <p:ext uri="{BB962C8B-B14F-4D97-AF65-F5344CB8AC3E}">
        <p14:creationId xmlns:p14="http://schemas.microsoft.com/office/powerpoint/2010/main" val="36684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FilterConfig</a:t>
            </a:r>
            <a:r>
              <a:rPr lang="zh-CN" altLang="en-US" smtClean="0"/>
              <a:t>接口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javax.servlet.FilterConfig</a:t>
            </a:r>
            <a:r>
              <a:rPr lang="zh-CN" altLang="en-US" smtClean="0"/>
              <a:t>接口由容器实现，容器将其实例作为参数传入过滤器（</a:t>
            </a:r>
            <a:r>
              <a:rPr lang="en-US" altLang="zh-CN" smtClean="0"/>
              <a:t>Filter</a:t>
            </a:r>
            <a:r>
              <a:rPr lang="zh-CN" altLang="en-US" smtClean="0"/>
              <a:t>）对象的初始化方法</a:t>
            </a:r>
            <a:r>
              <a:rPr lang="en-US" altLang="zh-CN" smtClean="0"/>
              <a:t>init()</a:t>
            </a:r>
            <a:r>
              <a:rPr lang="zh-CN" altLang="en-US" smtClean="0"/>
              <a:t>中，来获取过滤器的初始化参数和</a:t>
            </a:r>
            <a:r>
              <a:rPr lang="en-US" altLang="zh-CN" smtClean="0"/>
              <a:t>Servlet</a:t>
            </a:r>
            <a:r>
              <a:rPr lang="zh-CN" altLang="en-US" smtClean="0"/>
              <a:t>的相关信息。</a:t>
            </a:r>
          </a:p>
          <a:p>
            <a:r>
              <a:rPr lang="en-US" altLang="zh-CN" smtClean="0"/>
              <a:t>FilterConfig</a:t>
            </a:r>
            <a:r>
              <a:rPr lang="zh-CN" altLang="en-US" smtClean="0"/>
              <a:t>接口的主要方法及作用</a:t>
            </a:r>
          </a:p>
          <a:p>
            <a:endParaRPr lang="zh-CN" altLang="en-US" dirty="0" smtClean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" y="-205304"/>
            <a:ext cx="205728" cy="410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837" tIns="50918" rIns="101837" bIns="5091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44995" y="2768758"/>
          <a:ext cx="9211298" cy="2775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0654"/>
                <a:gridCol w="5670644"/>
              </a:tblGrid>
              <a:tr h="519176">
                <a:tc>
                  <a:txBody>
                    <a:bodyPr/>
                    <a:lstStyle/>
                    <a:p>
                      <a:r>
                        <a:rPr lang="zh-CN" altLang="en-US" sz="2500" dirty="0" smtClean="0">
                          <a:solidFill>
                            <a:schemeClr val="tx1"/>
                          </a:solidFill>
                        </a:rPr>
                        <a:t>方法</a:t>
                      </a:r>
                      <a:endParaRPr lang="zh-CN" altLang="en-US" sz="2500" dirty="0">
                        <a:solidFill>
                          <a:schemeClr val="tx1"/>
                        </a:solidFill>
                      </a:endParaRPr>
                    </a:p>
                  </a:txBody>
                  <a:tcPr marL="106220" marR="106220" marT="64008" marB="64008"/>
                </a:tc>
                <a:tc>
                  <a:txBody>
                    <a:bodyPr/>
                    <a:lstStyle/>
                    <a:p>
                      <a:r>
                        <a:rPr lang="zh-CN" altLang="en-US" sz="2500" dirty="0" smtClean="0">
                          <a:solidFill>
                            <a:schemeClr val="tx1"/>
                          </a:solidFill>
                        </a:rPr>
                        <a:t>说明</a:t>
                      </a:r>
                      <a:endParaRPr lang="zh-CN" altLang="en-US" sz="2500" dirty="0">
                        <a:solidFill>
                          <a:schemeClr val="tx1"/>
                        </a:solidFill>
                      </a:endParaRPr>
                    </a:p>
                  </a:txBody>
                  <a:tcPr marL="106220" marR="106220" marT="64008" marB="64008"/>
                </a:tc>
              </a:tr>
              <a:tr h="5191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getFilterName()</a:t>
                      </a:r>
                      <a:endParaRPr lang="zh-CN" sz="2000" kern="10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9665" marR="7966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获取配置信息中指定的过滤器的名字</a:t>
                      </a:r>
                    </a:p>
                  </a:txBody>
                  <a:tcPr marL="79665" marR="79665" marT="0" marB="0" anchor="ctr"/>
                </a:tc>
              </a:tr>
              <a:tr h="6080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getInitParameter(String name)</a:t>
                      </a:r>
                      <a:endParaRPr lang="zh-CN" sz="2000" kern="10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9665" marR="7966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获取配置信息中指定的名为</a:t>
                      </a:r>
                      <a:r>
                        <a:rPr lang="en-US" sz="20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name</a:t>
                      </a:r>
                      <a:r>
                        <a:rPr lang="zh-CN" sz="20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的过滤器初始化参数值</a:t>
                      </a:r>
                    </a:p>
                  </a:txBody>
                  <a:tcPr marL="79665" marR="79665" marT="0" marB="0" anchor="ctr"/>
                </a:tc>
              </a:tr>
              <a:tr h="6080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getInitParameterNames()</a:t>
                      </a:r>
                      <a:endParaRPr lang="zh-CN" sz="2000" kern="10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9665" marR="7966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获取过滤器的所有初始化参数的名字的枚举集合</a:t>
                      </a:r>
                    </a:p>
                  </a:txBody>
                  <a:tcPr marL="79665" marR="79665" marT="0" marB="0" anchor="ctr"/>
                </a:tc>
              </a:tr>
              <a:tr h="5191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getServletContext()</a:t>
                      </a:r>
                      <a:endParaRPr lang="zh-CN" sz="2000" kern="10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9665" marR="7966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获取</a:t>
                      </a:r>
                      <a:r>
                        <a:rPr lang="en-US" sz="2000" kern="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Servlet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上下文对象</a:t>
                      </a:r>
                    </a:p>
                  </a:txBody>
                  <a:tcPr marL="79665" marR="7966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0745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FilterChain</a:t>
            </a:r>
            <a:r>
              <a:rPr lang="zh-CN" altLang="en-US" smtClean="0"/>
              <a:t>接口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mtClean="0"/>
              <a:t>javax.servlet.FilterChain</a:t>
            </a:r>
            <a:r>
              <a:rPr lang="zh-CN" altLang="en-US" smtClean="0"/>
              <a:t>接口由容器实现，容器将其实例作为参数传入过滤器对象的</a:t>
            </a:r>
            <a:r>
              <a:rPr lang="en-US" altLang="zh-CN" smtClean="0"/>
              <a:t>doFilter()</a:t>
            </a:r>
            <a:r>
              <a:rPr lang="zh-CN" altLang="en-US" smtClean="0"/>
              <a:t>方法中。过滤器对象使用</a:t>
            </a:r>
            <a:r>
              <a:rPr lang="en-US" altLang="zh-CN" smtClean="0"/>
              <a:t>FilterChain</a:t>
            </a:r>
            <a:r>
              <a:rPr lang="zh-CN" altLang="en-US" smtClean="0"/>
              <a:t>对象调用过滤器链中的下一个过滤器，如果该过滤器是链中最后一个过滤器，那么将调用目标资源。</a:t>
            </a:r>
            <a:endParaRPr lang="en-US" altLang="zh-CN" smtClean="0"/>
          </a:p>
          <a:p>
            <a:endParaRPr lang="zh-CN" altLang="en-US" smtClean="0"/>
          </a:p>
          <a:p>
            <a:r>
              <a:rPr lang="en-US" altLang="zh-CN" smtClean="0"/>
              <a:t>FilterChain</a:t>
            </a:r>
            <a:r>
              <a:rPr lang="zh-CN" altLang="en-US" smtClean="0"/>
              <a:t>接口主要方法及作用</a:t>
            </a:r>
            <a:endParaRPr lang="zh-CN" altLang="en-US" dirty="0" smtClean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" y="-205304"/>
            <a:ext cx="205728" cy="410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837" tIns="50918" rIns="101837" bIns="5091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77701" y="3298016"/>
          <a:ext cx="9128313" cy="1600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0654"/>
                <a:gridCol w="5587659"/>
              </a:tblGrid>
              <a:tr h="519176">
                <a:tc>
                  <a:txBody>
                    <a:bodyPr/>
                    <a:lstStyle/>
                    <a:p>
                      <a:r>
                        <a:rPr lang="zh-CN" altLang="en-US" sz="2500" dirty="0" smtClean="0">
                          <a:solidFill>
                            <a:schemeClr val="tx1"/>
                          </a:solidFill>
                        </a:rPr>
                        <a:t>方法</a:t>
                      </a:r>
                      <a:endParaRPr lang="zh-CN" altLang="en-US" sz="2500" dirty="0">
                        <a:solidFill>
                          <a:schemeClr val="tx1"/>
                        </a:solidFill>
                      </a:endParaRPr>
                    </a:p>
                  </a:txBody>
                  <a:tcPr marL="106220" marR="106220" marT="64008" marB="64008"/>
                </a:tc>
                <a:tc>
                  <a:txBody>
                    <a:bodyPr/>
                    <a:lstStyle/>
                    <a:p>
                      <a:r>
                        <a:rPr lang="zh-CN" altLang="en-US" sz="2500" dirty="0" smtClean="0">
                          <a:solidFill>
                            <a:schemeClr val="tx1"/>
                          </a:solidFill>
                        </a:rPr>
                        <a:t>说明</a:t>
                      </a:r>
                      <a:endParaRPr lang="zh-CN" altLang="en-US" sz="2500" dirty="0">
                        <a:solidFill>
                          <a:schemeClr val="tx1"/>
                        </a:solidFill>
                      </a:endParaRPr>
                    </a:p>
                  </a:txBody>
                  <a:tcPr marL="106220" marR="106220" marT="64008" marB="64008"/>
                </a:tc>
              </a:tr>
              <a:tr h="10810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doFilter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2000" kern="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ServletRequest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2000" kern="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request,ServletResponse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response)</a:t>
                      </a:r>
                      <a:endParaRPr lang="zh-CN" sz="20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9665" marR="7966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该方法将使过滤器链中的下一个过滤器被调用，如果调用该方法的过滤器是链中最后一个过滤器，那么目标资源被调用</a:t>
                      </a:r>
                    </a:p>
                  </a:txBody>
                  <a:tcPr marL="79665" marR="7966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219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过滤器开发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smtClean="0"/>
              <a:t>基于过滤器的核心接口，一个过滤器的开发可以经过下述三个步骤：</a:t>
            </a:r>
          </a:p>
          <a:p>
            <a:pPr lvl="1"/>
            <a:r>
              <a:rPr lang="zh-CN" altLang="en-US" smtClean="0"/>
              <a:t>创建</a:t>
            </a:r>
            <a:r>
              <a:rPr lang="en-US" altLang="zh-CN" smtClean="0"/>
              <a:t>Filter</a:t>
            </a:r>
            <a:r>
              <a:rPr lang="zh-CN" altLang="en-US" smtClean="0"/>
              <a:t>接口实现类；</a:t>
            </a:r>
          </a:p>
          <a:p>
            <a:pPr lvl="1"/>
            <a:r>
              <a:rPr lang="zh-CN" altLang="en-US" smtClean="0"/>
              <a:t>编写过滤器的功能代码；</a:t>
            </a:r>
          </a:p>
          <a:p>
            <a:pPr lvl="1"/>
            <a:r>
              <a:rPr lang="zh-CN" altLang="en-US" smtClean="0"/>
              <a:t>对过滤器进行声明配置。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>
              <a:buNone/>
            </a:pPr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示例代码：</a:t>
            </a:r>
            <a:r>
              <a:rPr lang="en-US" altLang="zh-CN" smtClean="0"/>
              <a:t>ch06-filter\ExapmleFilter.java</a:t>
            </a:r>
            <a:endParaRPr lang="zh-CN" altLang="en-US" dirty="0" smtClean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" y="-205304"/>
            <a:ext cx="205728" cy="410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837" tIns="50918" rIns="101837" bIns="5091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2634284" y="5793090"/>
            <a:ext cx="4350211" cy="507831"/>
            <a:chOff x="2267744" y="5517232"/>
            <a:chExt cx="3744913" cy="483649"/>
          </a:xfrm>
        </p:grpSpPr>
        <p:sp>
          <p:nvSpPr>
            <p:cNvPr id="11" name="TextBox 5"/>
            <p:cNvSpPr txBox="1">
              <a:spLocks noChangeArrowheads="1"/>
            </p:cNvSpPr>
            <p:nvPr/>
          </p:nvSpPr>
          <p:spPr bwMode="auto">
            <a:xfrm>
              <a:off x="2267744" y="5517232"/>
              <a:ext cx="3744913" cy="483649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2" algn="ctr"/>
              <a:r>
                <a:rPr lang="zh-CN" altLang="en-US" sz="2700" b="1">
                  <a:solidFill>
                    <a:schemeClr val="bg1"/>
                  </a:solidFill>
                </a:rPr>
                <a:t>讲师演示讲解</a:t>
              </a:r>
            </a:p>
          </p:txBody>
        </p:sp>
        <p:pic>
          <p:nvPicPr>
            <p:cNvPr id="12" name="图片 25" descr="timgaa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67744" y="5517232"/>
              <a:ext cx="647700" cy="452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630447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过滤器声明配置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smtClean="0"/>
              <a:t>Servlet3.0</a:t>
            </a:r>
            <a:r>
              <a:rPr lang="zh-CN" altLang="en-US" smtClean="0"/>
              <a:t>以上版本中，既可以使用</a:t>
            </a:r>
            <a:r>
              <a:rPr lang="en-US" altLang="zh-CN" smtClean="0"/>
              <a:t>@</a:t>
            </a:r>
            <a:r>
              <a:rPr lang="en-US" smtClean="0"/>
              <a:t>WebFilter</a:t>
            </a:r>
            <a:r>
              <a:rPr lang="zh-CN" altLang="en-US" smtClean="0"/>
              <a:t>形式的</a:t>
            </a:r>
            <a:r>
              <a:rPr lang="en-US" smtClean="0"/>
              <a:t>Annotation</a:t>
            </a:r>
            <a:r>
              <a:rPr lang="zh-CN" altLang="en-US" smtClean="0"/>
              <a:t>对</a:t>
            </a:r>
            <a:r>
              <a:rPr lang="en-US" smtClean="0"/>
              <a:t>Filter</a:t>
            </a:r>
            <a:r>
              <a:rPr lang="zh-CN" altLang="en-US" smtClean="0"/>
              <a:t>进行声明配置，也可以在</a:t>
            </a:r>
            <a:r>
              <a:rPr lang="en-US" smtClean="0"/>
              <a:t>web.xml</a:t>
            </a:r>
            <a:r>
              <a:rPr lang="zh-CN" altLang="en-US" smtClean="0"/>
              <a:t>文件中进行配置。</a:t>
            </a:r>
          </a:p>
          <a:p>
            <a:r>
              <a:rPr lang="en-US" altLang="zh-CN" smtClean="0"/>
              <a:t>@</a:t>
            </a:r>
            <a:r>
              <a:rPr lang="en-US" smtClean="0"/>
              <a:t>WebFilter</a:t>
            </a:r>
            <a:r>
              <a:rPr lang="zh-CN" altLang="en-US" smtClean="0"/>
              <a:t>所支持的常用属性</a:t>
            </a:r>
            <a:endParaRPr lang="zh-CN" altLang="en-US" dirty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" y="-205304"/>
            <a:ext cx="205728" cy="410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837" tIns="50918" rIns="101837" bIns="5091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10408" y="2315107"/>
          <a:ext cx="9460252" cy="450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817"/>
                <a:gridCol w="1171055"/>
                <a:gridCol w="1171055"/>
                <a:gridCol w="4943325"/>
              </a:tblGrid>
              <a:tr h="384048"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solidFill>
                            <a:schemeClr val="tx1"/>
                          </a:solidFill>
                        </a:rPr>
                        <a:t>属性名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6220" marR="106220" marT="64008" marB="64008"/>
                </a:tc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solidFill>
                            <a:schemeClr val="tx1"/>
                          </a:solidFill>
                        </a:rPr>
                        <a:t>类型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6220" marR="106220" marT="64008" marB="64008"/>
                </a:tc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solidFill>
                            <a:schemeClr val="tx1"/>
                          </a:solidFill>
                        </a:rPr>
                        <a:t>是否必需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6220" marR="106220" marT="64008" marB="64008"/>
                </a:tc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solidFill>
                            <a:schemeClr val="tx1"/>
                          </a:solidFill>
                        </a:rPr>
                        <a:t>说明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6220" marR="106220" marT="64008" marB="64008"/>
                </a:tc>
              </a:tr>
              <a:tr h="2560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kern="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filterName</a:t>
                      </a:r>
                      <a:endParaRPr lang="zh-CN" sz="17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9665" marR="7966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String</a:t>
                      </a:r>
                      <a:endParaRPr lang="zh-CN" sz="1700" kern="10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9665" marR="7966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否</a:t>
                      </a:r>
                    </a:p>
                  </a:txBody>
                  <a:tcPr marL="79665" marR="7966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用于指定该</a:t>
                      </a:r>
                      <a:r>
                        <a:rPr lang="en-US" sz="17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Filter</a:t>
                      </a:r>
                      <a:r>
                        <a:rPr lang="zh-CN" sz="17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的名称，默认为类名</a:t>
                      </a:r>
                    </a:p>
                  </a:txBody>
                  <a:tcPr marL="79665" marR="79665" marT="0" marB="0"/>
                </a:tc>
              </a:tr>
              <a:tr h="5120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kern="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urlPatterns</a:t>
                      </a:r>
                      <a:r>
                        <a:rPr lang="en-US" sz="17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/value</a:t>
                      </a:r>
                      <a:endParaRPr lang="zh-CN" sz="17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9665" marR="7966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String[]</a:t>
                      </a:r>
                      <a:endParaRPr lang="zh-CN" sz="17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9665" marR="7966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是</a:t>
                      </a:r>
                    </a:p>
                  </a:txBody>
                  <a:tcPr marL="79665" marR="7966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用于指定该</a:t>
                      </a:r>
                      <a:r>
                        <a:rPr lang="en-US" sz="17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Filter</a:t>
                      </a:r>
                      <a:r>
                        <a:rPr lang="zh-CN" sz="17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所拦截的</a:t>
                      </a:r>
                      <a:r>
                        <a:rPr lang="en-US" sz="17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URL, </a:t>
                      </a:r>
                      <a:r>
                        <a:rPr lang="zh-CN" sz="17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两个属性相同但不能同时使用</a:t>
                      </a:r>
                    </a:p>
                  </a:txBody>
                  <a:tcPr marL="79665" marR="79665" marT="0" marB="0"/>
                </a:tc>
              </a:tr>
              <a:tr h="10241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servletNames</a:t>
                      </a:r>
                      <a:endParaRPr lang="zh-CN" sz="1700" kern="10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9665" marR="7966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String[]</a:t>
                      </a:r>
                      <a:endParaRPr lang="zh-CN" sz="17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9665" marR="7966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否</a:t>
                      </a:r>
                    </a:p>
                  </a:txBody>
                  <a:tcPr marL="79665" marR="7966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用于指定该</a:t>
                      </a:r>
                      <a:r>
                        <a:rPr lang="en-US" sz="17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Filter</a:t>
                      </a:r>
                      <a:r>
                        <a:rPr lang="zh-CN" sz="17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对哪些</a:t>
                      </a:r>
                      <a:r>
                        <a:rPr lang="en-US" sz="17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Servlet</a:t>
                      </a:r>
                      <a:r>
                        <a:rPr lang="zh-CN" sz="17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执行过滤，可指定多个</a:t>
                      </a:r>
                      <a:r>
                        <a:rPr lang="en-US" sz="17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Servlet</a:t>
                      </a:r>
                      <a:r>
                        <a:rPr lang="zh-CN" sz="17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的名称，值是</a:t>
                      </a:r>
                      <a:r>
                        <a:rPr lang="en-US" sz="17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@WebServlet</a:t>
                      </a:r>
                      <a:r>
                        <a:rPr lang="zh-CN" sz="17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中的</a:t>
                      </a:r>
                      <a:r>
                        <a:rPr lang="en-US" sz="17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name</a:t>
                      </a:r>
                      <a:r>
                        <a:rPr lang="zh-CN" sz="17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属性的取值或</a:t>
                      </a:r>
                      <a:r>
                        <a:rPr lang="en-US" sz="17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web.xml</a:t>
                      </a:r>
                      <a:r>
                        <a:rPr lang="zh-CN" sz="17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中</a:t>
                      </a:r>
                      <a:r>
                        <a:rPr lang="en-US" sz="17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&lt;servlet-name&gt;</a:t>
                      </a:r>
                      <a:r>
                        <a:rPr lang="zh-CN" sz="17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的取值</a:t>
                      </a:r>
                    </a:p>
                  </a:txBody>
                  <a:tcPr marL="79665" marR="79665" marT="0" marB="0"/>
                </a:tc>
              </a:tr>
              <a:tr h="10241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dispatcherTypes</a:t>
                      </a:r>
                      <a:endParaRPr lang="zh-CN" sz="1700" kern="10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9665" marR="7966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DispatcherType</a:t>
                      </a:r>
                      <a:endParaRPr lang="zh-CN" sz="1700" kern="10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9665" marR="7966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否</a:t>
                      </a:r>
                    </a:p>
                  </a:txBody>
                  <a:tcPr marL="79665" marR="7966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用于指定该</a:t>
                      </a:r>
                      <a:r>
                        <a:rPr lang="en-US" sz="17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Filter</a:t>
                      </a:r>
                      <a:r>
                        <a:rPr lang="zh-CN" sz="17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对哪种模式的请求进行过滤，支持</a:t>
                      </a:r>
                      <a:r>
                        <a:rPr lang="en-US" sz="17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REQUEST</a:t>
                      </a:r>
                      <a:r>
                        <a:rPr lang="zh-CN" sz="17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、</a:t>
                      </a:r>
                      <a:r>
                        <a:rPr lang="en-US" sz="17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FORWARD</a:t>
                      </a:r>
                      <a:r>
                        <a:rPr lang="zh-CN" sz="17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、</a:t>
                      </a:r>
                      <a:r>
                        <a:rPr lang="en-US" sz="17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INCLUDE</a:t>
                      </a:r>
                      <a:r>
                        <a:rPr lang="zh-CN" sz="17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、</a:t>
                      </a:r>
                      <a:r>
                        <a:rPr lang="en-US" sz="17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ERROR</a:t>
                      </a:r>
                      <a:r>
                        <a:rPr lang="zh-CN" sz="17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、</a:t>
                      </a:r>
                      <a:r>
                        <a:rPr lang="en-US" sz="17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ASYNC</a:t>
                      </a:r>
                      <a:r>
                        <a:rPr lang="zh-CN" sz="17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这</a:t>
                      </a:r>
                      <a:r>
                        <a:rPr lang="en-US" sz="17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5</a:t>
                      </a:r>
                      <a:r>
                        <a:rPr lang="zh-CN" sz="17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个值的任意组合，默认值为</a:t>
                      </a:r>
                      <a:r>
                        <a:rPr lang="en-US" sz="17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REQUEST</a:t>
                      </a:r>
                      <a:endParaRPr lang="zh-CN" sz="17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9665" marR="79665" marT="0" marB="0"/>
                </a:tc>
              </a:tr>
              <a:tr h="5120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initParams</a:t>
                      </a:r>
                      <a:endParaRPr lang="zh-CN" sz="1700" kern="10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9665" marR="7966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WebInitParam[]</a:t>
                      </a:r>
                      <a:endParaRPr lang="zh-CN" sz="1700" kern="10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9665" marR="7966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否</a:t>
                      </a:r>
                    </a:p>
                  </a:txBody>
                  <a:tcPr marL="79665" marR="7966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用于指定该</a:t>
                      </a:r>
                      <a:r>
                        <a:rPr lang="en-US" sz="17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Filter</a:t>
                      </a:r>
                      <a:r>
                        <a:rPr lang="zh-CN" sz="17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的一组配置参数</a:t>
                      </a:r>
                    </a:p>
                  </a:txBody>
                  <a:tcPr marL="79665" marR="79665" marT="0" marB="0"/>
                </a:tc>
              </a:tr>
              <a:tr h="2560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asyncSupport</a:t>
                      </a:r>
                      <a:endParaRPr lang="zh-CN" sz="1700" kern="10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9665" marR="7966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boolean</a:t>
                      </a:r>
                      <a:endParaRPr lang="zh-CN" sz="1700" kern="10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9665" marR="7966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否</a:t>
                      </a:r>
                    </a:p>
                  </a:txBody>
                  <a:tcPr marL="79665" marR="7966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指定该</a:t>
                      </a:r>
                      <a:r>
                        <a:rPr lang="en-US" sz="17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Filter</a:t>
                      </a:r>
                      <a:r>
                        <a:rPr lang="zh-CN" sz="17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是否支持异步操作模式</a:t>
                      </a:r>
                    </a:p>
                  </a:txBody>
                  <a:tcPr marL="79665" marR="79665" marT="0" marB="0"/>
                </a:tc>
              </a:tr>
              <a:tr h="2560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displayName</a:t>
                      </a:r>
                      <a:endParaRPr lang="zh-CN" sz="1700" kern="10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9665" marR="7966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String</a:t>
                      </a:r>
                      <a:endParaRPr lang="zh-CN" sz="1700" kern="10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9665" marR="7966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否</a:t>
                      </a:r>
                    </a:p>
                  </a:txBody>
                  <a:tcPr marL="79665" marR="7966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用于指定该</a:t>
                      </a:r>
                      <a:r>
                        <a:rPr lang="en-US" sz="17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Filter</a:t>
                      </a:r>
                      <a:r>
                        <a:rPr lang="zh-CN" sz="17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的显示名称</a:t>
                      </a:r>
                    </a:p>
                  </a:txBody>
                  <a:tcPr marL="79665" marR="79665" marT="0" marB="0"/>
                </a:tc>
              </a:tr>
              <a:tr h="2560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description</a:t>
                      </a:r>
                      <a:endParaRPr lang="zh-CN" sz="1700" kern="10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9665" marR="7966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String</a:t>
                      </a:r>
                      <a:endParaRPr lang="zh-CN" sz="1700" kern="10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9665" marR="7966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否</a:t>
                      </a:r>
                    </a:p>
                  </a:txBody>
                  <a:tcPr marL="79665" marR="7966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指定该</a:t>
                      </a:r>
                      <a:r>
                        <a:rPr lang="en-US" sz="17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Filter</a:t>
                      </a:r>
                      <a:r>
                        <a:rPr lang="zh-CN" sz="17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的描述信息</a:t>
                      </a:r>
                    </a:p>
                  </a:txBody>
                  <a:tcPr marL="79665" marR="7966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897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过滤器声明配置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CN" altLang="en-US" smtClean="0"/>
              <a:t>过滤器通过属性</a:t>
            </a:r>
            <a:r>
              <a:rPr lang="en-US" smtClean="0"/>
              <a:t>urlPatterns/value</a:t>
            </a:r>
            <a:r>
              <a:rPr lang="zh-CN" altLang="en-US" smtClean="0"/>
              <a:t>指定的</a:t>
            </a:r>
            <a:r>
              <a:rPr lang="en-US" smtClean="0"/>
              <a:t>URL</a:t>
            </a:r>
            <a:r>
              <a:rPr lang="zh-CN" altLang="en-US" smtClean="0"/>
              <a:t>匹配模式来对匹配的请求地址进行拦截。</a:t>
            </a:r>
          </a:p>
          <a:p>
            <a:r>
              <a:rPr lang="zh-CN" altLang="en-US" smtClean="0"/>
              <a:t>属性</a:t>
            </a:r>
            <a:r>
              <a:rPr lang="en-US" smtClean="0"/>
              <a:t>urlPatterns/value</a:t>
            </a:r>
            <a:r>
              <a:rPr lang="zh-CN" altLang="en-US" smtClean="0"/>
              <a:t>指定的</a:t>
            </a:r>
            <a:r>
              <a:rPr lang="en-US" smtClean="0"/>
              <a:t>URL</a:t>
            </a:r>
            <a:r>
              <a:rPr lang="zh-CN" altLang="en-US" smtClean="0"/>
              <a:t>匹配模式有如下要求：</a:t>
            </a:r>
          </a:p>
          <a:p>
            <a:pPr lvl="1"/>
            <a:r>
              <a:rPr lang="en-US" smtClean="0"/>
              <a:t>URL</a:t>
            </a:r>
            <a:r>
              <a:rPr lang="zh-CN" altLang="en-US" smtClean="0"/>
              <a:t>匹配模式可以是路径匹配，也可以是扩展名匹配。</a:t>
            </a:r>
          </a:p>
          <a:p>
            <a:pPr lvl="2"/>
            <a:r>
              <a:rPr lang="zh-CN" altLang="en-US" smtClean="0"/>
              <a:t>例如，对请求地址“</a:t>
            </a:r>
            <a:r>
              <a:rPr lang="en-US" smtClean="0"/>
              <a:t>http://localhost:8080/chapter10/index.jsp</a:t>
            </a:r>
            <a:r>
              <a:rPr lang="en-US" altLang="zh-CN" smtClean="0"/>
              <a:t>”</a:t>
            </a:r>
            <a:r>
              <a:rPr lang="zh-CN" altLang="en-US" smtClean="0"/>
              <a:t>，路径匹配可以为“</a:t>
            </a:r>
            <a:r>
              <a:rPr lang="en-US" altLang="zh-CN" smtClean="0"/>
              <a:t>/</a:t>
            </a:r>
            <a:r>
              <a:rPr lang="en-US" smtClean="0"/>
              <a:t>index.jsp</a:t>
            </a:r>
            <a:r>
              <a:rPr lang="en-US" altLang="zh-CN" smtClean="0"/>
              <a:t>”</a:t>
            </a:r>
            <a:r>
              <a:rPr lang="zh-CN" altLang="en-US" smtClean="0"/>
              <a:t>或“</a:t>
            </a:r>
            <a:r>
              <a:rPr lang="en-US" altLang="zh-CN" smtClean="0"/>
              <a:t>/*</a:t>
            </a:r>
            <a:r>
              <a:rPr lang="zh-CN" altLang="en-US" smtClean="0"/>
              <a:t>”；扩展名匹配为“*</a:t>
            </a:r>
            <a:r>
              <a:rPr lang="en-US" altLang="zh-CN" smtClean="0"/>
              <a:t>.</a:t>
            </a:r>
            <a:r>
              <a:rPr lang="en-US" smtClean="0"/>
              <a:t>jsp</a:t>
            </a:r>
            <a:r>
              <a:rPr lang="en-US" altLang="zh-CN" smtClean="0"/>
              <a:t>”</a:t>
            </a:r>
            <a:r>
              <a:rPr lang="zh-CN" altLang="en-US" smtClean="0"/>
              <a:t>，但不能是路径匹配和扩展名匹配的混合，例如“</a:t>
            </a:r>
            <a:r>
              <a:rPr lang="en-US" altLang="zh-CN" smtClean="0"/>
              <a:t>/*.</a:t>
            </a:r>
            <a:r>
              <a:rPr lang="en-US" smtClean="0"/>
              <a:t>jsp</a:t>
            </a:r>
            <a:r>
              <a:rPr lang="en-US" altLang="zh-CN" smtClean="0"/>
              <a:t>”</a:t>
            </a:r>
            <a:r>
              <a:rPr lang="zh-CN" altLang="en-US" smtClean="0"/>
              <a:t>这种写法是错误的。</a:t>
            </a:r>
            <a:endParaRPr lang="en-US" altLang="zh-CN" smtClean="0"/>
          </a:p>
          <a:p>
            <a:r>
              <a:rPr lang="en-US" altLang="zh-CN" smtClean="0"/>
              <a:t>【</a:t>
            </a:r>
            <a:r>
              <a:rPr lang="zh-CN" altLang="en-US" smtClean="0"/>
              <a:t>示例</a:t>
            </a:r>
            <a:r>
              <a:rPr lang="en-US" altLang="zh-CN" smtClean="0"/>
              <a:t>】</a:t>
            </a:r>
            <a:r>
              <a:rPr lang="zh-CN" altLang="en-US" smtClean="0"/>
              <a:t>使用</a:t>
            </a:r>
            <a:r>
              <a:rPr lang="en-US" altLang="zh-CN" smtClean="0"/>
              <a:t>@WebFilter</a:t>
            </a:r>
            <a:r>
              <a:rPr lang="zh-CN" altLang="en-US" smtClean="0"/>
              <a:t>配置</a:t>
            </a:r>
            <a:r>
              <a:rPr lang="en-US" altLang="zh-CN" smtClean="0"/>
              <a:t>Filter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 lvl="1"/>
            <a:r>
              <a:rPr lang="zh-CN" altLang="en-US" smtClean="0"/>
              <a:t>上述示例配置表示，在过滤器初始化时向过滤器传递初始化参数“</a:t>
            </a:r>
            <a:r>
              <a:rPr lang="en-US" altLang="zh-CN" smtClean="0"/>
              <a:t>CharacterEncoding”</a:t>
            </a:r>
            <a:r>
              <a:rPr lang="zh-CN" altLang="en-US" smtClean="0"/>
              <a:t>，值为“</a:t>
            </a:r>
            <a:r>
              <a:rPr lang="en-US" altLang="zh-CN" smtClean="0"/>
              <a:t>UTF-8”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zh-CN" altLang="en-US" smtClean="0"/>
              <a:t>对所有的</a:t>
            </a:r>
            <a:r>
              <a:rPr lang="en-US" altLang="zh-CN" smtClean="0"/>
              <a:t>JSP</a:t>
            </a:r>
            <a:r>
              <a:rPr lang="zh-CN" altLang="en-US" smtClean="0"/>
              <a:t>页面请求和配置名称为</a:t>
            </a:r>
            <a:r>
              <a:rPr lang="en-US" altLang="zh-CN" smtClean="0"/>
              <a:t>TestServlet</a:t>
            </a:r>
            <a:r>
              <a:rPr lang="zh-CN" altLang="en-US" smtClean="0"/>
              <a:t>的</a:t>
            </a:r>
            <a:r>
              <a:rPr lang="en-US" altLang="zh-CN" smtClean="0"/>
              <a:t>Servlet</a:t>
            </a:r>
            <a:r>
              <a:rPr lang="zh-CN" altLang="en-US" smtClean="0"/>
              <a:t>请求，在请求模式为</a:t>
            </a:r>
            <a:r>
              <a:rPr lang="en-US" altLang="zh-CN" smtClean="0"/>
              <a:t>REQUEST</a:t>
            </a:r>
            <a:r>
              <a:rPr lang="zh-CN" altLang="en-US" smtClean="0"/>
              <a:t>时进行过滤；不使用异步模式；过滤器名称和显示名称均为“</a:t>
            </a:r>
            <a:r>
              <a:rPr lang="en-US" altLang="zh-CN" smtClean="0"/>
              <a:t>TestFilter”</a:t>
            </a:r>
            <a:r>
              <a:rPr lang="zh-CN" altLang="en-US" smtClean="0"/>
              <a:t>，描述信息为“</a:t>
            </a:r>
            <a:r>
              <a:rPr lang="en-US" altLang="zh-CN" smtClean="0"/>
              <a:t>Filter</a:t>
            </a:r>
            <a:r>
              <a:rPr lang="zh-CN" altLang="en-US" smtClean="0"/>
              <a:t>示例”。</a:t>
            </a:r>
          </a:p>
          <a:p>
            <a:endParaRPr lang="zh-CN" altLang="en-US" dirty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" y="-205304"/>
            <a:ext cx="205728" cy="410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837" tIns="50918" rIns="101837" bIns="5091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文本占位符 7"/>
          <p:cNvSpPr txBox="1">
            <a:spLocks/>
          </p:cNvSpPr>
          <p:nvPr/>
        </p:nvSpPr>
        <p:spPr>
          <a:xfrm>
            <a:off x="1128642" y="3524842"/>
            <a:ext cx="9163373" cy="1595408"/>
          </a:xfrm>
          <a:prstGeom prst="rect">
            <a:avLst/>
          </a:prstGeom>
          <a:solidFill>
            <a:srgbClr val="FFFF99"/>
          </a:solidFill>
        </p:spPr>
        <p:txBody>
          <a:bodyPr lIns="101837" tIns="50918" rIns="101837" bIns="50918"/>
          <a:lstStyle/>
          <a:p>
            <a:pPr marL="381888" indent="-381888" defTabSz="1018367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sz="1600" kern="0">
                <a:latin typeface="+mn-ea"/>
              </a:rPr>
              <a:t>@WebFilter(description = "Filter </a:t>
            </a:r>
            <a:r>
              <a:rPr lang="zh-CN" altLang="en-US" sz="1600" kern="0">
                <a:latin typeface="+mn-ea"/>
              </a:rPr>
              <a:t>示例</a:t>
            </a:r>
            <a:r>
              <a:rPr lang="en-US" altLang="zh-CN" sz="1600" kern="0">
                <a:latin typeface="+mn-ea"/>
              </a:rPr>
              <a:t>", </a:t>
            </a:r>
            <a:r>
              <a:rPr lang="en-US" sz="1600" kern="0">
                <a:latin typeface="+mn-ea"/>
              </a:rPr>
              <a:t>displayName = "TestFilter",</a:t>
            </a:r>
          </a:p>
          <a:p>
            <a:pPr marL="381888" indent="-381888" defTabSz="1018367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sz="1600" kern="0">
                <a:latin typeface="+mn-ea"/>
              </a:rPr>
              <a:t>	filterName = "TestFilter", </a:t>
            </a:r>
          </a:p>
          <a:p>
            <a:pPr marL="381888" indent="-381888" defTabSz="1018367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sz="1600" kern="0">
                <a:latin typeface="+mn-ea"/>
              </a:rPr>
              <a:t>	urlPatterns = { "*.jsp" }, servletNames = { "TestServlet" }, </a:t>
            </a:r>
          </a:p>
          <a:p>
            <a:pPr marL="381888" indent="-381888" defTabSz="1018367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sz="1600" kern="0">
                <a:latin typeface="+mn-ea"/>
              </a:rPr>
              <a:t>	initParams = { @WebInitParam(name = "CharacterEncoding", value = "UTF-8") }, </a:t>
            </a:r>
          </a:p>
          <a:p>
            <a:pPr marL="381888" indent="-381888" defTabSz="1018367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sz="1600" kern="0">
                <a:latin typeface="+mn-ea"/>
              </a:rPr>
              <a:t>	dispatcherTypes = { DispatcherType.REQUEST }, </a:t>
            </a:r>
          </a:p>
          <a:p>
            <a:pPr marL="381888" indent="-381888" defTabSz="1018367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sz="1600" kern="0">
                <a:latin typeface="+mn-ea"/>
              </a:rPr>
              <a:t>	asyncSupported = false</a:t>
            </a:r>
          </a:p>
          <a:p>
            <a:pPr marL="381888" indent="-381888" defTabSz="1018367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sz="1600" kern="0">
                <a:latin typeface="+mn-ea"/>
              </a:rPr>
              <a:t>	)</a:t>
            </a:r>
            <a:endParaRPr lang="en-US" sz="16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188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过滤器声明配置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mtClean="0"/>
              <a:t>@WebFilter</a:t>
            </a:r>
            <a:r>
              <a:rPr lang="zh-CN" altLang="en-US" smtClean="0"/>
              <a:t>的属性</a:t>
            </a:r>
            <a:r>
              <a:rPr lang="en-US" smtClean="0"/>
              <a:t>dispatcherTypes</a:t>
            </a:r>
            <a:r>
              <a:rPr lang="zh-CN" altLang="en-US" smtClean="0"/>
              <a:t>的五个取值对应的转发模式的含义如下所示：</a:t>
            </a:r>
          </a:p>
          <a:p>
            <a:pPr lvl="1"/>
            <a:r>
              <a:rPr lang="en-US" smtClean="0"/>
              <a:t>REQUEST</a:t>
            </a:r>
            <a:endParaRPr lang="en-US" altLang="zh-CN" smtClean="0"/>
          </a:p>
          <a:p>
            <a:pPr lvl="2"/>
            <a:r>
              <a:rPr lang="zh-CN" altLang="en-US" smtClean="0"/>
              <a:t>当用户直接对网页做出请求的动作时，才会通过此</a:t>
            </a:r>
            <a:r>
              <a:rPr lang="en-US" smtClean="0"/>
              <a:t>Filter</a:t>
            </a:r>
            <a:r>
              <a:rPr lang="zh-CN" altLang="en-US" smtClean="0"/>
              <a:t>。而例如请求转发发出的请求则不会通过此</a:t>
            </a:r>
            <a:r>
              <a:rPr lang="en-US" smtClean="0"/>
              <a:t>Filter</a:t>
            </a:r>
            <a:r>
              <a:rPr lang="zh-CN" altLang="en-US" smtClean="0"/>
              <a:t>。</a:t>
            </a:r>
          </a:p>
          <a:p>
            <a:pPr lvl="1"/>
            <a:r>
              <a:rPr lang="en-US" smtClean="0"/>
              <a:t>FORWARD</a:t>
            </a:r>
            <a:endParaRPr lang="en-US" altLang="zh-CN" smtClean="0"/>
          </a:p>
          <a:p>
            <a:pPr lvl="2"/>
            <a:r>
              <a:rPr lang="zh-CN" altLang="en-US" smtClean="0"/>
              <a:t>指由</a:t>
            </a:r>
            <a:r>
              <a:rPr lang="en-US" smtClean="0"/>
              <a:t>RequestDispatcher</a:t>
            </a:r>
            <a:r>
              <a:rPr lang="zh-CN" altLang="en-US" smtClean="0"/>
              <a:t>对象的</a:t>
            </a:r>
            <a:r>
              <a:rPr lang="en-US" smtClean="0"/>
              <a:t>forward()</a:t>
            </a:r>
            <a:r>
              <a:rPr lang="zh-CN" altLang="en-US" smtClean="0"/>
              <a:t>方法发出的请求才会通过此</a:t>
            </a:r>
            <a:r>
              <a:rPr lang="en-US" smtClean="0"/>
              <a:t>Filter</a:t>
            </a:r>
            <a:r>
              <a:rPr lang="zh-CN" altLang="en-US" smtClean="0"/>
              <a:t>，除此之外，该过滤器不会被调用。</a:t>
            </a:r>
          </a:p>
          <a:p>
            <a:pPr lvl="1"/>
            <a:r>
              <a:rPr lang="en-US" smtClean="0"/>
              <a:t>INCLUDE</a:t>
            </a:r>
            <a:endParaRPr lang="en-US" altLang="zh-CN" smtClean="0"/>
          </a:p>
          <a:p>
            <a:pPr lvl="2"/>
            <a:r>
              <a:rPr lang="zh-CN" altLang="en-US" smtClean="0"/>
              <a:t>指由</a:t>
            </a:r>
            <a:r>
              <a:rPr lang="en-US" altLang="zh-CN" smtClean="0"/>
              <a:t>RequestDispatcher</a:t>
            </a:r>
            <a:r>
              <a:rPr lang="zh-CN" altLang="en-US" smtClean="0"/>
              <a:t>对象的</a:t>
            </a:r>
            <a:r>
              <a:rPr lang="en-US" altLang="zh-CN" smtClean="0"/>
              <a:t>include()</a:t>
            </a:r>
            <a:r>
              <a:rPr lang="zh-CN" altLang="en-US" smtClean="0"/>
              <a:t>方法发出的请求才会通过此</a:t>
            </a:r>
            <a:r>
              <a:rPr lang="en-US" altLang="zh-CN" smtClean="0"/>
              <a:t>Filter</a:t>
            </a:r>
            <a:r>
              <a:rPr lang="zh-CN" altLang="en-US" smtClean="0"/>
              <a:t>，除此之为，该过滤器不会被调用。</a:t>
            </a:r>
          </a:p>
          <a:p>
            <a:pPr lvl="1"/>
            <a:r>
              <a:rPr lang="en-US" smtClean="0"/>
              <a:t>ERROR</a:t>
            </a:r>
            <a:endParaRPr lang="en-US" altLang="zh-CN" smtClean="0"/>
          </a:p>
          <a:p>
            <a:pPr lvl="2"/>
            <a:r>
              <a:rPr lang="zh-CN" altLang="en-US" smtClean="0"/>
              <a:t>如若在某个页面使用</a:t>
            </a:r>
            <a:r>
              <a:rPr lang="en-US" altLang="zh-CN" smtClean="0"/>
              <a:t>page</a:t>
            </a:r>
            <a:r>
              <a:rPr lang="zh-CN" altLang="en-US" smtClean="0"/>
              <a:t>指令指定了</a:t>
            </a:r>
            <a:r>
              <a:rPr lang="en-US" altLang="zh-CN" smtClean="0"/>
              <a:t>error</a:t>
            </a:r>
            <a:r>
              <a:rPr lang="zh-CN" altLang="en-US" smtClean="0"/>
              <a:t>属性，那么当此页面出现异常跳转到异常处理页面时才会经过此</a:t>
            </a:r>
            <a:r>
              <a:rPr lang="en-US" altLang="zh-CN" smtClean="0"/>
              <a:t>Filter</a:t>
            </a:r>
            <a:r>
              <a:rPr lang="zh-CN" altLang="en-US" smtClean="0"/>
              <a:t>，除此之外，该过滤器不会被调用。</a:t>
            </a:r>
          </a:p>
          <a:p>
            <a:pPr lvl="1"/>
            <a:r>
              <a:rPr lang="en-US" smtClean="0"/>
              <a:t>ASYNC</a:t>
            </a:r>
            <a:endParaRPr lang="en-US" altLang="zh-CN" smtClean="0"/>
          </a:p>
          <a:p>
            <a:pPr lvl="2"/>
            <a:r>
              <a:rPr lang="zh-CN" altLang="en-US" smtClean="0"/>
              <a:t>指异步处理的请求才会通过此过滤器，除此之外，该过滤器不会被调用。</a:t>
            </a:r>
            <a:endParaRPr lang="zh-CN" altLang="en-US" dirty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" y="-205304"/>
            <a:ext cx="205728" cy="410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837" tIns="50918" rIns="101837" bIns="5091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502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过滤器声明配置</a:t>
            </a:r>
            <a:r>
              <a:rPr lang="en-US" altLang="zh-CN" smtClean="0"/>
              <a:t>-xml</a:t>
            </a:r>
            <a:r>
              <a:rPr lang="zh-CN" altLang="en-US" smtClean="0"/>
              <a:t>配置方式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过滤器的配置除了通过</a:t>
            </a:r>
            <a:r>
              <a:rPr lang="en-US" altLang="zh-CN" smtClean="0"/>
              <a:t>@</a:t>
            </a:r>
            <a:r>
              <a:rPr lang="en-US" smtClean="0"/>
              <a:t>WebFilter</a:t>
            </a:r>
            <a:r>
              <a:rPr lang="zh-CN" altLang="en-US" smtClean="0"/>
              <a:t>的</a:t>
            </a:r>
            <a:r>
              <a:rPr lang="en-US" smtClean="0"/>
              <a:t>Annotation</a:t>
            </a:r>
            <a:r>
              <a:rPr lang="zh-CN" altLang="en-US" smtClean="0"/>
              <a:t>方式进行配置外，还可以通过</a:t>
            </a:r>
            <a:r>
              <a:rPr lang="en-US" smtClean="0"/>
              <a:t>web.xml</a:t>
            </a:r>
            <a:r>
              <a:rPr lang="zh-CN" altLang="en-US" smtClean="0"/>
              <a:t>文件进行配置，特别对于</a:t>
            </a:r>
            <a:r>
              <a:rPr lang="en-US" smtClean="0"/>
              <a:t>Servlet3.0</a:t>
            </a:r>
            <a:r>
              <a:rPr lang="zh-CN" altLang="en-US" smtClean="0"/>
              <a:t>之前的版本，只能通过</a:t>
            </a:r>
            <a:r>
              <a:rPr lang="en-US" smtClean="0"/>
              <a:t>web.xml</a:t>
            </a:r>
            <a:r>
              <a:rPr lang="zh-CN" altLang="en-US" smtClean="0"/>
              <a:t>的方式配置。</a:t>
            </a:r>
            <a:endParaRPr lang="en-US" altLang="zh-CN" smtClean="0"/>
          </a:p>
          <a:p>
            <a:r>
              <a:rPr lang="en-US" altLang="zh-CN" smtClean="0"/>
              <a:t>【</a:t>
            </a:r>
            <a:r>
              <a:rPr lang="zh-CN" altLang="en-US" smtClean="0"/>
              <a:t>示例</a:t>
            </a:r>
            <a:r>
              <a:rPr lang="en-US" altLang="zh-CN" smtClean="0"/>
              <a:t>】</a:t>
            </a:r>
            <a:r>
              <a:rPr lang="zh-CN" altLang="en-US" smtClean="0"/>
              <a:t>在</a:t>
            </a:r>
            <a:r>
              <a:rPr lang="en-US" altLang="zh-CN" smtClean="0"/>
              <a:t>web.xml</a:t>
            </a:r>
            <a:r>
              <a:rPr lang="zh-CN" altLang="en-US" smtClean="0"/>
              <a:t>中配置</a:t>
            </a:r>
            <a:r>
              <a:rPr lang="en-US" altLang="zh-CN" smtClean="0"/>
              <a:t>Filter</a:t>
            </a:r>
          </a:p>
          <a:p>
            <a:endParaRPr lang="zh-CN" altLang="en-US" dirty="0" smtClean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" y="-205304"/>
            <a:ext cx="205728" cy="410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837" tIns="50918" rIns="101837" bIns="5091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文本占位符 7"/>
          <p:cNvSpPr txBox="1">
            <a:spLocks/>
          </p:cNvSpPr>
          <p:nvPr/>
        </p:nvSpPr>
        <p:spPr>
          <a:xfrm>
            <a:off x="794054" y="2541932"/>
            <a:ext cx="9535735" cy="4460896"/>
          </a:xfrm>
          <a:prstGeom prst="rect">
            <a:avLst/>
          </a:prstGeom>
          <a:solidFill>
            <a:srgbClr val="FFFF99"/>
          </a:solidFill>
        </p:spPr>
        <p:txBody>
          <a:bodyPr lIns="101837" tIns="50918" rIns="101837" bIns="50918"/>
          <a:lstStyle/>
          <a:p>
            <a:pPr marL="381888" indent="-381888" defTabSz="1018367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sz="1800" kern="0">
                <a:latin typeface="+mn-ea"/>
              </a:rPr>
              <a:t>	&lt;filter&gt;</a:t>
            </a:r>
          </a:p>
          <a:p>
            <a:pPr marL="381888" indent="-381888" defTabSz="1018367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sz="1800" kern="0">
                <a:latin typeface="+mn-ea"/>
              </a:rPr>
              <a:t>		&lt;description&gt;Filter </a:t>
            </a:r>
            <a:r>
              <a:rPr lang="zh-CN" altLang="en-US" sz="1800" kern="0">
                <a:latin typeface="+mn-ea"/>
              </a:rPr>
              <a:t>示例</a:t>
            </a:r>
            <a:r>
              <a:rPr lang="en-US" altLang="zh-CN" sz="1800" kern="0">
                <a:latin typeface="+mn-ea"/>
              </a:rPr>
              <a:t>&lt;/</a:t>
            </a:r>
            <a:r>
              <a:rPr lang="en-US" sz="1800" kern="0">
                <a:latin typeface="+mn-ea"/>
              </a:rPr>
              <a:t>description&gt;</a:t>
            </a:r>
          </a:p>
          <a:p>
            <a:pPr marL="381888" indent="-381888" defTabSz="1018367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sz="1800" kern="0">
                <a:latin typeface="+mn-ea"/>
              </a:rPr>
              <a:t>		&lt;display-name&gt;TestFilter&lt;/display-name&gt;</a:t>
            </a:r>
          </a:p>
          <a:p>
            <a:pPr marL="381888" indent="-381888" defTabSz="1018367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sz="1800" kern="0">
                <a:latin typeface="+mn-ea"/>
              </a:rPr>
              <a:t>		&lt;filter-name&gt;TestFilter&lt;/filter-name&gt;</a:t>
            </a:r>
          </a:p>
          <a:p>
            <a:pPr marL="381888" indent="-381888" defTabSz="1018367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sz="1800" kern="0">
                <a:latin typeface="+mn-ea"/>
              </a:rPr>
              <a:t>		&lt;filter-class&gt;com.neuedu.filter.TestFilter&lt;/filter-class&gt;</a:t>
            </a:r>
          </a:p>
          <a:p>
            <a:pPr marL="381888" indent="-381888" defTabSz="1018367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sz="1800" kern="0">
                <a:latin typeface="+mn-ea"/>
              </a:rPr>
              <a:t>		&lt;async-supported&gt;false&lt;/async-supported&gt;</a:t>
            </a:r>
          </a:p>
          <a:p>
            <a:pPr marL="381888" indent="-381888" defTabSz="1018367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sz="1800" kern="0">
                <a:latin typeface="+mn-ea"/>
              </a:rPr>
              <a:t>		&lt;init-param&gt;</a:t>
            </a:r>
          </a:p>
          <a:p>
            <a:pPr marL="381888" indent="-381888" defTabSz="1018367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sz="1800" kern="0">
                <a:latin typeface="+mn-ea"/>
              </a:rPr>
              <a:t>			&lt;param-name&gt;CharacterEncoding&lt;/param-name&gt;</a:t>
            </a:r>
          </a:p>
          <a:p>
            <a:pPr marL="381888" indent="-381888" defTabSz="1018367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sz="1800" kern="0">
                <a:latin typeface="+mn-ea"/>
              </a:rPr>
              <a:t>			&lt;param-value&gt;UTF-8&lt;/param-value&gt;</a:t>
            </a:r>
          </a:p>
          <a:p>
            <a:pPr marL="381888" indent="-381888" defTabSz="1018367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sz="1800" kern="0">
                <a:latin typeface="+mn-ea"/>
              </a:rPr>
              <a:t>		&lt;/init-param&gt;</a:t>
            </a:r>
          </a:p>
          <a:p>
            <a:pPr marL="381888" indent="-381888" defTabSz="1018367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sz="1800" kern="0">
                <a:latin typeface="+mn-ea"/>
              </a:rPr>
              <a:t>	&lt;/filter&gt;</a:t>
            </a:r>
          </a:p>
          <a:p>
            <a:pPr marL="381888" indent="-381888" defTabSz="1018367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sz="1800" kern="0">
                <a:latin typeface="+mn-ea"/>
              </a:rPr>
              <a:t>	&lt;filter-mapping&gt;</a:t>
            </a:r>
          </a:p>
          <a:p>
            <a:pPr marL="381888" indent="-381888" defTabSz="1018367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sz="1800" kern="0">
                <a:latin typeface="+mn-ea"/>
              </a:rPr>
              <a:t>		&lt;filter-name&gt;TestFilter&lt;/filter-name&gt;</a:t>
            </a:r>
          </a:p>
          <a:p>
            <a:pPr marL="381888" indent="-381888" defTabSz="1018367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sz="1800" kern="0">
                <a:latin typeface="+mn-ea"/>
              </a:rPr>
              <a:t>		&lt;url-pattern&gt;*.jsp&lt;/url-pattern&gt;</a:t>
            </a:r>
          </a:p>
          <a:p>
            <a:pPr marL="381888" indent="-381888" defTabSz="1018367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sz="1800" kern="0">
                <a:latin typeface="+mn-ea"/>
              </a:rPr>
              <a:t>		&lt;servlet-name&gt;TestServlet&lt;/servlet-name&gt;</a:t>
            </a:r>
          </a:p>
          <a:p>
            <a:pPr marL="381888" indent="-381888" defTabSz="1018367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sz="1800" kern="0">
                <a:latin typeface="+mn-ea"/>
              </a:rPr>
              <a:t>		&lt;dispatcher&gt;REQUEST&lt;/dispatcher&gt;</a:t>
            </a:r>
          </a:p>
          <a:p>
            <a:pPr marL="381888" indent="-381888" defTabSz="1018367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sz="1800" kern="0">
                <a:latin typeface="+mn-ea"/>
              </a:rPr>
              <a:t>	&lt;/filter-mapping&gt;</a:t>
            </a:r>
            <a:endParaRPr lang="en-US" sz="18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7873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课堂练习（</a:t>
            </a:r>
            <a:r>
              <a:rPr lang="en-US" altLang="zh-CN" smtClean="0">
                <a:solidFill>
                  <a:srgbClr val="FF0000"/>
                </a:solidFill>
              </a:rPr>
              <a:t>15</a:t>
            </a:r>
            <a:r>
              <a:rPr lang="zh-CN" altLang="en-US" smtClean="0">
                <a:solidFill>
                  <a:srgbClr val="FF0000"/>
                </a:solidFill>
              </a:rPr>
              <a:t>分钟）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smtClean="0"/>
              <a:t>1</a:t>
            </a:r>
            <a:r>
              <a:rPr lang="zh-CN" altLang="en-US" smtClean="0"/>
              <a:t>、创建一个过滤器，实现网站访问计数器的功能，并配置网站访问量的初始值设置为</a:t>
            </a:r>
            <a:r>
              <a:rPr lang="en-US" altLang="zh-CN" smtClean="0"/>
              <a:t>6000</a:t>
            </a:r>
            <a:r>
              <a:rPr lang="zh-CN" altLang="en-US" smtClean="0"/>
              <a:t>，实现效果如下：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参考答案：</a:t>
            </a:r>
            <a:r>
              <a:rPr lang="en-US" altLang="zh-CN" smtClean="0">
                <a:solidFill>
                  <a:srgbClr val="FF0000"/>
                </a:solidFill>
              </a:rPr>
              <a:t> ch06-ktlx01/ConterFilter</a:t>
            </a:r>
          </a:p>
          <a:p>
            <a:pPr lvl="1"/>
            <a:endParaRPr lang="en-US" altLang="zh-CN" smtClean="0">
              <a:solidFill>
                <a:srgbClr val="FF0000"/>
              </a:solidFill>
            </a:endParaRPr>
          </a:p>
          <a:p>
            <a:r>
              <a:rPr lang="en-US" altLang="zh-CN" smtClean="0"/>
              <a:t>2</a:t>
            </a:r>
            <a:r>
              <a:rPr lang="zh-CN" altLang="en-US" smtClean="0"/>
              <a:t>、将练习</a:t>
            </a:r>
            <a:r>
              <a:rPr lang="en-US" altLang="zh-CN" smtClean="0"/>
              <a:t>1 </a:t>
            </a:r>
            <a:r>
              <a:rPr lang="zh-CN" altLang="en-US" smtClean="0"/>
              <a:t>的注解配置方式更改为</a:t>
            </a:r>
            <a:r>
              <a:rPr lang="en-US" altLang="zh-CN" smtClean="0"/>
              <a:t>web.xml</a:t>
            </a:r>
            <a:r>
              <a:rPr lang="zh-CN" altLang="en-US" smtClean="0"/>
              <a:t>文件的配置方式。</a:t>
            </a:r>
            <a:endParaRPr lang="en-US" altLang="zh-CN" smtClean="0"/>
          </a:p>
          <a:p>
            <a:endParaRPr lang="zh-CN" altLang="en-US"/>
          </a:p>
        </p:txBody>
      </p:sp>
      <p:pic>
        <p:nvPicPr>
          <p:cNvPr id="275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5305" y="2241956"/>
            <a:ext cx="5576531" cy="1560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0704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过滤器应用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smtClean="0"/>
              <a:t>在</a:t>
            </a:r>
            <a:r>
              <a:rPr lang="en-US" altLang="zh-CN" smtClean="0"/>
              <a:t>Web</a:t>
            </a:r>
            <a:r>
              <a:rPr lang="zh-CN" altLang="en-US" smtClean="0"/>
              <a:t>开发中，</a:t>
            </a:r>
            <a:r>
              <a:rPr lang="en-US" altLang="zh-CN" smtClean="0"/>
              <a:t>Filter</a:t>
            </a:r>
            <a:r>
              <a:rPr lang="zh-CN" altLang="en-US" smtClean="0"/>
              <a:t>是非常重要而且实用的技术，其应用非常广泛，如下为几种常见的使用情况：</a:t>
            </a:r>
          </a:p>
          <a:p>
            <a:pPr lvl="1"/>
            <a:r>
              <a:rPr lang="zh-CN" altLang="en-US" smtClean="0"/>
              <a:t>做统一的认证处理；</a:t>
            </a:r>
          </a:p>
          <a:p>
            <a:pPr lvl="1"/>
            <a:r>
              <a:rPr lang="zh-CN" altLang="en-US" smtClean="0"/>
              <a:t>对用户的请求进行检查和更精确的记录；</a:t>
            </a:r>
          </a:p>
          <a:p>
            <a:pPr lvl="1"/>
            <a:r>
              <a:rPr lang="zh-CN" altLang="en-US" smtClean="0"/>
              <a:t>监视或对用户所传递的参数做前置处理，例如：防止数据注入攻击；</a:t>
            </a:r>
          </a:p>
          <a:p>
            <a:pPr lvl="1"/>
            <a:r>
              <a:rPr lang="zh-CN" altLang="en-US" smtClean="0"/>
              <a:t>改变图像文件的格式；</a:t>
            </a:r>
          </a:p>
          <a:p>
            <a:pPr lvl="1"/>
            <a:r>
              <a:rPr lang="zh-CN" altLang="en-US" smtClean="0"/>
              <a:t>对请求和响应进行编码；</a:t>
            </a:r>
          </a:p>
          <a:p>
            <a:pPr lvl="1"/>
            <a:r>
              <a:rPr lang="zh-CN" altLang="en-US" smtClean="0"/>
              <a:t>对响应做压缩处理；</a:t>
            </a:r>
          </a:p>
          <a:p>
            <a:pPr lvl="1"/>
            <a:r>
              <a:rPr lang="zh-CN" altLang="en-US" smtClean="0"/>
              <a:t>对</a:t>
            </a:r>
            <a:r>
              <a:rPr lang="en-US" altLang="zh-CN" smtClean="0"/>
              <a:t>XML</a:t>
            </a:r>
            <a:r>
              <a:rPr lang="zh-CN" altLang="en-US" smtClean="0"/>
              <a:t>的输出使用</a:t>
            </a:r>
            <a:r>
              <a:rPr lang="en-US" altLang="zh-CN" smtClean="0"/>
              <a:t>XSLT</a:t>
            </a:r>
            <a:r>
              <a:rPr lang="zh-CN" altLang="en-US" smtClean="0"/>
              <a:t>来转换。</a:t>
            </a:r>
            <a:endParaRPr lang="zh-CN" altLang="en-US" dirty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" y="-205304"/>
            <a:ext cx="205728" cy="410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837" tIns="50918" rIns="101837" bIns="5091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532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smtClean="0"/>
              <a:t>设置请求编码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smtClean="0"/>
              <a:t>在前面章节的介绍中，对</a:t>
            </a:r>
            <a:r>
              <a:rPr lang="en-US" altLang="zh-CN" smtClean="0"/>
              <a:t>POST</a:t>
            </a:r>
            <a:r>
              <a:rPr lang="zh-CN" altLang="en-US" smtClean="0"/>
              <a:t>请求参数的乱码问题通常采用如下代码进行设置：</a:t>
            </a:r>
            <a:endParaRPr lang="en-US" altLang="zh-CN" smtClean="0"/>
          </a:p>
          <a:p>
            <a:pPr lvl="1"/>
            <a:r>
              <a:rPr lang="en-US" altLang="zh-CN" smtClean="0"/>
              <a:t>request.setCharacterEncoding("UTF-8");</a:t>
            </a:r>
            <a:endParaRPr lang="zh-CN" altLang="en-US" smtClean="0"/>
          </a:p>
          <a:p>
            <a:pPr lvl="1"/>
            <a:r>
              <a:rPr lang="zh-CN" altLang="en-US" smtClean="0"/>
              <a:t>使用这种方法有一个缺点：必须对每一个获得请求参数的程序都要加入上述程序代码。这种做法显然增加了重复的工作量，此时使用过滤器便可轻松予以解决。</a:t>
            </a:r>
            <a:endParaRPr lang="en-US" altLang="zh-CN" smtClean="0"/>
          </a:p>
          <a:p>
            <a:r>
              <a:rPr lang="zh-CN" altLang="en-US" smtClean="0"/>
              <a:t>需要注意的是，只有在最初使用请求对象的程序前进行编码设置，才会对后续使用程序起作用，因此，该过滤器在执行顺序上应该保证早于其它过滤器的执行。</a:t>
            </a:r>
            <a:endParaRPr lang="en-US" altLang="zh-CN" smtClean="0"/>
          </a:p>
          <a:p>
            <a:pPr lvl="1"/>
            <a:r>
              <a:rPr lang="zh-CN" altLang="en-US" smtClean="0"/>
              <a:t>这种情况下，可以采用以下三种方式解决：</a:t>
            </a:r>
          </a:p>
          <a:p>
            <a:pPr lvl="2"/>
            <a:r>
              <a:rPr lang="zh-CN" altLang="en-US" smtClean="0"/>
              <a:t>方式一：完全基于</a:t>
            </a:r>
            <a:r>
              <a:rPr lang="en-US" altLang="zh-CN" smtClean="0"/>
              <a:t>Annotation</a:t>
            </a:r>
            <a:r>
              <a:rPr lang="zh-CN" altLang="en-US" smtClean="0"/>
              <a:t>的过滤器方式的配置，可以通过设置</a:t>
            </a:r>
            <a:r>
              <a:rPr lang="en-US" altLang="zh-CN" smtClean="0"/>
              <a:t>filterName</a:t>
            </a:r>
            <a:r>
              <a:rPr lang="zh-CN" altLang="en-US" smtClean="0"/>
              <a:t>按照过滤器的名称首字母顺序执行；</a:t>
            </a:r>
            <a:endParaRPr lang="en-US" altLang="zh-CN" smtClean="0"/>
          </a:p>
          <a:p>
            <a:pPr lvl="2"/>
            <a:endParaRPr lang="zh-CN" altLang="en-US" smtClean="0"/>
          </a:p>
          <a:p>
            <a:pPr lvl="2"/>
            <a:r>
              <a:rPr lang="zh-CN" altLang="en-US" smtClean="0"/>
              <a:t>方式二：完全使用</a:t>
            </a:r>
            <a:r>
              <a:rPr lang="en-US" altLang="zh-CN" smtClean="0"/>
              <a:t>web.xml</a:t>
            </a:r>
            <a:r>
              <a:rPr lang="zh-CN" altLang="en-US" smtClean="0"/>
              <a:t>的方式对过滤器链配置，相同映射条件下，按照</a:t>
            </a:r>
            <a:r>
              <a:rPr lang="en-US" altLang="zh-CN" smtClean="0"/>
              <a:t>&lt;filter-mapping&gt;</a:t>
            </a:r>
            <a:r>
              <a:rPr lang="zh-CN" altLang="en-US" smtClean="0"/>
              <a:t>定义的先后顺序执行；</a:t>
            </a:r>
          </a:p>
          <a:p>
            <a:r>
              <a:rPr lang="zh-CN" altLang="en-US" smtClean="0">
                <a:solidFill>
                  <a:srgbClr val="FF0000"/>
                </a:solidFill>
              </a:rPr>
              <a:t>示例代码：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smtClean="0"/>
              <a:t>ch06-filter/SetCharacterEncodingFilter.Java</a:t>
            </a:r>
          </a:p>
          <a:p>
            <a:endParaRPr lang="zh-CN" altLang="en-US" smtClean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" y="-205304"/>
            <a:ext cx="205728" cy="410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837" tIns="50918" rIns="101837" bIns="5091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5895932" y="6064114"/>
            <a:ext cx="4350211" cy="507831"/>
            <a:chOff x="2267744" y="5517232"/>
            <a:chExt cx="3744913" cy="483649"/>
          </a:xfrm>
        </p:grpSpPr>
        <p:sp>
          <p:nvSpPr>
            <p:cNvPr id="16" name="TextBox 5"/>
            <p:cNvSpPr txBox="1">
              <a:spLocks noChangeArrowheads="1"/>
            </p:cNvSpPr>
            <p:nvPr/>
          </p:nvSpPr>
          <p:spPr bwMode="auto">
            <a:xfrm>
              <a:off x="2267744" y="5517232"/>
              <a:ext cx="3744913" cy="483649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2" algn="ctr"/>
              <a:r>
                <a:rPr lang="zh-CN" altLang="en-US" sz="2700" b="1">
                  <a:solidFill>
                    <a:schemeClr val="bg1"/>
                  </a:solidFill>
                </a:rPr>
                <a:t>讲师演示讲解</a:t>
              </a:r>
            </a:p>
          </p:txBody>
        </p:sp>
        <p:pic>
          <p:nvPicPr>
            <p:cNvPr id="17" name="图片 25" descr="timgaa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67744" y="5517232"/>
              <a:ext cx="647700" cy="452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025531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本章教学目标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altLang="zh-CN" smtClean="0"/>
          </a:p>
          <a:p>
            <a:pPr lvl="0"/>
            <a:r>
              <a:rPr lang="zh-CN" altLang="en-US" smtClean="0"/>
              <a:t>了解过滤器的作用，理解过滤器的运行原理</a:t>
            </a:r>
          </a:p>
          <a:p>
            <a:pPr lvl="0"/>
            <a:r>
              <a:rPr lang="zh-CN" altLang="en-US" smtClean="0"/>
              <a:t>掌握过滤器的核心接口及其主要方法</a:t>
            </a:r>
          </a:p>
          <a:p>
            <a:pPr lvl="0"/>
            <a:r>
              <a:rPr lang="zh-CN" altLang="en-US" smtClean="0"/>
              <a:t>掌握过滤器的生命周期</a:t>
            </a:r>
          </a:p>
          <a:p>
            <a:pPr lvl="0"/>
            <a:r>
              <a:rPr lang="zh-CN" altLang="en-US" smtClean="0"/>
              <a:t>掌握过滤器的开发过程及其声明配置</a:t>
            </a:r>
          </a:p>
          <a:p>
            <a:pPr lvl="0"/>
            <a:r>
              <a:rPr lang="zh-CN" altLang="en-US" smtClean="0"/>
              <a:t>了解过滤器的常见用法</a:t>
            </a:r>
          </a:p>
          <a:p>
            <a:pPr lvl="0"/>
            <a:r>
              <a:rPr lang="zh-CN" altLang="en-US" smtClean="0"/>
              <a:t>了解监听器的作用，了解监听器的分类</a:t>
            </a:r>
          </a:p>
          <a:p>
            <a:pPr lvl="0"/>
            <a:r>
              <a:rPr lang="zh-CN" altLang="en-US" smtClean="0"/>
              <a:t>掌握与</a:t>
            </a:r>
            <a:r>
              <a:rPr lang="en-US" altLang="zh-CN" smtClean="0"/>
              <a:t>Servlet</a:t>
            </a:r>
            <a:r>
              <a:rPr lang="zh-CN" altLang="en-US" smtClean="0"/>
              <a:t>上下文相关的监听器的作用、方法及应用</a:t>
            </a:r>
          </a:p>
          <a:p>
            <a:pPr lvl="0"/>
            <a:r>
              <a:rPr lang="zh-CN" altLang="en-US" smtClean="0"/>
              <a:t>掌握与会话相关的监听器的作用、方法及应用</a:t>
            </a:r>
          </a:p>
          <a:p>
            <a:pPr lvl="0"/>
            <a:r>
              <a:rPr lang="zh-CN" altLang="en-US" smtClean="0"/>
              <a:t>掌握与请求相关的监听器的作用、方法及应用</a:t>
            </a:r>
          </a:p>
          <a:p>
            <a:endParaRPr lang="en-US" altLang="zh-CN" smtClean="0"/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81334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smtClean="0"/>
              <a:t>控制用户访问权限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smtClean="0"/>
              <a:t>在</a:t>
            </a:r>
            <a:r>
              <a:rPr lang="en-US" altLang="zh-CN" smtClean="0"/>
              <a:t>Web</a:t>
            </a:r>
            <a:r>
              <a:rPr lang="zh-CN" altLang="en-US" smtClean="0"/>
              <a:t>应用中，有很多操作是需要用户具有相关的操作权限才可进行访问的，例如：用户个人中心、网站后台管理、同一系统不同角色的访问。这些应用的权限控制可以在具体的访问资源中单独设置，也可以使用过滤器统一设置，显然后者具有更高的效率和可维护性。</a:t>
            </a:r>
          </a:p>
          <a:p>
            <a:r>
              <a:rPr lang="zh-CN" altLang="en-US" smtClean="0"/>
              <a:t>该实例的实现思路如下：</a:t>
            </a:r>
          </a:p>
          <a:p>
            <a:pPr lvl="1"/>
            <a:r>
              <a:rPr lang="zh-CN" altLang="en-US" smtClean="0"/>
              <a:t>设置较为全面的请求拦截映射地址，但对于用户登陆页面及处理登录操作的</a:t>
            </a:r>
            <a:r>
              <a:rPr lang="en-US" altLang="zh-CN" smtClean="0"/>
              <a:t>Servlet</a:t>
            </a:r>
            <a:r>
              <a:rPr lang="zh-CN" altLang="en-US" smtClean="0"/>
              <a:t>不能进行访问限制，可用初始化参数灵活指定相关地址。</a:t>
            </a:r>
          </a:p>
          <a:p>
            <a:pPr lvl="1"/>
            <a:r>
              <a:rPr lang="zh-CN" altLang="en-US" smtClean="0"/>
              <a:t>通过判断会话对象中是否存在用户登陆成功时设置的域属性，来决定用户是否有访问的权限。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示例代码：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smtClean="0"/>
              <a:t>ch06-filter/SessionCheckFilter.Java</a:t>
            </a:r>
          </a:p>
          <a:p>
            <a:pPr lvl="1"/>
            <a:endParaRPr lang="en-US" altLang="zh-CN" smtClean="0"/>
          </a:p>
          <a:p>
            <a:endParaRPr lang="zh-CN" altLang="en-US" smtClean="0"/>
          </a:p>
          <a:p>
            <a:pPr lvl="1"/>
            <a:endParaRPr lang="zh-CN" altLang="en-US" dirty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" y="-205304"/>
            <a:ext cx="205728" cy="410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837" tIns="50918" rIns="101837" bIns="5091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2634284" y="5868698"/>
            <a:ext cx="4350211" cy="507831"/>
            <a:chOff x="2267744" y="5517232"/>
            <a:chExt cx="3744913" cy="483649"/>
          </a:xfrm>
        </p:grpSpPr>
        <p:sp>
          <p:nvSpPr>
            <p:cNvPr id="13" name="TextBox 5"/>
            <p:cNvSpPr txBox="1">
              <a:spLocks noChangeArrowheads="1"/>
            </p:cNvSpPr>
            <p:nvPr/>
          </p:nvSpPr>
          <p:spPr bwMode="auto">
            <a:xfrm>
              <a:off x="2267744" y="5517232"/>
              <a:ext cx="3744913" cy="483649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2" algn="ctr"/>
              <a:r>
                <a:rPr lang="zh-CN" altLang="en-US" sz="2700" b="1">
                  <a:solidFill>
                    <a:schemeClr val="bg1"/>
                  </a:solidFill>
                </a:rPr>
                <a:t>讲师演示讲解</a:t>
              </a:r>
            </a:p>
          </p:txBody>
        </p:sp>
        <p:pic>
          <p:nvPicPr>
            <p:cNvPr id="14" name="图片 25" descr="timgaa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67744" y="5517232"/>
              <a:ext cx="647700" cy="452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594701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课堂练习（</a:t>
            </a:r>
            <a:r>
              <a:rPr lang="en-US" altLang="zh-CN" smtClean="0">
                <a:solidFill>
                  <a:srgbClr val="FF0000"/>
                </a:solidFill>
              </a:rPr>
              <a:t>15</a:t>
            </a:r>
            <a:r>
              <a:rPr lang="zh-CN" altLang="en-US" smtClean="0">
                <a:solidFill>
                  <a:srgbClr val="FF0000"/>
                </a:solidFill>
              </a:rPr>
              <a:t>分钟）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smtClean="0"/>
              <a:t>1</a:t>
            </a:r>
            <a:r>
              <a:rPr lang="zh-CN" altLang="en-US" smtClean="0"/>
              <a:t>、编码完成课堂案例中编码过滤器、权限过滤器两个过滤器应用案例。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参考答案：</a:t>
            </a:r>
            <a:r>
              <a:rPr lang="zh-CN" altLang="en-US" smtClean="0"/>
              <a:t>授课案例代码。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846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3256665" y="1785224"/>
            <a:ext cx="792959" cy="715089"/>
          </a:xfrm>
          <a:prstGeom prst="rect">
            <a:avLst/>
          </a:prstGeom>
          <a:noFill/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100" b="1">
                <a:solidFill>
                  <a:srgbClr val="C5C5C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01</a:t>
            </a:r>
            <a:endParaRPr lang="zh-CN" altLang="en-US" sz="3100" b="1">
              <a:solidFill>
                <a:srgbClr val="C5C5C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MH_Entry_1"/>
          <p:cNvSpPr/>
          <p:nvPr>
            <p:custDataLst>
              <p:tags r:id="rId2"/>
            </p:custDataLst>
          </p:nvPr>
        </p:nvSpPr>
        <p:spPr>
          <a:xfrm>
            <a:off x="4222968" y="1785224"/>
            <a:ext cx="5049121" cy="715089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36" tIns="50917" rIns="101836" bIns="50917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en-US" altLang="zh-CN" sz="22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Filter</a:t>
            </a:r>
            <a:endParaRPr lang="zh-CN" altLang="en-US" sz="2200" dirty="0">
              <a:solidFill>
                <a:srgbClr val="FFFFF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9" name="MH_Number_2"/>
          <p:cNvSpPr/>
          <p:nvPr>
            <p:custDataLst>
              <p:tags r:id="rId3"/>
            </p:custDataLst>
          </p:nvPr>
        </p:nvSpPr>
        <p:spPr>
          <a:xfrm>
            <a:off x="3256665" y="2683669"/>
            <a:ext cx="792959" cy="715090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100" b="1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02</a:t>
            </a:r>
            <a:endParaRPr lang="zh-CN" altLang="en-US" sz="3100" b="1" dirty="0">
              <a:solidFill>
                <a:schemeClr val="accent1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MH_Entry_2"/>
          <p:cNvSpPr/>
          <p:nvPr>
            <p:custDataLst>
              <p:tags r:id="rId4"/>
            </p:custDataLst>
          </p:nvPr>
        </p:nvSpPr>
        <p:spPr>
          <a:xfrm>
            <a:off x="4222968" y="2683669"/>
            <a:ext cx="5049121" cy="71509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36" tIns="50917" rIns="101836" bIns="50917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en-US" altLang="zh-CN" sz="2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Listener</a:t>
            </a:r>
            <a:endParaRPr lang="zh-CN" altLang="en-US" sz="2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MH_Number_2"/>
          <p:cNvSpPr/>
          <p:nvPr>
            <p:custDataLst>
              <p:tags r:id="rId5"/>
            </p:custDataLst>
          </p:nvPr>
        </p:nvSpPr>
        <p:spPr>
          <a:xfrm>
            <a:off x="3256665" y="3565447"/>
            <a:ext cx="792959" cy="715089"/>
          </a:xfrm>
          <a:prstGeom prst="rect">
            <a:avLst/>
          </a:prstGeom>
          <a:noFill/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100" b="1">
                <a:solidFill>
                  <a:srgbClr val="C5C5C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  <a:endParaRPr lang="zh-CN" altLang="en-US" sz="3100" b="1" dirty="0">
              <a:solidFill>
                <a:srgbClr val="C5C5C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MH_Entry_2"/>
          <p:cNvSpPr/>
          <p:nvPr>
            <p:custDataLst>
              <p:tags r:id="rId6"/>
            </p:custDataLst>
          </p:nvPr>
        </p:nvSpPr>
        <p:spPr>
          <a:xfrm>
            <a:off x="4222968" y="3565447"/>
            <a:ext cx="5049121" cy="715089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36" tIns="50917" rIns="101836" bIns="50917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zh-CN" altLang="en-US" sz="22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本章实战项目任务实现</a:t>
            </a:r>
            <a:endParaRPr lang="zh-CN" altLang="en-US" sz="2200" dirty="0">
              <a:solidFill>
                <a:srgbClr val="FFFFFF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5115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监听器简介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smtClean="0"/>
              <a:t>在</a:t>
            </a:r>
            <a:r>
              <a:rPr lang="en-US" altLang="zh-CN" smtClean="0"/>
              <a:t>Web</a:t>
            </a:r>
            <a:r>
              <a:rPr lang="zh-CN" altLang="en-US" smtClean="0"/>
              <a:t>容器运行过程中，有很多关键点事件，比如</a:t>
            </a:r>
            <a:r>
              <a:rPr lang="en-US" altLang="zh-CN" smtClean="0"/>
              <a:t>Web</a:t>
            </a:r>
            <a:r>
              <a:rPr lang="zh-CN" altLang="en-US" smtClean="0"/>
              <a:t>应用被启动、用户会话开始、用户会话结束、用户请求到达等，</a:t>
            </a:r>
            <a:r>
              <a:rPr lang="en-US" altLang="zh-CN" smtClean="0"/>
              <a:t>Servlet API</a:t>
            </a:r>
            <a:r>
              <a:rPr lang="zh-CN" altLang="en-US" smtClean="0"/>
              <a:t>提供了大量监听器接口来帮助开发者实现对</a:t>
            </a:r>
            <a:r>
              <a:rPr lang="en-US" altLang="zh-CN" smtClean="0"/>
              <a:t>Web</a:t>
            </a:r>
            <a:r>
              <a:rPr lang="zh-CN" altLang="en-US" smtClean="0"/>
              <a:t>应用内特定事件进行监听，从而当</a:t>
            </a:r>
            <a:r>
              <a:rPr lang="en-US" altLang="zh-CN" smtClean="0"/>
              <a:t>Web</a:t>
            </a:r>
            <a:r>
              <a:rPr lang="zh-CN" altLang="en-US" smtClean="0"/>
              <a:t>应用内这些特定事件发生时，回调监听器内的事件监听方法来实现一些特殊功能，监听器的作用是监听</a:t>
            </a:r>
            <a:r>
              <a:rPr lang="en-US" altLang="zh-CN" smtClean="0"/>
              <a:t>Web</a:t>
            </a:r>
            <a:r>
              <a:rPr lang="zh-CN" altLang="en-US" smtClean="0"/>
              <a:t>容器的有效期事件，因此它是由容器管理的。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监听器就是一个实现特定接口的普通</a:t>
            </a:r>
            <a:r>
              <a:rPr lang="en-US" altLang="zh-CN" smtClean="0"/>
              <a:t>java</a:t>
            </a:r>
            <a:r>
              <a:rPr lang="zh-CN" altLang="en-US" smtClean="0"/>
              <a:t>程序，这个程序专门用于监听另一个</a:t>
            </a:r>
            <a:r>
              <a:rPr lang="en-US" altLang="zh-CN" smtClean="0"/>
              <a:t>java</a:t>
            </a:r>
            <a:r>
              <a:rPr lang="zh-CN" altLang="en-US" smtClean="0"/>
              <a:t>对象的方法调用或属性改变，当被监听对象发生上述事件后，监听器某个方法将立即被执行。</a:t>
            </a:r>
          </a:p>
          <a:p>
            <a:endParaRPr lang="zh-CN" altLang="en-US" dirty="0" smtClean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" y="-205304"/>
            <a:ext cx="205728" cy="410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837" tIns="50918" rIns="101837" bIns="5091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794054" y="4507752"/>
            <a:ext cx="9326028" cy="1792919"/>
            <a:chOff x="0" y="3213100"/>
            <a:chExt cx="8964613" cy="2485450"/>
          </a:xfrm>
        </p:grpSpPr>
        <p:sp>
          <p:nvSpPr>
            <p:cNvPr id="8" name="Rectangle 0"/>
            <p:cNvSpPr>
              <a:spLocks noChangeArrowheads="1"/>
            </p:cNvSpPr>
            <p:nvPr/>
          </p:nvSpPr>
          <p:spPr bwMode="auto">
            <a:xfrm>
              <a:off x="1258888" y="3717925"/>
              <a:ext cx="1728787" cy="11525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81888" indent="-381888"/>
              <a:r>
                <a:rPr lang="zh-CN" altLang="en-US" sz="1800"/>
                <a:t>被监听对象</a:t>
              </a:r>
            </a:p>
            <a:p>
              <a:pPr marL="381888" indent="-381888"/>
              <a:r>
                <a:rPr lang="zh-CN" altLang="en-US" sz="1800"/>
                <a:t>（俗称 事件源）</a:t>
              </a:r>
              <a:endParaRPr lang="zh-CN" altLang="en-US" sz="1600"/>
            </a:p>
            <a:p>
              <a:pPr marL="381888" indent="-381888"/>
              <a:endParaRPr lang="en-US" altLang="zh-CN"/>
            </a:p>
          </p:txBody>
        </p:sp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6156325" y="3213100"/>
              <a:ext cx="2303463" cy="16557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81888" indent="-381888"/>
              <a:endParaRPr lang="zh-CN" altLang="en-US" sz="1600"/>
            </a:p>
            <a:p>
              <a:pPr marL="381888" indent="-381888"/>
              <a:endParaRPr lang="zh-CN" altLang="en-US" sz="1600"/>
            </a:p>
            <a:p>
              <a:pPr marL="381888" indent="-381888"/>
              <a:r>
                <a:rPr lang="zh-CN" altLang="en-US" sz="1600"/>
                <a:t>开发人员编写的监听器对象</a:t>
              </a:r>
            </a:p>
            <a:p>
              <a:pPr marL="381888" indent="-381888"/>
              <a:endParaRPr lang="en-US" altLang="zh-CN" sz="1600"/>
            </a:p>
            <a:p>
              <a:pPr marL="381888" indent="-381888"/>
              <a:r>
                <a:rPr lang="en-US" altLang="zh-CN" sz="1600"/>
                <a:t>void doxx(Event e){</a:t>
              </a:r>
            </a:p>
            <a:p>
              <a:pPr marL="381888" indent="-381888"/>
              <a:endParaRPr lang="en-US" altLang="zh-CN" sz="1600"/>
            </a:p>
            <a:p>
              <a:pPr marL="381888" indent="-381888"/>
              <a:r>
                <a:rPr lang="en-US" altLang="zh-CN" sz="1600"/>
                <a:t>}</a:t>
              </a:r>
              <a:endParaRPr lang="zh-CN" altLang="en-US" sz="1600"/>
            </a:p>
            <a:p>
              <a:pPr marL="381888" indent="-381888"/>
              <a:endParaRPr lang="en-US" altLang="zh-CN" sz="1600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635375" y="3644900"/>
              <a:ext cx="2089150" cy="5762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81888" indent="-381888"/>
              <a:r>
                <a:rPr lang="zh-CN" altLang="en-US" sz="1600"/>
                <a:t>事件对象</a:t>
              </a:r>
              <a:r>
                <a:rPr lang="en-US" altLang="zh-CN" sz="1600"/>
                <a:t>Even</a:t>
              </a:r>
            </a:p>
            <a:p>
              <a:pPr marL="381888" indent="-381888"/>
              <a:r>
                <a:rPr lang="zh-CN" altLang="en-US" sz="1300"/>
                <a:t>（封装事件源和动作）</a:t>
              </a:r>
            </a:p>
          </p:txBody>
        </p:sp>
        <p:cxnSp>
          <p:nvCxnSpPr>
            <p:cNvPr id="11" name="AutoShape 10"/>
            <p:cNvCxnSpPr>
              <a:cxnSpLocks noChangeShapeType="1"/>
              <a:endCxn id="8" idx="2"/>
            </p:cNvCxnSpPr>
            <p:nvPr/>
          </p:nvCxnSpPr>
          <p:spPr bwMode="auto">
            <a:xfrm rot="5400000">
              <a:off x="4572000" y="2420938"/>
              <a:ext cx="1587" cy="4897438"/>
            </a:xfrm>
            <a:prstGeom prst="bentConnector3">
              <a:avLst>
                <a:gd name="adj1" fmla="val 145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700338" y="5229226"/>
              <a:ext cx="4103687" cy="4693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81888" indent="-381888">
                <a:spcBef>
                  <a:spcPct val="50000"/>
                </a:spcBef>
              </a:pPr>
              <a:r>
                <a:rPr lang="zh-CN" altLang="en-US" sz="1600"/>
                <a:t>注册监听器（即在事件源上关联监听器对象）</a:t>
              </a:r>
            </a:p>
          </p:txBody>
        </p:sp>
        <p:sp>
          <p:nvSpPr>
            <p:cNvPr id="13" name="Line 0"/>
            <p:cNvSpPr>
              <a:spLocks noChangeShapeType="1"/>
            </p:cNvSpPr>
            <p:nvPr/>
          </p:nvSpPr>
          <p:spPr bwMode="auto">
            <a:xfrm>
              <a:off x="2987675" y="4365625"/>
              <a:ext cx="30972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1"/>
            <p:cNvSpPr txBox="1">
              <a:spLocks noChangeArrowheads="1"/>
            </p:cNvSpPr>
            <p:nvPr/>
          </p:nvSpPr>
          <p:spPr bwMode="auto">
            <a:xfrm>
              <a:off x="3132138" y="4437063"/>
              <a:ext cx="2808287" cy="8106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81888" indent="-381888">
                <a:spcBef>
                  <a:spcPct val="50000"/>
                </a:spcBef>
              </a:pPr>
              <a:r>
                <a:rPr lang="zh-CN" altLang="en-US" sz="1600"/>
                <a:t>调用监听器对象处理相应的操作</a:t>
              </a:r>
            </a:p>
          </p:txBody>
        </p:sp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7451725" y="5084763"/>
              <a:ext cx="1512888" cy="4693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81888" indent="-381888">
                <a:spcBef>
                  <a:spcPct val="50000"/>
                </a:spcBef>
              </a:pPr>
              <a:r>
                <a:rPr lang="zh-CN" altLang="en-US" sz="1600"/>
                <a:t>处理操作</a:t>
              </a:r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>
              <a:off x="6877050" y="4437063"/>
              <a:ext cx="1150938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AutoShape 10">
              <a:hlinkClick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0" y="3933825"/>
              <a:ext cx="900113" cy="719138"/>
            </a:xfrm>
            <a:prstGeom prst="actionButtonInformation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Wingdings" pitchFamily="2" charset="2"/>
                <a:buNone/>
              </a:pPr>
              <a:r>
                <a:rPr lang="zh-CN" altLang="en-US" sz="1600" b="1">
                  <a:solidFill>
                    <a:srgbClr val="FF0000"/>
                  </a:solidFill>
                </a:rPr>
                <a:t>操作事件源</a:t>
              </a:r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>
              <a:off x="827088" y="4292600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7882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监听器简介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altLang="zh-CN" smtClean="0"/>
              <a:t>Servlet</a:t>
            </a:r>
            <a:r>
              <a:rPr lang="zh-CN" altLang="en-US" smtClean="0"/>
              <a:t>规范中定义了多种类型的监听器，它们用于监听的事件源分别为 </a:t>
            </a:r>
            <a:r>
              <a:rPr lang="en-US" altLang="zh-CN" smtClean="0"/>
              <a:t>ServletContext, HttpSession </a:t>
            </a:r>
            <a:r>
              <a:rPr lang="zh-CN" altLang="en-US" smtClean="0"/>
              <a:t>和 </a:t>
            </a:r>
            <a:r>
              <a:rPr lang="en-US" altLang="zh-CN" smtClean="0"/>
              <a:t>ServletRequest </a:t>
            </a:r>
            <a:r>
              <a:rPr lang="zh-CN" altLang="en-US" smtClean="0"/>
              <a:t>这三个域对象。</a:t>
            </a:r>
          </a:p>
          <a:p>
            <a:r>
              <a:rPr lang="en-US" altLang="zh-CN" smtClean="0"/>
              <a:t>Servlet</a:t>
            </a:r>
            <a:r>
              <a:rPr lang="zh-CN" altLang="en-US" smtClean="0"/>
              <a:t>规范针对这三个对象上的操作，又把这多种类型的监听器划分为三种类型。</a:t>
            </a:r>
          </a:p>
          <a:p>
            <a:pPr lvl="1"/>
            <a:r>
              <a:rPr lang="zh-CN" altLang="en-US" smtClean="0"/>
              <a:t>监听三个域对象创建和销毁的事件监听器</a:t>
            </a:r>
          </a:p>
          <a:p>
            <a:pPr lvl="1"/>
            <a:r>
              <a:rPr lang="zh-CN" altLang="en-US" smtClean="0"/>
              <a:t>监听域对象中属性的增加和删除的事件监听器</a:t>
            </a:r>
          </a:p>
          <a:p>
            <a:pPr lvl="1"/>
            <a:r>
              <a:rPr lang="zh-CN" altLang="en-US" smtClean="0"/>
              <a:t>监听绑定到 </a:t>
            </a:r>
            <a:r>
              <a:rPr lang="en-US" altLang="zh-CN" smtClean="0"/>
              <a:t>HttpSession </a:t>
            </a:r>
            <a:r>
              <a:rPr lang="zh-CN" altLang="en-US" smtClean="0"/>
              <a:t>域中的某个对象的状态的事件监听器。</a:t>
            </a:r>
            <a:endParaRPr lang="en-US" altLang="zh-CN" smtClean="0"/>
          </a:p>
          <a:p>
            <a:r>
              <a:rPr lang="zh-CN" altLang="en-US" smtClean="0"/>
              <a:t>下表列出了</a:t>
            </a:r>
            <a:r>
              <a:rPr lang="en-US" altLang="zh-CN" smtClean="0"/>
              <a:t>Servlet</a:t>
            </a:r>
            <a:r>
              <a:rPr lang="zh-CN" altLang="en-US" smtClean="0"/>
              <a:t>中的</a:t>
            </a:r>
            <a:r>
              <a:rPr lang="en-US" altLang="zh-CN" smtClean="0"/>
              <a:t>8</a:t>
            </a:r>
            <a:r>
              <a:rPr lang="zh-CN" altLang="en-US" smtClean="0"/>
              <a:t>个</a:t>
            </a:r>
            <a:r>
              <a:rPr lang="en-US" altLang="zh-CN" smtClean="0"/>
              <a:t>Listener</a:t>
            </a:r>
            <a:r>
              <a:rPr lang="zh-CN" altLang="en-US" smtClean="0"/>
              <a:t>接口和</a:t>
            </a:r>
            <a:r>
              <a:rPr lang="en-US" altLang="zh-CN" smtClean="0"/>
              <a:t>6</a:t>
            </a:r>
            <a:r>
              <a:rPr lang="zh-CN" altLang="en-US" smtClean="0"/>
              <a:t>个</a:t>
            </a:r>
            <a:r>
              <a:rPr lang="en-US" altLang="zh-CN" smtClean="0"/>
              <a:t>Event</a:t>
            </a:r>
            <a:r>
              <a:rPr lang="zh-CN" altLang="en-US" smtClean="0"/>
              <a:t>类。</a:t>
            </a:r>
          </a:p>
          <a:p>
            <a:endParaRPr lang="zh-CN" altLang="en-US" dirty="0" smtClean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" y="-205304"/>
            <a:ext cx="205728" cy="410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837" tIns="50918" rIns="101837" bIns="5091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61348" y="4129709"/>
          <a:ext cx="9033854" cy="2041425"/>
        </p:xfrm>
        <a:graphic>
          <a:graphicData uri="http://schemas.openxmlformats.org/drawingml/2006/table">
            <a:tbl>
              <a:tblPr/>
              <a:tblGrid>
                <a:gridCol w="4387872"/>
                <a:gridCol w="4645982"/>
              </a:tblGrid>
              <a:tr h="226825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700" b="0" kern="100" dirty="0"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Listener </a:t>
                      </a:r>
                      <a:r>
                        <a:rPr lang="zh-CN" sz="1700" b="0" kern="100" dirty="0"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接口</a:t>
                      </a:r>
                    </a:p>
                  </a:txBody>
                  <a:tcPr marL="79665" marR="796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700" b="0" kern="100"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Event </a:t>
                      </a:r>
                      <a:r>
                        <a:rPr lang="zh-CN" sz="1700" b="0" kern="100"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类</a:t>
                      </a:r>
                    </a:p>
                  </a:txBody>
                  <a:tcPr marL="79665" marR="79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26825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700" b="0" kern="100"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ServletContextListener</a:t>
                      </a:r>
                      <a:endParaRPr lang="zh-CN" sz="1700" b="0" kern="100"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79665" marR="796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700" b="0" kern="100"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ServletContextEvent</a:t>
                      </a:r>
                      <a:endParaRPr lang="zh-CN" sz="1700" b="0" kern="100"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79665" marR="79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26825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700" b="0" kern="100"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ServletContextAttributeListener</a:t>
                      </a:r>
                      <a:endParaRPr lang="zh-CN" sz="1700" b="0" kern="100"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79665" marR="796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700" b="0" kern="100"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ServletContextAttributeEvent</a:t>
                      </a:r>
                      <a:endParaRPr lang="zh-CN" sz="1700" b="0" kern="100"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79665" marR="79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26825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700" b="0" kern="100"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HttpSessionListener</a:t>
                      </a:r>
                      <a:endParaRPr lang="zh-CN" sz="1700" b="0" kern="100"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79665" marR="796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700" b="0" kern="100"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HttpSessionEvent</a:t>
                      </a:r>
                      <a:endParaRPr lang="zh-CN" sz="1700" b="0" kern="100"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79665" marR="79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26825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700" b="0" kern="100"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HttpSessionActivationListener</a:t>
                      </a:r>
                      <a:endParaRPr lang="zh-CN" sz="1700" b="0" kern="100"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79665" marR="796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6825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700" b="0" kern="100"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HttpSessionAttributeListener</a:t>
                      </a:r>
                      <a:endParaRPr lang="zh-CN" sz="1700" b="0" kern="100"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79665" marR="796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700" b="0" kern="100" dirty="0" err="1"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HttpSessionBindingEvent</a:t>
                      </a:r>
                      <a:endParaRPr lang="zh-CN" sz="1700" b="0" kern="100" dirty="0"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79665" marR="79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26825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700" b="0" kern="100"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HttpSessionBindingListener</a:t>
                      </a:r>
                      <a:endParaRPr lang="zh-CN" sz="1700" b="0" kern="100"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79665" marR="796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6825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700" b="0" kern="100" dirty="0" err="1"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ServletRequestListener</a:t>
                      </a:r>
                      <a:endParaRPr lang="zh-CN" sz="1700" b="0" kern="100" dirty="0"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79665" marR="796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700" b="0" kern="100"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ServletRequestEvent</a:t>
                      </a:r>
                      <a:endParaRPr lang="zh-CN" sz="1700" b="0" kern="100"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79665" marR="79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26825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700" b="0" kern="100"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ServletRequestAttributeListener</a:t>
                      </a:r>
                      <a:endParaRPr lang="zh-CN" sz="1700" b="0" kern="100"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79665" marR="796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700" b="0" kern="100" dirty="0" err="1"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ServletRequestAttributeEvent</a:t>
                      </a:r>
                      <a:endParaRPr lang="zh-CN" sz="1700" b="0" kern="100" dirty="0"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79665" marR="79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487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Servlet</a:t>
            </a:r>
            <a:r>
              <a:rPr lang="zh-CN" altLang="en-US" smtClean="0"/>
              <a:t>上下文监听器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与</a:t>
            </a:r>
            <a:r>
              <a:rPr lang="en-US" altLang="zh-CN" smtClean="0"/>
              <a:t>Servlet</a:t>
            </a:r>
            <a:r>
              <a:rPr lang="zh-CN" altLang="en-US" smtClean="0"/>
              <a:t>上下文相关的监听器需要实现的监听器接口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ServletContextListener </a:t>
            </a:r>
            <a:r>
              <a:rPr lang="zh-CN" altLang="en-US" smtClean="0"/>
              <a:t>接口用于监听 </a:t>
            </a:r>
            <a:r>
              <a:rPr lang="en-US" altLang="zh-CN" smtClean="0"/>
              <a:t>ServletContext </a:t>
            </a:r>
            <a:r>
              <a:rPr lang="zh-CN" altLang="en-US" smtClean="0"/>
              <a:t>对象的创建和销毁事件。</a:t>
            </a:r>
            <a:endParaRPr lang="en-US" altLang="zh-CN" smtClean="0"/>
          </a:p>
          <a:p>
            <a:pPr lvl="1"/>
            <a:r>
              <a:rPr lang="zh-CN" altLang="en-US" smtClean="0"/>
              <a:t>在</a:t>
            </a:r>
            <a:r>
              <a:rPr lang="en-US" altLang="zh-CN" smtClean="0"/>
              <a:t>ServletContextListener</a:t>
            </a:r>
            <a:r>
              <a:rPr lang="zh-CN" altLang="en-US" smtClean="0"/>
              <a:t>接口中定义了如下两个事件处理方法：</a:t>
            </a:r>
          </a:p>
          <a:p>
            <a:pPr lvl="2"/>
            <a:r>
              <a:rPr lang="en-US" altLang="zh-CN" smtClean="0"/>
              <a:t>contextInitialized(ServletContextEvent sce)</a:t>
            </a:r>
          </a:p>
          <a:p>
            <a:pPr lvl="3"/>
            <a:r>
              <a:rPr lang="zh-CN" altLang="en-US" smtClean="0"/>
              <a:t>当</a:t>
            </a:r>
            <a:r>
              <a:rPr lang="en-US" altLang="zh-CN" smtClean="0"/>
              <a:t>ServletContext</a:t>
            </a:r>
            <a:r>
              <a:rPr lang="zh-CN" altLang="en-US" smtClean="0"/>
              <a:t>对象被创建时，</a:t>
            </a:r>
            <a:r>
              <a:rPr lang="en-US" altLang="zh-CN" smtClean="0"/>
              <a:t>Web</a:t>
            </a:r>
            <a:r>
              <a:rPr lang="zh-CN" altLang="en-US" smtClean="0"/>
              <a:t>容器将调用此方法。</a:t>
            </a:r>
          </a:p>
          <a:p>
            <a:pPr lvl="2"/>
            <a:r>
              <a:rPr lang="en-US" altLang="zh-CN" smtClean="0"/>
              <a:t>contextDestroyed(ServletContextEvent sce)</a:t>
            </a:r>
          </a:p>
          <a:p>
            <a:pPr lvl="3"/>
            <a:r>
              <a:rPr lang="zh-CN" altLang="en-US" smtClean="0"/>
              <a:t>当</a:t>
            </a:r>
            <a:r>
              <a:rPr lang="en-US" altLang="zh-CN" smtClean="0"/>
              <a:t>ServletContext</a:t>
            </a:r>
            <a:r>
              <a:rPr lang="zh-CN" altLang="en-US" smtClean="0"/>
              <a:t>对象被销毁时，</a:t>
            </a:r>
            <a:r>
              <a:rPr lang="en-US" altLang="zh-CN" smtClean="0"/>
              <a:t>Web</a:t>
            </a:r>
            <a:r>
              <a:rPr lang="zh-CN" altLang="en-US" smtClean="0"/>
              <a:t>容器调用此方法。</a:t>
            </a:r>
            <a:endParaRPr lang="en-US" altLang="zh-CN" smtClean="0"/>
          </a:p>
          <a:p>
            <a:pPr lvl="3"/>
            <a:endParaRPr lang="en-US" altLang="zh-CN" smtClean="0"/>
          </a:p>
          <a:p>
            <a:r>
              <a:rPr lang="en-US" altLang="zh-CN" smtClean="0"/>
              <a:t>ServletContext</a:t>
            </a:r>
            <a:r>
              <a:rPr lang="zh-CN" altLang="en-US" smtClean="0"/>
              <a:t>域对象创建和销毁：</a:t>
            </a:r>
          </a:p>
          <a:p>
            <a:pPr lvl="1"/>
            <a:r>
              <a:rPr lang="zh-CN" altLang="en-US" smtClean="0"/>
              <a:t>创建：服务器启动针对每一个</a:t>
            </a:r>
            <a:r>
              <a:rPr lang="en-US" altLang="zh-CN" smtClean="0"/>
              <a:t>web</a:t>
            </a:r>
            <a:r>
              <a:rPr lang="zh-CN" altLang="en-US" smtClean="0"/>
              <a:t>应用创建</a:t>
            </a:r>
            <a:r>
              <a:rPr lang="en-US" altLang="zh-CN" smtClean="0"/>
              <a:t>servletcontext</a:t>
            </a:r>
          </a:p>
          <a:p>
            <a:pPr lvl="1"/>
            <a:r>
              <a:rPr lang="zh-CN" altLang="en-US" smtClean="0"/>
              <a:t>销毁：服务器关闭前先关闭代表每一个</a:t>
            </a:r>
            <a:r>
              <a:rPr lang="en-US" altLang="zh-CN" smtClean="0"/>
              <a:t>web</a:t>
            </a:r>
            <a:r>
              <a:rPr lang="zh-CN" altLang="en-US" smtClean="0"/>
              <a:t>应用的</a:t>
            </a:r>
            <a:r>
              <a:rPr lang="en-US" altLang="zh-CN" smtClean="0"/>
              <a:t>servletContext</a:t>
            </a:r>
          </a:p>
          <a:p>
            <a:endParaRPr lang="en-US" altLang="zh-CN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dirty="0" smtClean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" y="-205304"/>
            <a:ext cx="205728" cy="410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837" tIns="50918" rIns="101837" bIns="5091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877701" y="1710241"/>
          <a:ext cx="8879323" cy="1004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0433"/>
                <a:gridCol w="5808890"/>
              </a:tblGrid>
              <a:tr h="352044"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监听器接口名称</a:t>
                      </a:r>
                      <a:endParaRPr lang="zh-CN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106220" marR="106220" marT="64008" marB="64008"/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说明</a:t>
                      </a:r>
                      <a:endParaRPr lang="zh-CN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106220" marR="106220" marT="64008" marB="64008"/>
                </a:tc>
              </a:tr>
              <a:tr h="2595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ServletContextListener</a:t>
                      </a:r>
                      <a:endParaRPr lang="zh-CN" sz="1500" kern="10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9665" marR="7966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用于监听</a:t>
                      </a:r>
                      <a:r>
                        <a:rPr lang="en-US" sz="15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ServletContext</a:t>
                      </a:r>
                      <a:r>
                        <a:rPr lang="zh-CN" sz="15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（</a:t>
                      </a:r>
                      <a:r>
                        <a:rPr lang="en-US" sz="15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application</a:t>
                      </a:r>
                      <a:r>
                        <a:rPr lang="zh-CN" sz="15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）对象的创建和销毁</a:t>
                      </a:r>
                    </a:p>
                  </a:txBody>
                  <a:tcPr marL="79665" marR="79665" marT="0" marB="0" anchor="ctr"/>
                </a:tc>
              </a:tr>
              <a:tr h="3881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ServletContextAttributeListener</a:t>
                      </a:r>
                      <a:endParaRPr lang="zh-CN" sz="1500" kern="10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9665" marR="7966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用于监听</a:t>
                      </a:r>
                      <a:r>
                        <a:rPr lang="en-US" sz="1500" kern="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ServletContext</a:t>
                      </a:r>
                      <a:r>
                        <a:rPr lang="zh-CN" sz="15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（</a:t>
                      </a:r>
                      <a:r>
                        <a:rPr lang="en-US" sz="15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application</a:t>
                      </a:r>
                      <a:r>
                        <a:rPr lang="zh-CN" sz="15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）范围内属性的改变</a:t>
                      </a:r>
                    </a:p>
                  </a:txBody>
                  <a:tcPr marL="79665" marR="7966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980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smtClean="0"/>
              <a:t>监听器创建与使用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以</a:t>
            </a:r>
            <a:r>
              <a:rPr lang="en-US" altLang="zh-CN" smtClean="0"/>
              <a:t>ServletContextListener</a:t>
            </a:r>
            <a:r>
              <a:rPr lang="zh-CN" altLang="en-US" smtClean="0"/>
              <a:t>监听器为例来介绍</a:t>
            </a:r>
            <a:r>
              <a:rPr lang="en-US" altLang="zh-CN" smtClean="0"/>
              <a:t>Listener</a:t>
            </a:r>
            <a:r>
              <a:rPr lang="zh-CN" altLang="en-US" smtClean="0"/>
              <a:t>的开发和使用。</a:t>
            </a:r>
            <a:endParaRPr lang="en-US" altLang="zh-CN" smtClean="0"/>
          </a:p>
          <a:p>
            <a:r>
              <a:rPr lang="zh-CN" altLang="en-US" smtClean="0"/>
              <a:t>监听器的实现通过两个步骤完成：</a:t>
            </a:r>
          </a:p>
          <a:p>
            <a:pPr lvl="1"/>
            <a:r>
              <a:rPr lang="zh-CN" altLang="en-US" smtClean="0"/>
              <a:t>步骤一：定义监听器实现类，实现监听器接口的所有方法；</a:t>
            </a:r>
          </a:p>
          <a:p>
            <a:pPr lvl="1"/>
            <a:r>
              <a:rPr lang="zh-CN" altLang="en-US" smtClean="0"/>
              <a:t>步骤二：通过</a:t>
            </a:r>
            <a:r>
              <a:rPr lang="en-US" altLang="zh-CN" smtClean="0"/>
              <a:t>Annotation</a:t>
            </a:r>
            <a:r>
              <a:rPr lang="zh-CN" altLang="en-US" smtClean="0"/>
              <a:t>或在</a:t>
            </a:r>
            <a:r>
              <a:rPr lang="en-US" altLang="zh-CN" smtClean="0"/>
              <a:t>web.xml</a:t>
            </a:r>
            <a:r>
              <a:rPr lang="zh-CN" altLang="en-US" smtClean="0"/>
              <a:t>文件中声明</a:t>
            </a:r>
            <a:r>
              <a:rPr lang="en-US" altLang="zh-CN" smtClean="0"/>
              <a:t>Listener</a:t>
            </a:r>
            <a:r>
              <a:rPr lang="zh-CN" altLang="en-US" smtClean="0"/>
              <a:t>。</a:t>
            </a:r>
          </a:p>
          <a:p>
            <a:r>
              <a:rPr lang="zh-CN" altLang="en-US" smtClean="0"/>
              <a:t>注解</a:t>
            </a:r>
            <a:r>
              <a:rPr lang="en-US" altLang="zh-CN" smtClean="0"/>
              <a:t>@WebListener</a:t>
            </a:r>
            <a:r>
              <a:rPr lang="zh-CN" altLang="en-US" smtClean="0"/>
              <a:t>用于对监听器进行声明。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与其等价的</a:t>
            </a:r>
            <a:r>
              <a:rPr lang="en-US" altLang="zh-CN" smtClean="0"/>
              <a:t>web.xml</a:t>
            </a:r>
            <a:r>
              <a:rPr lang="zh-CN" altLang="en-US" smtClean="0"/>
              <a:t>中的声明形式如下：</a:t>
            </a:r>
          </a:p>
          <a:p>
            <a:endParaRPr lang="en-US" altLang="zh-CN" smtClean="0"/>
          </a:p>
          <a:p>
            <a:endParaRPr lang="zh-CN" altLang="en-US" smtClean="0"/>
          </a:p>
          <a:p>
            <a:endParaRPr lang="zh-CN" altLang="en-US" smtClean="0"/>
          </a:p>
          <a:p>
            <a:pPr>
              <a:buNone/>
            </a:pPr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示例代码：</a:t>
            </a:r>
            <a:r>
              <a:rPr lang="en-US" altLang="zh-CN" smtClean="0">
                <a:solidFill>
                  <a:srgbClr val="FF0000"/>
                </a:solidFill>
              </a:rPr>
              <a:t> ch06-listener\MyServletContextListener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" y="-205304"/>
            <a:ext cx="205728" cy="410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837" tIns="50918" rIns="101837" bIns="5091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3052518" y="6019915"/>
            <a:ext cx="4350211" cy="507831"/>
            <a:chOff x="2267744" y="5517232"/>
            <a:chExt cx="3744913" cy="483649"/>
          </a:xfrm>
        </p:grpSpPr>
        <p:sp>
          <p:nvSpPr>
            <p:cNvPr id="12" name="TextBox 5"/>
            <p:cNvSpPr txBox="1">
              <a:spLocks noChangeArrowheads="1"/>
            </p:cNvSpPr>
            <p:nvPr/>
          </p:nvSpPr>
          <p:spPr bwMode="auto">
            <a:xfrm>
              <a:off x="2267744" y="5517232"/>
              <a:ext cx="3744913" cy="483649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2" algn="ctr"/>
              <a:r>
                <a:rPr lang="zh-CN" altLang="en-US" sz="2700" b="1">
                  <a:solidFill>
                    <a:schemeClr val="bg1"/>
                  </a:solidFill>
                </a:rPr>
                <a:t>讲师演示讲解</a:t>
              </a:r>
            </a:p>
          </p:txBody>
        </p:sp>
        <p:pic>
          <p:nvPicPr>
            <p:cNvPr id="13" name="图片 25" descr="timgaa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67744" y="5517232"/>
              <a:ext cx="647700" cy="452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文本占位符 7"/>
          <p:cNvSpPr txBox="1">
            <a:spLocks/>
          </p:cNvSpPr>
          <p:nvPr/>
        </p:nvSpPr>
        <p:spPr>
          <a:xfrm>
            <a:off x="1128642" y="3146800"/>
            <a:ext cx="8448326" cy="604867"/>
          </a:xfrm>
          <a:prstGeom prst="rect">
            <a:avLst/>
          </a:prstGeom>
          <a:solidFill>
            <a:srgbClr val="FFFF99"/>
          </a:solidFill>
        </p:spPr>
        <p:txBody>
          <a:bodyPr lIns="101837" tIns="50918" rIns="101837" bIns="50918"/>
          <a:lstStyle/>
          <a:p>
            <a:pPr marL="381888" indent="-381888" defTabSz="1018367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defRPr/>
            </a:pPr>
            <a:r>
              <a:rPr lang="en-US" sz="1600" b="1" kern="0">
                <a:latin typeface="+mn-ea"/>
              </a:rPr>
              <a:t>@WebListener</a:t>
            </a:r>
            <a:endParaRPr lang="zh-CN" altLang="en-US" sz="1600" b="1" kern="0">
              <a:latin typeface="+mn-ea"/>
            </a:endParaRPr>
          </a:p>
          <a:p>
            <a:pPr marL="381888" indent="-3818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defRPr/>
            </a:pPr>
            <a:r>
              <a:rPr lang="en-US" sz="1600" b="1" kern="0">
                <a:latin typeface="+mn-ea"/>
              </a:rPr>
              <a:t>public class </a:t>
            </a:r>
            <a:r>
              <a:rPr lang="en-US" altLang="zh-CN" sz="1600" b="1" kern="0">
                <a:latin typeface="+mn-ea"/>
              </a:rPr>
              <a:t>MyServletContextListener </a:t>
            </a:r>
            <a:r>
              <a:rPr lang="en-US" sz="1600" b="1" kern="0">
                <a:latin typeface="+mn-ea"/>
              </a:rPr>
              <a:t>implements ServletContextListener {</a:t>
            </a:r>
            <a:endParaRPr lang="en-US" sz="1600" b="1" kern="0" dirty="0">
              <a:latin typeface="+mn-ea"/>
            </a:endParaRPr>
          </a:p>
        </p:txBody>
      </p:sp>
      <p:sp>
        <p:nvSpPr>
          <p:cNvPr id="14" name="文本占位符 7"/>
          <p:cNvSpPr txBox="1">
            <a:spLocks/>
          </p:cNvSpPr>
          <p:nvPr/>
        </p:nvSpPr>
        <p:spPr bwMode="auto">
          <a:xfrm>
            <a:off x="877701" y="4356535"/>
            <a:ext cx="9493321" cy="1210826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101837" tIns="50918" rIns="101837" bIns="50918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600" b="1" dirty="0">
                <a:latin typeface="+mn-ea"/>
                <a:cs typeface="宋体" charset="0"/>
              </a:rPr>
              <a:t>&lt;</a:t>
            </a:r>
            <a:r>
              <a:rPr kumimoji="1" lang="en-US" altLang="en-US" sz="1600" b="1">
                <a:latin typeface="+mn-ea"/>
                <a:cs typeface="宋体" charset="0"/>
              </a:rPr>
              <a:t>listener&gt;</a:t>
            </a:r>
            <a:endParaRPr kumimoji="1" lang="en-US" altLang="en-US" sz="1600" b="1" dirty="0">
              <a:latin typeface="+mn-ea"/>
              <a:cs typeface="宋体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600" b="1" dirty="0">
                <a:latin typeface="+mn-ea"/>
                <a:cs typeface="宋体" charset="0"/>
              </a:rPr>
              <a:t>	</a:t>
            </a:r>
            <a:r>
              <a:rPr kumimoji="1" lang="en-US" altLang="en-US" sz="1600" b="1">
                <a:latin typeface="+mn-ea"/>
                <a:cs typeface="宋体" charset="0"/>
              </a:rPr>
              <a:t>&lt;listener-class&gt;com.</a:t>
            </a:r>
            <a:r>
              <a:rPr kumimoji="1" lang="en-US" altLang="zh-CN" sz="1600" b="1">
                <a:latin typeface="+mn-ea"/>
                <a:cs typeface="宋体" charset="0"/>
              </a:rPr>
              <a:t>neuedu</a:t>
            </a:r>
            <a:r>
              <a:rPr kumimoji="1" lang="en-US" altLang="en-US" sz="1600" b="1">
                <a:latin typeface="+mn-ea"/>
                <a:cs typeface="宋体" charset="0"/>
              </a:rPr>
              <a:t>.listener.</a:t>
            </a:r>
            <a:r>
              <a:rPr lang="en-US" altLang="zh-CN" sz="1600" b="1" kern="0">
                <a:latin typeface="+mn-ea"/>
              </a:rPr>
              <a:t> MyServletContextListener </a:t>
            </a:r>
            <a:r>
              <a:rPr kumimoji="1" lang="en-US" altLang="en-US" sz="1600" b="1">
                <a:latin typeface="+mn-ea"/>
                <a:cs typeface="宋体" charset="0"/>
              </a:rPr>
              <a:t>&lt;/</a:t>
            </a:r>
            <a:r>
              <a:rPr kumimoji="1" lang="en-US" altLang="en-US" sz="1600" b="1" dirty="0">
                <a:latin typeface="+mn-ea"/>
                <a:cs typeface="宋体" charset="0"/>
              </a:rPr>
              <a:t>listener-class&gt;</a:t>
            </a:r>
            <a:endParaRPr kumimoji="1" lang="zh-CN" altLang="en-US" sz="1600" b="1" dirty="0">
              <a:latin typeface="+mn-ea"/>
              <a:cs typeface="宋体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600" b="1" dirty="0">
                <a:latin typeface="+mn-ea"/>
                <a:cs typeface="宋体" charset="0"/>
              </a:rPr>
              <a:t>&lt;/listener&gt;</a:t>
            </a:r>
            <a:endParaRPr kumimoji="1" lang="zh-CN" altLang="en-US" sz="1600" b="1" dirty="0">
              <a:latin typeface="+mn-ea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93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课堂练习（</a:t>
            </a:r>
            <a:r>
              <a:rPr lang="en-US" altLang="zh-CN" smtClean="0">
                <a:solidFill>
                  <a:srgbClr val="FF0000"/>
                </a:solidFill>
              </a:rPr>
              <a:t>5</a:t>
            </a:r>
            <a:r>
              <a:rPr lang="zh-CN" altLang="en-US" smtClean="0">
                <a:solidFill>
                  <a:srgbClr val="FF0000"/>
                </a:solidFill>
              </a:rPr>
              <a:t>分钟）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、在</a:t>
            </a:r>
            <a:r>
              <a:rPr lang="en-US" altLang="zh-CN" smtClean="0"/>
              <a:t>web.xml</a:t>
            </a:r>
            <a:r>
              <a:rPr lang="zh-CN" altLang="en-US" smtClean="0"/>
              <a:t>中配置两个</a:t>
            </a:r>
            <a:r>
              <a:rPr lang="en-US" altLang="zh-CN" smtClean="0"/>
              <a:t>ServletContext</a:t>
            </a:r>
            <a:r>
              <a:rPr lang="zh-CN" altLang="en-US" smtClean="0"/>
              <a:t>初始化参数，编写一个监听器，在通过</a:t>
            </a:r>
            <a:r>
              <a:rPr lang="en-US" altLang="zh-CN" smtClean="0"/>
              <a:t>ServletContextEvent</a:t>
            </a:r>
            <a:r>
              <a:rPr lang="zh-CN" altLang="en-US" smtClean="0"/>
              <a:t>来获取服务器启动的初始参数，并在控制台输出。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参考答案：</a:t>
            </a:r>
            <a:r>
              <a:rPr lang="en-US" altLang="zh-CN" smtClean="0">
                <a:solidFill>
                  <a:srgbClr val="FF0000"/>
                </a:solidFill>
              </a:rPr>
              <a:t> ch06ktlx02/ContextParamListener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276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2288" y="2239499"/>
            <a:ext cx="8054989" cy="190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8047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HttpSession</a:t>
            </a:r>
            <a:r>
              <a:rPr lang="zh-CN" altLang="en-US" smtClean="0"/>
              <a:t>监听器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HttpSessionListener</a:t>
            </a:r>
            <a:r>
              <a:rPr lang="zh-CN" altLang="en-US" smtClean="0"/>
              <a:t>接口用于监听</a:t>
            </a:r>
            <a:r>
              <a:rPr lang="en-US" altLang="zh-CN" smtClean="0"/>
              <a:t>HttpSession</a:t>
            </a:r>
            <a:r>
              <a:rPr lang="zh-CN" altLang="en-US" smtClean="0"/>
              <a:t>的创建和销毁</a:t>
            </a:r>
            <a:endParaRPr lang="en-US" altLang="zh-CN" smtClean="0"/>
          </a:p>
          <a:p>
            <a:r>
              <a:rPr lang="zh-CN" altLang="en-US" smtClean="0"/>
              <a:t>在</a:t>
            </a:r>
            <a:r>
              <a:rPr lang="en-US" altLang="zh-CN" smtClean="0"/>
              <a:t>HttpSessionListener</a:t>
            </a:r>
            <a:r>
              <a:rPr lang="zh-CN" altLang="en-US" smtClean="0"/>
              <a:t>接口中定义了如下两个事件处理方法：</a:t>
            </a:r>
          </a:p>
          <a:p>
            <a:pPr lvl="1"/>
            <a:r>
              <a:rPr lang="en-US" altLang="zh-CN" smtClean="0"/>
              <a:t>sessionCreated(HttpSessionEvent se)</a:t>
            </a:r>
          </a:p>
          <a:p>
            <a:pPr lvl="2"/>
            <a:r>
              <a:rPr lang="zh-CN" altLang="en-US" smtClean="0"/>
              <a:t>当</a:t>
            </a:r>
            <a:r>
              <a:rPr lang="en-US" altLang="zh-CN" smtClean="0"/>
              <a:t>HttpSession</a:t>
            </a:r>
            <a:r>
              <a:rPr lang="zh-CN" altLang="en-US" smtClean="0"/>
              <a:t>对象被创建时，</a:t>
            </a:r>
            <a:r>
              <a:rPr lang="en-US" altLang="zh-CN" smtClean="0"/>
              <a:t>Web</a:t>
            </a:r>
            <a:r>
              <a:rPr lang="zh-CN" altLang="en-US" smtClean="0"/>
              <a:t>容器将调用此方法。该方法接收</a:t>
            </a:r>
            <a:r>
              <a:rPr lang="en-US" altLang="zh-CN" smtClean="0"/>
              <a:t>HttpSessionEvent</a:t>
            </a:r>
            <a:r>
              <a:rPr lang="zh-CN" altLang="en-US" smtClean="0"/>
              <a:t>事件对象，通过此对象可获得当前被创建的</a:t>
            </a:r>
            <a:r>
              <a:rPr lang="en-US" altLang="zh-CN" smtClean="0"/>
              <a:t>HttpSession</a:t>
            </a:r>
            <a:r>
              <a:rPr lang="zh-CN" altLang="en-US" smtClean="0"/>
              <a:t>对象；</a:t>
            </a:r>
          </a:p>
          <a:p>
            <a:pPr lvl="1"/>
            <a:r>
              <a:rPr lang="en-US" altLang="zh-CN" smtClean="0"/>
              <a:t>sessionDestroyed(HttpSessionEvent se)</a:t>
            </a:r>
          </a:p>
          <a:p>
            <a:pPr lvl="2"/>
            <a:r>
              <a:rPr lang="zh-CN" altLang="en-US" smtClean="0"/>
              <a:t>当</a:t>
            </a:r>
            <a:r>
              <a:rPr lang="en-US" altLang="zh-CN" smtClean="0"/>
              <a:t>HttpSession</a:t>
            </a:r>
            <a:r>
              <a:rPr lang="zh-CN" altLang="en-US" smtClean="0"/>
              <a:t>对象被销毁时，</a:t>
            </a:r>
            <a:r>
              <a:rPr lang="en-US" altLang="zh-CN" smtClean="0"/>
              <a:t>Web</a:t>
            </a:r>
            <a:r>
              <a:rPr lang="zh-CN" altLang="en-US" smtClean="0"/>
              <a:t>容器调用此方法，同时向其传递</a:t>
            </a:r>
            <a:r>
              <a:rPr lang="en-US" altLang="zh-CN" smtClean="0"/>
              <a:t>HttpSessionEvent</a:t>
            </a:r>
            <a:r>
              <a:rPr lang="zh-CN" altLang="en-US" smtClean="0"/>
              <a:t>事件对象。</a:t>
            </a:r>
            <a:endParaRPr lang="en-US" altLang="zh-CN" smtClean="0"/>
          </a:p>
          <a:p>
            <a:pPr lvl="1"/>
            <a:endParaRPr lang="en-US" altLang="zh-CN" smtClean="0"/>
          </a:p>
          <a:p>
            <a:r>
              <a:rPr lang="zh-CN" altLang="en-US" smtClean="0"/>
              <a:t>应用案例：当前在线人数的统计功能。</a:t>
            </a:r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示例代码：</a:t>
            </a:r>
            <a:r>
              <a:rPr lang="en-US" altLang="zh-CN" smtClean="0">
                <a:solidFill>
                  <a:srgbClr val="FF0000"/>
                </a:solidFill>
              </a:rPr>
              <a:t> ch06-listener/onlineUserNum.jsp</a:t>
            </a:r>
            <a:r>
              <a:rPr lang="zh-CN" altLang="en-US" smtClean="0">
                <a:solidFill>
                  <a:srgbClr val="FF0000"/>
                </a:solidFill>
              </a:rPr>
              <a:t>、</a:t>
            </a:r>
            <a:r>
              <a:rPr lang="en-US" altLang="zh-CN" smtClean="0">
                <a:solidFill>
                  <a:srgbClr val="FF0000"/>
                </a:solidFill>
              </a:rPr>
              <a:t>   OnlineUserNumberListener</a:t>
            </a:r>
            <a:endParaRPr lang="zh-CN" altLang="en-US" smtClean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634284" y="6064114"/>
            <a:ext cx="4350211" cy="507831"/>
            <a:chOff x="2267744" y="5517232"/>
            <a:chExt cx="3744913" cy="483649"/>
          </a:xfrm>
        </p:grpSpPr>
        <p:sp>
          <p:nvSpPr>
            <p:cNvPr id="8" name="TextBox 5"/>
            <p:cNvSpPr txBox="1">
              <a:spLocks noChangeArrowheads="1"/>
            </p:cNvSpPr>
            <p:nvPr/>
          </p:nvSpPr>
          <p:spPr bwMode="auto">
            <a:xfrm>
              <a:off x="2267744" y="5517232"/>
              <a:ext cx="3744913" cy="483649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2" algn="ctr"/>
              <a:r>
                <a:rPr lang="zh-CN" altLang="en-US" sz="2700" b="1">
                  <a:solidFill>
                    <a:schemeClr val="bg1"/>
                  </a:solidFill>
                </a:rPr>
                <a:t>讲师演示讲解</a:t>
              </a:r>
            </a:p>
          </p:txBody>
        </p:sp>
        <p:pic>
          <p:nvPicPr>
            <p:cNvPr id="9" name="图片 25" descr="timgaa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67744" y="5517232"/>
              <a:ext cx="647700" cy="452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353258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HttpRequest</a:t>
            </a:r>
            <a:r>
              <a:rPr lang="zh-CN" altLang="en-US" smtClean="0"/>
              <a:t>监听器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ServletRequestListener </a:t>
            </a:r>
            <a:r>
              <a:rPr lang="zh-CN" altLang="en-US" smtClean="0"/>
              <a:t>接口用于监听</a:t>
            </a:r>
            <a:r>
              <a:rPr lang="en-US" altLang="zh-CN" smtClean="0"/>
              <a:t>ServletRequest </a:t>
            </a:r>
            <a:r>
              <a:rPr lang="zh-CN" altLang="en-US" smtClean="0"/>
              <a:t>对象的创建和销毁。</a:t>
            </a:r>
          </a:p>
          <a:p>
            <a:r>
              <a:rPr lang="en-US" altLang="zh-CN" smtClean="0"/>
              <a:t>ServletRequestListener</a:t>
            </a:r>
            <a:r>
              <a:rPr lang="zh-CN" altLang="en-US" smtClean="0"/>
              <a:t>接口中定义了如下两个事件处理方法：</a:t>
            </a:r>
          </a:p>
          <a:p>
            <a:pPr lvl="1"/>
            <a:r>
              <a:rPr lang="en-US" altLang="zh-CN" smtClean="0"/>
              <a:t>requestInitialized(ServletRequestEvent sre)</a:t>
            </a:r>
          </a:p>
          <a:p>
            <a:pPr lvl="2"/>
            <a:r>
              <a:rPr lang="zh-CN" altLang="en-US" smtClean="0"/>
              <a:t>当</a:t>
            </a:r>
            <a:r>
              <a:rPr lang="en-US" altLang="zh-CN" smtClean="0"/>
              <a:t>ServletRequest</a:t>
            </a:r>
            <a:r>
              <a:rPr lang="zh-CN" altLang="en-US" smtClean="0"/>
              <a:t>对象被创建时，</a:t>
            </a:r>
            <a:r>
              <a:rPr lang="en-US" altLang="zh-CN" smtClean="0"/>
              <a:t>Web</a:t>
            </a:r>
            <a:r>
              <a:rPr lang="zh-CN" altLang="en-US" smtClean="0"/>
              <a:t>容器将调用此方法。该方法接收</a:t>
            </a:r>
            <a:r>
              <a:rPr lang="en-US" altLang="zh-CN" smtClean="0"/>
              <a:t>ServletRequestEvent</a:t>
            </a:r>
            <a:r>
              <a:rPr lang="zh-CN" altLang="en-US" smtClean="0"/>
              <a:t>事件对象，通过此对象可获得当前被创建的</a:t>
            </a:r>
            <a:r>
              <a:rPr lang="en-US" altLang="zh-CN" smtClean="0"/>
              <a:t>ServletRequest</a:t>
            </a:r>
            <a:r>
              <a:rPr lang="zh-CN" altLang="en-US" smtClean="0"/>
              <a:t>对象；</a:t>
            </a:r>
          </a:p>
          <a:p>
            <a:pPr lvl="1"/>
            <a:r>
              <a:rPr lang="en-US" altLang="zh-CN" smtClean="0"/>
              <a:t>requestDestroyed(ServletRequestEvent sre)</a:t>
            </a:r>
          </a:p>
          <a:p>
            <a:pPr lvl="2"/>
            <a:r>
              <a:rPr lang="zh-CN" altLang="en-US" smtClean="0"/>
              <a:t>当</a:t>
            </a:r>
            <a:r>
              <a:rPr lang="en-US" altLang="zh-CN" smtClean="0"/>
              <a:t>ServletRequest</a:t>
            </a:r>
            <a:r>
              <a:rPr lang="zh-CN" altLang="en-US" smtClean="0"/>
              <a:t>对象被销毁时，</a:t>
            </a:r>
            <a:r>
              <a:rPr lang="en-US" altLang="zh-CN" smtClean="0"/>
              <a:t>Web</a:t>
            </a:r>
            <a:r>
              <a:rPr lang="zh-CN" altLang="en-US" smtClean="0"/>
              <a:t>容器调用此方法，同时向其传递</a:t>
            </a:r>
            <a:r>
              <a:rPr lang="en-US" altLang="zh-CN" smtClean="0"/>
              <a:t>ServletRequestEvent</a:t>
            </a:r>
            <a:r>
              <a:rPr lang="zh-CN" altLang="en-US" smtClean="0"/>
              <a:t>事件对象。</a:t>
            </a:r>
          </a:p>
          <a:p>
            <a:endParaRPr lang="en-US" altLang="zh-CN" smtClean="0"/>
          </a:p>
          <a:p>
            <a:endParaRPr lang="zh-CN" altLang="en-US" smtClean="0"/>
          </a:p>
          <a:p>
            <a:endParaRPr lang="zh-CN" altLang="en-US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2634284" y="6064114"/>
            <a:ext cx="4350211" cy="507831"/>
            <a:chOff x="2267744" y="5517232"/>
            <a:chExt cx="3744913" cy="483649"/>
          </a:xfrm>
        </p:grpSpPr>
        <p:sp>
          <p:nvSpPr>
            <p:cNvPr id="8" name="TextBox 5"/>
            <p:cNvSpPr txBox="1">
              <a:spLocks noChangeArrowheads="1"/>
            </p:cNvSpPr>
            <p:nvPr/>
          </p:nvSpPr>
          <p:spPr bwMode="auto">
            <a:xfrm>
              <a:off x="2267744" y="5517232"/>
              <a:ext cx="3744913" cy="483649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2" algn="ctr"/>
              <a:r>
                <a:rPr lang="zh-CN" altLang="en-US" sz="2700" b="1">
                  <a:solidFill>
                    <a:schemeClr val="bg1"/>
                  </a:solidFill>
                </a:rPr>
                <a:t>讲师演示讲解</a:t>
              </a:r>
            </a:p>
          </p:txBody>
        </p:sp>
        <p:pic>
          <p:nvPicPr>
            <p:cNvPr id="9" name="图片 25" descr="timgaa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67744" y="5517232"/>
              <a:ext cx="647700" cy="452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204397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本章教学内容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08527" y="1256591"/>
          <a:ext cx="10162497" cy="5304192"/>
        </p:xfrm>
        <a:graphic>
          <a:graphicData uri="http://schemas.openxmlformats.org/drawingml/2006/table">
            <a:tbl>
              <a:tblPr/>
              <a:tblGrid>
                <a:gridCol w="1087408"/>
                <a:gridCol w="3429519"/>
                <a:gridCol w="1003762"/>
                <a:gridCol w="1171055"/>
                <a:gridCol w="3470753"/>
              </a:tblGrid>
              <a:tr h="22402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>
                          <a:solidFill>
                            <a:srgbClr val="FFFFFF"/>
                          </a:solidFill>
                          <a:latin typeface="微软雅黑"/>
                        </a:rPr>
                        <a:t>节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>
                          <a:solidFill>
                            <a:srgbClr val="FFFFFF"/>
                          </a:solidFill>
                          <a:latin typeface="微软雅黑"/>
                        </a:rPr>
                        <a:t>知识点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>
                          <a:solidFill>
                            <a:srgbClr val="FFFFFF"/>
                          </a:solidFill>
                          <a:latin typeface="微软雅黑"/>
                        </a:rPr>
                        <a:t>掌握程度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>
                          <a:solidFill>
                            <a:srgbClr val="FFFFFF"/>
                          </a:solidFill>
                          <a:latin typeface="微软雅黑"/>
                        </a:rPr>
                        <a:t>教学形式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>
                          <a:solidFill>
                            <a:srgbClr val="FFFFFF"/>
                          </a:solidFill>
                          <a:latin typeface="微软雅黑"/>
                        </a:rPr>
                        <a:t>对应微课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24028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latin typeface="微软雅黑"/>
                        </a:rPr>
                        <a:t>Filter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过滤器简介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线下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过滤器简介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过滤器的运行原理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线下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过滤器的运行原理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过滤器链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线下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过滤器链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过滤器核心接口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线下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过滤器核心接口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过滤器的生命周期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线下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过滤器的生命周期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latin typeface="微软雅黑"/>
                        </a:rPr>
                        <a:t>FilterConfig</a:t>
                      </a:r>
                      <a:r>
                        <a:rPr lang="zh-CN" altLang="en-US" sz="1500" b="0" i="0" u="none" strike="noStrike">
                          <a:latin typeface="微软雅黑"/>
                        </a:rPr>
                        <a:t>接口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线下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latin typeface="微软雅黑"/>
                        </a:rPr>
                        <a:t>FilterConfig</a:t>
                      </a:r>
                      <a:r>
                        <a:rPr lang="zh-CN" altLang="en-US" sz="1500" b="0" i="0" u="none" strike="noStrike">
                          <a:latin typeface="微软雅黑"/>
                        </a:rPr>
                        <a:t>接口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latin typeface="微软雅黑"/>
                        </a:rPr>
                        <a:t>FilterChain</a:t>
                      </a:r>
                      <a:r>
                        <a:rPr lang="zh-CN" altLang="en-US" sz="1500" b="0" i="0" u="none" strike="noStrike">
                          <a:latin typeface="微软雅黑"/>
                        </a:rPr>
                        <a:t>接口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线下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latin typeface="微软雅黑"/>
                        </a:rPr>
                        <a:t>FilterChain</a:t>
                      </a:r>
                      <a:r>
                        <a:rPr lang="zh-CN" altLang="en-US" sz="1500" b="0" i="0" u="none" strike="noStrike">
                          <a:latin typeface="微软雅黑"/>
                        </a:rPr>
                        <a:t>接口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过滤器开发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线下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过滤器开发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过滤器声明配置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线下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过滤器声明配置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0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过滤器声明配置</a:t>
                      </a:r>
                      <a:r>
                        <a:rPr lang="en-US" altLang="zh-CN" sz="1500" b="0" i="0" u="none" strike="noStrike">
                          <a:latin typeface="微软雅黑"/>
                        </a:rPr>
                        <a:t>-xml</a:t>
                      </a:r>
                      <a:r>
                        <a:rPr lang="zh-CN" altLang="en-US" sz="1500" b="0" i="0" u="none" strike="noStrike">
                          <a:latin typeface="微软雅黑"/>
                        </a:rPr>
                        <a:t>配置方式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线下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过滤器声明配置</a:t>
                      </a:r>
                      <a:r>
                        <a:rPr lang="en-US" altLang="zh-CN" sz="1500" b="0" i="0" u="none" strike="noStrike">
                          <a:latin typeface="微软雅黑"/>
                        </a:rPr>
                        <a:t>-xml</a:t>
                      </a:r>
                      <a:r>
                        <a:rPr lang="zh-CN" altLang="en-US" sz="1500" b="0" i="0" u="none" strike="noStrike">
                          <a:latin typeface="微软雅黑"/>
                        </a:rPr>
                        <a:t>配置方式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过滤器应用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线下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过滤器应用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设置请求编码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线下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设置请求编码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控制用户访问权限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线下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控制用户访问权限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8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latin typeface="微软雅黑"/>
                        </a:rPr>
                        <a:t>Listener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监听器简介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线下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监听器简介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latin typeface="微软雅黑"/>
                        </a:rPr>
                        <a:t>Servlet</a:t>
                      </a:r>
                      <a:r>
                        <a:rPr lang="zh-CN" altLang="en-US" sz="1500" b="0" i="0" u="none" strike="noStrike">
                          <a:latin typeface="微软雅黑"/>
                        </a:rPr>
                        <a:t>上下文监听器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线下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latin typeface="微软雅黑"/>
                        </a:rPr>
                        <a:t>Servlet</a:t>
                      </a:r>
                      <a:r>
                        <a:rPr lang="zh-CN" altLang="en-US" sz="1500" b="0" i="0" u="none" strike="noStrike">
                          <a:latin typeface="微软雅黑"/>
                        </a:rPr>
                        <a:t>上下文监听器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监听器创建与使用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线下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监听器创建与使用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latin typeface="微软雅黑"/>
                        </a:rPr>
                        <a:t>HttpSession</a:t>
                      </a:r>
                      <a:r>
                        <a:rPr lang="zh-CN" altLang="en-US" sz="1500" b="0" i="0" u="none" strike="noStrike">
                          <a:latin typeface="微软雅黑"/>
                        </a:rPr>
                        <a:t>监听器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线下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latin typeface="微软雅黑"/>
                        </a:rPr>
                        <a:t>HttpSession</a:t>
                      </a:r>
                      <a:r>
                        <a:rPr lang="zh-CN" altLang="en-US" sz="1500" b="0" i="0" u="none" strike="noStrike">
                          <a:latin typeface="微软雅黑"/>
                        </a:rPr>
                        <a:t>监听器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latin typeface="微软雅黑"/>
                        </a:rPr>
                        <a:t>HttpRequest</a:t>
                      </a:r>
                      <a:r>
                        <a:rPr lang="zh-CN" altLang="en-US" sz="1500" b="0" i="0" u="none" strike="noStrike">
                          <a:latin typeface="微软雅黑"/>
                        </a:rPr>
                        <a:t>监听器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线下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latin typeface="微软雅黑"/>
                        </a:rPr>
                        <a:t>HttpRequest</a:t>
                      </a:r>
                      <a:r>
                        <a:rPr lang="zh-CN" altLang="en-US" sz="1500" b="0" i="0" u="none" strike="noStrike">
                          <a:latin typeface="微软雅黑"/>
                        </a:rPr>
                        <a:t>监听器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监听三个域对象属性变化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线下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监听三个域对象属性变化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latin typeface="微软雅黑"/>
                        </a:rPr>
                        <a:t>Session</a:t>
                      </a:r>
                      <a:r>
                        <a:rPr lang="zh-CN" altLang="en-US" sz="1500" b="0" i="0" u="none" strike="noStrike">
                          <a:latin typeface="微软雅黑"/>
                        </a:rPr>
                        <a:t>绑定的事件监听器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线上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latin typeface="微软雅黑"/>
                        </a:rPr>
                        <a:t>Session</a:t>
                      </a:r>
                      <a:r>
                        <a:rPr lang="zh-CN" altLang="en-US" sz="1500" b="0" i="0" u="none" strike="noStrike">
                          <a:latin typeface="微软雅黑"/>
                        </a:rPr>
                        <a:t>绑定的事件监听器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0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latin typeface="微软雅黑"/>
                        </a:rPr>
                        <a:t>HttpSessionBindingListener</a:t>
                      </a:r>
                      <a:r>
                        <a:rPr lang="zh-CN" altLang="en-US" sz="1500" b="0" i="0" u="none" strike="noStrike">
                          <a:latin typeface="微软雅黑"/>
                        </a:rPr>
                        <a:t>接口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线上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latin typeface="微软雅黑"/>
                        </a:rPr>
                        <a:t>HttpSessionBindingListener</a:t>
                      </a:r>
                      <a:r>
                        <a:rPr lang="zh-CN" altLang="en-US" sz="1500" b="0" i="0" u="none" strike="noStrike">
                          <a:latin typeface="微软雅黑"/>
                        </a:rPr>
                        <a:t>接口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0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latin typeface="微软雅黑"/>
                        </a:rPr>
                        <a:t>HttpSessionActivationListener</a:t>
                      </a:r>
                      <a:r>
                        <a:rPr lang="zh-CN" altLang="en-US" sz="1500" b="0" i="0" u="none" strike="noStrike">
                          <a:latin typeface="微软雅黑"/>
                        </a:rPr>
                        <a:t>接口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线上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latin typeface="微软雅黑"/>
                        </a:rPr>
                        <a:t>HttpSessionActivationListener</a:t>
                      </a:r>
                      <a:r>
                        <a:rPr lang="zh-CN" altLang="en-US" sz="1500" b="0" i="0" u="none" strike="noStrike">
                          <a:latin typeface="微软雅黑"/>
                        </a:rPr>
                        <a:t>接口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339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监听三个域对象属性变化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Servlet</a:t>
            </a:r>
            <a:r>
              <a:rPr lang="zh-CN" altLang="en-US" smtClean="0"/>
              <a:t>规范定义了监听 </a:t>
            </a:r>
            <a:r>
              <a:rPr lang="en-US" altLang="zh-CN" smtClean="0"/>
              <a:t>ServletContext, HttpSession, HttpServletRequest </a:t>
            </a:r>
            <a:r>
              <a:rPr lang="zh-CN" altLang="en-US" smtClean="0"/>
              <a:t>这三个对象中的属性变更信息事件的监听器。</a:t>
            </a:r>
          </a:p>
          <a:p>
            <a:r>
              <a:rPr lang="zh-CN" altLang="en-US" smtClean="0"/>
              <a:t>这三个监听器接口分别是</a:t>
            </a:r>
            <a:endParaRPr lang="en-US" altLang="zh-CN" smtClean="0"/>
          </a:p>
          <a:p>
            <a:pPr lvl="1"/>
            <a:r>
              <a:rPr lang="en-US" altLang="zh-CN" smtClean="0"/>
              <a:t>ServletContextAttributeListener,</a:t>
            </a:r>
          </a:p>
          <a:p>
            <a:pPr lvl="1"/>
            <a:r>
              <a:rPr lang="en-US" altLang="zh-CN" smtClean="0"/>
              <a:t>HttpSessionAttributeListener </a:t>
            </a:r>
          </a:p>
          <a:p>
            <a:pPr lvl="1"/>
            <a:r>
              <a:rPr lang="en-US" altLang="zh-CN" smtClean="0"/>
              <a:t>ServletRequestAttributeListener</a:t>
            </a:r>
          </a:p>
          <a:p>
            <a:r>
              <a:rPr lang="zh-CN" altLang="en-US" smtClean="0"/>
              <a:t>这三个接口中都定义了三个方法来处理被监听对象中的属性的增加，删除和替换的事件，同一个事件在这三个接口中对应的方法名称完全相同，只是接受的参数类型不同。</a:t>
            </a:r>
            <a:endParaRPr lang="en-US" altLang="zh-CN" smtClean="0"/>
          </a:p>
          <a:p>
            <a:r>
              <a:rPr lang="zh-CN" altLang="en-US" smtClean="0"/>
              <a:t>方法示例： </a:t>
            </a:r>
            <a:endParaRPr lang="en-US" altLang="zh-CN" smtClean="0"/>
          </a:p>
          <a:p>
            <a:pPr lvl="1"/>
            <a:r>
              <a:rPr lang="en-US" altLang="zh-CN" smtClean="0"/>
              <a:t>public void attributeAdded(ServletContextAttributeEvent scae) </a:t>
            </a:r>
          </a:p>
          <a:p>
            <a:pPr lvl="1"/>
            <a:r>
              <a:rPr lang="en-US" altLang="zh-CN" smtClean="0"/>
              <a:t>public void attributeReplaced(HttpSessionBindingEvent  hsbe) </a:t>
            </a:r>
          </a:p>
          <a:p>
            <a:pPr lvl="1"/>
            <a:r>
              <a:rPr lang="en-US" altLang="zh-CN" smtClean="0"/>
              <a:t>public void attributeRmoved(ServletRequestAttributeEvent srae)</a:t>
            </a:r>
          </a:p>
          <a:p>
            <a:r>
              <a:rPr lang="zh-CN" altLang="en-US" smtClean="0"/>
              <a:t>演示示例：获取请求访问的资源地址、请求用户名称（若未登录名称为“游客”）、请求用户的</a:t>
            </a:r>
            <a:r>
              <a:rPr lang="en-US" altLang="zh-CN" smtClean="0"/>
              <a:t>IP</a:t>
            </a:r>
            <a:r>
              <a:rPr lang="zh-CN" altLang="en-US" smtClean="0"/>
              <a:t>、请求时间。</a:t>
            </a:r>
          </a:p>
          <a:p>
            <a:r>
              <a:rPr lang="zh-CN" altLang="en-US" smtClean="0">
                <a:solidFill>
                  <a:srgbClr val="FF0000"/>
                </a:solidFill>
              </a:rPr>
              <a:t>示例代码：</a:t>
            </a:r>
            <a:r>
              <a:rPr lang="en-US" altLang="zh-CN" smtClean="0">
                <a:solidFill>
                  <a:srgbClr val="FF0000"/>
                </a:solidFill>
              </a:rPr>
              <a:t>ch06-listener/RequestOperatorListener.java   </a:t>
            </a:r>
          </a:p>
          <a:p>
            <a:pPr>
              <a:buNone/>
            </a:pPr>
            <a:r>
              <a:rPr lang="en-US" altLang="zh-CN" smtClean="0">
                <a:solidFill>
                  <a:srgbClr val="FF0000"/>
                </a:solidFill>
              </a:rPr>
              <a:t>                           requestListenerOper.jsp</a:t>
            </a:r>
            <a:endParaRPr lang="zh-CN" altLang="en-US" smtClean="0">
              <a:solidFill>
                <a:srgbClr val="FF0000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717931" y="6473565"/>
            <a:ext cx="4350211" cy="507831"/>
            <a:chOff x="2267744" y="5517232"/>
            <a:chExt cx="3744913" cy="483649"/>
          </a:xfrm>
        </p:grpSpPr>
        <p:sp>
          <p:nvSpPr>
            <p:cNvPr id="10" name="TextBox 5"/>
            <p:cNvSpPr txBox="1">
              <a:spLocks noChangeArrowheads="1"/>
            </p:cNvSpPr>
            <p:nvPr/>
          </p:nvSpPr>
          <p:spPr bwMode="auto">
            <a:xfrm>
              <a:off x="2267744" y="5517232"/>
              <a:ext cx="3744913" cy="483649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2" algn="ctr"/>
              <a:r>
                <a:rPr lang="zh-CN" altLang="en-US" sz="2700" b="1">
                  <a:solidFill>
                    <a:schemeClr val="bg1"/>
                  </a:solidFill>
                </a:rPr>
                <a:t>讲师演示讲解</a:t>
              </a:r>
            </a:p>
          </p:txBody>
        </p:sp>
        <p:pic>
          <p:nvPicPr>
            <p:cNvPr id="11" name="图片 25" descr="timgaa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67744" y="5517232"/>
              <a:ext cx="647700" cy="452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42164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Session</a:t>
            </a:r>
            <a:r>
              <a:rPr lang="zh-CN" altLang="en-US" smtClean="0"/>
              <a:t>绑定的事件监听器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保存在 </a:t>
            </a:r>
            <a:r>
              <a:rPr lang="en-US" altLang="zh-CN" smtClean="0"/>
              <a:t>Session </a:t>
            </a:r>
            <a:r>
              <a:rPr lang="zh-CN" altLang="en-US" smtClean="0"/>
              <a:t>域中的对象可以有多种状态：</a:t>
            </a:r>
            <a:endParaRPr lang="en-US" altLang="zh-CN" smtClean="0"/>
          </a:p>
          <a:p>
            <a:pPr lvl="1"/>
            <a:r>
              <a:rPr lang="zh-CN" altLang="en-US" smtClean="0"/>
              <a:t>绑定到  </a:t>
            </a:r>
            <a:r>
              <a:rPr lang="en-US" altLang="zh-CN" smtClean="0"/>
              <a:t>Session </a:t>
            </a:r>
            <a:r>
              <a:rPr lang="zh-CN" altLang="en-US" smtClean="0"/>
              <a:t>中；</a:t>
            </a:r>
            <a:endParaRPr lang="en-US" altLang="zh-CN" smtClean="0"/>
          </a:p>
          <a:p>
            <a:pPr lvl="1"/>
            <a:r>
              <a:rPr lang="zh-CN" altLang="en-US" smtClean="0"/>
              <a:t>从 </a:t>
            </a:r>
            <a:r>
              <a:rPr lang="en-US" altLang="zh-CN" smtClean="0"/>
              <a:t>Session </a:t>
            </a:r>
            <a:r>
              <a:rPr lang="zh-CN" altLang="en-US" smtClean="0"/>
              <a:t>域中解除绑定；</a:t>
            </a:r>
            <a:endParaRPr lang="en-US" altLang="zh-CN" smtClean="0"/>
          </a:p>
          <a:p>
            <a:pPr lvl="1"/>
            <a:r>
              <a:rPr lang="zh-CN" altLang="en-US" smtClean="0"/>
              <a:t>随 </a:t>
            </a:r>
            <a:r>
              <a:rPr lang="en-US" altLang="zh-CN" smtClean="0"/>
              <a:t>Session </a:t>
            </a:r>
            <a:r>
              <a:rPr lang="zh-CN" altLang="en-US" smtClean="0"/>
              <a:t>对象持久化到一个存储设备中</a:t>
            </a:r>
            <a:r>
              <a:rPr lang="en-US" altLang="zh-CN" smtClean="0"/>
              <a:t>(</a:t>
            </a:r>
            <a:r>
              <a:rPr lang="zh-CN" altLang="en-US" smtClean="0"/>
              <a:t>钝化</a:t>
            </a:r>
            <a:r>
              <a:rPr lang="en-US" altLang="zh-CN" smtClean="0"/>
              <a:t>)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2"/>
            <a:r>
              <a:rPr lang="zh-CN" altLang="en-US" smtClean="0"/>
              <a:t>钝化是指服务器会将不常使用的</a:t>
            </a:r>
            <a:r>
              <a:rPr lang="en-US" altLang="zh-CN" smtClean="0"/>
              <a:t>Session</a:t>
            </a:r>
            <a:r>
              <a:rPr lang="zh-CN" altLang="en-US" smtClean="0"/>
              <a:t>对象暂时序列化到系统文件或数据库中。</a:t>
            </a:r>
            <a:endParaRPr lang="en-US" altLang="zh-CN" smtClean="0"/>
          </a:p>
          <a:p>
            <a:pPr lvl="1"/>
            <a:r>
              <a:rPr lang="zh-CN" altLang="en-US" smtClean="0"/>
              <a:t>随 </a:t>
            </a:r>
            <a:r>
              <a:rPr lang="en-US" altLang="zh-CN" smtClean="0"/>
              <a:t>Session </a:t>
            </a:r>
            <a:r>
              <a:rPr lang="zh-CN" altLang="en-US" smtClean="0"/>
              <a:t>对象从一个存储设备中恢复（活化）</a:t>
            </a:r>
            <a:endParaRPr lang="en-US" altLang="zh-CN" smtClean="0"/>
          </a:p>
          <a:p>
            <a:pPr lvl="2"/>
            <a:r>
              <a:rPr lang="zh-CN" altLang="en-US" smtClean="0"/>
              <a:t>，活化就是将暂存在系统文件或数据库中的</a:t>
            </a:r>
            <a:r>
              <a:rPr lang="en-US" altLang="zh-CN" smtClean="0"/>
              <a:t>Session</a:t>
            </a:r>
            <a:r>
              <a:rPr lang="zh-CN" altLang="en-US" smtClean="0"/>
              <a:t>对象反序列化到服务器中，当</a:t>
            </a:r>
            <a:r>
              <a:rPr lang="en-US" altLang="zh-CN" smtClean="0"/>
              <a:t>Tomcat</a:t>
            </a:r>
            <a:r>
              <a:rPr lang="zh-CN" altLang="en-US" smtClean="0"/>
              <a:t>服务器被关闭或者重启时，</a:t>
            </a:r>
            <a:r>
              <a:rPr lang="en-US" altLang="zh-CN" smtClean="0"/>
              <a:t>Tomcat</a:t>
            </a:r>
            <a:r>
              <a:rPr lang="zh-CN" altLang="en-US" smtClean="0"/>
              <a:t>会将</a:t>
            </a:r>
            <a:r>
              <a:rPr lang="en-US" altLang="zh-CN" smtClean="0"/>
              <a:t>Session</a:t>
            </a:r>
            <a:r>
              <a:rPr lang="zh-CN" altLang="en-US" smtClean="0"/>
              <a:t>对象钝化到服务器文件系统中，当服务器被重新加载时，</a:t>
            </a:r>
            <a:r>
              <a:rPr lang="en-US" altLang="zh-CN" smtClean="0"/>
              <a:t>Session</a:t>
            </a:r>
            <a:r>
              <a:rPr lang="zh-CN" altLang="en-US" smtClean="0"/>
              <a:t>对象也会被活化。</a:t>
            </a:r>
            <a:endParaRPr lang="en-US" altLang="zh-CN" smtClean="0"/>
          </a:p>
          <a:p>
            <a:pPr lvl="2"/>
            <a:endParaRPr lang="zh-CN" altLang="en-US" smtClean="0"/>
          </a:p>
          <a:p>
            <a:r>
              <a:rPr lang="en-US" altLang="zh-CN" smtClean="0"/>
              <a:t>Servlet </a:t>
            </a:r>
            <a:r>
              <a:rPr lang="zh-CN" altLang="en-US" smtClean="0"/>
              <a:t>规范中定义了两个特殊的监听器接口来帮助 </a:t>
            </a:r>
            <a:r>
              <a:rPr lang="en-US" altLang="zh-CN" smtClean="0"/>
              <a:t>JavaBean </a:t>
            </a:r>
            <a:r>
              <a:rPr lang="zh-CN" altLang="en-US" smtClean="0"/>
              <a:t>对象了解自己在 </a:t>
            </a:r>
            <a:r>
              <a:rPr lang="en-US" altLang="zh-CN" smtClean="0"/>
              <a:t>Session </a:t>
            </a:r>
            <a:r>
              <a:rPr lang="zh-CN" altLang="en-US" smtClean="0"/>
              <a:t>域中的这些状态</a:t>
            </a:r>
            <a:endParaRPr lang="en-US" altLang="zh-CN" smtClean="0"/>
          </a:p>
          <a:p>
            <a:pPr lvl="1"/>
            <a:r>
              <a:rPr lang="en-US" altLang="zh-CN" smtClean="0"/>
              <a:t>HttpSessionBindingListener</a:t>
            </a:r>
            <a:r>
              <a:rPr lang="zh-CN" altLang="en-US" smtClean="0"/>
              <a:t>接口</a:t>
            </a:r>
            <a:endParaRPr lang="en-US" altLang="zh-CN" smtClean="0"/>
          </a:p>
          <a:p>
            <a:pPr lvl="1"/>
            <a:r>
              <a:rPr lang="en-US" altLang="zh-CN" smtClean="0"/>
              <a:t>HttpSessionActivationListener</a:t>
            </a:r>
            <a:r>
              <a:rPr lang="zh-CN" altLang="en-US" smtClean="0"/>
              <a:t>接口</a:t>
            </a:r>
            <a:endParaRPr lang="en-US" altLang="zh-CN" smtClean="0"/>
          </a:p>
          <a:p>
            <a:pPr lvl="1"/>
            <a:r>
              <a:rPr lang="zh-CN" altLang="en-US" smtClean="0"/>
              <a:t>一类监听器在被定义之后不需要在</a:t>
            </a:r>
            <a:r>
              <a:rPr lang="en-US" altLang="zh-CN" smtClean="0"/>
              <a:t>web.xml</a:t>
            </a:r>
            <a:r>
              <a:rPr lang="zh-CN" altLang="en-US" smtClean="0"/>
              <a:t>文件中进行注册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802754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HttpSessionBindingListener</a:t>
            </a:r>
            <a:r>
              <a:rPr lang="zh-CN" altLang="en-US" smtClean="0"/>
              <a:t>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实现了</a:t>
            </a:r>
            <a:r>
              <a:rPr lang="en-US" altLang="zh-CN" smtClean="0"/>
              <a:t>HttpSessionBindingListener</a:t>
            </a:r>
            <a:r>
              <a:rPr lang="zh-CN" altLang="en-US" smtClean="0"/>
              <a:t>接口的 </a:t>
            </a:r>
            <a:r>
              <a:rPr lang="en-US" altLang="zh-CN" smtClean="0"/>
              <a:t>JavaBean </a:t>
            </a:r>
            <a:r>
              <a:rPr lang="zh-CN" altLang="en-US" smtClean="0"/>
              <a:t>对象可以感知自己被绑定到 </a:t>
            </a:r>
            <a:r>
              <a:rPr lang="en-US" altLang="zh-CN" smtClean="0"/>
              <a:t>Session </a:t>
            </a:r>
            <a:r>
              <a:rPr lang="zh-CN" altLang="en-US" smtClean="0"/>
              <a:t>中和从 </a:t>
            </a:r>
            <a:r>
              <a:rPr lang="en-US" altLang="zh-CN" smtClean="0"/>
              <a:t>Session </a:t>
            </a:r>
            <a:r>
              <a:rPr lang="zh-CN" altLang="en-US" smtClean="0"/>
              <a:t>中删除的事件</a:t>
            </a:r>
          </a:p>
          <a:p>
            <a:pPr lvl="1"/>
            <a:r>
              <a:rPr lang="zh-CN" altLang="en-US" smtClean="0"/>
              <a:t>当对象被绑定到 </a:t>
            </a:r>
            <a:r>
              <a:rPr lang="en-US" altLang="zh-CN" smtClean="0"/>
              <a:t>HttpSession </a:t>
            </a:r>
            <a:r>
              <a:rPr lang="zh-CN" altLang="en-US" smtClean="0"/>
              <a:t>对象中时，</a:t>
            </a:r>
            <a:r>
              <a:rPr lang="en-US" altLang="zh-CN" smtClean="0"/>
              <a:t>web </a:t>
            </a:r>
            <a:r>
              <a:rPr lang="zh-CN" altLang="en-US" smtClean="0"/>
              <a:t>服务器调用该对象的  </a:t>
            </a:r>
            <a:r>
              <a:rPr lang="en-US" altLang="zh-CN" smtClean="0"/>
              <a:t>void valueBound(HttpSessionBindingEvent event) </a:t>
            </a:r>
            <a:r>
              <a:rPr lang="zh-CN" altLang="en-US" smtClean="0"/>
              <a:t>方法</a:t>
            </a:r>
          </a:p>
          <a:p>
            <a:pPr lvl="1"/>
            <a:r>
              <a:rPr lang="zh-CN" altLang="en-US" smtClean="0"/>
              <a:t>当对象从 </a:t>
            </a:r>
            <a:r>
              <a:rPr lang="en-US" altLang="zh-CN" smtClean="0"/>
              <a:t>HttpSession </a:t>
            </a:r>
            <a:r>
              <a:rPr lang="zh-CN" altLang="en-US" smtClean="0"/>
              <a:t>对象中解除绑定时，</a:t>
            </a:r>
            <a:r>
              <a:rPr lang="en-US" altLang="zh-CN" smtClean="0"/>
              <a:t>web </a:t>
            </a:r>
            <a:r>
              <a:rPr lang="zh-CN" altLang="en-US" smtClean="0"/>
              <a:t>服务器调用该对象的 </a:t>
            </a:r>
            <a:r>
              <a:rPr lang="en-US" altLang="zh-CN" smtClean="0"/>
              <a:t>void valueUnbound(HttpSessionBindingEvent event)</a:t>
            </a:r>
            <a:r>
              <a:rPr lang="zh-CN" altLang="en-US" smtClean="0"/>
              <a:t>方法</a:t>
            </a:r>
            <a:endParaRPr lang="en-US" altLang="zh-CN" smtClean="0"/>
          </a:p>
          <a:p>
            <a:pPr lvl="1"/>
            <a:endParaRPr lang="zh-CN" altLang="en-US" smtClean="0"/>
          </a:p>
          <a:p>
            <a:r>
              <a:rPr lang="zh-CN" altLang="en-US" smtClean="0"/>
              <a:t>这里绑定对象与解除绑定使用的仍然是</a:t>
            </a:r>
            <a:r>
              <a:rPr lang="en-US" altLang="zh-CN" smtClean="0"/>
              <a:t>Session</a:t>
            </a:r>
            <a:r>
              <a:rPr lang="zh-CN" altLang="en-US" smtClean="0"/>
              <a:t>的</a:t>
            </a:r>
            <a:r>
              <a:rPr lang="en-US" altLang="zh-CN" smtClean="0"/>
              <a:t>setAttribute</a:t>
            </a:r>
            <a:r>
              <a:rPr lang="zh-CN" altLang="en-US" smtClean="0"/>
              <a:t>和</a:t>
            </a:r>
            <a:r>
              <a:rPr lang="en-US" altLang="zh-CN" smtClean="0"/>
              <a:t>removeAttribute</a:t>
            </a:r>
            <a:r>
              <a:rPr lang="zh-CN" altLang="en-US" smtClean="0"/>
              <a:t>方法，这和前面设置属性是一样的，那么这种绑定对象的监听器与设置属性的监听器有什么区别呢？绑定对象的监听器只监听某种类型的对象的绑定与解绑操作，而设置属性的监听器监听的是所有设置属性的动作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应用案例：显示登录的在线用户列表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示例代码：</a:t>
            </a:r>
            <a:r>
              <a:rPr lang="en-US" altLang="zh-CN" smtClean="0">
                <a:solidFill>
                  <a:srgbClr val="FF0000"/>
                </a:solidFill>
              </a:rPr>
              <a:t>ch06-listener/UserInfoTrace.java</a:t>
            </a:r>
            <a:r>
              <a:rPr lang="zh-CN" altLang="en-US" smtClean="0">
                <a:solidFill>
                  <a:srgbClr val="FF0000"/>
                </a:solidFill>
              </a:rPr>
              <a:t>、</a:t>
            </a:r>
            <a:r>
              <a:rPr lang="en-US" altLang="zh-CN" smtClean="0">
                <a:solidFill>
                  <a:srgbClr val="FF0000"/>
                </a:solidFill>
              </a:rPr>
              <a:t> UserInfoList.java</a:t>
            </a:r>
            <a:r>
              <a:rPr lang="zh-CN" altLang="en-US" smtClean="0">
                <a:solidFill>
                  <a:srgbClr val="FF0000"/>
                </a:solidFill>
              </a:rPr>
              <a:t>、</a:t>
            </a:r>
            <a:r>
              <a:rPr lang="en-US" altLang="zh-CN" smtClean="0">
                <a:solidFill>
                  <a:srgbClr val="FF0000"/>
                </a:solidFill>
              </a:rPr>
              <a:t> showUser.jsp</a:t>
            </a:r>
            <a:r>
              <a:rPr lang="zh-CN" altLang="en-US" smtClean="0">
                <a:solidFill>
                  <a:srgbClr val="FF0000"/>
                </a:solidFill>
              </a:rPr>
              <a:t>、</a:t>
            </a:r>
            <a:r>
              <a:rPr lang="en-US" altLang="zh-CN" smtClean="0">
                <a:solidFill>
                  <a:srgbClr val="FF0000"/>
                </a:solidFill>
              </a:rPr>
              <a:t>index.jsp</a:t>
            </a:r>
            <a:r>
              <a:rPr lang="zh-CN" altLang="en-US" smtClean="0">
                <a:solidFill>
                  <a:srgbClr val="FF0000"/>
                </a:solidFill>
              </a:rPr>
              <a:t>、</a:t>
            </a:r>
            <a:r>
              <a:rPr lang="en-US" altLang="zh-CN" smtClean="0">
                <a:solidFill>
                  <a:srgbClr val="FF0000"/>
                </a:solidFill>
              </a:rPr>
              <a:t>logOut.jsp</a:t>
            </a:r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801578" y="6246740"/>
            <a:ext cx="4350211" cy="507831"/>
            <a:chOff x="2267744" y="5517232"/>
            <a:chExt cx="3744913" cy="483649"/>
          </a:xfrm>
        </p:grpSpPr>
        <p:sp>
          <p:nvSpPr>
            <p:cNvPr id="11" name="TextBox 5"/>
            <p:cNvSpPr txBox="1">
              <a:spLocks noChangeArrowheads="1"/>
            </p:cNvSpPr>
            <p:nvPr/>
          </p:nvSpPr>
          <p:spPr bwMode="auto">
            <a:xfrm>
              <a:off x="2267744" y="5517232"/>
              <a:ext cx="3744913" cy="483649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2" algn="ctr"/>
              <a:r>
                <a:rPr lang="zh-CN" altLang="en-US" sz="2700" b="1">
                  <a:solidFill>
                    <a:schemeClr val="bg1"/>
                  </a:solidFill>
                </a:rPr>
                <a:t>讲师演示讲解</a:t>
              </a:r>
            </a:p>
          </p:txBody>
        </p:sp>
        <p:pic>
          <p:nvPicPr>
            <p:cNvPr id="12" name="图片 25" descr="timgaa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67744" y="5517232"/>
              <a:ext cx="647700" cy="452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644176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HttpSessionActivationListener</a:t>
            </a:r>
            <a:r>
              <a:rPr lang="zh-CN" altLang="en-US" smtClean="0"/>
              <a:t>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smtClean="0"/>
              <a:t>实现了</a:t>
            </a:r>
            <a:r>
              <a:rPr lang="en-US" altLang="zh-CN" smtClean="0"/>
              <a:t>HttpSessionActivationListener</a:t>
            </a:r>
            <a:r>
              <a:rPr lang="zh-CN" altLang="en-US" smtClean="0"/>
              <a:t>接口的 </a:t>
            </a:r>
            <a:r>
              <a:rPr lang="en-US" altLang="zh-CN" smtClean="0"/>
              <a:t>JavaBean </a:t>
            </a:r>
            <a:r>
              <a:rPr lang="zh-CN" altLang="en-US" smtClean="0"/>
              <a:t>对象可以感知自己被活化和钝化的事件</a:t>
            </a:r>
            <a:endParaRPr lang="en-US" altLang="zh-CN" smtClean="0"/>
          </a:p>
          <a:p>
            <a:pPr lvl="1"/>
            <a:r>
              <a:rPr lang="zh-CN" altLang="en-US" smtClean="0"/>
              <a:t>当绑定到 </a:t>
            </a:r>
            <a:r>
              <a:rPr lang="en-US" altLang="zh-CN" smtClean="0"/>
              <a:t>HttpSession </a:t>
            </a:r>
            <a:r>
              <a:rPr lang="zh-CN" altLang="en-US" smtClean="0"/>
              <a:t>对象中的对象将要随 </a:t>
            </a:r>
            <a:r>
              <a:rPr lang="en-US" altLang="zh-CN" smtClean="0"/>
              <a:t>HttpSession </a:t>
            </a:r>
            <a:r>
              <a:rPr lang="zh-CN" altLang="en-US" smtClean="0"/>
              <a:t>对象被钝化之前，</a:t>
            </a:r>
            <a:r>
              <a:rPr lang="en-US" altLang="zh-CN" smtClean="0"/>
              <a:t>web </a:t>
            </a:r>
            <a:r>
              <a:rPr lang="zh-CN" altLang="en-US" smtClean="0"/>
              <a:t>服务器调用如下方法</a:t>
            </a:r>
            <a:endParaRPr lang="en-US" altLang="zh-CN" smtClean="0"/>
          </a:p>
          <a:p>
            <a:pPr lvl="2"/>
            <a:r>
              <a:rPr lang="en-US" altLang="zh-CN" smtClean="0"/>
              <a:t>Void sessionWillPassivate(HttpSessionBindingEvent event) </a:t>
            </a:r>
            <a:r>
              <a:rPr lang="zh-CN" altLang="en-US" smtClean="0"/>
              <a:t>方法</a:t>
            </a:r>
          </a:p>
          <a:p>
            <a:pPr lvl="1"/>
            <a:r>
              <a:rPr lang="zh-CN" altLang="en-US" smtClean="0"/>
              <a:t>当绑定到 </a:t>
            </a:r>
            <a:r>
              <a:rPr lang="en-US" altLang="zh-CN" smtClean="0"/>
              <a:t>HttpSession </a:t>
            </a:r>
            <a:r>
              <a:rPr lang="zh-CN" altLang="en-US" smtClean="0"/>
              <a:t>对象中的对象将要随 </a:t>
            </a:r>
            <a:r>
              <a:rPr lang="en-US" altLang="zh-CN" smtClean="0"/>
              <a:t>HttpSession </a:t>
            </a:r>
            <a:r>
              <a:rPr lang="zh-CN" altLang="en-US" smtClean="0"/>
              <a:t>对象被活化之后，</a:t>
            </a:r>
            <a:r>
              <a:rPr lang="en-US" altLang="zh-CN" smtClean="0"/>
              <a:t>web </a:t>
            </a:r>
            <a:r>
              <a:rPr lang="zh-CN" altLang="en-US" smtClean="0"/>
              <a:t>服务器调用该对象的</a:t>
            </a:r>
            <a:endParaRPr lang="en-US" altLang="zh-CN" smtClean="0"/>
          </a:p>
          <a:p>
            <a:pPr lvl="2"/>
            <a:r>
              <a:rPr lang="en-US" altLang="zh-CN" smtClean="0"/>
              <a:t>void sessionDidActive(HttpSessionBindingEvent event)</a:t>
            </a:r>
            <a:r>
              <a:rPr lang="zh-CN" altLang="en-US" smtClean="0"/>
              <a:t>方法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这一类监听器不常用，了解即可。</a:t>
            </a:r>
          </a:p>
        </p:txBody>
      </p:sp>
    </p:spTree>
    <p:extLst>
      <p:ext uri="{BB962C8B-B14F-4D97-AF65-F5344CB8AC3E}">
        <p14:creationId xmlns:p14="http://schemas.microsoft.com/office/powerpoint/2010/main" val="210977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课堂练习（</a:t>
            </a:r>
            <a:r>
              <a:rPr lang="en-US" altLang="zh-CN" smtClean="0">
                <a:solidFill>
                  <a:srgbClr val="FF0000"/>
                </a:solidFill>
              </a:rPr>
              <a:t>15</a:t>
            </a:r>
            <a:r>
              <a:rPr lang="zh-CN" altLang="en-US" smtClean="0">
                <a:solidFill>
                  <a:srgbClr val="FF0000"/>
                </a:solidFill>
              </a:rPr>
              <a:t>分钟）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smtClean="0"/>
              <a:t>1</a:t>
            </a:r>
            <a:r>
              <a:rPr lang="zh-CN" altLang="en-US" smtClean="0"/>
              <a:t>、完成课程教学应用案例：显示登录的在线用户列表功能实现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参考答案：</a:t>
            </a:r>
            <a:r>
              <a:rPr lang="zh-CN" altLang="en-US" smtClean="0"/>
              <a:t>课堂案例示例代码。</a:t>
            </a:r>
            <a:endParaRPr lang="en-US" altLang="zh-CN" smtClean="0"/>
          </a:p>
          <a:p>
            <a:endParaRPr lang="zh-CN" altLang="en-US" smtClean="0"/>
          </a:p>
        </p:txBody>
      </p:sp>
      <p:grpSp>
        <p:nvGrpSpPr>
          <p:cNvPr id="2" name="组合 8"/>
          <p:cNvGrpSpPr/>
          <p:nvPr/>
        </p:nvGrpSpPr>
        <p:grpSpPr>
          <a:xfrm>
            <a:off x="2717931" y="6473565"/>
            <a:ext cx="4350211" cy="507831"/>
            <a:chOff x="2267744" y="5517232"/>
            <a:chExt cx="3744913" cy="483649"/>
          </a:xfrm>
        </p:grpSpPr>
        <p:sp>
          <p:nvSpPr>
            <p:cNvPr id="10" name="TextBox 5"/>
            <p:cNvSpPr txBox="1">
              <a:spLocks noChangeArrowheads="1"/>
            </p:cNvSpPr>
            <p:nvPr/>
          </p:nvSpPr>
          <p:spPr bwMode="auto">
            <a:xfrm>
              <a:off x="2267744" y="5517232"/>
              <a:ext cx="3744913" cy="483649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2" algn="ctr"/>
              <a:r>
                <a:rPr lang="zh-CN" altLang="en-US" sz="2700" b="1">
                  <a:solidFill>
                    <a:schemeClr val="bg1"/>
                  </a:solidFill>
                </a:rPr>
                <a:t>讲师演示讲解</a:t>
              </a:r>
            </a:p>
          </p:txBody>
        </p:sp>
        <p:pic>
          <p:nvPicPr>
            <p:cNvPr id="11" name="图片 25" descr="timgaa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67744" y="5517232"/>
              <a:ext cx="647700" cy="452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7750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0637" y="1785849"/>
            <a:ext cx="4270914" cy="2890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9856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本章重点总结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zh-CN" altLang="en-US" smtClean="0"/>
              <a:t>过滤器的运行原理</a:t>
            </a:r>
            <a:endParaRPr lang="en-US" altLang="zh-CN" smtClean="0"/>
          </a:p>
          <a:p>
            <a:pPr lvl="0"/>
            <a:r>
              <a:rPr lang="en-US" altLang="zh-CN" smtClean="0"/>
              <a:t>Filter</a:t>
            </a:r>
            <a:r>
              <a:rPr lang="zh-CN" altLang="en-US" smtClean="0"/>
              <a:t>生命周期方法</a:t>
            </a:r>
            <a:endParaRPr lang="en-US" altLang="zh-CN" smtClean="0"/>
          </a:p>
          <a:p>
            <a:pPr lvl="0"/>
            <a:r>
              <a:rPr lang="en-US" altLang="zh-CN" smtClean="0"/>
              <a:t>Filter</a:t>
            </a:r>
            <a:r>
              <a:rPr lang="zh-CN" altLang="en-US" smtClean="0"/>
              <a:t>初始化参数</a:t>
            </a:r>
            <a:endParaRPr lang="en-US" altLang="zh-CN" smtClean="0"/>
          </a:p>
          <a:p>
            <a:pPr lvl="0"/>
            <a:r>
              <a:rPr lang="en-US" altLang="zh-CN" smtClean="0"/>
              <a:t>FilterChain</a:t>
            </a:r>
            <a:r>
              <a:rPr lang="zh-CN" altLang="en-US" smtClean="0"/>
              <a:t>对象的使用</a:t>
            </a:r>
            <a:endParaRPr lang="en-US" altLang="zh-CN" smtClean="0"/>
          </a:p>
          <a:p>
            <a:pPr lvl="0"/>
            <a:r>
              <a:rPr lang="en-US" altLang="zh-CN" smtClean="0"/>
              <a:t>Filter</a:t>
            </a:r>
            <a:r>
              <a:rPr lang="zh-CN" altLang="en-US" smtClean="0"/>
              <a:t>注解配置、</a:t>
            </a:r>
            <a:r>
              <a:rPr lang="en-US" altLang="zh-CN" smtClean="0"/>
              <a:t>web.xml</a:t>
            </a:r>
            <a:r>
              <a:rPr lang="zh-CN" altLang="en-US" smtClean="0"/>
              <a:t>文件配置方法</a:t>
            </a:r>
          </a:p>
          <a:p>
            <a:pPr lvl="0"/>
            <a:r>
              <a:rPr lang="en-US" altLang="zh-CN" smtClean="0"/>
              <a:t>ServletContextListener</a:t>
            </a:r>
            <a:r>
              <a:rPr lang="zh-CN" altLang="en-US" smtClean="0"/>
              <a:t>接口</a:t>
            </a:r>
          </a:p>
          <a:p>
            <a:pPr lvl="0"/>
            <a:r>
              <a:rPr lang="en-US" altLang="zh-CN" smtClean="0"/>
              <a:t>HttpSessionListener</a:t>
            </a:r>
            <a:r>
              <a:rPr lang="zh-CN" altLang="en-US" smtClean="0"/>
              <a:t>接口</a:t>
            </a:r>
          </a:p>
          <a:p>
            <a:pPr lvl="0"/>
            <a:r>
              <a:rPr lang="en-US" altLang="zh-CN" smtClean="0"/>
              <a:t>ServletRequestListener</a:t>
            </a:r>
            <a:r>
              <a:rPr lang="zh-CN" altLang="en-US" smtClean="0"/>
              <a:t>接口</a:t>
            </a:r>
            <a:endParaRPr lang="en-US" altLang="zh-CN" smtClean="0"/>
          </a:p>
          <a:p>
            <a:r>
              <a:rPr lang="en-US" altLang="zh-CN" smtClean="0"/>
              <a:t>HttpSessionAttributeListener</a:t>
            </a:r>
            <a:r>
              <a:rPr lang="zh-CN" altLang="en-US" smtClean="0"/>
              <a:t>接口</a:t>
            </a:r>
          </a:p>
          <a:p>
            <a:pPr lvl="0"/>
            <a:r>
              <a:rPr lang="zh-CN" altLang="en-US" smtClean="0"/>
              <a:t>三个域对象属性监听</a:t>
            </a:r>
          </a:p>
          <a:p>
            <a:pPr lvl="0">
              <a:buNone/>
            </a:pPr>
            <a:endParaRPr lang="zh-CN" altLang="en-US" smtClean="0"/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774295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7611" y="0"/>
            <a:ext cx="10639574" cy="7200850"/>
          </a:xfrm>
          <a:prstGeom prst="rect">
            <a:avLst/>
          </a:prstGeom>
          <a:gradFill>
            <a:gsLst>
              <a:gs pos="0">
                <a:srgbClr val="D5F3F9">
                  <a:alpha val="83922"/>
                </a:srgbClr>
              </a:gs>
              <a:gs pos="10000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18893" y="3918570"/>
            <a:ext cx="190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buSzTx/>
              <a:defRPr/>
            </a:pPr>
            <a:r>
              <a:rPr lang="en-US" altLang="zh-CN" sz="40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Thanks</a:t>
            </a:r>
            <a:r>
              <a:rPr lang="en-US" altLang="zh-CN" sz="4000" b="1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kumimoji="0" lang="zh-CN" alt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861" y="1698104"/>
            <a:ext cx="231078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7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3256665" y="1785224"/>
            <a:ext cx="792959" cy="715089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100" b="1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01</a:t>
            </a:r>
            <a:endParaRPr lang="zh-CN" altLang="en-US" sz="3100" b="1">
              <a:solidFill>
                <a:schemeClr val="accent1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MH_Entry_1"/>
          <p:cNvSpPr/>
          <p:nvPr>
            <p:custDataLst>
              <p:tags r:id="rId2"/>
            </p:custDataLst>
          </p:nvPr>
        </p:nvSpPr>
        <p:spPr>
          <a:xfrm>
            <a:off x="4222968" y="1785224"/>
            <a:ext cx="5049121" cy="71508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36" tIns="50917" rIns="101836" bIns="50917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en-US" altLang="zh-CN" sz="2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Filter</a:t>
            </a:r>
            <a:endParaRPr lang="zh-CN" altLang="en-US" sz="2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MH_Number_2"/>
          <p:cNvSpPr/>
          <p:nvPr>
            <p:custDataLst>
              <p:tags r:id="rId3"/>
            </p:custDataLst>
          </p:nvPr>
        </p:nvSpPr>
        <p:spPr>
          <a:xfrm>
            <a:off x="3256665" y="2683669"/>
            <a:ext cx="792959" cy="715090"/>
          </a:xfrm>
          <a:prstGeom prst="rect">
            <a:avLst/>
          </a:prstGeom>
          <a:noFill/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100" b="1" dirty="0">
                <a:solidFill>
                  <a:srgbClr val="C5C5C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02</a:t>
            </a:r>
            <a:endParaRPr lang="zh-CN" altLang="en-US" sz="3100" b="1" dirty="0">
              <a:solidFill>
                <a:srgbClr val="C5C5C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MH_Entry_2"/>
          <p:cNvSpPr/>
          <p:nvPr>
            <p:custDataLst>
              <p:tags r:id="rId4"/>
            </p:custDataLst>
          </p:nvPr>
        </p:nvSpPr>
        <p:spPr>
          <a:xfrm>
            <a:off x="4222968" y="2683669"/>
            <a:ext cx="5049121" cy="71509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36" tIns="50917" rIns="101836" bIns="50917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en-US" altLang="zh-CN" sz="22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Listener</a:t>
            </a:r>
            <a:endParaRPr lang="zh-CN" altLang="en-US" sz="2200" dirty="0">
              <a:solidFill>
                <a:srgbClr val="FFFFF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1" name="MH_Number_2"/>
          <p:cNvSpPr/>
          <p:nvPr>
            <p:custDataLst>
              <p:tags r:id="rId5"/>
            </p:custDataLst>
          </p:nvPr>
        </p:nvSpPr>
        <p:spPr>
          <a:xfrm>
            <a:off x="3256665" y="3565447"/>
            <a:ext cx="792959" cy="715089"/>
          </a:xfrm>
          <a:prstGeom prst="rect">
            <a:avLst/>
          </a:prstGeom>
          <a:noFill/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100" b="1">
                <a:solidFill>
                  <a:srgbClr val="C5C5C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  <a:endParaRPr lang="zh-CN" altLang="en-US" sz="3100" b="1" dirty="0">
              <a:solidFill>
                <a:srgbClr val="C5C5C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MH_Entry_2"/>
          <p:cNvSpPr/>
          <p:nvPr>
            <p:custDataLst>
              <p:tags r:id="rId6"/>
            </p:custDataLst>
          </p:nvPr>
        </p:nvSpPr>
        <p:spPr>
          <a:xfrm>
            <a:off x="4222968" y="3565447"/>
            <a:ext cx="5049121" cy="715089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36" tIns="50917" rIns="101836" bIns="50917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zh-CN" altLang="en-US" sz="22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本章实战项目任务实现</a:t>
            </a:r>
            <a:endParaRPr lang="zh-CN" altLang="en-US" sz="2200" dirty="0">
              <a:solidFill>
                <a:srgbClr val="FFFFFF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4918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过滤器简介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smtClean="0"/>
              <a:t>过滤器（</a:t>
            </a:r>
            <a:r>
              <a:rPr lang="en-US" altLang="zh-CN" smtClean="0"/>
              <a:t>Filter</a:t>
            </a:r>
            <a:r>
              <a:rPr lang="zh-CN" altLang="en-US" smtClean="0"/>
              <a:t>）也称之为拦截器，是</a:t>
            </a:r>
            <a:r>
              <a:rPr lang="en-US" altLang="zh-CN" smtClean="0"/>
              <a:t>Servlet 2.3</a:t>
            </a:r>
            <a:r>
              <a:rPr lang="zh-CN" altLang="en-US" smtClean="0"/>
              <a:t>规范新增的功能，在</a:t>
            </a:r>
            <a:r>
              <a:rPr lang="en-US" altLang="zh-CN" smtClean="0"/>
              <a:t>Servlet 2.4</a:t>
            </a:r>
            <a:r>
              <a:rPr lang="zh-CN" altLang="en-US" smtClean="0"/>
              <a:t>规范中得到增强。</a:t>
            </a:r>
          </a:p>
          <a:p>
            <a:r>
              <a:rPr lang="en-US" altLang="zh-CN" smtClean="0"/>
              <a:t>Filter</a:t>
            </a:r>
            <a:r>
              <a:rPr lang="zh-CN" altLang="en-US" smtClean="0"/>
              <a:t>是</a:t>
            </a:r>
            <a:r>
              <a:rPr lang="en-US" altLang="zh-CN" smtClean="0"/>
              <a:t>Servlet</a:t>
            </a:r>
            <a:r>
              <a:rPr lang="zh-CN" altLang="en-US" smtClean="0"/>
              <a:t>技术中非常实用的技术，</a:t>
            </a:r>
            <a:r>
              <a:rPr lang="en-US" altLang="zh-CN" smtClean="0"/>
              <a:t>Web</a:t>
            </a:r>
            <a:r>
              <a:rPr lang="zh-CN" altLang="en-US" smtClean="0"/>
              <a:t>开发人员通过</a:t>
            </a:r>
            <a:r>
              <a:rPr lang="en-US" altLang="zh-CN" smtClean="0"/>
              <a:t>Filter</a:t>
            </a:r>
            <a:r>
              <a:rPr lang="zh-CN" altLang="en-US" smtClean="0"/>
              <a:t>技术，可以在用户访问某个</a:t>
            </a:r>
            <a:r>
              <a:rPr lang="en-US" altLang="zh-CN" smtClean="0"/>
              <a:t>Web</a:t>
            </a:r>
            <a:r>
              <a:rPr lang="zh-CN" altLang="en-US" smtClean="0"/>
              <a:t>资源（如：</a:t>
            </a:r>
            <a:r>
              <a:rPr lang="en-US" altLang="zh-CN" smtClean="0"/>
              <a:t>JSP</a:t>
            </a:r>
            <a:r>
              <a:rPr lang="zh-CN" altLang="en-US" smtClean="0"/>
              <a:t>、</a:t>
            </a:r>
            <a:r>
              <a:rPr lang="en-US" altLang="zh-CN" smtClean="0"/>
              <a:t>Servlet</a:t>
            </a:r>
            <a:r>
              <a:rPr lang="zh-CN" altLang="en-US" smtClean="0"/>
              <a:t>、</a:t>
            </a:r>
            <a:r>
              <a:rPr lang="en-US" altLang="zh-CN" smtClean="0"/>
              <a:t>HTML</a:t>
            </a:r>
            <a:r>
              <a:rPr lang="zh-CN" altLang="en-US" smtClean="0"/>
              <a:t>、图片、</a:t>
            </a:r>
            <a:r>
              <a:rPr lang="en-US" altLang="zh-CN" smtClean="0"/>
              <a:t>CSS</a:t>
            </a:r>
            <a:r>
              <a:rPr lang="zh-CN" altLang="en-US" smtClean="0"/>
              <a:t>等）之前，对访问的请求和响应进行拦截，从而实现一些特殊功能。</a:t>
            </a:r>
          </a:p>
          <a:p>
            <a:pPr lvl="1"/>
            <a:r>
              <a:rPr lang="zh-CN" altLang="en-US" smtClean="0"/>
              <a:t>例如，验证用户访问权限、记录用户操作、对请求进行重新编码、压缩响应信息等。</a:t>
            </a:r>
            <a:endParaRPr lang="en-US" altLang="zh-CN" smtClean="0"/>
          </a:p>
          <a:p>
            <a:r>
              <a:rPr lang="zh-CN" altLang="en-US" smtClean="0"/>
              <a:t>过滤器所处的位置</a:t>
            </a:r>
            <a:endParaRPr lang="zh-CN" altLang="en-US" dirty="0"/>
          </a:p>
        </p:txBody>
      </p:sp>
      <p:graphicFrame>
        <p:nvGraphicFramePr>
          <p:cNvPr id="185345" name="Object 1"/>
          <p:cNvGraphicFramePr>
            <a:graphicFrameLocks noChangeAspect="1"/>
          </p:cNvGraphicFramePr>
          <p:nvPr/>
        </p:nvGraphicFramePr>
        <p:xfrm>
          <a:off x="1411392" y="3978492"/>
          <a:ext cx="6325346" cy="3222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4" imgW="8494655" imgH="3753002" progId="Visio.Drawing.11">
                  <p:embed/>
                </p:oleObj>
              </mc:Choice>
              <mc:Fallback>
                <p:oleObj name="Visio" r:id="rId4" imgW="8494655" imgH="375300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392" y="3978492"/>
                        <a:ext cx="6325346" cy="32224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4481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过滤器的运行原理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CN" altLang="en-US" smtClean="0"/>
              <a:t>过滤器的运行原理：</a:t>
            </a:r>
          </a:p>
          <a:p>
            <a:pPr lvl="1"/>
            <a:r>
              <a:rPr lang="zh-CN" altLang="en-US" smtClean="0"/>
              <a:t>当用户的请求到达指定的网页之前，可以借助过滤器来改变这些请求的内容，此过程也称为“预处理”；</a:t>
            </a:r>
          </a:p>
          <a:p>
            <a:pPr lvl="1"/>
            <a:r>
              <a:rPr lang="zh-CN" altLang="en-US" smtClean="0"/>
              <a:t>当执行结果要响应到用户之前，可经过过滤器修改响应输出的内容，此过程称为“后处理”。</a:t>
            </a:r>
            <a:endParaRPr lang="en-US" altLang="zh-CN" smtClean="0"/>
          </a:p>
          <a:p>
            <a:pPr lvl="1"/>
            <a:endParaRPr lang="en-US" altLang="zh-CN" smtClean="0"/>
          </a:p>
          <a:p>
            <a:r>
              <a:rPr lang="zh-CN" altLang="en-US" smtClean="0"/>
              <a:t>一个过滤器的运行过程可以分解为如下几个步骤：</a:t>
            </a:r>
          </a:p>
          <a:p>
            <a:pPr lvl="1"/>
            <a:r>
              <a:rPr lang="en-US" altLang="zh-CN" smtClean="0"/>
              <a:t>Web</a:t>
            </a:r>
            <a:r>
              <a:rPr lang="zh-CN" altLang="en-US" smtClean="0"/>
              <a:t>容器判断接收的请求资源是否有与之匹配的过滤器，如果有，容器将请求交给相应过滤器进行处理；</a:t>
            </a:r>
          </a:p>
          <a:p>
            <a:pPr lvl="1"/>
            <a:r>
              <a:rPr lang="zh-CN" altLang="en-US" smtClean="0"/>
              <a:t>在过滤器预处理过程中，可以改变请求的内容，或者重新设置请求的报头信息，然后将请求发给目标资源；</a:t>
            </a:r>
          </a:p>
          <a:p>
            <a:pPr lvl="1"/>
            <a:r>
              <a:rPr lang="zh-CN" altLang="en-US" smtClean="0"/>
              <a:t>目标资源对请求进行处理后作出响应；</a:t>
            </a:r>
          </a:p>
          <a:p>
            <a:pPr lvl="1"/>
            <a:r>
              <a:rPr lang="zh-CN" altLang="en-US" smtClean="0"/>
              <a:t>容器将响应转发回过滤器；</a:t>
            </a:r>
          </a:p>
          <a:p>
            <a:pPr lvl="1"/>
            <a:r>
              <a:rPr lang="zh-CN" altLang="en-US" smtClean="0"/>
              <a:t>在过滤器后处理过程中，可以根据需求对响应的内容进行修改；</a:t>
            </a:r>
          </a:p>
          <a:p>
            <a:pPr lvl="1"/>
            <a:r>
              <a:rPr lang="en-US" altLang="zh-CN" smtClean="0"/>
              <a:t>Web</a:t>
            </a:r>
            <a:r>
              <a:rPr lang="zh-CN" altLang="en-US" smtClean="0"/>
              <a:t>容器将响应发送回客户端。</a:t>
            </a:r>
          </a:p>
          <a:p>
            <a:pPr lvl="1"/>
            <a:endParaRPr lang="zh-CN" altLang="en-US" dirty="0" smtClean="0"/>
          </a:p>
        </p:txBody>
      </p:sp>
      <p:sp>
        <p:nvSpPr>
          <p:cNvPr id="183298" name="Rectangle 2"/>
          <p:cNvSpPr>
            <a:spLocks noChangeArrowheads="1"/>
          </p:cNvSpPr>
          <p:nvPr/>
        </p:nvSpPr>
        <p:spPr bwMode="auto">
          <a:xfrm>
            <a:off x="1" y="-205304"/>
            <a:ext cx="205728" cy="410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837" tIns="50918" rIns="101837" bIns="5091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942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过滤器链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zh-CN" altLang="en-US" smtClean="0"/>
              <a:t>在一个</a:t>
            </a:r>
            <a:r>
              <a:rPr lang="en-US" altLang="zh-CN" smtClean="0"/>
              <a:t>Web</a:t>
            </a:r>
            <a:r>
              <a:rPr lang="zh-CN" altLang="en-US" smtClean="0"/>
              <a:t>应用中，也可以部署多个过滤器，这些过滤器组成了一个过滤器链。</a:t>
            </a:r>
          </a:p>
          <a:p>
            <a:r>
              <a:rPr lang="zh-CN" altLang="en-US" smtClean="0"/>
              <a:t>过滤器链中的每个过滤器负责特定的操作和任务，客户端的请求可以在这些过滤器之间进行传递，直到达到目标资源。</a:t>
            </a:r>
          </a:p>
          <a:p>
            <a:r>
              <a:rPr lang="zh-CN" altLang="en-US" smtClean="0"/>
              <a:t>例如，一个由两个</a:t>
            </a:r>
            <a:r>
              <a:rPr lang="en-US" altLang="zh-CN" smtClean="0"/>
              <a:t>Filter</a:t>
            </a:r>
            <a:r>
              <a:rPr lang="zh-CN" altLang="en-US" smtClean="0"/>
              <a:t>所组成的过滤器链的过滤过程：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 lvl="0"/>
            <a:r>
              <a:rPr lang="zh-CN" altLang="en-US" smtClean="0"/>
              <a:t>在客户端的请求响应过程中，并不需要经过所有的过滤器链，而是根据过滤器链中每个过滤器的过滤条件来匹配需要过滤的资源。</a:t>
            </a:r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pPr lvl="1"/>
            <a:endParaRPr lang="zh-CN" altLang="en-US" smtClean="0"/>
          </a:p>
          <a:p>
            <a:pPr lvl="1"/>
            <a:endParaRPr lang="zh-CN" altLang="en-US" dirty="0"/>
          </a:p>
        </p:txBody>
      </p:sp>
      <p:sp>
        <p:nvSpPr>
          <p:cNvPr id="183298" name="Rectangle 2"/>
          <p:cNvSpPr>
            <a:spLocks noChangeArrowheads="1"/>
          </p:cNvSpPr>
          <p:nvPr/>
        </p:nvSpPr>
        <p:spPr bwMode="auto">
          <a:xfrm>
            <a:off x="1" y="-205304"/>
            <a:ext cx="205728" cy="410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837" tIns="50918" rIns="101837" bIns="5091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3538" name="Rectangle 2"/>
          <p:cNvSpPr>
            <a:spLocks noChangeArrowheads="1"/>
          </p:cNvSpPr>
          <p:nvPr/>
        </p:nvSpPr>
        <p:spPr bwMode="auto">
          <a:xfrm>
            <a:off x="1" y="-205304"/>
            <a:ext cx="205728" cy="410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837" tIns="50918" rIns="101837" bIns="5091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3537" name="Object 1"/>
          <p:cNvGraphicFramePr>
            <a:graphicFrameLocks noChangeAspect="1"/>
          </p:cNvGraphicFramePr>
          <p:nvPr/>
        </p:nvGraphicFramePr>
        <p:xfrm>
          <a:off x="1670101" y="3000371"/>
          <a:ext cx="7458175" cy="2800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4" imgW="6510240" imgH="2018312" progId="Visio.Drawing.11">
                  <p:embed/>
                </p:oleObj>
              </mc:Choice>
              <mc:Fallback>
                <p:oleObj name="Visio" r:id="rId4" imgW="6510240" imgH="201831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101" y="3000371"/>
                        <a:ext cx="7458175" cy="28003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305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3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过滤器核心接口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smtClean="0"/>
              <a:t>过滤器的实现主要依靠以下核心接口：</a:t>
            </a:r>
          </a:p>
          <a:p>
            <a:pPr lvl="1"/>
            <a:r>
              <a:rPr lang="en-US" smtClean="0"/>
              <a:t>javax.servlet.Filter</a:t>
            </a:r>
            <a:r>
              <a:rPr lang="zh-CN" altLang="en-US" smtClean="0"/>
              <a:t>接口</a:t>
            </a:r>
          </a:p>
          <a:p>
            <a:pPr lvl="1"/>
            <a:r>
              <a:rPr lang="en-US" smtClean="0"/>
              <a:t>javax.servlet.FilterConfig</a:t>
            </a:r>
            <a:r>
              <a:rPr lang="zh-CN" altLang="en-US" smtClean="0"/>
              <a:t>接口</a:t>
            </a:r>
          </a:p>
          <a:p>
            <a:pPr lvl="1"/>
            <a:r>
              <a:rPr lang="en-US" smtClean="0"/>
              <a:t>javax.servlet.FilterChain</a:t>
            </a:r>
            <a:r>
              <a:rPr lang="zh-CN" altLang="en-US" smtClean="0"/>
              <a:t>接口</a:t>
            </a:r>
            <a:endParaRPr lang="en-US" altLang="zh-CN" smtClean="0"/>
          </a:p>
          <a:p>
            <a:r>
              <a:rPr lang="zh-CN" altLang="en-US" smtClean="0"/>
              <a:t>与开发</a:t>
            </a:r>
            <a:r>
              <a:rPr lang="en-US" altLang="zh-CN" smtClean="0"/>
              <a:t>Servlet</a:t>
            </a:r>
            <a:r>
              <a:rPr lang="zh-CN" altLang="en-US" smtClean="0"/>
              <a:t>需要实现</a:t>
            </a:r>
            <a:r>
              <a:rPr lang="en-US" altLang="zh-CN" smtClean="0"/>
              <a:t>Servlet</a:t>
            </a:r>
            <a:r>
              <a:rPr lang="zh-CN" altLang="en-US" smtClean="0"/>
              <a:t>接口类似，开发</a:t>
            </a:r>
            <a:r>
              <a:rPr lang="en-US" altLang="zh-CN" smtClean="0"/>
              <a:t>Filter</a:t>
            </a:r>
            <a:r>
              <a:rPr lang="zh-CN" altLang="en-US" smtClean="0"/>
              <a:t>要实现</a:t>
            </a:r>
            <a:r>
              <a:rPr lang="en-US" altLang="zh-CN" smtClean="0"/>
              <a:t>javax.servlet.Filter</a:t>
            </a:r>
            <a:r>
              <a:rPr lang="zh-CN" altLang="en-US" smtClean="0"/>
              <a:t>接口，并提供一个公共的不带参数的构造方法。</a:t>
            </a:r>
          </a:p>
          <a:p>
            <a:r>
              <a:rPr lang="zh-CN" altLang="en-US" smtClean="0"/>
              <a:t> </a:t>
            </a:r>
            <a:r>
              <a:rPr lang="en-US" altLang="zh-CN" smtClean="0"/>
              <a:t>Filter</a:t>
            </a:r>
            <a:r>
              <a:rPr lang="zh-CN" altLang="en-US" smtClean="0"/>
              <a:t>接口的方法及说明</a:t>
            </a:r>
          </a:p>
          <a:p>
            <a:pPr lvl="1"/>
            <a:endParaRPr lang="zh-CN" altLang="en-US" dirty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" y="-205304"/>
            <a:ext cx="205728" cy="410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837" tIns="50918" rIns="101837" bIns="5091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94054" y="3751667"/>
          <a:ext cx="9535735" cy="261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344"/>
                <a:gridCol w="6775391"/>
              </a:tblGrid>
              <a:tr h="366252"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方法</a:t>
                      </a:r>
                      <a:endParaRPr lang="zh-CN" altLang="en-US" sz="15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6220" marR="106220" marT="64008" marB="64008"/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说明</a:t>
                      </a:r>
                      <a:endParaRPr lang="zh-CN" altLang="en-US" sz="15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6220" marR="106220" marT="64008" marB="64008"/>
                </a:tc>
              </a:tr>
              <a:tr h="4480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init(</a:t>
                      </a:r>
                      <a:r>
                        <a:rPr lang="en-US" sz="1500" kern="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FilterConfig</a:t>
                      </a:r>
                      <a:r>
                        <a:rPr lang="en-US" sz="15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500" kern="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config</a:t>
                      </a:r>
                      <a:r>
                        <a:rPr lang="en-US" sz="15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zh-CN" sz="15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9665" marR="7966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容器</a:t>
                      </a:r>
                      <a:r>
                        <a:rPr lang="zh-CN" sz="15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在过滤器实例化后调用此方法对过滤器进行初始化，同时向其传递</a:t>
                      </a:r>
                      <a:r>
                        <a:rPr lang="en-US" sz="1500" kern="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FilterConfig</a:t>
                      </a:r>
                      <a:r>
                        <a:rPr lang="zh-CN" sz="15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对象，用于获得和</a:t>
                      </a:r>
                      <a:r>
                        <a:rPr lang="en-US" sz="1500" kern="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Servlet</a:t>
                      </a:r>
                      <a:r>
                        <a:rPr lang="zh-CN" sz="15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相关的</a:t>
                      </a:r>
                      <a:r>
                        <a:rPr lang="en-US" sz="1500" kern="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ServletContext</a:t>
                      </a:r>
                      <a:r>
                        <a:rPr lang="zh-CN" sz="15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对象</a:t>
                      </a:r>
                    </a:p>
                  </a:txBody>
                  <a:tcPr marL="79665" marR="79665" marT="0" marB="0" anchor="ctr"/>
                </a:tc>
              </a:tr>
              <a:tr h="13441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doFilter</a:t>
                      </a:r>
                      <a:r>
                        <a:rPr lang="en-US" sz="15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500" kern="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ServletRequest</a:t>
                      </a:r>
                      <a:r>
                        <a:rPr lang="en-US" sz="15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500" kern="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request,ServletResponse</a:t>
                      </a:r>
                      <a:r>
                        <a:rPr lang="en-US" sz="15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500" kern="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response,FilterChain</a:t>
                      </a:r>
                      <a:r>
                        <a:rPr lang="en-US" sz="15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chain)</a:t>
                      </a:r>
                      <a:endParaRPr lang="zh-CN" sz="15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9665" marR="7966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过滤器的功能实现方法。当用户请求经过时，容器调用此方法对请求和响应进行功能处理。该方法由容器传入三个参数对象，分别用于获取请求对象、响应对象和</a:t>
                      </a:r>
                      <a:r>
                        <a:rPr lang="en-US" sz="1500" kern="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FilterChain</a:t>
                      </a:r>
                      <a:r>
                        <a:rPr lang="zh-CN" sz="15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对象，请求和响应对象类型分别为</a:t>
                      </a:r>
                      <a:r>
                        <a:rPr lang="en-US" sz="1500" kern="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ServletRequest</a:t>
                      </a:r>
                      <a:r>
                        <a:rPr lang="zh-CN" sz="15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和</a:t>
                      </a:r>
                      <a:r>
                        <a:rPr lang="en-US" sz="1500" kern="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ServletResponse</a:t>
                      </a:r>
                      <a:r>
                        <a:rPr lang="zh-CN" sz="15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，并不依赖于具体的协议，</a:t>
                      </a:r>
                      <a:r>
                        <a:rPr lang="en-US" sz="1500" kern="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FilterChian</a:t>
                      </a:r>
                      <a:r>
                        <a:rPr lang="zh-CN" sz="15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对象的</a:t>
                      </a:r>
                      <a:r>
                        <a:rPr lang="en-US" sz="1500" kern="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doFilter</a:t>
                      </a:r>
                      <a:r>
                        <a:rPr lang="en-US" sz="15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500" kern="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request,response</a:t>
                      </a:r>
                      <a:r>
                        <a:rPr lang="en-US" sz="15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zh-CN" sz="15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方法负责将请求传递给下一个过滤器或目标资源</a:t>
                      </a:r>
                    </a:p>
                  </a:txBody>
                  <a:tcPr marL="79665" marR="79665" marT="0" marB="0" anchor="ctr"/>
                </a:tc>
              </a:tr>
              <a:tr h="4480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destroy()</a:t>
                      </a:r>
                      <a:endParaRPr lang="zh-CN" sz="1500" kern="10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9665" marR="7966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该方法在过滤器生命周期结束前由</a:t>
                      </a:r>
                      <a:r>
                        <a:rPr lang="en-US" sz="15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Web</a:t>
                      </a:r>
                      <a:r>
                        <a:rPr lang="zh-CN" sz="15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容器调用，可用于使用资源的释放</a:t>
                      </a:r>
                    </a:p>
                  </a:txBody>
                  <a:tcPr marL="79665" marR="7966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05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过滤器的生命周期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31098" y="954156"/>
            <a:ext cx="9463874" cy="5217319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smtClean="0"/>
              <a:t>过滤器的生命周期分为四个阶段：</a:t>
            </a:r>
          </a:p>
          <a:p>
            <a:pPr lvl="1"/>
            <a:r>
              <a:rPr lang="zh-CN" altLang="en-US" smtClean="0"/>
              <a:t>加载和实例化</a:t>
            </a:r>
          </a:p>
          <a:p>
            <a:pPr lvl="2"/>
            <a:r>
              <a:rPr lang="en-US" altLang="zh-CN" smtClean="0"/>
              <a:t>Web</a:t>
            </a:r>
            <a:r>
              <a:rPr lang="zh-CN" altLang="en-US" smtClean="0"/>
              <a:t>容器启动时，会根据</a:t>
            </a:r>
            <a:r>
              <a:rPr lang="en-US" altLang="zh-CN" smtClean="0"/>
              <a:t>@WebFilter</a:t>
            </a:r>
            <a:r>
              <a:rPr lang="zh-CN" altLang="en-US" smtClean="0"/>
              <a:t>属性</a:t>
            </a:r>
            <a:r>
              <a:rPr lang="en-US" altLang="zh-CN" smtClean="0"/>
              <a:t>filterName</a:t>
            </a:r>
            <a:r>
              <a:rPr lang="zh-CN" altLang="en-US" smtClean="0"/>
              <a:t>所定义的类名的大小写拼写顺序，或者</a:t>
            </a:r>
            <a:r>
              <a:rPr lang="en-US" altLang="zh-CN" smtClean="0"/>
              <a:t>web.xml</a:t>
            </a:r>
            <a:r>
              <a:rPr lang="zh-CN" altLang="en-US" smtClean="0"/>
              <a:t>中声明的</a:t>
            </a:r>
            <a:r>
              <a:rPr lang="en-US" altLang="zh-CN" smtClean="0"/>
              <a:t>Filter</a:t>
            </a:r>
            <a:r>
              <a:rPr lang="zh-CN" altLang="en-US" smtClean="0"/>
              <a:t>顺序依次实例化</a:t>
            </a:r>
            <a:r>
              <a:rPr lang="en-US" altLang="zh-CN" smtClean="0"/>
              <a:t>Filter</a:t>
            </a:r>
            <a:r>
              <a:rPr lang="zh-CN" altLang="en-US" smtClean="0"/>
              <a:t>。</a:t>
            </a:r>
          </a:p>
          <a:p>
            <a:pPr lvl="1"/>
            <a:r>
              <a:rPr lang="zh-CN" altLang="en-US" smtClean="0"/>
              <a:t>初始化</a:t>
            </a:r>
          </a:p>
          <a:p>
            <a:pPr lvl="2"/>
            <a:r>
              <a:rPr lang="en-US" altLang="zh-CN" smtClean="0"/>
              <a:t>Web</a:t>
            </a:r>
            <a:r>
              <a:rPr lang="zh-CN" altLang="en-US" smtClean="0"/>
              <a:t>容器调用</a:t>
            </a:r>
            <a:r>
              <a:rPr lang="en-US" altLang="zh-CN" smtClean="0"/>
              <a:t>init(FilterConfig config)</a:t>
            </a:r>
            <a:r>
              <a:rPr lang="zh-CN" altLang="en-US" smtClean="0"/>
              <a:t>方法来初始化过滤器。容器在调用该方法时，向过滤器传递</a:t>
            </a:r>
            <a:r>
              <a:rPr lang="en-US" altLang="zh-CN" smtClean="0"/>
              <a:t>FilterConfig</a:t>
            </a:r>
            <a:r>
              <a:rPr lang="zh-CN" altLang="en-US" smtClean="0"/>
              <a:t>对象。实例化和初始化的操作只会在容器启动时执行，并且只会执行一次。</a:t>
            </a:r>
            <a:endParaRPr lang="en-US" altLang="zh-CN" smtClean="0"/>
          </a:p>
          <a:p>
            <a:pPr lvl="1"/>
            <a:r>
              <a:rPr lang="en-US" altLang="zh-CN" smtClean="0"/>
              <a:t>doFilter()</a:t>
            </a:r>
            <a:r>
              <a:rPr lang="zh-CN" altLang="en-US" smtClean="0"/>
              <a:t>方法的执行</a:t>
            </a:r>
          </a:p>
          <a:p>
            <a:pPr lvl="2"/>
            <a:r>
              <a:rPr lang="zh-CN" altLang="en-US" smtClean="0"/>
              <a:t>当客户端请求目标资源的时候，容器会筛选出符合过滤器映射条件的</a:t>
            </a:r>
            <a:r>
              <a:rPr lang="en-US" altLang="zh-CN" smtClean="0"/>
              <a:t>Filter</a:t>
            </a:r>
            <a:r>
              <a:rPr lang="zh-CN" altLang="en-US" smtClean="0"/>
              <a:t>，并按照</a:t>
            </a:r>
            <a:r>
              <a:rPr lang="en-US" altLang="zh-CN" smtClean="0"/>
              <a:t>@WebFilter</a:t>
            </a:r>
            <a:r>
              <a:rPr lang="zh-CN" altLang="en-US" smtClean="0"/>
              <a:t>属性</a:t>
            </a:r>
            <a:r>
              <a:rPr lang="en-US" altLang="zh-CN" smtClean="0"/>
              <a:t>filterName</a:t>
            </a:r>
            <a:r>
              <a:rPr lang="zh-CN" altLang="en-US" smtClean="0"/>
              <a:t>所定义的类名的大小写拼写顺序，或者</a:t>
            </a:r>
            <a:r>
              <a:rPr lang="en-US" altLang="zh-CN" smtClean="0"/>
              <a:t>web.xml</a:t>
            </a:r>
            <a:r>
              <a:rPr lang="zh-CN" altLang="en-US" smtClean="0"/>
              <a:t>中声明的</a:t>
            </a:r>
            <a:r>
              <a:rPr lang="en-US" altLang="zh-CN" smtClean="0"/>
              <a:t>filter-mapping</a:t>
            </a:r>
            <a:r>
              <a:rPr lang="zh-CN" altLang="en-US" smtClean="0"/>
              <a:t>的顺序依次调用这些过滤器的</a:t>
            </a:r>
            <a:r>
              <a:rPr lang="en-US" altLang="zh-CN" smtClean="0"/>
              <a:t>doFilter()</a:t>
            </a:r>
            <a:r>
              <a:rPr lang="zh-CN" altLang="en-US" smtClean="0"/>
              <a:t>方法。</a:t>
            </a:r>
          </a:p>
          <a:p>
            <a:pPr lvl="2"/>
            <a:r>
              <a:rPr lang="zh-CN" altLang="en-US" smtClean="0"/>
              <a:t>在这个链式调用过程中，可以调用</a:t>
            </a:r>
            <a:r>
              <a:rPr lang="en-US" altLang="zh-CN" smtClean="0"/>
              <a:t>FilterChain</a:t>
            </a:r>
            <a:r>
              <a:rPr lang="zh-CN" altLang="en-US" smtClean="0"/>
              <a:t>对象的</a:t>
            </a:r>
            <a:r>
              <a:rPr lang="en-US" altLang="zh-CN" smtClean="0"/>
              <a:t>doFilter</a:t>
            </a:r>
            <a:r>
              <a:rPr lang="zh-CN" altLang="en-US" smtClean="0"/>
              <a:t>方法将请求传给下一个过滤器</a:t>
            </a:r>
            <a:r>
              <a:rPr lang="en-US" altLang="zh-CN" smtClean="0"/>
              <a:t>(</a:t>
            </a:r>
            <a:r>
              <a:rPr lang="zh-CN" altLang="en-US" smtClean="0"/>
              <a:t>或目标资源</a:t>
            </a:r>
            <a:r>
              <a:rPr lang="en-US" altLang="zh-CN" smtClean="0"/>
              <a:t>)</a:t>
            </a:r>
            <a:r>
              <a:rPr lang="zh-CN" altLang="en-US" smtClean="0"/>
              <a:t>，也可以直接向客户端返回响应信息，或者利用请求转发或重定向将请求转向到其它资源。需要注意的是，这个方法的请求和响应参数的类型是</a:t>
            </a:r>
            <a:r>
              <a:rPr lang="en-US" altLang="zh-CN" smtClean="0"/>
              <a:t>ServletRequest</a:t>
            </a:r>
            <a:r>
              <a:rPr lang="zh-CN" altLang="en-US" smtClean="0"/>
              <a:t>和</a:t>
            </a:r>
            <a:r>
              <a:rPr lang="en-US" altLang="zh-CN" smtClean="0"/>
              <a:t>ServletResponse</a:t>
            </a:r>
            <a:r>
              <a:rPr lang="zh-CN" altLang="en-US" smtClean="0"/>
              <a:t>，也就是说，过滤器的使用并不依赖于具体的协议。</a:t>
            </a:r>
          </a:p>
          <a:p>
            <a:pPr lvl="1"/>
            <a:r>
              <a:rPr lang="zh-CN" altLang="en-US" smtClean="0"/>
              <a:t>销毁</a:t>
            </a:r>
          </a:p>
          <a:p>
            <a:pPr lvl="2"/>
            <a:r>
              <a:rPr lang="en-US" altLang="zh-CN" smtClean="0"/>
              <a:t>Web</a:t>
            </a:r>
            <a:r>
              <a:rPr lang="zh-CN" altLang="en-US" smtClean="0"/>
              <a:t>容器调用</a:t>
            </a:r>
            <a:r>
              <a:rPr lang="en-US" altLang="zh-CN" smtClean="0"/>
              <a:t>destroy()</a:t>
            </a:r>
            <a:r>
              <a:rPr lang="zh-CN" altLang="en-US" smtClean="0"/>
              <a:t>方法指示过滤器的生命周期结束。在这个方法中，可以释放过滤器使用的资源。</a:t>
            </a:r>
          </a:p>
          <a:p>
            <a:pPr lvl="2"/>
            <a:endParaRPr lang="zh-CN" altLang="en-US" dirty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" y="-205304"/>
            <a:ext cx="205728" cy="410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837" tIns="50918" rIns="101837" bIns="5091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800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2289</TotalTime>
  <Words>3969</Words>
  <Application>Microsoft Office PowerPoint</Application>
  <PresentationFormat>自定义</PresentationFormat>
  <Paragraphs>573</Paragraphs>
  <Slides>36</Slides>
  <Notes>24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8" baseType="lpstr">
      <vt:lpstr>Office 主题​​</vt:lpstr>
      <vt:lpstr>Visio</vt:lpstr>
      <vt:lpstr>PowerPoint 演示文稿</vt:lpstr>
      <vt:lpstr>本章教学目标</vt:lpstr>
      <vt:lpstr>本章教学内容</vt:lpstr>
      <vt:lpstr>PowerPoint 演示文稿</vt:lpstr>
      <vt:lpstr>过滤器简介</vt:lpstr>
      <vt:lpstr>过滤器的运行原理</vt:lpstr>
      <vt:lpstr>过滤器链</vt:lpstr>
      <vt:lpstr>过滤器核心接口</vt:lpstr>
      <vt:lpstr>过滤器的生命周期</vt:lpstr>
      <vt:lpstr>FilterConfig接口</vt:lpstr>
      <vt:lpstr>FilterChain接口</vt:lpstr>
      <vt:lpstr>过滤器开发</vt:lpstr>
      <vt:lpstr>过滤器声明配置</vt:lpstr>
      <vt:lpstr>过滤器声明配置</vt:lpstr>
      <vt:lpstr>过滤器声明配置</vt:lpstr>
      <vt:lpstr>过滤器声明配置-xml配置方式</vt:lpstr>
      <vt:lpstr>课堂练习（15分钟）</vt:lpstr>
      <vt:lpstr>过滤器应用</vt:lpstr>
      <vt:lpstr>设置请求编码</vt:lpstr>
      <vt:lpstr>控制用户访问权限</vt:lpstr>
      <vt:lpstr>课堂练习（15分钟）</vt:lpstr>
      <vt:lpstr>PowerPoint 演示文稿</vt:lpstr>
      <vt:lpstr>监听器简介</vt:lpstr>
      <vt:lpstr>监听器简介</vt:lpstr>
      <vt:lpstr>Servlet上下文监听器</vt:lpstr>
      <vt:lpstr>监听器创建与使用</vt:lpstr>
      <vt:lpstr>课堂练习（5分钟）</vt:lpstr>
      <vt:lpstr>HttpSession监听器</vt:lpstr>
      <vt:lpstr>HttpRequest监听器</vt:lpstr>
      <vt:lpstr>监听三个域对象属性变化</vt:lpstr>
      <vt:lpstr>Session绑定的事件监听器</vt:lpstr>
      <vt:lpstr>HttpSessionBindingListener接口</vt:lpstr>
      <vt:lpstr>HttpSessionActivationListener接口</vt:lpstr>
      <vt:lpstr>课堂练习（15分钟）</vt:lpstr>
      <vt:lpstr>本章重点总结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</dc:creator>
  <cp:lastModifiedBy>admin</cp:lastModifiedBy>
  <cp:revision>399</cp:revision>
  <dcterms:created xsi:type="dcterms:W3CDTF">2015-09-17T07:42:45Z</dcterms:created>
  <dcterms:modified xsi:type="dcterms:W3CDTF">2018-09-07T01:54:19Z</dcterms:modified>
</cp:coreProperties>
</file>