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2" r:id="rId2"/>
    <p:sldId id="344" r:id="rId3"/>
    <p:sldId id="345"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5" r:id="rId41"/>
    <p:sldId id="343" r:id="rId42"/>
  </p:sldIdLst>
  <p:sldSz cx="10621963" cy="7200900"/>
  <p:notesSz cx="6858000" cy="9144000"/>
  <p:defaultTextStyle>
    <a:defPPr>
      <a:defRPr lang="zh-CN"/>
    </a:defPPr>
    <a:lvl1pPr marL="0" algn="l" defTabSz="1007934" rtl="0" eaLnBrk="1" latinLnBrk="0" hangingPunct="1">
      <a:defRPr sz="2000" kern="1200">
        <a:solidFill>
          <a:schemeClr val="tx1"/>
        </a:solidFill>
        <a:latin typeface="+mn-lt"/>
        <a:ea typeface="+mn-ea"/>
        <a:cs typeface="+mn-cs"/>
      </a:defRPr>
    </a:lvl1pPr>
    <a:lvl2pPr marL="503967" algn="l" defTabSz="1007934" rtl="0" eaLnBrk="1" latinLnBrk="0" hangingPunct="1">
      <a:defRPr sz="2000" kern="1200">
        <a:solidFill>
          <a:schemeClr val="tx1"/>
        </a:solidFill>
        <a:latin typeface="+mn-lt"/>
        <a:ea typeface="+mn-ea"/>
        <a:cs typeface="+mn-cs"/>
      </a:defRPr>
    </a:lvl2pPr>
    <a:lvl3pPr marL="1007934" algn="l" defTabSz="1007934" rtl="0" eaLnBrk="1" latinLnBrk="0" hangingPunct="1">
      <a:defRPr sz="2000" kern="1200">
        <a:solidFill>
          <a:schemeClr val="tx1"/>
        </a:solidFill>
        <a:latin typeface="+mn-lt"/>
        <a:ea typeface="+mn-ea"/>
        <a:cs typeface="+mn-cs"/>
      </a:defRPr>
    </a:lvl3pPr>
    <a:lvl4pPr marL="1511901" algn="l" defTabSz="1007934" rtl="0" eaLnBrk="1" latinLnBrk="0" hangingPunct="1">
      <a:defRPr sz="2000" kern="1200">
        <a:solidFill>
          <a:schemeClr val="tx1"/>
        </a:solidFill>
        <a:latin typeface="+mn-lt"/>
        <a:ea typeface="+mn-ea"/>
        <a:cs typeface="+mn-cs"/>
      </a:defRPr>
    </a:lvl4pPr>
    <a:lvl5pPr marL="2015868" algn="l" defTabSz="1007934" rtl="0" eaLnBrk="1" latinLnBrk="0" hangingPunct="1">
      <a:defRPr sz="2000" kern="1200">
        <a:solidFill>
          <a:schemeClr val="tx1"/>
        </a:solidFill>
        <a:latin typeface="+mn-lt"/>
        <a:ea typeface="+mn-ea"/>
        <a:cs typeface="+mn-cs"/>
      </a:defRPr>
    </a:lvl5pPr>
    <a:lvl6pPr marL="2519834" algn="l" defTabSz="1007934" rtl="0" eaLnBrk="1" latinLnBrk="0" hangingPunct="1">
      <a:defRPr sz="2000" kern="1200">
        <a:solidFill>
          <a:schemeClr val="tx1"/>
        </a:solidFill>
        <a:latin typeface="+mn-lt"/>
        <a:ea typeface="+mn-ea"/>
        <a:cs typeface="+mn-cs"/>
      </a:defRPr>
    </a:lvl6pPr>
    <a:lvl7pPr marL="3023802" algn="l" defTabSz="1007934" rtl="0" eaLnBrk="1" latinLnBrk="0" hangingPunct="1">
      <a:defRPr sz="2000" kern="1200">
        <a:solidFill>
          <a:schemeClr val="tx1"/>
        </a:solidFill>
        <a:latin typeface="+mn-lt"/>
        <a:ea typeface="+mn-ea"/>
        <a:cs typeface="+mn-cs"/>
      </a:defRPr>
    </a:lvl7pPr>
    <a:lvl8pPr marL="3527768" algn="l" defTabSz="1007934" rtl="0" eaLnBrk="1" latinLnBrk="0" hangingPunct="1">
      <a:defRPr sz="2000" kern="1200">
        <a:solidFill>
          <a:schemeClr val="tx1"/>
        </a:solidFill>
        <a:latin typeface="+mn-lt"/>
        <a:ea typeface="+mn-ea"/>
        <a:cs typeface="+mn-cs"/>
      </a:defRPr>
    </a:lvl8pPr>
    <a:lvl9pPr marL="4031735" algn="l" defTabSz="1007934"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68">
          <p15:clr>
            <a:srgbClr val="A4A3A4"/>
          </p15:clr>
        </p15:guide>
        <p15:guide id="2" pos="33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3F9"/>
    <a:srgbClr val="F3F7FB"/>
    <a:srgbClr val="B0845D"/>
    <a:srgbClr val="6E4314"/>
    <a:srgbClr val="E9E3DB"/>
    <a:srgbClr val="663300"/>
    <a:srgbClr val="D9C4B1"/>
    <a:srgbClr val="DED4C8"/>
    <a:srgbClr val="F8A45E"/>
    <a:srgbClr val="FBF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40" autoAdjust="0"/>
  </p:normalViewPr>
  <p:slideViewPr>
    <p:cSldViewPr>
      <p:cViewPr varScale="1">
        <p:scale>
          <a:sx n="86" d="100"/>
          <a:sy n="86" d="100"/>
        </p:scale>
        <p:origin x="-678" y="-72"/>
      </p:cViewPr>
      <p:guideLst>
        <p:guide orient="horz" pos="2268"/>
        <p:guide pos="33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B27E5694-D40B-4E53-A538-98E9812A0AFD}" type="datetimeFigureOut">
              <a:rPr lang="zh-CN" altLang="en-US" smtClean="0"/>
              <a:pPr/>
              <a:t>2018/9/7</a:t>
            </a:fld>
            <a:endParaRPr lang="zh-CN" altLang="en-US" dirty="0"/>
          </a:p>
        </p:txBody>
      </p:sp>
      <p:sp>
        <p:nvSpPr>
          <p:cNvPr id="4" name="幻灯片图像占位符 3"/>
          <p:cNvSpPr>
            <a:spLocks noGrp="1" noRot="1" noChangeAspect="1"/>
          </p:cNvSpPr>
          <p:nvPr>
            <p:ph type="sldImg" idx="2"/>
          </p:nvPr>
        </p:nvSpPr>
        <p:spPr>
          <a:xfrm>
            <a:off x="900113" y="685800"/>
            <a:ext cx="505777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E538238A-7168-42E6-BC79-DD863205BE89}" type="slidenum">
              <a:rPr lang="zh-CN" altLang="en-US" smtClean="0"/>
              <a:pPr/>
              <a:t>‹#›</a:t>
            </a:fld>
            <a:endParaRPr lang="zh-CN" altLang="en-US" dirty="0"/>
          </a:p>
        </p:txBody>
      </p:sp>
    </p:spTree>
    <p:extLst>
      <p:ext uri="{BB962C8B-B14F-4D97-AF65-F5344CB8AC3E}">
        <p14:creationId xmlns:p14="http://schemas.microsoft.com/office/powerpoint/2010/main" val="2738200752"/>
      </p:ext>
    </p:extLst>
  </p:cSld>
  <p:clrMap bg1="lt1" tx1="dk1" bg2="lt2" tx2="dk2" accent1="accent1" accent2="accent2" accent3="accent3" accent4="accent4" accent5="accent5" accent6="accent6" hlink="hlink" folHlink="folHlink"/>
  <p:notesStyle>
    <a:lvl1pPr marL="0" algn="l" defTabSz="914309" rtl="0" eaLnBrk="1" latinLnBrk="0" hangingPunct="1">
      <a:defRPr sz="1200" kern="1200">
        <a:solidFill>
          <a:schemeClr val="tx1"/>
        </a:solidFill>
        <a:latin typeface="+mn-lt"/>
        <a:ea typeface="微软雅黑" pitchFamily="34" charset="-122"/>
        <a:cs typeface="+mn-cs"/>
      </a:defRPr>
    </a:lvl1pPr>
    <a:lvl2pPr marL="457154" algn="l" defTabSz="914309" rtl="0" eaLnBrk="1" latinLnBrk="0" hangingPunct="1">
      <a:defRPr sz="1200" kern="1200">
        <a:solidFill>
          <a:schemeClr val="tx1"/>
        </a:solidFill>
        <a:latin typeface="+mn-lt"/>
        <a:ea typeface="微软雅黑" pitchFamily="34" charset="-122"/>
        <a:cs typeface="+mn-cs"/>
      </a:defRPr>
    </a:lvl2pPr>
    <a:lvl3pPr marL="914309" algn="l" defTabSz="914309" rtl="0" eaLnBrk="1" latinLnBrk="0" hangingPunct="1">
      <a:defRPr sz="1200" kern="1200">
        <a:solidFill>
          <a:schemeClr val="tx1"/>
        </a:solidFill>
        <a:latin typeface="+mn-lt"/>
        <a:ea typeface="微软雅黑" pitchFamily="34" charset="-122"/>
        <a:cs typeface="+mn-cs"/>
      </a:defRPr>
    </a:lvl3pPr>
    <a:lvl4pPr marL="1371463" algn="l" defTabSz="914309" rtl="0" eaLnBrk="1" latinLnBrk="0" hangingPunct="1">
      <a:defRPr sz="1200" kern="1200">
        <a:solidFill>
          <a:schemeClr val="tx1"/>
        </a:solidFill>
        <a:latin typeface="+mn-lt"/>
        <a:ea typeface="微软雅黑" pitchFamily="34" charset="-122"/>
        <a:cs typeface="+mn-cs"/>
      </a:defRPr>
    </a:lvl4pPr>
    <a:lvl5pPr marL="1828617" algn="l" defTabSz="914309" rtl="0" eaLnBrk="1" latinLnBrk="0" hangingPunct="1">
      <a:defRPr sz="1200" kern="1200">
        <a:solidFill>
          <a:schemeClr val="tx1"/>
        </a:solidFill>
        <a:latin typeface="+mn-lt"/>
        <a:ea typeface="微软雅黑" pitchFamily="34" charset="-122"/>
        <a:cs typeface="+mn-cs"/>
      </a:defRPr>
    </a:lvl5pPr>
    <a:lvl6pPr marL="2285771" algn="l" defTabSz="914309" rtl="0" eaLnBrk="1" latinLnBrk="0" hangingPunct="1">
      <a:defRPr sz="1200" kern="1200">
        <a:solidFill>
          <a:schemeClr val="tx1"/>
        </a:solidFill>
        <a:latin typeface="+mn-lt"/>
        <a:ea typeface="+mn-ea"/>
        <a:cs typeface="+mn-cs"/>
      </a:defRPr>
    </a:lvl6pPr>
    <a:lvl7pPr marL="2742925"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96648" y="2236947"/>
            <a:ext cx="9028669" cy="154352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93294" y="4080510"/>
            <a:ext cx="7435375" cy="1840230"/>
          </a:xfrm>
        </p:spPr>
        <p:txBody>
          <a:bodyPr/>
          <a:lstStyle>
            <a:lvl1pPr marL="0" indent="0" algn="ctr">
              <a:buNone/>
              <a:defRPr>
                <a:solidFill>
                  <a:schemeClr val="tx1">
                    <a:tint val="75000"/>
                  </a:schemeClr>
                </a:solidFill>
              </a:defRPr>
            </a:lvl1pPr>
            <a:lvl2pPr marL="503967" indent="0" algn="ctr">
              <a:buNone/>
              <a:defRPr>
                <a:solidFill>
                  <a:schemeClr val="tx1">
                    <a:tint val="75000"/>
                  </a:schemeClr>
                </a:solidFill>
              </a:defRPr>
            </a:lvl2pPr>
            <a:lvl3pPr marL="1007934" indent="0" algn="ctr">
              <a:buNone/>
              <a:defRPr>
                <a:solidFill>
                  <a:schemeClr val="tx1">
                    <a:tint val="75000"/>
                  </a:schemeClr>
                </a:solidFill>
              </a:defRPr>
            </a:lvl3pPr>
            <a:lvl4pPr marL="1511901" indent="0" algn="ctr">
              <a:buNone/>
              <a:defRPr>
                <a:solidFill>
                  <a:schemeClr val="tx1">
                    <a:tint val="75000"/>
                  </a:schemeClr>
                </a:solidFill>
              </a:defRPr>
            </a:lvl4pPr>
            <a:lvl5pPr marL="2015868" indent="0" algn="ctr">
              <a:buNone/>
              <a:defRPr>
                <a:solidFill>
                  <a:schemeClr val="tx1">
                    <a:tint val="75000"/>
                  </a:schemeClr>
                </a:solidFill>
              </a:defRPr>
            </a:lvl5pPr>
            <a:lvl6pPr marL="2519834" indent="0" algn="ctr">
              <a:buNone/>
              <a:defRPr>
                <a:solidFill>
                  <a:schemeClr val="tx1">
                    <a:tint val="75000"/>
                  </a:schemeClr>
                </a:solidFill>
              </a:defRPr>
            </a:lvl6pPr>
            <a:lvl7pPr marL="3023802" indent="0" algn="ctr">
              <a:buNone/>
              <a:defRPr>
                <a:solidFill>
                  <a:schemeClr val="tx1">
                    <a:tint val="75000"/>
                  </a:schemeClr>
                </a:solidFill>
              </a:defRPr>
            </a:lvl7pPr>
            <a:lvl8pPr marL="3527768" indent="0" algn="ctr">
              <a:buNone/>
              <a:defRPr>
                <a:solidFill>
                  <a:schemeClr val="tx1">
                    <a:tint val="75000"/>
                  </a:schemeClr>
                </a:solidFill>
              </a:defRPr>
            </a:lvl8pPr>
            <a:lvl9pPr marL="40317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36088387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3741204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07326" y="303372"/>
            <a:ext cx="1656183" cy="6450806"/>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06708" y="303372"/>
            <a:ext cx="7440577" cy="645080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5591325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1101" y="96044"/>
            <a:ext cx="9559766" cy="1200150"/>
          </a:xfrm>
        </p:spPr>
        <p:txBody>
          <a:bodyPr/>
          <a:lstStyle>
            <a:lvl1pPr>
              <a:defRPr>
                <a:solidFill>
                  <a:schemeClr val="accent1">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31101" y="1368469"/>
            <a:ext cx="9559766" cy="475226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13254271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9063" y="4311552"/>
            <a:ext cx="9028669" cy="1430179"/>
          </a:xfrm>
        </p:spPr>
        <p:txBody>
          <a:bodyPr anchor="t"/>
          <a:lstStyle>
            <a:lvl1pPr algn="l">
              <a:defRPr sz="44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063" y="2736354"/>
            <a:ext cx="9028669" cy="1575196"/>
          </a:xfrm>
        </p:spPr>
        <p:txBody>
          <a:bodyPr anchor="b"/>
          <a:lstStyle>
            <a:lvl1pPr marL="0" indent="0">
              <a:buNone/>
              <a:defRPr sz="2200">
                <a:solidFill>
                  <a:schemeClr val="tx1">
                    <a:tint val="75000"/>
                  </a:schemeClr>
                </a:solidFill>
              </a:defRPr>
            </a:lvl1pPr>
            <a:lvl2pPr marL="503967" indent="0">
              <a:buNone/>
              <a:defRPr sz="2000">
                <a:solidFill>
                  <a:schemeClr val="tx1">
                    <a:tint val="75000"/>
                  </a:schemeClr>
                </a:solidFill>
              </a:defRPr>
            </a:lvl2pPr>
            <a:lvl3pPr marL="1007934" indent="0">
              <a:buNone/>
              <a:defRPr sz="1800">
                <a:solidFill>
                  <a:schemeClr val="tx1">
                    <a:tint val="75000"/>
                  </a:schemeClr>
                </a:solidFill>
              </a:defRPr>
            </a:lvl3pPr>
            <a:lvl4pPr marL="1511901" indent="0">
              <a:buNone/>
              <a:defRPr sz="1500">
                <a:solidFill>
                  <a:schemeClr val="tx1">
                    <a:tint val="75000"/>
                  </a:schemeClr>
                </a:solidFill>
              </a:defRPr>
            </a:lvl4pPr>
            <a:lvl5pPr marL="2015868" indent="0">
              <a:buNone/>
              <a:defRPr sz="1500">
                <a:solidFill>
                  <a:schemeClr val="tx1">
                    <a:tint val="75000"/>
                  </a:schemeClr>
                </a:solidFill>
              </a:defRPr>
            </a:lvl5pPr>
            <a:lvl6pPr marL="2519834" indent="0">
              <a:buNone/>
              <a:defRPr sz="1500">
                <a:solidFill>
                  <a:schemeClr val="tx1">
                    <a:tint val="75000"/>
                  </a:schemeClr>
                </a:solidFill>
              </a:defRPr>
            </a:lvl6pPr>
            <a:lvl7pPr marL="3023802" indent="0">
              <a:buNone/>
              <a:defRPr sz="1500">
                <a:solidFill>
                  <a:schemeClr val="tx1">
                    <a:tint val="75000"/>
                  </a:schemeClr>
                </a:solidFill>
              </a:defRPr>
            </a:lvl7pPr>
            <a:lvl8pPr marL="3527768" indent="0">
              <a:buNone/>
              <a:defRPr sz="1500">
                <a:solidFill>
                  <a:schemeClr val="tx1">
                    <a:tint val="75000"/>
                  </a:schemeClr>
                </a:solidFill>
              </a:defRPr>
            </a:lvl8pPr>
            <a:lvl9pPr marL="4031735"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3653128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6490" y="1763554"/>
            <a:ext cx="4722483" cy="457320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671021" y="1763554"/>
            <a:ext cx="4392488" cy="457320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40881" y="6674170"/>
            <a:ext cx="2478459" cy="383381"/>
          </a:xfrm>
        </p:spPr>
        <p:txBody>
          <a:bodyPr/>
          <a:lstStyle/>
          <a:p>
            <a:fld id="{304C41FD-4AFB-40FF-A957-8C7C87B0AA6C}" type="datetimeFigureOut">
              <a:rPr lang="zh-CN" altLang="en-US" smtClean="0"/>
              <a:pPr/>
              <a:t>2018/9/7</a:t>
            </a:fld>
            <a:endParaRPr lang="zh-CN" altLang="en-US"/>
          </a:p>
        </p:txBody>
      </p:sp>
      <p:sp>
        <p:nvSpPr>
          <p:cNvPr id="6" name="页脚占位符 5"/>
          <p:cNvSpPr>
            <a:spLocks noGrp="1"/>
          </p:cNvSpPr>
          <p:nvPr>
            <p:ph type="ftr" sz="quarter" idx="11"/>
          </p:nvPr>
        </p:nvSpPr>
        <p:spPr>
          <a:xfrm>
            <a:off x="3538955" y="6674170"/>
            <a:ext cx="3363622" cy="383381"/>
          </a:xfrm>
        </p:spPr>
        <p:txBody>
          <a:bodyPr/>
          <a:lstStyle/>
          <a:p>
            <a:endParaRPr lang="zh-CN" altLang="en-US"/>
          </a:p>
        </p:txBody>
      </p:sp>
      <p:sp>
        <p:nvSpPr>
          <p:cNvPr id="7" name="灯片编号占位符 6"/>
          <p:cNvSpPr>
            <a:spLocks noGrp="1"/>
          </p:cNvSpPr>
          <p:nvPr>
            <p:ph type="sldNum" sz="quarter" idx="12"/>
          </p:nvPr>
        </p:nvSpPr>
        <p:spPr>
          <a:xfrm>
            <a:off x="7522190" y="6674170"/>
            <a:ext cx="2478459" cy="383381"/>
          </a:xfrm>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14852556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1101" y="24036"/>
            <a:ext cx="9559766" cy="12001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1098" y="1611869"/>
            <a:ext cx="4693212" cy="671750"/>
          </a:xfrm>
        </p:spPr>
        <p:txBody>
          <a:bodyPr anchor="b"/>
          <a:lstStyle>
            <a:lvl1pPr marL="0" indent="0">
              <a:buNone/>
              <a:defRPr sz="2600" b="1"/>
            </a:lvl1pPr>
            <a:lvl2pPr marL="503967" indent="0">
              <a:buNone/>
              <a:defRPr sz="2200" b="1"/>
            </a:lvl2pPr>
            <a:lvl3pPr marL="1007934" indent="0">
              <a:buNone/>
              <a:defRPr sz="2000" b="1"/>
            </a:lvl3pPr>
            <a:lvl4pPr marL="1511901" indent="0">
              <a:buNone/>
              <a:defRPr sz="1800" b="1"/>
            </a:lvl4pPr>
            <a:lvl5pPr marL="2015868" indent="0">
              <a:buNone/>
              <a:defRPr sz="1800" b="1"/>
            </a:lvl5pPr>
            <a:lvl6pPr marL="2519834" indent="0">
              <a:buNone/>
              <a:defRPr sz="1800" b="1"/>
            </a:lvl6pPr>
            <a:lvl7pPr marL="3023802" indent="0">
              <a:buNone/>
              <a:defRPr sz="1800" b="1"/>
            </a:lvl7pPr>
            <a:lvl8pPr marL="3527768" indent="0">
              <a:buNone/>
              <a:defRPr sz="1800" b="1"/>
            </a:lvl8pPr>
            <a:lvl9pPr marL="4031735"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531098" y="2283620"/>
            <a:ext cx="4693212" cy="4148852"/>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395811" y="1611869"/>
            <a:ext cx="4695055" cy="671750"/>
          </a:xfrm>
        </p:spPr>
        <p:txBody>
          <a:bodyPr anchor="b"/>
          <a:lstStyle>
            <a:lvl1pPr marL="0" indent="0">
              <a:buNone/>
              <a:defRPr sz="2600" b="1"/>
            </a:lvl1pPr>
            <a:lvl2pPr marL="503967" indent="0">
              <a:buNone/>
              <a:defRPr sz="2200" b="1"/>
            </a:lvl2pPr>
            <a:lvl3pPr marL="1007934" indent="0">
              <a:buNone/>
              <a:defRPr sz="2000" b="1"/>
            </a:lvl3pPr>
            <a:lvl4pPr marL="1511901" indent="0">
              <a:buNone/>
              <a:defRPr sz="1800" b="1"/>
            </a:lvl4pPr>
            <a:lvl5pPr marL="2015868" indent="0">
              <a:buNone/>
              <a:defRPr sz="1800" b="1"/>
            </a:lvl5pPr>
            <a:lvl6pPr marL="2519834" indent="0">
              <a:buNone/>
              <a:defRPr sz="1800" b="1"/>
            </a:lvl6pPr>
            <a:lvl7pPr marL="3023802" indent="0">
              <a:buNone/>
              <a:defRPr sz="1800" b="1"/>
            </a:lvl7pPr>
            <a:lvl8pPr marL="3527768" indent="0">
              <a:buNone/>
              <a:defRPr sz="1800" b="1"/>
            </a:lvl8pPr>
            <a:lvl9pPr marL="4031735"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5395811" y="2283620"/>
            <a:ext cx="4695055" cy="4148852"/>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31544242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31588584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33453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1099" y="1559136"/>
            <a:ext cx="3494553" cy="1220153"/>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52892" y="1559138"/>
            <a:ext cx="5937972" cy="4849624"/>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1099" y="2779288"/>
            <a:ext cx="3494553" cy="3629474"/>
          </a:xfrm>
        </p:spPr>
        <p:txBody>
          <a:bodyPr/>
          <a:lstStyle>
            <a:lvl1pPr marL="0" indent="0">
              <a:buNone/>
              <a:defRPr sz="1500"/>
            </a:lvl1pPr>
            <a:lvl2pPr marL="503967" indent="0">
              <a:buNone/>
              <a:defRPr sz="1300"/>
            </a:lvl2pPr>
            <a:lvl3pPr marL="1007934" indent="0">
              <a:buNone/>
              <a:defRPr sz="1100"/>
            </a:lvl3pPr>
            <a:lvl4pPr marL="1511901" indent="0">
              <a:buNone/>
              <a:defRPr sz="1000"/>
            </a:lvl4pPr>
            <a:lvl5pPr marL="2015868" indent="0">
              <a:buNone/>
              <a:defRPr sz="1000"/>
            </a:lvl5pPr>
            <a:lvl6pPr marL="2519834" indent="0">
              <a:buNone/>
              <a:defRPr sz="1000"/>
            </a:lvl6pPr>
            <a:lvl7pPr marL="3023802" indent="0">
              <a:buNone/>
              <a:defRPr sz="1000"/>
            </a:lvl7pPr>
            <a:lvl8pPr marL="3527768" indent="0">
              <a:buNone/>
              <a:defRPr sz="1000"/>
            </a:lvl8pPr>
            <a:lvl9pPr marL="4031735"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68530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81980" y="5237623"/>
            <a:ext cx="6373178" cy="523067"/>
          </a:xfrm>
        </p:spPr>
        <p:txBody>
          <a:bodyPr anchor="b"/>
          <a:lstStyle>
            <a:lvl1pPr algn="l">
              <a:defRPr sz="22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2081980" y="1584226"/>
            <a:ext cx="6373178" cy="3528392"/>
          </a:xfrm>
        </p:spPr>
        <p:txBody>
          <a:bodyPr/>
          <a:lstStyle>
            <a:lvl1pPr marL="0" indent="0">
              <a:buNone/>
              <a:defRPr sz="3500"/>
            </a:lvl1pPr>
            <a:lvl2pPr marL="503967" indent="0">
              <a:buNone/>
              <a:defRPr sz="3100"/>
            </a:lvl2pPr>
            <a:lvl3pPr marL="1007934" indent="0">
              <a:buNone/>
              <a:defRPr sz="2600"/>
            </a:lvl3pPr>
            <a:lvl4pPr marL="1511901" indent="0">
              <a:buNone/>
              <a:defRPr sz="2200"/>
            </a:lvl4pPr>
            <a:lvl5pPr marL="2015868" indent="0">
              <a:buNone/>
              <a:defRPr sz="2200"/>
            </a:lvl5pPr>
            <a:lvl6pPr marL="2519834" indent="0">
              <a:buNone/>
              <a:defRPr sz="2200"/>
            </a:lvl6pPr>
            <a:lvl7pPr marL="3023802" indent="0">
              <a:buNone/>
              <a:defRPr sz="2200"/>
            </a:lvl7pPr>
            <a:lvl8pPr marL="3527768" indent="0">
              <a:buNone/>
              <a:defRPr sz="2200"/>
            </a:lvl8pPr>
            <a:lvl9pPr marL="4031735" indent="0">
              <a:buNone/>
              <a:defRPr sz="2200"/>
            </a:lvl9pPr>
          </a:lstStyle>
          <a:p>
            <a:endParaRPr lang="zh-CN" altLang="en-US"/>
          </a:p>
        </p:txBody>
      </p:sp>
      <p:sp>
        <p:nvSpPr>
          <p:cNvPr id="4" name="文本占位符 3"/>
          <p:cNvSpPr>
            <a:spLocks noGrp="1"/>
          </p:cNvSpPr>
          <p:nvPr>
            <p:ph type="body" sz="half" idx="2"/>
          </p:nvPr>
        </p:nvSpPr>
        <p:spPr>
          <a:xfrm>
            <a:off x="2081980" y="5904706"/>
            <a:ext cx="6373178" cy="648072"/>
          </a:xfrm>
        </p:spPr>
        <p:txBody>
          <a:bodyPr/>
          <a:lstStyle>
            <a:lvl1pPr marL="0" indent="0">
              <a:buNone/>
              <a:defRPr sz="1500"/>
            </a:lvl1pPr>
            <a:lvl2pPr marL="503967" indent="0">
              <a:buNone/>
              <a:defRPr sz="1300"/>
            </a:lvl2pPr>
            <a:lvl3pPr marL="1007934" indent="0">
              <a:buNone/>
              <a:defRPr sz="1100"/>
            </a:lvl3pPr>
            <a:lvl4pPr marL="1511901" indent="0">
              <a:buNone/>
              <a:defRPr sz="1000"/>
            </a:lvl4pPr>
            <a:lvl5pPr marL="2015868" indent="0">
              <a:buNone/>
              <a:defRPr sz="1000"/>
            </a:lvl5pPr>
            <a:lvl6pPr marL="2519834" indent="0">
              <a:buNone/>
              <a:defRPr sz="1000"/>
            </a:lvl6pPr>
            <a:lvl7pPr marL="3023802" indent="0">
              <a:buNone/>
              <a:defRPr sz="1000"/>
            </a:lvl7pPr>
            <a:lvl8pPr marL="3527768" indent="0">
              <a:buNone/>
              <a:defRPr sz="1000"/>
            </a:lvl8pPr>
            <a:lvl9pPr marL="4031735"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304C41FD-4AFB-40FF-A957-8C7C87B0AA6C}" type="datetimeFigureOut">
              <a:rPr lang="zh-CN" altLang="en-US" smtClean="0"/>
              <a:pPr/>
              <a:t>2018/9/7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1D2757-A14C-47E2-96F1-4990CE5F92B3}" type="slidenum">
              <a:rPr lang="zh-CN" altLang="en-US" smtClean="0"/>
              <a:pPr/>
              <a:t>‹#›</a:t>
            </a:fld>
            <a:endParaRPr lang="zh-CN" altLang="en-US"/>
          </a:p>
        </p:txBody>
      </p:sp>
    </p:spTree>
    <p:extLst>
      <p:ext uri="{BB962C8B-B14F-4D97-AF65-F5344CB8AC3E}">
        <p14:creationId xmlns:p14="http://schemas.microsoft.com/office/powerpoint/2010/main" val="34424330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50"/>
            <a:ext cx="10621963" cy="1296194"/>
          </a:xfrm>
          <a:prstGeom prst="rect">
            <a:avLst/>
          </a:prstGeom>
          <a:gradFill>
            <a:gsLst>
              <a:gs pos="0">
                <a:schemeClr val="tx2">
                  <a:lumMod val="20000"/>
                  <a:lumOff val="80000"/>
                </a:schemeClr>
              </a:gs>
              <a:gs pos="85000">
                <a:srgbClr val="F3F7FB">
                  <a:alpha val="67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dirty="0">
              <a:ea typeface="微软雅黑" pitchFamily="34" charset="-122"/>
            </a:endParaRPr>
          </a:p>
        </p:txBody>
      </p:sp>
      <p:sp>
        <p:nvSpPr>
          <p:cNvPr id="2" name="标题占位符 1"/>
          <p:cNvSpPr>
            <a:spLocks noGrp="1"/>
          </p:cNvSpPr>
          <p:nvPr>
            <p:ph type="title"/>
          </p:nvPr>
        </p:nvSpPr>
        <p:spPr>
          <a:xfrm>
            <a:off x="531101" y="72058"/>
            <a:ext cx="9559766" cy="1200150"/>
          </a:xfrm>
          <a:prstGeom prst="rect">
            <a:avLst/>
          </a:prstGeom>
        </p:spPr>
        <p:txBody>
          <a:bodyPr vert="horz" lIns="100793" tIns="50397" rIns="100793" bIns="50397"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31101" y="1440210"/>
            <a:ext cx="9559766" cy="4752261"/>
          </a:xfrm>
          <a:prstGeom prst="rect">
            <a:avLst/>
          </a:prstGeom>
        </p:spPr>
        <p:txBody>
          <a:bodyPr vert="horz" lIns="100793" tIns="50397" rIns="100793" bIns="50397"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531099" y="6674170"/>
            <a:ext cx="2478459" cy="383381"/>
          </a:xfrm>
          <a:prstGeom prst="rect">
            <a:avLst/>
          </a:prstGeom>
        </p:spPr>
        <p:txBody>
          <a:bodyPr vert="horz" lIns="100793" tIns="50397" rIns="100793" bIns="50397" rtlCol="0" anchor="ctr"/>
          <a:lstStyle>
            <a:lvl1pPr algn="l">
              <a:defRPr sz="1300">
                <a:solidFill>
                  <a:schemeClr val="tx1">
                    <a:tint val="75000"/>
                  </a:schemeClr>
                </a:solidFill>
                <a:ea typeface="微软雅黑" pitchFamily="34" charset="-122"/>
              </a:defRPr>
            </a:lvl1pPr>
          </a:lstStyle>
          <a:p>
            <a:fld id="{304C41FD-4AFB-40FF-A957-8C7C87B0AA6C}" type="datetimeFigureOut">
              <a:rPr lang="zh-CN" altLang="en-US" smtClean="0"/>
              <a:pPr/>
              <a:t>2018/9/7</a:t>
            </a:fld>
            <a:endParaRPr lang="zh-CN" altLang="en-US" dirty="0"/>
          </a:p>
        </p:txBody>
      </p:sp>
      <p:sp>
        <p:nvSpPr>
          <p:cNvPr id="5" name="页脚占位符 4"/>
          <p:cNvSpPr>
            <a:spLocks noGrp="1"/>
          </p:cNvSpPr>
          <p:nvPr>
            <p:ph type="ftr" sz="quarter" idx="3"/>
          </p:nvPr>
        </p:nvSpPr>
        <p:spPr>
          <a:xfrm>
            <a:off x="3629173" y="6674170"/>
            <a:ext cx="3363622" cy="383381"/>
          </a:xfrm>
          <a:prstGeom prst="rect">
            <a:avLst/>
          </a:prstGeom>
        </p:spPr>
        <p:txBody>
          <a:bodyPr vert="horz" lIns="100793" tIns="50397" rIns="100793" bIns="50397" rtlCol="0" anchor="ctr"/>
          <a:lstStyle>
            <a:lvl1pPr algn="ctr">
              <a:defRPr sz="13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7612408" y="6674170"/>
            <a:ext cx="2478459" cy="383381"/>
          </a:xfrm>
          <a:prstGeom prst="rect">
            <a:avLst/>
          </a:prstGeom>
        </p:spPr>
        <p:txBody>
          <a:bodyPr vert="horz" lIns="100793" tIns="50397" rIns="100793" bIns="50397" rtlCol="0" anchor="ctr"/>
          <a:lstStyle>
            <a:lvl1pPr algn="r">
              <a:defRPr sz="1300">
                <a:solidFill>
                  <a:schemeClr val="tx1">
                    <a:tint val="75000"/>
                  </a:schemeClr>
                </a:solidFill>
                <a:ea typeface="微软雅黑" pitchFamily="34" charset="-122"/>
              </a:defRPr>
            </a:lvl1pPr>
          </a:lstStyle>
          <a:p>
            <a:fld id="{CB1D2757-A14C-47E2-96F1-4990CE5F92B3}" type="slidenum">
              <a:rPr lang="zh-CN" altLang="en-US" smtClean="0"/>
              <a:pPr/>
              <a:t>‹#›</a:t>
            </a:fld>
            <a:endParaRPr lang="zh-CN" altLang="en-US" dirty="0"/>
          </a:p>
        </p:txBody>
      </p:sp>
      <p:cxnSp>
        <p:nvCxnSpPr>
          <p:cNvPr id="10" name="直接连接符 9"/>
          <p:cNvCxnSpPr/>
          <p:nvPr userDrawn="1"/>
        </p:nvCxnSpPr>
        <p:spPr>
          <a:xfrm>
            <a:off x="1" y="1296244"/>
            <a:ext cx="106219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08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007934" rtl="0" eaLnBrk="1" latinLnBrk="0" hangingPunct="1">
        <a:spcBef>
          <a:spcPct val="0"/>
        </a:spcBef>
        <a:buNone/>
        <a:defRPr sz="4900" kern="1200">
          <a:solidFill>
            <a:schemeClr val="accent1">
              <a:lumMod val="50000"/>
            </a:schemeClr>
          </a:solidFill>
          <a:latin typeface="微软雅黑" pitchFamily="34" charset="-122"/>
          <a:ea typeface="微软雅黑" pitchFamily="34" charset="-122"/>
          <a:cs typeface="+mj-cs"/>
        </a:defRPr>
      </a:lvl1pPr>
    </p:titleStyle>
    <p:bodyStyle>
      <a:lvl1pPr marL="377975" indent="-377975" algn="l" defTabSz="1007934" rtl="0" eaLnBrk="1" latinLnBrk="0" hangingPunct="1">
        <a:lnSpc>
          <a:spcPct val="150000"/>
        </a:lnSpc>
        <a:spcBef>
          <a:spcPct val="20000"/>
        </a:spcBef>
        <a:buFont typeface="Arial" pitchFamily="34" charset="0"/>
        <a:buChar char="•"/>
        <a:defRPr sz="3500" kern="1200">
          <a:solidFill>
            <a:schemeClr val="tx1">
              <a:lumMod val="75000"/>
              <a:lumOff val="25000"/>
            </a:schemeClr>
          </a:solidFill>
          <a:latin typeface="微软雅黑" pitchFamily="34" charset="-122"/>
          <a:ea typeface="微软雅黑" pitchFamily="34" charset="-122"/>
          <a:cs typeface="+mn-cs"/>
        </a:defRPr>
      </a:lvl1pPr>
      <a:lvl2pPr marL="818946" indent="-314979" algn="l" defTabSz="1007934" rtl="0" eaLnBrk="1" latinLnBrk="0" hangingPunct="1">
        <a:lnSpc>
          <a:spcPct val="150000"/>
        </a:lnSpc>
        <a:spcBef>
          <a:spcPct val="20000"/>
        </a:spcBef>
        <a:buFont typeface="Arial" pitchFamily="34" charset="0"/>
        <a:buChar char="–"/>
        <a:defRPr sz="3100" kern="1200">
          <a:solidFill>
            <a:schemeClr val="tx1">
              <a:lumMod val="75000"/>
              <a:lumOff val="25000"/>
            </a:schemeClr>
          </a:solidFill>
          <a:latin typeface="微软雅黑" pitchFamily="34" charset="-122"/>
          <a:ea typeface="微软雅黑" pitchFamily="34" charset="-122"/>
          <a:cs typeface="+mn-cs"/>
        </a:defRPr>
      </a:lvl2pPr>
      <a:lvl3pPr marL="1259917" indent="-251984" algn="l" defTabSz="1007934" rtl="0" eaLnBrk="1" latinLnBrk="0" hangingPunct="1">
        <a:lnSpc>
          <a:spcPct val="150000"/>
        </a:lnSpc>
        <a:spcBef>
          <a:spcPct val="20000"/>
        </a:spcBef>
        <a:buFont typeface="Arial" pitchFamily="34" charset="0"/>
        <a:buChar char="•"/>
        <a:defRPr sz="2600" kern="1200">
          <a:solidFill>
            <a:schemeClr val="tx1">
              <a:lumMod val="75000"/>
              <a:lumOff val="25000"/>
            </a:schemeClr>
          </a:solidFill>
          <a:latin typeface="微软雅黑" pitchFamily="34" charset="-122"/>
          <a:ea typeface="微软雅黑" pitchFamily="34" charset="-122"/>
          <a:cs typeface="+mn-cs"/>
        </a:defRPr>
      </a:lvl3pPr>
      <a:lvl4pPr marL="1763884" indent="-251984" algn="l" defTabSz="1007934" rtl="0" eaLnBrk="1" latinLnBrk="0" hangingPunct="1">
        <a:lnSpc>
          <a:spcPct val="150000"/>
        </a:lnSpc>
        <a:spcBef>
          <a:spcPct val="20000"/>
        </a:spcBef>
        <a:buFont typeface="Arial" pitchFamily="34" charset="0"/>
        <a:buChar char="–"/>
        <a:defRPr sz="2200" kern="1200">
          <a:solidFill>
            <a:schemeClr val="tx1">
              <a:lumMod val="75000"/>
              <a:lumOff val="25000"/>
            </a:schemeClr>
          </a:solidFill>
          <a:latin typeface="微软雅黑" pitchFamily="34" charset="-122"/>
          <a:ea typeface="微软雅黑" pitchFamily="34" charset="-122"/>
          <a:cs typeface="+mn-cs"/>
        </a:defRPr>
      </a:lvl4pPr>
      <a:lvl5pPr marL="2267852" indent="-251984" algn="l" defTabSz="1007934" rtl="0" eaLnBrk="1" latinLnBrk="0" hangingPunct="1">
        <a:lnSpc>
          <a:spcPct val="150000"/>
        </a:lnSpc>
        <a:spcBef>
          <a:spcPct val="20000"/>
        </a:spcBef>
        <a:buFont typeface="Arial" pitchFamily="34" charset="0"/>
        <a:buChar char="»"/>
        <a:defRPr sz="2200" kern="1200">
          <a:solidFill>
            <a:schemeClr val="tx1">
              <a:lumMod val="75000"/>
              <a:lumOff val="25000"/>
            </a:schemeClr>
          </a:solidFill>
          <a:latin typeface="微软雅黑" pitchFamily="34" charset="-122"/>
          <a:ea typeface="微软雅黑" pitchFamily="34" charset="-122"/>
          <a:cs typeface="+mn-cs"/>
        </a:defRPr>
      </a:lvl5pPr>
      <a:lvl6pPr marL="2771818" indent="-251984" algn="l" defTabSz="100793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785" indent="-251984" algn="l" defTabSz="100793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52" indent="-251984" algn="l" defTabSz="100793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18" indent="-251984" algn="l" defTabSz="100793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07934" rtl="0" eaLnBrk="1" latinLnBrk="0" hangingPunct="1">
        <a:defRPr sz="2000" kern="1200">
          <a:solidFill>
            <a:schemeClr val="tx1"/>
          </a:solidFill>
          <a:latin typeface="+mn-lt"/>
          <a:ea typeface="+mn-ea"/>
          <a:cs typeface="+mn-cs"/>
        </a:defRPr>
      </a:lvl1pPr>
      <a:lvl2pPr marL="503967" algn="l" defTabSz="1007934" rtl="0" eaLnBrk="1" latinLnBrk="0" hangingPunct="1">
        <a:defRPr sz="2000" kern="1200">
          <a:solidFill>
            <a:schemeClr val="tx1"/>
          </a:solidFill>
          <a:latin typeface="+mn-lt"/>
          <a:ea typeface="+mn-ea"/>
          <a:cs typeface="+mn-cs"/>
        </a:defRPr>
      </a:lvl2pPr>
      <a:lvl3pPr marL="1007934" algn="l" defTabSz="1007934" rtl="0" eaLnBrk="1" latinLnBrk="0" hangingPunct="1">
        <a:defRPr sz="2000" kern="1200">
          <a:solidFill>
            <a:schemeClr val="tx1"/>
          </a:solidFill>
          <a:latin typeface="+mn-lt"/>
          <a:ea typeface="+mn-ea"/>
          <a:cs typeface="+mn-cs"/>
        </a:defRPr>
      </a:lvl3pPr>
      <a:lvl4pPr marL="1511901" algn="l" defTabSz="1007934" rtl="0" eaLnBrk="1" latinLnBrk="0" hangingPunct="1">
        <a:defRPr sz="2000" kern="1200">
          <a:solidFill>
            <a:schemeClr val="tx1"/>
          </a:solidFill>
          <a:latin typeface="+mn-lt"/>
          <a:ea typeface="+mn-ea"/>
          <a:cs typeface="+mn-cs"/>
        </a:defRPr>
      </a:lvl4pPr>
      <a:lvl5pPr marL="2015868" algn="l" defTabSz="1007934" rtl="0" eaLnBrk="1" latinLnBrk="0" hangingPunct="1">
        <a:defRPr sz="2000" kern="1200">
          <a:solidFill>
            <a:schemeClr val="tx1"/>
          </a:solidFill>
          <a:latin typeface="+mn-lt"/>
          <a:ea typeface="+mn-ea"/>
          <a:cs typeface="+mn-cs"/>
        </a:defRPr>
      </a:lvl5pPr>
      <a:lvl6pPr marL="2519834" algn="l" defTabSz="1007934" rtl="0" eaLnBrk="1" latinLnBrk="0" hangingPunct="1">
        <a:defRPr sz="2000" kern="1200">
          <a:solidFill>
            <a:schemeClr val="tx1"/>
          </a:solidFill>
          <a:latin typeface="+mn-lt"/>
          <a:ea typeface="+mn-ea"/>
          <a:cs typeface="+mn-cs"/>
        </a:defRPr>
      </a:lvl6pPr>
      <a:lvl7pPr marL="3023802" algn="l" defTabSz="1007934" rtl="0" eaLnBrk="1" latinLnBrk="0" hangingPunct="1">
        <a:defRPr sz="2000" kern="1200">
          <a:solidFill>
            <a:schemeClr val="tx1"/>
          </a:solidFill>
          <a:latin typeface="+mn-lt"/>
          <a:ea typeface="+mn-ea"/>
          <a:cs typeface="+mn-cs"/>
        </a:defRPr>
      </a:lvl7pPr>
      <a:lvl8pPr marL="3527768" algn="l" defTabSz="1007934" rtl="0" eaLnBrk="1" latinLnBrk="0" hangingPunct="1">
        <a:defRPr sz="2000" kern="1200">
          <a:solidFill>
            <a:schemeClr val="tx1"/>
          </a:solidFill>
          <a:latin typeface="+mn-lt"/>
          <a:ea typeface="+mn-ea"/>
          <a:cs typeface="+mn-cs"/>
        </a:defRPr>
      </a:lvl8pPr>
      <a:lvl9pPr marL="4031735" algn="l" defTabSz="100793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620375" cy="720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611" y="5040610"/>
            <a:ext cx="10639574" cy="1368152"/>
          </a:xfrm>
          <a:prstGeom prst="rect">
            <a:avLst/>
          </a:prstGeom>
          <a:gradFill>
            <a:gsLst>
              <a:gs pos="0">
                <a:schemeClr val="bg1">
                  <a:alpha val="48000"/>
                </a:schemeClr>
              </a:gs>
              <a:gs pos="50000">
                <a:schemeClr val="bg1">
                  <a:alpha val="80000"/>
                </a:schemeClr>
              </a:gs>
              <a:gs pos="100000">
                <a:schemeClr val="accent1">
                  <a:tint val="23500"/>
                  <a:satMod val="160000"/>
                  <a:alpha val="3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spcCol="0" rtlCol="0" anchor="ctr"/>
          <a:lstStyle/>
          <a:p>
            <a:pPr algn="ctr"/>
            <a:endParaRPr lang="zh-CN" altLang="en-US" dirty="0">
              <a:ea typeface="微软雅黑" pitchFamily="34" charset="-122"/>
            </a:endParaRPr>
          </a:p>
        </p:txBody>
      </p:sp>
      <p:sp>
        <p:nvSpPr>
          <p:cNvPr id="7" name="标题 1"/>
          <p:cNvSpPr txBox="1">
            <a:spLocks/>
          </p:cNvSpPr>
          <p:nvPr/>
        </p:nvSpPr>
        <p:spPr>
          <a:xfrm>
            <a:off x="377599" y="5256634"/>
            <a:ext cx="10007482" cy="936104"/>
          </a:xfrm>
          <a:prstGeom prst="rect">
            <a:avLst/>
          </a:prstGeom>
          <a:effectLst>
            <a:reflection blurRad="6350" stA="52000" endA="300" endPos="35000" dir="5400000" sy="-100000" algn="bl" rotWithShape="0"/>
          </a:effectLst>
        </p:spPr>
        <p:txBody>
          <a:bodyPr vert="horz" lIns="100793" tIns="50397" rIns="100793" bIns="50397" rtlCol="0" anchor="ctr">
            <a:normAutofit/>
          </a:bodyPr>
          <a:lstStyle>
            <a:lvl1pPr algn="ctr" defTabSz="1008035" rtl="0" eaLnBrk="1" latinLnBrk="0" hangingPunct="1">
              <a:spcBef>
                <a:spcPct val="0"/>
              </a:spcBef>
              <a:buNone/>
              <a:defRPr sz="4900" kern="1200">
                <a:solidFill>
                  <a:schemeClr val="tx1"/>
                </a:solidFill>
                <a:latin typeface="+mj-lt"/>
                <a:ea typeface="+mj-ea"/>
                <a:cs typeface="+mj-cs"/>
              </a:defRPr>
            </a:lvl1pPr>
          </a:lstStyle>
          <a:p>
            <a:r>
              <a:rPr lang="en-US" altLang="zh-CN" sz="5400" dirty="0" err="1"/>
              <a:t>JavaWeb</a:t>
            </a:r>
            <a:r>
              <a:rPr lang="zh-CN" altLang="en-US" sz="5400" dirty="0"/>
              <a:t>编程技术技术</a:t>
            </a:r>
            <a:endParaRPr lang="en-US" altLang="zh-CN" sz="5400" dirty="0"/>
          </a:p>
        </p:txBody>
      </p:sp>
    </p:spTree>
    <p:extLst>
      <p:ext uri="{BB962C8B-B14F-4D97-AF65-F5344CB8AC3E}">
        <p14:creationId xmlns:p14="http://schemas.microsoft.com/office/powerpoint/2010/main" val="366844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a:t>
            </a:r>
            <a:r>
              <a:rPr lang="en-US" altLang="zh-CN" smtClean="0"/>
              <a:t>Servlet3.0API</a:t>
            </a:r>
            <a:r>
              <a:rPr lang="zh-CN" altLang="en-US" smtClean="0"/>
              <a:t>实现文件上传</a:t>
            </a:r>
            <a:endParaRPr lang="zh-CN" altLang="en-US"/>
          </a:p>
        </p:txBody>
      </p:sp>
      <p:sp>
        <p:nvSpPr>
          <p:cNvPr id="3" name="内容占位符 2"/>
          <p:cNvSpPr>
            <a:spLocks noGrp="1"/>
          </p:cNvSpPr>
          <p:nvPr>
            <p:ph idx="1"/>
          </p:nvPr>
        </p:nvSpPr>
        <p:spPr>
          <a:xfrm>
            <a:off x="531098" y="953817"/>
            <a:ext cx="9463874" cy="5217319"/>
          </a:xfrm>
        </p:spPr>
        <p:txBody>
          <a:bodyPr>
            <a:normAutofit fontScale="40000" lnSpcReduction="20000"/>
          </a:bodyPr>
          <a:lstStyle/>
          <a:p>
            <a:r>
              <a:rPr lang="zh-CN" altLang="en-US" smtClean="0"/>
              <a:t>实现文件上传基本实现流程</a:t>
            </a:r>
            <a:endParaRPr lang="en-US" altLang="zh-CN" smtClean="0"/>
          </a:p>
          <a:p>
            <a:r>
              <a:rPr lang="en-US" altLang="zh-CN" smtClean="0"/>
              <a:t>2</a:t>
            </a:r>
            <a:r>
              <a:rPr lang="zh-CN" altLang="en-US" smtClean="0"/>
              <a:t>、编写上传</a:t>
            </a:r>
            <a:r>
              <a:rPr lang="en-US" altLang="zh-CN" smtClean="0"/>
              <a:t>Servlet</a:t>
            </a:r>
          </a:p>
          <a:p>
            <a:pPr lvl="1">
              <a:buNone/>
            </a:pPr>
            <a:r>
              <a:rPr lang="en-US" altLang="zh-CN" smtClean="0"/>
              <a:t>@WebServlet("/UploadServlet")</a:t>
            </a:r>
          </a:p>
          <a:p>
            <a:pPr lvl="1">
              <a:buNone/>
            </a:pPr>
            <a:r>
              <a:rPr lang="en-US" altLang="zh-CN" smtClean="0"/>
              <a:t>@MultipartConfig</a:t>
            </a:r>
          </a:p>
          <a:p>
            <a:pPr lvl="1">
              <a:buNone/>
            </a:pPr>
            <a:r>
              <a:rPr lang="en-US" altLang="zh-CN" smtClean="0"/>
              <a:t>public class UploadServlet extends HttpServlet {</a:t>
            </a:r>
          </a:p>
          <a:p>
            <a:r>
              <a:rPr lang="en-US" altLang="zh-CN" smtClean="0"/>
              <a:t>3</a:t>
            </a:r>
            <a:r>
              <a:rPr lang="zh-CN" altLang="en-US" smtClean="0"/>
              <a:t>、实现</a:t>
            </a:r>
            <a:r>
              <a:rPr lang="en-US" altLang="zh-CN" smtClean="0"/>
              <a:t>Servlet</a:t>
            </a:r>
            <a:r>
              <a:rPr lang="zh-CN" altLang="en-US" smtClean="0"/>
              <a:t>上传代码</a:t>
            </a:r>
            <a:endParaRPr lang="en-US" altLang="zh-CN" smtClean="0"/>
          </a:p>
          <a:p>
            <a:pPr lvl="1"/>
            <a:r>
              <a:rPr lang="en-US" altLang="zh-CN" smtClean="0"/>
              <a:t>1</a:t>
            </a:r>
            <a:r>
              <a:rPr lang="zh-CN" altLang="en-US" smtClean="0"/>
              <a:t>、设置存储路径</a:t>
            </a:r>
          </a:p>
          <a:p>
            <a:pPr lvl="2"/>
            <a:r>
              <a:rPr lang="en-US" altLang="zh-CN" smtClean="0"/>
              <a:t>String savePath = request.getServletContext().getRealPath("/WEB-INF/uploadFile");</a:t>
            </a:r>
          </a:p>
          <a:p>
            <a:pPr lvl="1"/>
            <a:r>
              <a:rPr lang="en-US" altLang="zh-CN" smtClean="0"/>
              <a:t>2</a:t>
            </a:r>
            <a:r>
              <a:rPr lang="zh-CN" altLang="en-US" smtClean="0"/>
              <a:t>、通过表单</a:t>
            </a:r>
            <a:r>
              <a:rPr lang="en-US" altLang="zh-CN" smtClean="0"/>
              <a:t>file</a:t>
            </a:r>
            <a:r>
              <a:rPr lang="zh-CN" altLang="en-US" smtClean="0"/>
              <a:t>控件</a:t>
            </a:r>
            <a:r>
              <a:rPr lang="en-US" altLang="zh-CN" smtClean="0"/>
              <a:t>(&lt;input type="file" name="f1"&gt;)</a:t>
            </a:r>
            <a:r>
              <a:rPr lang="zh-CN" altLang="en-US" smtClean="0"/>
              <a:t>的名字直接获取</a:t>
            </a:r>
            <a:r>
              <a:rPr lang="en-US" altLang="zh-CN" smtClean="0"/>
              <a:t>Part</a:t>
            </a:r>
            <a:r>
              <a:rPr lang="zh-CN" altLang="en-US" smtClean="0"/>
              <a:t>对象</a:t>
            </a:r>
          </a:p>
          <a:p>
            <a:pPr lvl="2"/>
            <a:r>
              <a:rPr lang="en-US" altLang="zh-CN" smtClean="0"/>
              <a:t>Part part = request.getPart("f1");</a:t>
            </a:r>
          </a:p>
          <a:p>
            <a:pPr lvl="1"/>
            <a:r>
              <a:rPr lang="en-US" altLang="zh-CN" smtClean="0"/>
              <a:t>3</a:t>
            </a:r>
            <a:r>
              <a:rPr lang="zh-CN" altLang="en-US" smtClean="0"/>
              <a:t>、</a:t>
            </a:r>
            <a:r>
              <a:rPr lang="en-US" altLang="zh-CN" smtClean="0"/>
              <a:t>Servlet3</a:t>
            </a:r>
            <a:r>
              <a:rPr lang="zh-CN" altLang="en-US" smtClean="0"/>
              <a:t>没有提供直接获取文件名的方法</a:t>
            </a:r>
            <a:r>
              <a:rPr lang="en-US" altLang="zh-CN" smtClean="0"/>
              <a:t>,</a:t>
            </a:r>
            <a:r>
              <a:rPr lang="zh-CN" altLang="en-US" smtClean="0"/>
              <a:t>需要从请求头中解析出来</a:t>
            </a:r>
          </a:p>
          <a:p>
            <a:pPr lvl="2"/>
            <a:r>
              <a:rPr lang="zh-CN" altLang="en-US" smtClean="0"/>
              <a:t>获取请求头，请求头的格式：</a:t>
            </a:r>
            <a:r>
              <a:rPr lang="en-US" altLang="zh-CN" smtClean="0"/>
              <a:t>form-data; name="file"; filename="xxxx"</a:t>
            </a:r>
          </a:p>
          <a:p>
            <a:pPr lvl="2"/>
            <a:r>
              <a:rPr lang="en-US" altLang="zh-CN" smtClean="0"/>
              <a:t>String header = part.getHeader(“content-disposition”);</a:t>
            </a:r>
          </a:p>
          <a:p>
            <a:pPr lvl="2"/>
            <a:r>
              <a:rPr lang="zh-CN" altLang="en-US" smtClean="0"/>
              <a:t>自定义编写解析字符串的方法</a:t>
            </a:r>
            <a:r>
              <a:rPr lang="en-US" altLang="zh-CN" smtClean="0"/>
              <a:t>getFileName</a:t>
            </a:r>
            <a:r>
              <a:rPr lang="zh-CN" altLang="en-US" smtClean="0"/>
              <a:t>，获取文件名</a:t>
            </a:r>
          </a:p>
          <a:p>
            <a:pPr lvl="2"/>
            <a:r>
              <a:rPr lang="en-US" altLang="zh-CN" smtClean="0"/>
              <a:t>String fileName = getFileName(header);</a:t>
            </a:r>
          </a:p>
          <a:p>
            <a:pPr lvl="1"/>
            <a:r>
              <a:rPr lang="en-US" altLang="zh-CN" smtClean="0"/>
              <a:t>4</a:t>
            </a:r>
            <a:r>
              <a:rPr lang="zh-CN" altLang="en-US" smtClean="0"/>
              <a:t>、把文件写到指定路径</a:t>
            </a:r>
            <a:endParaRPr lang="en-US" altLang="zh-CN" smtClean="0"/>
          </a:p>
          <a:p>
            <a:pPr lvl="2"/>
            <a:r>
              <a:rPr lang="en-US" altLang="zh-CN" smtClean="0"/>
              <a:t>part.write(savePath + File.separator + fileName);</a:t>
            </a:r>
          </a:p>
          <a:p>
            <a:r>
              <a:rPr lang="zh-CN" altLang="en-US" smtClean="0">
                <a:solidFill>
                  <a:srgbClr val="FF0000"/>
                </a:solidFill>
              </a:rPr>
              <a:t>示例代码：</a:t>
            </a:r>
            <a:r>
              <a:rPr lang="en-US" altLang="zh-CN" smtClean="0">
                <a:solidFill>
                  <a:srgbClr val="FF0000"/>
                </a:solidFill>
              </a:rPr>
              <a:t>ch07-fileupload/UploadServlet</a:t>
            </a:r>
            <a:r>
              <a:rPr lang="zh-CN" altLang="en-US" smtClean="0">
                <a:solidFill>
                  <a:srgbClr val="FF0000"/>
                </a:solidFill>
              </a:rPr>
              <a:t>、</a:t>
            </a:r>
            <a:r>
              <a:rPr lang="en-US" altLang="zh-CN" smtClean="0">
                <a:solidFill>
                  <a:srgbClr val="FF0000"/>
                </a:solidFill>
              </a:rPr>
              <a:t>upload.jsp</a:t>
            </a:r>
          </a:p>
          <a:p>
            <a:pPr lvl="1"/>
            <a:endParaRPr lang="en-US" altLang="zh-CN" smtClean="0"/>
          </a:p>
          <a:p>
            <a:pPr lvl="1"/>
            <a:endParaRPr lang="en-US" altLang="zh-CN" smtClean="0"/>
          </a:p>
          <a:p>
            <a:pPr lvl="1"/>
            <a:endParaRPr lang="en-US" altLang="zh-CN" smtClean="0"/>
          </a:p>
          <a:p>
            <a:pPr lvl="1"/>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zh-CN" altLang="en-US" smtClean="0"/>
          </a:p>
          <a:p>
            <a:endParaRPr lang="zh-CN" altLang="en-US"/>
          </a:p>
        </p:txBody>
      </p:sp>
      <p:grpSp>
        <p:nvGrpSpPr>
          <p:cNvPr id="10" name="组合 9"/>
          <p:cNvGrpSpPr/>
          <p:nvPr/>
        </p:nvGrpSpPr>
        <p:grpSpPr>
          <a:xfrm>
            <a:off x="6063803" y="6624782"/>
            <a:ext cx="4350211" cy="507831"/>
            <a:chOff x="2267744" y="5517232"/>
            <a:chExt cx="3744913" cy="483649"/>
          </a:xfrm>
        </p:grpSpPr>
        <p:sp>
          <p:nvSpPr>
            <p:cNvPr id="11" name="TextBox 5"/>
            <p:cNvSpPr txBox="1">
              <a:spLocks noChangeArrowheads="1"/>
            </p:cNvSpPr>
            <p:nvPr/>
          </p:nvSpPr>
          <p:spPr bwMode="auto">
            <a:xfrm>
              <a:off x="2267744" y="5517232"/>
              <a:ext cx="3744913" cy="483649"/>
            </a:xfrm>
            <a:prstGeom prst="rect">
              <a:avLst/>
            </a:prstGeom>
            <a:solidFill>
              <a:srgbClr val="0070C0"/>
            </a:solidFill>
            <a:ln w="9525">
              <a:noFill/>
              <a:miter lim="800000"/>
              <a:headEnd/>
              <a:tailEnd/>
            </a:ln>
          </p:spPr>
          <p:txBody>
            <a:bodyPr>
              <a:spAutoFit/>
            </a:bodyPr>
            <a:lstStyle/>
            <a:p>
              <a:pPr marL="0" lvl="2" algn="ctr"/>
              <a:r>
                <a:rPr lang="zh-CN" altLang="en-US" sz="2700" b="1">
                  <a:solidFill>
                    <a:schemeClr val="bg1"/>
                  </a:solidFill>
                </a:rPr>
                <a:t>讲师演示讲解</a:t>
              </a:r>
            </a:p>
          </p:txBody>
        </p:sp>
        <p:pic>
          <p:nvPicPr>
            <p:cNvPr id="12" name="图片 25" descr="timgaa.jpg"/>
            <p:cNvPicPr>
              <a:picLocks noChangeAspect="1"/>
            </p:cNvPicPr>
            <p:nvPr/>
          </p:nvPicPr>
          <p:blipFill>
            <a:blip r:embed="rId3" cstate="print"/>
            <a:srcRect/>
            <a:stretch>
              <a:fillRect/>
            </a:stretch>
          </p:blipFill>
          <p:spPr bwMode="auto">
            <a:xfrm>
              <a:off x="2267744" y="5517232"/>
              <a:ext cx="647700" cy="452437"/>
            </a:xfrm>
            <a:prstGeom prst="rect">
              <a:avLst/>
            </a:prstGeom>
            <a:noFill/>
            <a:ln w="9525">
              <a:noFill/>
              <a:miter lim="800000"/>
              <a:headEnd/>
              <a:tailEnd/>
            </a:ln>
          </p:spPr>
        </p:pic>
      </p:grpSp>
    </p:spTree>
    <p:extLst>
      <p:ext uri="{BB962C8B-B14F-4D97-AF65-F5344CB8AC3E}">
        <p14:creationId xmlns:p14="http://schemas.microsoft.com/office/powerpoint/2010/main" val="2950694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上传文件名称的处理</a:t>
            </a:r>
            <a:endParaRPr lang="zh-CN" altLang="en-US"/>
          </a:p>
        </p:txBody>
      </p:sp>
      <p:sp>
        <p:nvSpPr>
          <p:cNvPr id="3" name="内容占位符 2"/>
          <p:cNvSpPr>
            <a:spLocks noGrp="1"/>
          </p:cNvSpPr>
          <p:nvPr>
            <p:ph idx="1"/>
          </p:nvPr>
        </p:nvSpPr>
        <p:spPr/>
        <p:txBody>
          <a:bodyPr>
            <a:normAutofit fontScale="47500" lnSpcReduction="20000"/>
          </a:bodyPr>
          <a:lstStyle/>
          <a:p>
            <a:r>
              <a:rPr lang="zh-CN" altLang="en-US" smtClean="0"/>
              <a:t>不同浏览器上传文件时“</a:t>
            </a:r>
            <a:r>
              <a:rPr lang="en-US" altLang="zh-CN" smtClean="0"/>
              <a:t>content-disposition</a:t>
            </a:r>
            <a:r>
              <a:rPr lang="zh-CN" altLang="en-US" smtClean="0"/>
              <a:t>”请求头</a:t>
            </a:r>
            <a:r>
              <a:rPr lang="en-US" altLang="zh-CN" smtClean="0"/>
              <a:t>filename</a:t>
            </a:r>
            <a:r>
              <a:rPr lang="zh-CN" altLang="en-US" smtClean="0"/>
              <a:t>的内容有所区别：</a:t>
            </a:r>
            <a:endParaRPr lang="en-US" altLang="zh-CN" smtClean="0"/>
          </a:p>
          <a:p>
            <a:pPr lvl="1"/>
            <a:r>
              <a:rPr lang="zh-CN" altLang="en-US" smtClean="0"/>
              <a:t>请求头的格式：</a:t>
            </a:r>
            <a:r>
              <a:rPr lang="en-US" altLang="zh-CN" smtClean="0"/>
              <a:t>form-data; name="file"; filename="xxxx“</a:t>
            </a:r>
          </a:p>
          <a:p>
            <a:pPr lvl="2"/>
            <a:r>
              <a:rPr lang="zh-CN" altLang="en-US" smtClean="0"/>
              <a:t>火狐或者</a:t>
            </a:r>
            <a:r>
              <a:rPr lang="en-US" altLang="zh-CN" smtClean="0"/>
              <a:t>google</a:t>
            </a:r>
            <a:r>
              <a:rPr lang="zh-CN" altLang="en-US" smtClean="0"/>
              <a:t>浏览器下：</a:t>
            </a:r>
            <a:endParaRPr lang="en-US" altLang="zh-CN" smtClean="0"/>
          </a:p>
          <a:p>
            <a:pPr lvl="3"/>
            <a:r>
              <a:rPr lang="en-US" altLang="zh-CN" smtClean="0"/>
              <a:t>form-data; name="f1"; filename="db.sql“</a:t>
            </a:r>
          </a:p>
          <a:p>
            <a:pPr lvl="2"/>
            <a:r>
              <a:rPr lang="en-US" altLang="zh-CN" smtClean="0"/>
              <a:t>IE</a:t>
            </a:r>
            <a:r>
              <a:rPr lang="zh-CN" altLang="en-US" smtClean="0"/>
              <a:t>浏览器下：</a:t>
            </a:r>
            <a:endParaRPr lang="en-US" altLang="zh-CN" smtClean="0"/>
          </a:p>
          <a:p>
            <a:pPr lvl="3"/>
            <a:r>
              <a:rPr lang="en-US" altLang="zh-CN" smtClean="0"/>
              <a:t>form-data; name="f1"; filename="C:\Users\Administrator\Desktop\db.sql“</a:t>
            </a:r>
          </a:p>
          <a:p>
            <a:pPr lvl="3"/>
            <a:endParaRPr lang="zh-CN" altLang="en-US" smtClean="0"/>
          </a:p>
          <a:p>
            <a:pPr lvl="1"/>
            <a:r>
              <a:rPr lang="zh-CN" altLang="en-US" smtClean="0"/>
              <a:t>针对不同的浏览器编写不同的文件名解析代码</a:t>
            </a:r>
            <a:r>
              <a:rPr lang="en-US" altLang="zh-CN" smtClean="0"/>
              <a:t>.</a:t>
            </a:r>
          </a:p>
          <a:p>
            <a:r>
              <a:rPr lang="zh-CN" altLang="en-US" smtClean="0"/>
              <a:t>在文件上传时，保存到服务器的文件一般不使用原来的文件名，为避免重复可使用</a:t>
            </a:r>
            <a:r>
              <a:rPr lang="en-US" altLang="zh-CN" smtClean="0"/>
              <a:t>java.util.UUID</a:t>
            </a:r>
            <a:r>
              <a:rPr lang="zh-CN" altLang="en-US" smtClean="0"/>
              <a:t>工具生成文件名；还可根据日期创建目录并保存文件。</a:t>
            </a:r>
          </a:p>
          <a:p>
            <a:pPr lvl="1"/>
            <a:r>
              <a:rPr lang="zh-CN" altLang="zh-CN" smtClean="0"/>
              <a:t>随机生成一个唯一标记</a:t>
            </a:r>
            <a:endParaRPr lang="zh-CN" altLang="zh-CN" sz="2900"/>
          </a:p>
          <a:p>
            <a:pPr lvl="2"/>
            <a:r>
              <a:rPr lang="en-US" altLang="zh-CN" smtClean="0"/>
              <a:t>String id = UUID.</a:t>
            </a:r>
            <a:r>
              <a:rPr lang="en-US" altLang="zh-CN" i="1" smtClean="0"/>
              <a:t>randomUUID</a:t>
            </a:r>
            <a:r>
              <a:rPr lang="en-US" altLang="zh-CN" smtClean="0"/>
              <a:t>().toString();</a:t>
            </a:r>
            <a:endParaRPr lang="zh-CN" altLang="zh-CN" sz="2700"/>
          </a:p>
          <a:p>
            <a:pPr lvl="1"/>
            <a:r>
              <a:rPr lang="zh-CN" altLang="zh-CN" smtClean="0"/>
              <a:t>与文件名拼接</a:t>
            </a:r>
            <a:endParaRPr lang="en-US" altLang="zh-CN" sz="2900"/>
          </a:p>
          <a:p>
            <a:pPr lvl="2"/>
            <a:r>
              <a:rPr lang="en-US" altLang="zh-CN" smtClean="0"/>
              <a:t>name = id +"-"+ name;</a:t>
            </a:r>
            <a:endParaRPr lang="zh-CN" altLang="zh-CN" sz="2900"/>
          </a:p>
          <a:p>
            <a:pPr lvl="1"/>
            <a:endParaRPr lang="en-US" altLang="zh-CN" smtClean="0"/>
          </a:p>
          <a:p>
            <a:pPr lvl="1"/>
            <a:endParaRPr lang="zh-CN" altLang="en-US"/>
          </a:p>
        </p:txBody>
      </p:sp>
    </p:spTree>
    <p:extLst>
      <p:ext uri="{BB962C8B-B14F-4D97-AF65-F5344CB8AC3E}">
        <p14:creationId xmlns:p14="http://schemas.microsoft.com/office/powerpoint/2010/main" val="2963574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olidFill>
                  <a:srgbClr val="FF0000"/>
                </a:solidFill>
              </a:rPr>
              <a:t>课堂练习（</a:t>
            </a:r>
            <a:r>
              <a:rPr lang="en-US" altLang="zh-CN" smtClean="0">
                <a:solidFill>
                  <a:srgbClr val="FF0000"/>
                </a:solidFill>
              </a:rPr>
              <a:t>5</a:t>
            </a:r>
            <a:r>
              <a:rPr lang="zh-CN" altLang="en-US" smtClean="0">
                <a:solidFill>
                  <a:srgbClr val="FF0000"/>
                </a:solidFill>
              </a:rPr>
              <a:t>分钟）</a:t>
            </a:r>
            <a:endParaRPr lang="zh-CN" altLang="en-US">
              <a:solidFill>
                <a:srgbClr val="FF0000"/>
              </a:solidFill>
            </a:endParaRPr>
          </a:p>
        </p:txBody>
      </p:sp>
      <p:sp>
        <p:nvSpPr>
          <p:cNvPr id="3" name="内容占位符 2"/>
          <p:cNvSpPr>
            <a:spLocks noGrp="1"/>
          </p:cNvSpPr>
          <p:nvPr>
            <p:ph idx="1"/>
          </p:nvPr>
        </p:nvSpPr>
        <p:spPr/>
        <p:txBody>
          <a:bodyPr>
            <a:normAutofit fontScale="47500" lnSpcReduction="20000"/>
          </a:bodyPr>
          <a:lstStyle/>
          <a:p>
            <a:r>
              <a:rPr lang="en-US" altLang="zh-CN" smtClean="0"/>
              <a:t>1</a:t>
            </a:r>
            <a:r>
              <a:rPr lang="zh-CN" altLang="en-US" smtClean="0"/>
              <a:t>、完成上传单个文件功能代码，要求上传文件类型只能为</a:t>
            </a:r>
            <a:r>
              <a:rPr lang="en-US" altLang="zh-CN" smtClean="0"/>
              <a:t>PNG</a:t>
            </a:r>
            <a:r>
              <a:rPr lang="zh-CN" altLang="en-US" smtClean="0"/>
              <a:t>、</a:t>
            </a:r>
            <a:r>
              <a:rPr lang="en-US" altLang="zh-CN" smtClean="0"/>
              <a:t>JPG</a:t>
            </a:r>
            <a:r>
              <a:rPr lang="zh-CN" altLang="en-US" smtClean="0"/>
              <a:t>类型，单个单位大小不能超过</a:t>
            </a:r>
            <a:r>
              <a:rPr lang="en-US" altLang="zh-CN" smtClean="0"/>
              <a:t>2MB</a:t>
            </a:r>
            <a:r>
              <a:rPr lang="zh-CN" altLang="en-US" smtClean="0"/>
              <a:t>，文件上传到</a:t>
            </a:r>
            <a:r>
              <a:rPr lang="en-US" altLang="zh-CN" smtClean="0"/>
              <a:t>WEB-INF\images</a:t>
            </a:r>
            <a:r>
              <a:rPr lang="zh-CN" altLang="en-US" smtClean="0"/>
              <a:t>目录下，文件名需要重新命名</a:t>
            </a:r>
            <a:r>
              <a:rPr lang="en-US" altLang="zh-CN" smtClean="0"/>
              <a:t>,</a:t>
            </a:r>
            <a:r>
              <a:rPr lang="zh-CN" altLang="en-US" smtClean="0"/>
              <a:t>同时在页面提示上传结果。</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solidFill>
                  <a:srgbClr val="FF0000"/>
                </a:solidFill>
              </a:rPr>
              <a:t>参考答案：</a:t>
            </a:r>
            <a:r>
              <a:rPr lang="en-US" altLang="zh-CN" smtClean="0">
                <a:solidFill>
                  <a:srgbClr val="FF0000"/>
                </a:solidFill>
              </a:rPr>
              <a:t> ch07-ktlx01/UploadServlet</a:t>
            </a:r>
          </a:p>
          <a:p>
            <a:pPr lvl="1"/>
            <a:endParaRPr lang="zh-CN" altLang="en-US"/>
          </a:p>
        </p:txBody>
      </p:sp>
      <p:pic>
        <p:nvPicPr>
          <p:cNvPr id="199681" name="Picture 1"/>
          <p:cNvPicPr>
            <a:picLocks noChangeAspect="1" noChangeArrowheads="1"/>
          </p:cNvPicPr>
          <p:nvPr/>
        </p:nvPicPr>
        <p:blipFill>
          <a:blip r:embed="rId2" cstate="print"/>
          <a:srcRect/>
          <a:stretch>
            <a:fillRect/>
          </a:stretch>
        </p:blipFill>
        <p:spPr bwMode="auto">
          <a:xfrm>
            <a:off x="1295936" y="2466325"/>
            <a:ext cx="6008048" cy="1810226"/>
          </a:xfrm>
          <a:prstGeom prst="rect">
            <a:avLst/>
          </a:prstGeom>
          <a:noFill/>
          <a:ln w="9525">
            <a:noFill/>
            <a:miter lim="800000"/>
            <a:headEnd/>
            <a:tailEnd/>
          </a:ln>
        </p:spPr>
      </p:pic>
    </p:spTree>
    <p:extLst>
      <p:ext uri="{BB962C8B-B14F-4D97-AF65-F5344CB8AC3E}">
        <p14:creationId xmlns:p14="http://schemas.microsoft.com/office/powerpoint/2010/main" val="3446932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实现上传多个文件</a:t>
            </a:r>
            <a:endParaRPr lang="zh-CN" altLang="en-US"/>
          </a:p>
        </p:txBody>
      </p:sp>
      <p:sp>
        <p:nvSpPr>
          <p:cNvPr id="3" name="内容占位符 2"/>
          <p:cNvSpPr>
            <a:spLocks noGrp="1"/>
          </p:cNvSpPr>
          <p:nvPr>
            <p:ph idx="1"/>
          </p:nvPr>
        </p:nvSpPr>
        <p:spPr/>
        <p:txBody>
          <a:bodyPr/>
          <a:lstStyle/>
          <a:p>
            <a:r>
              <a:rPr lang="zh-CN" altLang="en-US" smtClean="0"/>
              <a:t>当循环处理多个上传文件时候需要注意，当表单包含其它非</a:t>
            </a:r>
            <a:r>
              <a:rPr lang="en-US" altLang="zh-CN" smtClean="0"/>
              <a:t>file</a:t>
            </a:r>
            <a:r>
              <a:rPr lang="zh-CN" altLang="en-US" smtClean="0"/>
              <a:t>类型普通表单时候需要进行判断在进行处理，建议采用表单名称来进行上传处理</a:t>
            </a:r>
            <a:endParaRPr lang="en-US" altLang="zh-CN" smtClean="0"/>
          </a:p>
          <a:p>
            <a:pPr lvl="1"/>
            <a:r>
              <a:rPr lang="en-US" altLang="zh-CN" smtClean="0"/>
              <a:t>Part part = request.getPart("f1");</a:t>
            </a:r>
          </a:p>
          <a:p>
            <a:pPr lvl="1"/>
            <a:endParaRPr lang="zh-CN" altLang="en-US"/>
          </a:p>
        </p:txBody>
      </p:sp>
      <p:pic>
        <p:nvPicPr>
          <p:cNvPr id="224259" name="Picture 3"/>
          <p:cNvPicPr>
            <a:picLocks noChangeAspect="1" noChangeArrowheads="1"/>
          </p:cNvPicPr>
          <p:nvPr/>
        </p:nvPicPr>
        <p:blipFill>
          <a:blip r:embed="rId2" cstate="print"/>
          <a:srcRect/>
          <a:stretch>
            <a:fillRect/>
          </a:stretch>
        </p:blipFill>
        <p:spPr bwMode="auto">
          <a:xfrm>
            <a:off x="1044995" y="2617541"/>
            <a:ext cx="9284794" cy="3064784"/>
          </a:xfrm>
          <a:prstGeom prst="rect">
            <a:avLst/>
          </a:prstGeom>
          <a:noFill/>
          <a:ln w="9525">
            <a:noFill/>
            <a:miter lim="800000"/>
            <a:headEnd/>
            <a:tailEnd/>
          </a:ln>
        </p:spPr>
      </p:pic>
    </p:spTree>
    <p:extLst>
      <p:ext uri="{BB962C8B-B14F-4D97-AF65-F5344CB8AC3E}">
        <p14:creationId xmlns:p14="http://schemas.microsoft.com/office/powerpoint/2010/main" val="3712406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文件上传注意事项</a:t>
            </a:r>
            <a:endParaRPr lang="zh-CN" altLang="en-US"/>
          </a:p>
        </p:txBody>
      </p:sp>
      <p:sp>
        <p:nvSpPr>
          <p:cNvPr id="3" name="内容占位符 2"/>
          <p:cNvSpPr>
            <a:spLocks noGrp="1"/>
          </p:cNvSpPr>
          <p:nvPr>
            <p:ph idx="1"/>
          </p:nvPr>
        </p:nvSpPr>
        <p:spPr/>
        <p:txBody>
          <a:bodyPr>
            <a:normAutofit fontScale="55000" lnSpcReduction="20000"/>
          </a:bodyPr>
          <a:lstStyle/>
          <a:p>
            <a:r>
              <a:rPr lang="en-US" altLang="zh-CN" smtClean="0"/>
              <a:t>1</a:t>
            </a:r>
            <a:r>
              <a:rPr lang="zh-CN" altLang="en-US" smtClean="0"/>
              <a:t>、对于要上传文件的</a:t>
            </a:r>
            <a:r>
              <a:rPr lang="en-US" altLang="zh-CN" smtClean="0"/>
              <a:t>Servlet</a:t>
            </a:r>
            <a:r>
              <a:rPr lang="zh-CN" altLang="en-US" smtClean="0"/>
              <a:t>，注解方式配置时，使用</a:t>
            </a:r>
            <a:r>
              <a:rPr lang="en-US" altLang="zh-CN" smtClean="0"/>
              <a:t>@MultipartConfig</a:t>
            </a:r>
            <a:r>
              <a:rPr lang="zh-CN" altLang="en-US" smtClean="0"/>
              <a:t>注解修饰；</a:t>
            </a:r>
            <a:r>
              <a:rPr lang="en-US" altLang="zh-CN" smtClean="0"/>
              <a:t>web.xml</a:t>
            </a:r>
            <a:r>
              <a:rPr lang="zh-CN" altLang="en-US" smtClean="0"/>
              <a:t>配置时，使用</a:t>
            </a:r>
            <a:r>
              <a:rPr lang="en-US" altLang="zh-CN" smtClean="0"/>
              <a:t>&lt;multipart-config&gt;</a:t>
            </a:r>
            <a:r>
              <a:rPr lang="zh-CN" altLang="en-US" smtClean="0"/>
              <a:t>标签标识，二者作用一致。</a:t>
            </a:r>
          </a:p>
          <a:p>
            <a:r>
              <a:rPr lang="en-US" altLang="zh-CN" smtClean="0"/>
              <a:t>2</a:t>
            </a:r>
            <a:r>
              <a:rPr lang="zh-CN" altLang="en-US" smtClean="0"/>
              <a:t>、</a:t>
            </a:r>
            <a:r>
              <a:rPr lang="en-US" altLang="zh-CN" smtClean="0"/>
              <a:t>Collection&lt;Part&gt; getParts()</a:t>
            </a:r>
            <a:r>
              <a:rPr lang="zh-CN" altLang="en-US" smtClean="0"/>
              <a:t>中，包含普通表单标签以及文件，需要判断</a:t>
            </a:r>
            <a:r>
              <a:rPr lang="en-US" altLang="zh-CN" smtClean="0"/>
              <a:t>Part</a:t>
            </a:r>
            <a:r>
              <a:rPr lang="zh-CN" altLang="en-US" smtClean="0"/>
              <a:t>是否是文件再进行对应的处理；</a:t>
            </a:r>
            <a:endParaRPr lang="en-US" altLang="zh-CN" smtClean="0"/>
          </a:p>
          <a:p>
            <a:endParaRPr lang="zh-CN" altLang="en-US" smtClean="0"/>
          </a:p>
          <a:p>
            <a:r>
              <a:rPr lang="en-US" altLang="zh-CN" smtClean="0"/>
              <a:t>3</a:t>
            </a:r>
            <a:r>
              <a:rPr lang="zh-CN" altLang="en-US" smtClean="0"/>
              <a:t>、对上传文件的控制可借助</a:t>
            </a:r>
            <a:r>
              <a:rPr lang="en-US" altLang="zh-CN" smtClean="0"/>
              <a:t>@MultipartConfig</a:t>
            </a:r>
            <a:r>
              <a:rPr lang="zh-CN" altLang="en-US" smtClean="0"/>
              <a:t>提供的属性，但提示不友好，直接报</a:t>
            </a:r>
            <a:r>
              <a:rPr lang="en-US" altLang="zh-CN" smtClean="0"/>
              <a:t>500</a:t>
            </a:r>
            <a:r>
              <a:rPr lang="zh-CN" altLang="en-US" smtClean="0"/>
              <a:t>错误，最好能捕获该异常给出相应的友好提示；也可在</a:t>
            </a:r>
            <a:r>
              <a:rPr lang="en-US" altLang="zh-CN" smtClean="0"/>
              <a:t>Servlet</a:t>
            </a:r>
            <a:r>
              <a:rPr lang="zh-CN" altLang="en-US" smtClean="0"/>
              <a:t>中通过</a:t>
            </a:r>
            <a:r>
              <a:rPr lang="en-US" altLang="zh-CN" smtClean="0"/>
              <a:t>Part</a:t>
            </a:r>
            <a:r>
              <a:rPr lang="zh-CN" altLang="en-US" smtClean="0"/>
              <a:t>提供的</a:t>
            </a:r>
            <a:r>
              <a:rPr lang="en-US" altLang="zh-CN" smtClean="0"/>
              <a:t>API</a:t>
            </a:r>
            <a:r>
              <a:rPr lang="zh-CN" altLang="en-US" smtClean="0"/>
              <a:t>对上传文件进行控制。</a:t>
            </a:r>
            <a:endParaRPr lang="en-US" altLang="zh-CN" smtClean="0"/>
          </a:p>
          <a:p>
            <a:endParaRPr lang="zh-CN" altLang="en-US" smtClean="0"/>
          </a:p>
          <a:p>
            <a:r>
              <a:rPr lang="en-US" altLang="zh-CN" smtClean="0"/>
              <a:t>4</a:t>
            </a:r>
            <a:r>
              <a:rPr lang="zh-CN" altLang="en-US" smtClean="0"/>
              <a:t>、在文件上传时，保存到服务器的文件一般不使用原来的文件名，为避免重复可使用</a:t>
            </a:r>
            <a:r>
              <a:rPr lang="en-US" altLang="zh-CN" smtClean="0"/>
              <a:t>java.util.UUID</a:t>
            </a:r>
            <a:r>
              <a:rPr lang="zh-CN" altLang="en-US" smtClean="0"/>
              <a:t>工具生成文件名；还可根据日期创建目录并保存文件。</a:t>
            </a:r>
          </a:p>
          <a:p>
            <a:endParaRPr lang="zh-CN" altLang="en-US"/>
          </a:p>
        </p:txBody>
      </p:sp>
    </p:spTree>
    <p:extLst>
      <p:ext uri="{BB962C8B-B14F-4D97-AF65-F5344CB8AC3E}">
        <p14:creationId xmlns:p14="http://schemas.microsoft.com/office/powerpoint/2010/main" val="247007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文件下载</a:t>
            </a:r>
            <a:endParaRPr lang="zh-CN" altLang="en-US"/>
          </a:p>
        </p:txBody>
      </p:sp>
      <p:sp>
        <p:nvSpPr>
          <p:cNvPr id="3" name="内容占位符 2"/>
          <p:cNvSpPr>
            <a:spLocks noGrp="1"/>
          </p:cNvSpPr>
          <p:nvPr>
            <p:ph idx="1"/>
          </p:nvPr>
        </p:nvSpPr>
        <p:spPr/>
        <p:txBody>
          <a:bodyPr/>
          <a:lstStyle/>
          <a:p>
            <a:r>
              <a:rPr lang="en-US" altLang="zh-CN" smtClean="0"/>
              <a:t>1</a:t>
            </a:r>
            <a:r>
              <a:rPr lang="zh-CN" altLang="en-US" smtClean="0"/>
              <a:t>、通过</a:t>
            </a:r>
            <a:r>
              <a:rPr lang="en-US" altLang="zh-CN" smtClean="0"/>
              <a:t>Serlvet</a:t>
            </a:r>
            <a:r>
              <a:rPr lang="zh-CN" altLang="en-US" smtClean="0"/>
              <a:t>将</a:t>
            </a:r>
            <a:r>
              <a:rPr lang="en-US" altLang="zh-CN" smtClean="0"/>
              <a:t>uploadFile</a:t>
            </a:r>
            <a:r>
              <a:rPr lang="zh-CN" altLang="en-US" smtClean="0"/>
              <a:t>目录下提供下载的文件封装到</a:t>
            </a:r>
            <a:r>
              <a:rPr lang="en-US" altLang="zh-CN" smtClean="0"/>
              <a:t>List</a:t>
            </a:r>
            <a:r>
              <a:rPr lang="zh-CN" altLang="en-US" smtClean="0"/>
              <a:t>中，并跳转到</a:t>
            </a:r>
            <a:r>
              <a:rPr lang="en-US" altLang="zh-CN" smtClean="0"/>
              <a:t>jsp</a:t>
            </a:r>
            <a:r>
              <a:rPr lang="zh-CN" altLang="en-US" smtClean="0"/>
              <a:t>页面显示下载列表</a:t>
            </a: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961348" y="1861457"/>
            <a:ext cx="9117501" cy="3710464"/>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044995" y="5566269"/>
            <a:ext cx="7611859" cy="1407806"/>
          </a:xfrm>
          <a:prstGeom prst="rect">
            <a:avLst/>
          </a:prstGeom>
          <a:noFill/>
          <a:ln w="9525">
            <a:noFill/>
            <a:miter lim="800000"/>
            <a:headEnd/>
            <a:tailEnd/>
          </a:ln>
        </p:spPr>
      </p:pic>
    </p:spTree>
    <p:extLst>
      <p:ext uri="{BB962C8B-B14F-4D97-AF65-F5344CB8AC3E}">
        <p14:creationId xmlns:p14="http://schemas.microsoft.com/office/powerpoint/2010/main" val="596441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文件下载</a:t>
            </a:r>
            <a:endParaRPr lang="zh-CN" altLang="en-US"/>
          </a:p>
        </p:txBody>
      </p:sp>
      <p:sp>
        <p:nvSpPr>
          <p:cNvPr id="3" name="内容占位符 2"/>
          <p:cNvSpPr>
            <a:spLocks noGrp="1"/>
          </p:cNvSpPr>
          <p:nvPr>
            <p:ph idx="1"/>
          </p:nvPr>
        </p:nvSpPr>
        <p:spPr/>
        <p:txBody>
          <a:bodyPr>
            <a:normAutofit fontScale="40000" lnSpcReduction="20000"/>
          </a:bodyPr>
          <a:lstStyle/>
          <a:p>
            <a:r>
              <a:rPr lang="en-US" altLang="zh-CN" smtClean="0"/>
              <a:t>2</a:t>
            </a:r>
            <a:r>
              <a:rPr lang="zh-CN" altLang="en-US" smtClean="0"/>
              <a:t>、通过</a:t>
            </a:r>
            <a:r>
              <a:rPr lang="en-US" altLang="zh-CN" smtClean="0"/>
              <a:t>Serlvet</a:t>
            </a:r>
            <a:r>
              <a:rPr lang="zh-CN" altLang="en-US" smtClean="0"/>
              <a:t>将用户选择下载的文件，通过</a:t>
            </a:r>
            <a:r>
              <a:rPr lang="en-US" altLang="zh-CN" smtClean="0"/>
              <a:t>response</a:t>
            </a:r>
            <a:r>
              <a:rPr lang="zh-CN" altLang="en-US" smtClean="0"/>
              <a:t>对象输出流，输出到客户端浏览器，提供下载。</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solidFill>
                  <a:srgbClr val="FF0000"/>
                </a:solidFill>
              </a:rPr>
              <a:t>示例代码：</a:t>
            </a:r>
            <a:r>
              <a:rPr lang="en-US" altLang="zh-CN" smtClean="0">
                <a:solidFill>
                  <a:srgbClr val="FF0000"/>
                </a:solidFill>
              </a:rPr>
              <a:t>ch07-fileupload/ListFileServlet.java</a:t>
            </a:r>
            <a:r>
              <a:rPr lang="zh-CN" altLang="en-US" smtClean="0">
                <a:solidFill>
                  <a:srgbClr val="FF0000"/>
                </a:solidFill>
              </a:rPr>
              <a:t>、</a:t>
            </a:r>
            <a:r>
              <a:rPr lang="en-US" altLang="zh-CN" smtClean="0">
                <a:solidFill>
                  <a:srgbClr val="FF0000"/>
                </a:solidFill>
              </a:rPr>
              <a:t>DownloadServlet.java</a:t>
            </a:r>
            <a:r>
              <a:rPr lang="zh-CN" altLang="en-US" smtClean="0">
                <a:solidFill>
                  <a:srgbClr val="FF0000"/>
                </a:solidFill>
              </a:rPr>
              <a:t>、</a:t>
            </a:r>
            <a:r>
              <a:rPr lang="en-US" altLang="zh-CN" smtClean="0">
                <a:solidFill>
                  <a:srgbClr val="FF0000"/>
                </a:solidFill>
              </a:rPr>
              <a:t>download.jsp</a:t>
            </a:r>
          </a:p>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961349" y="1937066"/>
            <a:ext cx="9047918" cy="3668993"/>
          </a:xfrm>
          <a:prstGeom prst="rect">
            <a:avLst/>
          </a:prstGeom>
          <a:noFill/>
          <a:ln w="9525">
            <a:noFill/>
            <a:miter lim="800000"/>
            <a:headEnd/>
            <a:tailEnd/>
          </a:ln>
        </p:spPr>
      </p:pic>
      <p:grpSp>
        <p:nvGrpSpPr>
          <p:cNvPr id="7" name="组合 6"/>
          <p:cNvGrpSpPr/>
          <p:nvPr/>
        </p:nvGrpSpPr>
        <p:grpSpPr>
          <a:xfrm>
            <a:off x="3219812" y="6715836"/>
            <a:ext cx="4350211" cy="507831"/>
            <a:chOff x="2267744" y="5517232"/>
            <a:chExt cx="3744913" cy="483649"/>
          </a:xfrm>
        </p:grpSpPr>
        <p:sp>
          <p:nvSpPr>
            <p:cNvPr id="8" name="TextBox 5"/>
            <p:cNvSpPr txBox="1">
              <a:spLocks noChangeArrowheads="1"/>
            </p:cNvSpPr>
            <p:nvPr/>
          </p:nvSpPr>
          <p:spPr bwMode="auto">
            <a:xfrm>
              <a:off x="2267744" y="5517232"/>
              <a:ext cx="3744913" cy="483649"/>
            </a:xfrm>
            <a:prstGeom prst="rect">
              <a:avLst/>
            </a:prstGeom>
            <a:solidFill>
              <a:srgbClr val="0070C0"/>
            </a:solidFill>
            <a:ln w="9525">
              <a:noFill/>
              <a:miter lim="800000"/>
              <a:headEnd/>
              <a:tailEnd/>
            </a:ln>
          </p:spPr>
          <p:txBody>
            <a:bodyPr>
              <a:spAutoFit/>
            </a:bodyPr>
            <a:lstStyle/>
            <a:p>
              <a:pPr marL="0" lvl="2" algn="ctr"/>
              <a:r>
                <a:rPr lang="zh-CN" altLang="en-US" sz="2700" b="1">
                  <a:solidFill>
                    <a:schemeClr val="bg1"/>
                  </a:solidFill>
                </a:rPr>
                <a:t>讲师演示讲解</a:t>
              </a:r>
            </a:p>
          </p:txBody>
        </p:sp>
        <p:pic>
          <p:nvPicPr>
            <p:cNvPr id="9" name="图片 25" descr="timgaa.jpg"/>
            <p:cNvPicPr>
              <a:picLocks noChangeAspect="1"/>
            </p:cNvPicPr>
            <p:nvPr/>
          </p:nvPicPr>
          <p:blipFill>
            <a:blip r:embed="rId3" cstate="print"/>
            <a:srcRect/>
            <a:stretch>
              <a:fillRect/>
            </a:stretch>
          </p:blipFill>
          <p:spPr bwMode="auto">
            <a:xfrm>
              <a:off x="2267744" y="5517232"/>
              <a:ext cx="647700" cy="452437"/>
            </a:xfrm>
            <a:prstGeom prst="rect">
              <a:avLst/>
            </a:prstGeom>
            <a:noFill/>
            <a:ln w="9525">
              <a:noFill/>
              <a:miter lim="800000"/>
              <a:headEnd/>
              <a:tailEnd/>
            </a:ln>
          </p:spPr>
        </p:pic>
      </p:grpSp>
    </p:spTree>
    <p:extLst>
      <p:ext uri="{BB962C8B-B14F-4D97-AF65-F5344CB8AC3E}">
        <p14:creationId xmlns:p14="http://schemas.microsoft.com/office/powerpoint/2010/main" val="4019138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3256665" y="1785224"/>
            <a:ext cx="792959" cy="71508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a:solidFill>
                  <a:srgbClr val="C5C5C5"/>
                </a:solidFill>
                <a:latin typeface="华文细黑" panose="02010600040101010101" pitchFamily="2" charset="-122"/>
                <a:ea typeface="华文细黑" panose="02010600040101010101" pitchFamily="2" charset="-122"/>
              </a:rPr>
              <a:t>01</a:t>
            </a:r>
            <a:endParaRPr lang="zh-CN" altLang="en-US" sz="3100" b="1">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4222968" y="1785224"/>
            <a:ext cx="5049121" cy="715089"/>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文件上传与下载</a:t>
            </a:r>
            <a:endParaRPr lang="zh-CN" altLang="en-US" sz="2200" dirty="0">
              <a:solidFill>
                <a:srgbClr val="FFFFFF"/>
              </a:solidFill>
              <a:latin typeface="微软雅黑" pitchFamily="34" charset="-122"/>
              <a:ea typeface="微软雅黑" pitchFamily="34" charset="-122"/>
            </a:endParaRPr>
          </a:p>
        </p:txBody>
      </p:sp>
      <p:sp>
        <p:nvSpPr>
          <p:cNvPr id="9" name="MH_Number_2"/>
          <p:cNvSpPr/>
          <p:nvPr>
            <p:custDataLst>
              <p:tags r:id="rId3"/>
            </p:custDataLst>
          </p:nvPr>
        </p:nvSpPr>
        <p:spPr>
          <a:xfrm>
            <a:off x="3256665" y="2683669"/>
            <a:ext cx="792959" cy="715090"/>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dirty="0">
                <a:solidFill>
                  <a:schemeClr val="accent1">
                    <a:lumMod val="75000"/>
                  </a:schemeClr>
                </a:solidFill>
                <a:latin typeface="华文细黑" panose="02010600040101010101" pitchFamily="2" charset="-122"/>
                <a:ea typeface="华文细黑" panose="02010600040101010101" pitchFamily="2" charset="-122"/>
              </a:rPr>
              <a:t>02</a:t>
            </a:r>
            <a:endParaRPr lang="zh-CN" altLang="en-US" sz="3100" b="1"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4222968" y="2683669"/>
            <a:ext cx="5049121" cy="715090"/>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数据库连接池</a:t>
            </a:r>
            <a:endParaRPr lang="zh-CN" altLang="en-US" sz="2200" dirty="0">
              <a:solidFill>
                <a:srgbClr val="FFFFFF"/>
              </a:solidFill>
              <a:latin typeface="微软雅黑" pitchFamily="34" charset="-122"/>
              <a:ea typeface="微软雅黑" pitchFamily="34" charset="-122"/>
            </a:endParaRPr>
          </a:p>
        </p:txBody>
      </p:sp>
      <p:sp>
        <p:nvSpPr>
          <p:cNvPr id="11" name="MH_Number_2"/>
          <p:cNvSpPr/>
          <p:nvPr>
            <p:custDataLst>
              <p:tags r:id="rId5"/>
            </p:custDataLst>
          </p:nvPr>
        </p:nvSpPr>
        <p:spPr>
          <a:xfrm>
            <a:off x="3256665" y="3565447"/>
            <a:ext cx="792959" cy="71508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a:solidFill>
                  <a:srgbClr val="C5C5C5"/>
                </a:solidFill>
                <a:latin typeface="华文细黑" panose="02010600040101010101" pitchFamily="2" charset="-122"/>
                <a:ea typeface="华文细黑" panose="02010600040101010101" pitchFamily="2" charset="-122"/>
              </a:rPr>
              <a:t>03</a:t>
            </a:r>
            <a:endParaRPr lang="zh-CN" altLang="en-US" sz="3100" b="1"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4222968" y="3565447"/>
            <a:ext cx="5049121" cy="715089"/>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分页查询</a:t>
            </a:r>
            <a:endParaRPr lang="zh-CN" altLang="en-US" sz="2200" dirty="0">
              <a:solidFill>
                <a:srgbClr val="FFFFFF"/>
              </a:solidFill>
              <a:latin typeface="微软雅黑" pitchFamily="34" charset="-122"/>
              <a:ea typeface="微软雅黑" pitchFamily="34" charset="-122"/>
            </a:endParaRPr>
          </a:p>
        </p:txBody>
      </p:sp>
      <p:sp>
        <p:nvSpPr>
          <p:cNvPr id="15" name="MH_Number_2"/>
          <p:cNvSpPr/>
          <p:nvPr>
            <p:custDataLst>
              <p:tags r:id="rId7"/>
            </p:custDataLst>
          </p:nvPr>
        </p:nvSpPr>
        <p:spPr>
          <a:xfrm>
            <a:off x="3226957" y="4473138"/>
            <a:ext cx="792959" cy="71508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a:solidFill>
                  <a:srgbClr val="C5C5C5"/>
                </a:solidFill>
                <a:latin typeface="华文细黑" panose="02010600040101010101" pitchFamily="2" charset="-122"/>
                <a:ea typeface="华文细黑" panose="02010600040101010101" pitchFamily="2" charset="-122"/>
              </a:rPr>
              <a:t>04</a:t>
            </a:r>
            <a:endParaRPr lang="zh-CN" altLang="en-US" sz="3100" b="1" dirty="0">
              <a:solidFill>
                <a:srgbClr val="C5C5C5"/>
              </a:solidFill>
              <a:latin typeface="华文细黑" panose="02010600040101010101" pitchFamily="2" charset="-122"/>
              <a:ea typeface="华文细黑" panose="02010600040101010101" pitchFamily="2" charset="-122"/>
            </a:endParaRPr>
          </a:p>
        </p:txBody>
      </p:sp>
      <p:sp>
        <p:nvSpPr>
          <p:cNvPr id="16" name="MH_Entry_2"/>
          <p:cNvSpPr/>
          <p:nvPr>
            <p:custDataLst>
              <p:tags r:id="rId8"/>
            </p:custDataLst>
          </p:nvPr>
        </p:nvSpPr>
        <p:spPr>
          <a:xfrm>
            <a:off x="4193261" y="4473138"/>
            <a:ext cx="5049121" cy="715089"/>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本章项目实战任务</a:t>
            </a:r>
            <a:endParaRPr lang="zh-CN" altLang="en-US" sz="22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2048902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数据库连接模型</a:t>
            </a:r>
            <a:endParaRPr lang="zh-CN" altLang="en-US"/>
          </a:p>
        </p:txBody>
      </p:sp>
      <p:sp>
        <p:nvSpPr>
          <p:cNvPr id="3" name="内容占位符 2"/>
          <p:cNvSpPr>
            <a:spLocks noGrp="1"/>
          </p:cNvSpPr>
          <p:nvPr>
            <p:ph idx="1"/>
          </p:nvPr>
        </p:nvSpPr>
        <p:spPr/>
        <p:txBody>
          <a:bodyPr>
            <a:normAutofit lnSpcReduction="10000"/>
          </a:bodyPr>
          <a:lstStyle/>
          <a:p>
            <a:r>
              <a:rPr lang="zh-CN" altLang="en-US" smtClean="0"/>
              <a:t>应用程序直接每次访问数据库时，都建立创建一个数据库的链接，而数据库创建连接通常需要消耗相对较大的资源，</a:t>
            </a:r>
            <a:r>
              <a:rPr lang="zh-CN" altLang="zh-CN" smtClean="0"/>
              <a:t>频繁的连接的打开、关闭，</a:t>
            </a:r>
            <a:r>
              <a:rPr lang="zh-CN" altLang="en-US" smtClean="0"/>
              <a:t>会</a:t>
            </a:r>
            <a:r>
              <a:rPr lang="zh-CN" altLang="zh-CN" smtClean="0"/>
              <a:t>影响程序的运行效率</a:t>
            </a:r>
            <a:r>
              <a:rPr lang="zh-CN" altLang="en-US" smtClean="0"/>
              <a:t>，同时当应用程序的访问量过大，极易造成数据库服务器内存溢出、拓机等问题，</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zh-CN" altLang="en-US"/>
          </a:p>
        </p:txBody>
      </p:sp>
      <p:pic>
        <p:nvPicPr>
          <p:cNvPr id="229378" name="Picture 2" descr="https://images2015.cnblogs.com/blog/1096449/201702/1096449-20170214135914613-1238465179.png"/>
          <p:cNvPicPr>
            <a:picLocks noChangeAspect="1" noChangeArrowheads="1"/>
          </p:cNvPicPr>
          <p:nvPr/>
        </p:nvPicPr>
        <p:blipFill>
          <a:blip r:embed="rId2" cstate="print"/>
          <a:srcRect/>
          <a:stretch>
            <a:fillRect/>
          </a:stretch>
        </p:blipFill>
        <p:spPr bwMode="auto">
          <a:xfrm>
            <a:off x="1212288" y="2617542"/>
            <a:ext cx="7946446" cy="3447220"/>
          </a:xfrm>
          <a:prstGeom prst="rect">
            <a:avLst/>
          </a:prstGeom>
          <a:noFill/>
        </p:spPr>
      </p:pic>
    </p:spTree>
    <p:extLst>
      <p:ext uri="{BB962C8B-B14F-4D97-AF65-F5344CB8AC3E}">
        <p14:creationId xmlns:p14="http://schemas.microsoft.com/office/powerpoint/2010/main" val="4004902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数据库连接池优化模型</a:t>
            </a:r>
            <a:endParaRPr lang="zh-CN" altLang="en-US"/>
          </a:p>
        </p:txBody>
      </p:sp>
      <p:sp>
        <p:nvSpPr>
          <p:cNvPr id="5" name="内容占位符 4"/>
          <p:cNvSpPr>
            <a:spLocks noGrp="1"/>
          </p:cNvSpPr>
          <p:nvPr>
            <p:ph idx="1"/>
          </p:nvPr>
        </p:nvSpPr>
        <p:spPr/>
        <p:txBody>
          <a:bodyPr>
            <a:normAutofit fontScale="70000" lnSpcReduction="20000"/>
          </a:bodyPr>
          <a:lstStyle/>
          <a:p>
            <a:r>
              <a:rPr lang="zh-CN" altLang="en-US" smtClean="0"/>
              <a:t>数据库连接池基本的思想是在系统初始化的时候，将数据库连接作为对象存储在内存中，当用户需要访问数据库时，并非建立一个新的连接，而是从连接池中取出一个已建立的空闲连接对象。使用完毕后，用户也并非将连接关闭，而是将连接放回连接池中，以供下一个请求访问使用。</a:t>
            </a:r>
            <a:endParaRPr lang="en-US" altLang="zh-CN" smtClean="0"/>
          </a:p>
          <a:p>
            <a:r>
              <a:rPr lang="zh-CN" altLang="en-US" smtClean="0"/>
              <a:t>连接的建立、断开都由连接池自身来管理。同时，还可以通过设置连接池的参数来控制连接池中的初始连接数、连接的上下限数以及每个连接的最大使用次数、最大空闲时间等等。也可以通过其自身的管理机制来监视数据库连接的数量、使用情况等。</a:t>
            </a:r>
            <a:endParaRPr lang="zh-CN" altLang="en-US"/>
          </a:p>
        </p:txBody>
      </p:sp>
      <p:pic>
        <p:nvPicPr>
          <p:cNvPr id="284674" name="Picture 2" descr="https://images2015.cnblogs.com/blog/1096449/201702/1096449-20170214140553254-194420373.png"/>
          <p:cNvPicPr>
            <a:picLocks noChangeAspect="1" noChangeArrowheads="1"/>
          </p:cNvPicPr>
          <p:nvPr/>
        </p:nvPicPr>
        <p:blipFill>
          <a:blip r:embed="rId2" cstate="print"/>
          <a:srcRect/>
          <a:stretch>
            <a:fillRect/>
          </a:stretch>
        </p:blipFill>
        <p:spPr bwMode="auto">
          <a:xfrm>
            <a:off x="1003762" y="4139349"/>
            <a:ext cx="9242381" cy="2939088"/>
          </a:xfrm>
          <a:prstGeom prst="rect">
            <a:avLst/>
          </a:prstGeom>
          <a:noFill/>
        </p:spPr>
      </p:pic>
    </p:spTree>
    <p:extLst>
      <p:ext uri="{BB962C8B-B14F-4D97-AF65-F5344CB8AC3E}">
        <p14:creationId xmlns:p14="http://schemas.microsoft.com/office/powerpoint/2010/main" val="3982574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本章教学目标</a:t>
            </a:r>
          </a:p>
        </p:txBody>
      </p:sp>
      <p:sp>
        <p:nvSpPr>
          <p:cNvPr id="13315" name="内容占位符 2"/>
          <p:cNvSpPr>
            <a:spLocks noGrp="1"/>
          </p:cNvSpPr>
          <p:nvPr>
            <p:ph idx="1"/>
          </p:nvPr>
        </p:nvSpPr>
        <p:spPr/>
        <p:txBody>
          <a:bodyPr>
            <a:normAutofit fontScale="92500" lnSpcReduction="20000"/>
          </a:bodyPr>
          <a:lstStyle/>
          <a:p>
            <a:r>
              <a:rPr lang="zh-CN" altLang="en-US" sz="2700"/>
              <a:t>掌握文件上传与下载</a:t>
            </a:r>
            <a:endParaRPr lang="en-US" altLang="zh-CN" sz="2700"/>
          </a:p>
          <a:p>
            <a:r>
              <a:rPr lang="zh-CN" altLang="en-US" sz="2700"/>
              <a:t>理解数据库连接池工作原理</a:t>
            </a:r>
            <a:endParaRPr lang="en-US" altLang="zh-CN" sz="2700"/>
          </a:p>
          <a:p>
            <a:r>
              <a:rPr lang="zh-CN" altLang="en-US" sz="2700"/>
              <a:t>了解常用开源数据库连接池</a:t>
            </a:r>
            <a:endParaRPr lang="en-US" altLang="zh-CN" sz="2700"/>
          </a:p>
          <a:p>
            <a:r>
              <a:rPr lang="zh-CN" altLang="en-US" sz="2700"/>
              <a:t>掌握</a:t>
            </a:r>
            <a:r>
              <a:rPr lang="en-US" altLang="zh-CN" sz="2700"/>
              <a:t>DBCP</a:t>
            </a:r>
            <a:r>
              <a:rPr lang="zh-CN" altLang="en-US" sz="2700"/>
              <a:t>数据库连接池配置使用</a:t>
            </a:r>
            <a:endParaRPr lang="en-US" altLang="zh-CN" sz="2700"/>
          </a:p>
          <a:p>
            <a:r>
              <a:rPr lang="zh-CN" altLang="en-US" sz="2700"/>
              <a:t>掌握</a:t>
            </a:r>
            <a:r>
              <a:rPr lang="en-US" altLang="zh-CN" sz="2700"/>
              <a:t>TOMCAT</a:t>
            </a:r>
            <a:r>
              <a:rPr lang="zh-CN" altLang="en-US" sz="2700"/>
              <a:t>数据源的配置与使用</a:t>
            </a:r>
            <a:endParaRPr lang="en-US" altLang="zh-CN" sz="2700"/>
          </a:p>
          <a:p>
            <a:pPr lvl="0"/>
            <a:r>
              <a:rPr lang="zh-CN" altLang="en-US" sz="2700"/>
              <a:t>掌握分页查询</a:t>
            </a:r>
            <a:endParaRPr lang="en-US" altLang="zh-CN" sz="2700"/>
          </a:p>
          <a:p>
            <a:pPr lvl="0"/>
            <a:r>
              <a:rPr lang="zh-CN" altLang="en-US" sz="2700"/>
              <a:t>掌握组合分页查询</a:t>
            </a:r>
            <a:endParaRPr lang="en-US" altLang="zh-CN" sz="2700"/>
          </a:p>
          <a:p>
            <a:pPr lvl="0"/>
            <a:r>
              <a:rPr lang="zh-CN" altLang="en-US" sz="2700"/>
              <a:t>掌握批量处理数据</a:t>
            </a:r>
            <a:endParaRPr lang="en-US" altLang="zh-CN" sz="2700"/>
          </a:p>
          <a:p>
            <a:endParaRPr lang="en-US" altLang="zh-CN" sz="2700"/>
          </a:p>
          <a:p>
            <a:endParaRPr lang="zh-CN" altLang="en-US" sz="2700"/>
          </a:p>
        </p:txBody>
      </p:sp>
    </p:spTree>
    <p:extLst>
      <p:ext uri="{BB962C8B-B14F-4D97-AF65-F5344CB8AC3E}">
        <p14:creationId xmlns:p14="http://schemas.microsoft.com/office/powerpoint/2010/main" val="2208843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常见开源数据库连接池</a:t>
            </a:r>
            <a:endParaRPr lang="zh-CN" altLang="en-US"/>
          </a:p>
        </p:txBody>
      </p:sp>
      <p:sp>
        <p:nvSpPr>
          <p:cNvPr id="3" name="内容占位符 2"/>
          <p:cNvSpPr>
            <a:spLocks noGrp="1"/>
          </p:cNvSpPr>
          <p:nvPr>
            <p:ph idx="1"/>
          </p:nvPr>
        </p:nvSpPr>
        <p:spPr/>
        <p:txBody>
          <a:bodyPr>
            <a:normAutofit fontScale="40000" lnSpcReduction="20000"/>
          </a:bodyPr>
          <a:lstStyle/>
          <a:p>
            <a:r>
              <a:rPr lang="zh-CN" altLang="en-US" smtClean="0"/>
              <a:t>我们可以通过</a:t>
            </a:r>
            <a:r>
              <a:rPr lang="en-US" altLang="zh-CN" smtClean="0"/>
              <a:t>Java</a:t>
            </a:r>
            <a:r>
              <a:rPr lang="zh-CN" altLang="en-US" smtClean="0"/>
              <a:t>的动态代理技术</a:t>
            </a:r>
            <a:r>
              <a:rPr lang="zh-CN" altLang="zh-CN" smtClean="0"/>
              <a:t>自定义</a:t>
            </a:r>
            <a:r>
              <a:rPr lang="zh-CN" altLang="en-US" smtClean="0"/>
              <a:t>一个</a:t>
            </a:r>
            <a:r>
              <a:rPr lang="zh-CN" altLang="zh-CN" smtClean="0"/>
              <a:t>连接池</a:t>
            </a:r>
            <a:r>
              <a:rPr lang="zh-CN" altLang="en-US" smtClean="0"/>
              <a:t>，但在实际开发中我们基本上都会使用已有的开源连接池</a:t>
            </a:r>
            <a:r>
              <a:rPr lang="en-US" altLang="zh-CN" smtClean="0"/>
              <a:t>,</a:t>
            </a:r>
            <a:r>
              <a:rPr lang="zh-CN" altLang="en-US" smtClean="0"/>
              <a:t>以提升程序的数据库访问性能。</a:t>
            </a:r>
            <a:endParaRPr lang="zh-CN" altLang="zh-CN" smtClean="0"/>
          </a:p>
          <a:p>
            <a:r>
              <a:rPr lang="zh-CN" altLang="en-US" smtClean="0"/>
              <a:t>在</a:t>
            </a:r>
            <a:r>
              <a:rPr lang="en-US" altLang="zh-CN" smtClean="0"/>
              <a:t>Java</a:t>
            </a:r>
            <a:r>
              <a:rPr lang="zh-CN" altLang="en-US" smtClean="0"/>
              <a:t>中开源的常用的数据库连接池有以下几种 ：</a:t>
            </a:r>
          </a:p>
          <a:p>
            <a:pPr lvl="1"/>
            <a:r>
              <a:rPr lang="en-US" altLang="zh-CN" smtClean="0"/>
              <a:t>1</a:t>
            </a:r>
            <a:r>
              <a:rPr lang="zh-CN" altLang="en-US" smtClean="0"/>
              <a:t>、</a:t>
            </a:r>
            <a:r>
              <a:rPr lang="en-US" altLang="zh-CN" smtClean="0"/>
              <a:t>DBCP</a:t>
            </a:r>
          </a:p>
          <a:p>
            <a:pPr lvl="2"/>
            <a:r>
              <a:rPr lang="en-US" altLang="zh-CN" smtClean="0"/>
              <a:t>DBCP</a:t>
            </a:r>
            <a:r>
              <a:rPr lang="zh-CN" altLang="en-US" smtClean="0"/>
              <a:t>是一个依赖</a:t>
            </a:r>
            <a:r>
              <a:rPr lang="en-US" altLang="zh-CN" smtClean="0"/>
              <a:t>Jakarta commons-pool</a:t>
            </a:r>
            <a:r>
              <a:rPr lang="zh-CN" altLang="en-US" smtClean="0"/>
              <a:t>对象池机制的数据库连接池</a:t>
            </a:r>
            <a:r>
              <a:rPr lang="en-US" altLang="zh-CN" smtClean="0"/>
              <a:t>.DBCP</a:t>
            </a:r>
            <a:r>
              <a:rPr lang="zh-CN" altLang="en-US" smtClean="0"/>
              <a:t>可以直接的在应用程序中使用，</a:t>
            </a:r>
            <a:r>
              <a:rPr lang="en-US" altLang="zh-CN" smtClean="0"/>
              <a:t>Tomcat</a:t>
            </a:r>
            <a:r>
              <a:rPr lang="zh-CN" altLang="en-US" smtClean="0"/>
              <a:t>的数据源使用的就是</a:t>
            </a:r>
            <a:r>
              <a:rPr lang="en-US" altLang="zh-CN" smtClean="0"/>
              <a:t>DBCP</a:t>
            </a:r>
            <a:r>
              <a:rPr lang="zh-CN" altLang="en-US" smtClean="0"/>
              <a:t>。</a:t>
            </a:r>
            <a:endParaRPr lang="en-US" altLang="zh-CN" smtClean="0"/>
          </a:p>
          <a:p>
            <a:pPr lvl="2"/>
            <a:r>
              <a:rPr lang="en-US" altLang="zh-CN" smtClean="0"/>
              <a:t>http://commons.apache.org/proper/commons-dbcp/download_dbcp.cgi</a:t>
            </a:r>
            <a:endParaRPr lang="zh-CN" altLang="en-US" smtClean="0"/>
          </a:p>
          <a:p>
            <a:pPr lvl="1"/>
            <a:r>
              <a:rPr lang="en-US" altLang="zh-CN" smtClean="0"/>
              <a:t>2</a:t>
            </a:r>
            <a:r>
              <a:rPr lang="zh-CN" altLang="en-US" smtClean="0"/>
              <a:t>、</a:t>
            </a:r>
            <a:r>
              <a:rPr lang="en-US" altLang="zh-CN" smtClean="0"/>
              <a:t>c3p0</a:t>
            </a:r>
          </a:p>
          <a:p>
            <a:pPr lvl="2"/>
            <a:r>
              <a:rPr lang="en-US" altLang="zh-CN" smtClean="0"/>
              <a:t>c3p0</a:t>
            </a:r>
            <a:r>
              <a:rPr lang="zh-CN" altLang="en-US" smtClean="0"/>
              <a:t>是一个开放源代码的</a:t>
            </a:r>
            <a:r>
              <a:rPr lang="en-US" altLang="zh-CN" smtClean="0"/>
              <a:t>JDBC</a:t>
            </a:r>
            <a:r>
              <a:rPr lang="zh-CN" altLang="en-US" smtClean="0"/>
              <a:t>连接池，它在</a:t>
            </a:r>
            <a:r>
              <a:rPr lang="en-US" altLang="zh-CN" smtClean="0"/>
              <a:t>lib</a:t>
            </a:r>
            <a:r>
              <a:rPr lang="zh-CN" altLang="en-US" smtClean="0"/>
              <a:t>目录中与</a:t>
            </a:r>
            <a:r>
              <a:rPr lang="en-US" altLang="zh-CN" smtClean="0"/>
              <a:t>Hibernate</a:t>
            </a:r>
            <a:r>
              <a:rPr lang="zh-CN" altLang="en-US" smtClean="0"/>
              <a:t>一起发布</a:t>
            </a:r>
            <a:r>
              <a:rPr lang="en-US" altLang="zh-CN" smtClean="0"/>
              <a:t>,</a:t>
            </a:r>
            <a:r>
              <a:rPr lang="zh-CN" altLang="en-US" smtClean="0"/>
              <a:t>包括了实现</a:t>
            </a:r>
            <a:r>
              <a:rPr lang="en-US" altLang="zh-CN" smtClean="0"/>
              <a:t>jdbc3</a:t>
            </a:r>
            <a:r>
              <a:rPr lang="zh-CN" altLang="en-US" smtClean="0"/>
              <a:t>和</a:t>
            </a:r>
            <a:r>
              <a:rPr lang="en-US" altLang="zh-CN" smtClean="0"/>
              <a:t>jdbc2</a:t>
            </a:r>
            <a:r>
              <a:rPr lang="zh-CN" altLang="en-US" smtClean="0"/>
              <a:t>扩展规范说明的</a:t>
            </a:r>
            <a:r>
              <a:rPr lang="en-US" altLang="zh-CN" smtClean="0"/>
              <a:t>Connection </a:t>
            </a:r>
            <a:r>
              <a:rPr lang="zh-CN" altLang="en-US" smtClean="0"/>
              <a:t>和</a:t>
            </a:r>
            <a:r>
              <a:rPr lang="en-US" altLang="zh-CN" smtClean="0"/>
              <a:t>Statement </a:t>
            </a:r>
            <a:r>
              <a:rPr lang="zh-CN" altLang="en-US" smtClean="0"/>
              <a:t>池的</a:t>
            </a:r>
            <a:r>
              <a:rPr lang="en-US" altLang="zh-CN" smtClean="0"/>
              <a:t>DataSources </a:t>
            </a:r>
            <a:r>
              <a:rPr lang="zh-CN" altLang="en-US" smtClean="0"/>
              <a:t>对象。</a:t>
            </a:r>
            <a:endParaRPr lang="en-US" altLang="zh-CN" smtClean="0"/>
          </a:p>
          <a:p>
            <a:pPr lvl="2"/>
            <a:r>
              <a:rPr lang="en-US" altLang="zh-CN" smtClean="0"/>
              <a:t>http://www.mchange.com/projects/c3p0/</a:t>
            </a:r>
            <a:endParaRPr lang="zh-CN" altLang="en-US" smtClean="0"/>
          </a:p>
          <a:p>
            <a:pPr lvl="1"/>
            <a:r>
              <a:rPr lang="en-US" altLang="zh-CN" smtClean="0"/>
              <a:t>3</a:t>
            </a:r>
            <a:r>
              <a:rPr lang="zh-CN" altLang="en-US" smtClean="0"/>
              <a:t>、</a:t>
            </a:r>
            <a:r>
              <a:rPr lang="en-US" altLang="zh-CN" smtClean="0"/>
              <a:t>Druid</a:t>
            </a:r>
          </a:p>
          <a:p>
            <a:pPr lvl="2"/>
            <a:r>
              <a:rPr lang="zh-CN" altLang="en-US" smtClean="0"/>
              <a:t>阿里出品，淘宝和支付宝专用数据库连接池，支持所有</a:t>
            </a:r>
            <a:r>
              <a:rPr lang="en-US" altLang="zh-CN" smtClean="0"/>
              <a:t>JDBC</a:t>
            </a:r>
            <a:r>
              <a:rPr lang="zh-CN" altLang="en-US" smtClean="0"/>
              <a:t>兼容的数据库，包括</a:t>
            </a:r>
            <a:r>
              <a:rPr lang="en-US" altLang="zh-CN" smtClean="0"/>
              <a:t>Oracle</a:t>
            </a:r>
            <a:r>
              <a:rPr lang="zh-CN" altLang="en-US" smtClean="0"/>
              <a:t>、</a:t>
            </a:r>
            <a:r>
              <a:rPr lang="en-US" altLang="zh-CN" smtClean="0"/>
              <a:t>MySql</a:t>
            </a:r>
            <a:r>
              <a:rPr lang="zh-CN" altLang="en-US" smtClean="0"/>
              <a:t>、</a:t>
            </a:r>
            <a:r>
              <a:rPr lang="en-US" altLang="zh-CN" smtClean="0"/>
              <a:t>Derby</a:t>
            </a:r>
            <a:r>
              <a:rPr lang="zh-CN" altLang="en-US" smtClean="0"/>
              <a:t>、</a:t>
            </a:r>
            <a:r>
              <a:rPr lang="en-US" altLang="zh-CN" smtClean="0"/>
              <a:t>Postgresql</a:t>
            </a:r>
            <a:r>
              <a:rPr lang="zh-CN" altLang="en-US" smtClean="0"/>
              <a:t>、</a:t>
            </a:r>
            <a:r>
              <a:rPr lang="en-US" altLang="zh-CN" smtClean="0"/>
              <a:t>SQL Server</a:t>
            </a:r>
            <a:r>
              <a:rPr lang="zh-CN" altLang="en-US" smtClean="0"/>
              <a:t>、</a:t>
            </a:r>
            <a:r>
              <a:rPr lang="en-US" altLang="zh-CN" smtClean="0"/>
              <a:t>H2</a:t>
            </a:r>
            <a:r>
              <a:rPr lang="zh-CN" altLang="en-US" smtClean="0"/>
              <a:t>等等。</a:t>
            </a:r>
          </a:p>
          <a:p>
            <a:pPr lvl="2"/>
            <a:r>
              <a:rPr lang="en-US" altLang="zh-CN" smtClean="0"/>
              <a:t>Druid</a:t>
            </a:r>
            <a:r>
              <a:rPr lang="zh-CN" altLang="en-US" smtClean="0"/>
              <a:t>针对</a:t>
            </a:r>
            <a:r>
              <a:rPr lang="en-US" altLang="zh-CN" smtClean="0"/>
              <a:t>Oracle</a:t>
            </a:r>
            <a:r>
              <a:rPr lang="zh-CN" altLang="en-US" smtClean="0"/>
              <a:t>和</a:t>
            </a:r>
            <a:r>
              <a:rPr lang="en-US" altLang="zh-CN" smtClean="0"/>
              <a:t>MySql</a:t>
            </a:r>
            <a:r>
              <a:rPr lang="zh-CN" altLang="en-US" smtClean="0"/>
              <a:t>做了特别优化，比如</a:t>
            </a:r>
            <a:r>
              <a:rPr lang="en-US" altLang="zh-CN" smtClean="0"/>
              <a:t>Oracle</a:t>
            </a:r>
            <a:r>
              <a:rPr lang="zh-CN" altLang="en-US" smtClean="0"/>
              <a:t>的</a:t>
            </a:r>
            <a:r>
              <a:rPr lang="en-US" altLang="zh-CN" smtClean="0"/>
              <a:t>PS Cache</a:t>
            </a:r>
            <a:r>
              <a:rPr lang="zh-CN" altLang="en-US" smtClean="0"/>
              <a:t>内存占用优化，</a:t>
            </a:r>
            <a:r>
              <a:rPr lang="en-US" altLang="zh-CN" smtClean="0"/>
              <a:t>MySql</a:t>
            </a:r>
            <a:r>
              <a:rPr lang="zh-CN" altLang="en-US" smtClean="0"/>
              <a:t>的</a:t>
            </a:r>
            <a:r>
              <a:rPr lang="en-US" altLang="zh-CN" smtClean="0"/>
              <a:t>ping</a:t>
            </a:r>
            <a:r>
              <a:rPr lang="zh-CN" altLang="en-US" smtClean="0"/>
              <a:t>检测优化。</a:t>
            </a:r>
            <a:endParaRPr lang="en-US" altLang="zh-CN" smtClean="0"/>
          </a:p>
          <a:p>
            <a:pPr lvl="2"/>
            <a:r>
              <a:rPr lang="en-US" altLang="zh-CN" smtClean="0"/>
              <a:t>https://github.com/alibaba/druid/wiki</a:t>
            </a:r>
            <a:endParaRPr lang="zh-CN" altLang="en-US" smtClean="0"/>
          </a:p>
        </p:txBody>
      </p:sp>
    </p:spTree>
    <p:extLst>
      <p:ext uri="{BB962C8B-B14F-4D97-AF65-F5344CB8AC3E}">
        <p14:creationId xmlns:p14="http://schemas.microsoft.com/office/powerpoint/2010/main" val="22851456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连接池基本配置说明</a:t>
            </a:r>
            <a:endParaRPr lang="zh-CN" altLang="en-US"/>
          </a:p>
        </p:txBody>
      </p:sp>
      <p:sp>
        <p:nvSpPr>
          <p:cNvPr id="3" name="内容占位符 2"/>
          <p:cNvSpPr>
            <a:spLocks noGrp="1"/>
          </p:cNvSpPr>
          <p:nvPr>
            <p:ph idx="1"/>
          </p:nvPr>
        </p:nvSpPr>
        <p:spPr/>
        <p:txBody>
          <a:bodyPr>
            <a:normAutofit lnSpcReduction="10000"/>
          </a:bodyPr>
          <a:lstStyle/>
          <a:p>
            <a:r>
              <a:rPr lang="zh-CN" altLang="en-US" smtClean="0"/>
              <a:t>连接池配置大体可以分为基本配置、关键配置、性能配置等主要配置。</a:t>
            </a:r>
            <a:endParaRPr lang="en-US" altLang="zh-CN" smtClean="0"/>
          </a:p>
          <a:p>
            <a:r>
              <a:rPr lang="zh-CN" altLang="en-US" smtClean="0"/>
              <a:t>基本配置</a:t>
            </a:r>
            <a:endParaRPr lang="en-US" altLang="zh-CN" smtClean="0"/>
          </a:p>
          <a:p>
            <a:pPr lvl="1"/>
            <a:r>
              <a:rPr lang="zh-CN" altLang="en-US" smtClean="0"/>
              <a:t>是指连接池进行数据库连接的四个基本必需配置：</a:t>
            </a:r>
          </a:p>
          <a:p>
            <a:pPr lvl="1"/>
            <a:r>
              <a:rPr lang="zh-CN" altLang="en-US" smtClean="0"/>
              <a:t>传递给</a:t>
            </a:r>
            <a:r>
              <a:rPr lang="en-US" altLang="zh-CN" smtClean="0"/>
              <a:t>JDBC</a:t>
            </a:r>
            <a:r>
              <a:rPr lang="zh-CN" altLang="en-US" smtClean="0"/>
              <a:t>驱动的用于连接数据库的用户名、密码、</a:t>
            </a:r>
            <a:r>
              <a:rPr lang="en-US" altLang="zh-CN" smtClean="0"/>
              <a:t>URL</a:t>
            </a:r>
            <a:r>
              <a:rPr lang="zh-CN" altLang="en-US" smtClean="0"/>
              <a:t>以及驱动类名。</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zh-CN" altLang="en-US"/>
          </a:p>
        </p:txBody>
      </p:sp>
      <p:pic>
        <p:nvPicPr>
          <p:cNvPr id="286722" name="Picture 2"/>
          <p:cNvPicPr>
            <a:picLocks noChangeAspect="1" noChangeArrowheads="1"/>
          </p:cNvPicPr>
          <p:nvPr/>
        </p:nvPicPr>
        <p:blipFill>
          <a:blip r:embed="rId2" cstate="print"/>
          <a:srcRect/>
          <a:stretch>
            <a:fillRect/>
          </a:stretch>
        </p:blipFill>
        <p:spPr bwMode="auto">
          <a:xfrm>
            <a:off x="961349" y="2844366"/>
            <a:ext cx="8581671" cy="3024336"/>
          </a:xfrm>
          <a:prstGeom prst="rect">
            <a:avLst/>
          </a:prstGeom>
          <a:noFill/>
          <a:ln w="9525">
            <a:noFill/>
            <a:miter lim="800000"/>
            <a:headEnd/>
            <a:tailEnd/>
          </a:ln>
        </p:spPr>
      </p:pic>
    </p:spTree>
    <p:extLst>
      <p:ext uri="{BB962C8B-B14F-4D97-AF65-F5344CB8AC3E}">
        <p14:creationId xmlns:p14="http://schemas.microsoft.com/office/powerpoint/2010/main" val="229713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连接池关键配置说明</a:t>
            </a:r>
            <a:endParaRPr lang="zh-CN" altLang="en-US"/>
          </a:p>
        </p:txBody>
      </p:sp>
      <p:sp>
        <p:nvSpPr>
          <p:cNvPr id="3" name="内容占位符 2"/>
          <p:cNvSpPr>
            <a:spLocks noGrp="1"/>
          </p:cNvSpPr>
          <p:nvPr>
            <p:ph idx="1"/>
          </p:nvPr>
        </p:nvSpPr>
        <p:spPr/>
        <p:txBody>
          <a:bodyPr>
            <a:normAutofit fontScale="47500" lnSpcReduction="20000"/>
          </a:bodyPr>
          <a:lstStyle/>
          <a:p>
            <a:r>
              <a:rPr lang="zh-CN" altLang="en-US" smtClean="0"/>
              <a:t>关键配置</a:t>
            </a:r>
          </a:p>
          <a:p>
            <a:pPr lvl="1"/>
            <a:r>
              <a:rPr lang="zh-CN" altLang="en-US" smtClean="0"/>
              <a:t>为了发挥数据库连接池的作用，在初始化时将创建一定数量的数据库连接放到连接池中，这些数据库连接的数量是由最小数据库连接数来设定的。无论这些数据库连接是否被使用，连接池都将一直保证至少拥有这么多的连接数量。连接池的最大数据库连接数量限定了这个连接池能占有的最大连接数，当应用程序向连接池请求的连接数超过最大连接数量时，这些请求将被加入到等待队列中。</a:t>
            </a:r>
          </a:p>
          <a:p>
            <a:pPr lvl="1"/>
            <a:r>
              <a:rPr lang="en-US" altLang="zh-CN" smtClean="0"/>
              <a:t>1</a:t>
            </a:r>
            <a:r>
              <a:rPr lang="zh-CN" altLang="en-US" smtClean="0"/>
              <a:t>、最小连接数：</a:t>
            </a:r>
            <a:endParaRPr lang="en-US" altLang="zh-CN" smtClean="0"/>
          </a:p>
          <a:p>
            <a:pPr lvl="2"/>
            <a:r>
              <a:rPr lang="zh-CN" altLang="en-US" smtClean="0"/>
              <a:t>是数据库一直保持的数据库连接数，所以如果应用程序对数据库连接的使用量不大，将有大量的数据库资源被浪费。</a:t>
            </a:r>
          </a:p>
          <a:p>
            <a:pPr lvl="1"/>
            <a:r>
              <a:rPr lang="en-US" altLang="zh-CN" smtClean="0"/>
              <a:t>2</a:t>
            </a:r>
            <a:r>
              <a:rPr lang="zh-CN" altLang="en-US" smtClean="0"/>
              <a:t>、初始化连接数：</a:t>
            </a:r>
            <a:endParaRPr lang="en-US" altLang="zh-CN" smtClean="0"/>
          </a:p>
          <a:p>
            <a:pPr lvl="2"/>
            <a:r>
              <a:rPr lang="zh-CN" altLang="en-US" smtClean="0"/>
              <a:t>连接池启动时创建的初始化数据库连接数量。</a:t>
            </a:r>
          </a:p>
          <a:p>
            <a:pPr lvl="1"/>
            <a:r>
              <a:rPr lang="en-US" altLang="zh-CN" smtClean="0"/>
              <a:t>3</a:t>
            </a:r>
            <a:r>
              <a:rPr lang="zh-CN" altLang="en-US" smtClean="0"/>
              <a:t>、最大连接数：</a:t>
            </a:r>
          </a:p>
          <a:p>
            <a:pPr lvl="2"/>
            <a:r>
              <a:rPr lang="zh-CN" altLang="en-US" smtClean="0"/>
              <a:t>是连接池能申请的最大连接数，如果数据库连接请求超过此数，后面的数据库连接请求被加入到等待队列中。</a:t>
            </a:r>
          </a:p>
          <a:p>
            <a:pPr lvl="1"/>
            <a:r>
              <a:rPr lang="en-US" altLang="zh-CN" smtClean="0"/>
              <a:t>4</a:t>
            </a:r>
            <a:r>
              <a:rPr lang="zh-CN" altLang="en-US" smtClean="0"/>
              <a:t>、最大等待时间：</a:t>
            </a:r>
          </a:p>
          <a:p>
            <a:pPr lvl="2"/>
            <a:r>
              <a:rPr lang="zh-CN" altLang="en-US" smtClean="0"/>
              <a:t>当没有可用连接时，连接池等待连接被归还的最大时间，超过时间则抛出异常，可设置参数为</a:t>
            </a:r>
            <a:r>
              <a:rPr lang="en-US" altLang="zh-CN" smtClean="0"/>
              <a:t>0</a:t>
            </a:r>
            <a:r>
              <a:rPr lang="zh-CN" altLang="en-US" smtClean="0"/>
              <a:t>或者负数使得无限等待</a:t>
            </a:r>
            <a:r>
              <a:rPr lang="en-US" altLang="zh-CN" smtClean="0"/>
              <a:t>(</a:t>
            </a:r>
            <a:r>
              <a:rPr lang="zh-CN" altLang="en-US" smtClean="0"/>
              <a:t>根据不同连接池配置</a:t>
            </a:r>
            <a:r>
              <a:rPr lang="en-US" altLang="zh-CN" smtClean="0"/>
              <a:t>)</a:t>
            </a:r>
            <a:r>
              <a:rPr lang="zh-CN" altLang="en-US" smtClean="0"/>
              <a:t>。</a:t>
            </a:r>
          </a:p>
          <a:p>
            <a:pPr lvl="1"/>
            <a:endParaRPr lang="zh-CN" altLang="en-US"/>
          </a:p>
        </p:txBody>
      </p:sp>
    </p:spTree>
    <p:extLst>
      <p:ext uri="{BB962C8B-B14F-4D97-AF65-F5344CB8AC3E}">
        <p14:creationId xmlns:p14="http://schemas.microsoft.com/office/powerpoint/2010/main" val="3783189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连接池关键配置说明</a:t>
            </a:r>
            <a:endParaRPr lang="zh-CN" altLang="en-US"/>
          </a:p>
        </p:txBody>
      </p:sp>
      <p:sp>
        <p:nvSpPr>
          <p:cNvPr id="3" name="内容占位符 2"/>
          <p:cNvSpPr>
            <a:spLocks noGrp="1"/>
          </p:cNvSpPr>
          <p:nvPr>
            <p:ph idx="1"/>
          </p:nvPr>
        </p:nvSpPr>
        <p:spPr/>
        <p:txBody>
          <a:bodyPr/>
          <a:lstStyle/>
          <a:p>
            <a:r>
              <a:rPr lang="zh-CN" altLang="en-US" smtClean="0"/>
              <a:t>在</a:t>
            </a:r>
            <a:r>
              <a:rPr lang="en-US" altLang="zh-CN" smtClean="0"/>
              <a:t>DBCP</a:t>
            </a:r>
            <a:r>
              <a:rPr lang="zh-CN" altLang="en-US" smtClean="0"/>
              <a:t>连接池的配置中，还有一个</a:t>
            </a:r>
            <a:r>
              <a:rPr lang="en-US" altLang="zh-CN" smtClean="0"/>
              <a:t>maxIdle</a:t>
            </a:r>
            <a:r>
              <a:rPr lang="zh-CN" altLang="en-US" smtClean="0"/>
              <a:t>的属性，表示最大空闲连接数，超过的空闲连接将被释放，默认值为</a:t>
            </a:r>
            <a:r>
              <a:rPr lang="en-US" altLang="zh-CN" smtClean="0"/>
              <a:t>8</a:t>
            </a:r>
            <a:r>
              <a:rPr lang="zh-CN" altLang="en-US" smtClean="0"/>
              <a:t>。对应的该属性在</a:t>
            </a:r>
            <a:r>
              <a:rPr lang="en-US" altLang="zh-CN" smtClean="0"/>
              <a:t>Druid</a:t>
            </a:r>
            <a:r>
              <a:rPr lang="zh-CN" altLang="en-US" smtClean="0"/>
              <a:t>连接池已不再使用，配置了也没有效果，</a:t>
            </a:r>
            <a:r>
              <a:rPr lang="en-US" altLang="zh-CN" smtClean="0"/>
              <a:t>c3p0</a:t>
            </a:r>
            <a:r>
              <a:rPr lang="zh-CN" altLang="en-US" smtClean="0"/>
              <a:t>连接池则没有对应的属性。</a:t>
            </a:r>
          </a:p>
          <a:p>
            <a:endParaRPr lang="zh-CN" altLang="en-US"/>
          </a:p>
        </p:txBody>
      </p:sp>
      <p:pic>
        <p:nvPicPr>
          <p:cNvPr id="287746" name="Picture 2"/>
          <p:cNvPicPr>
            <a:picLocks noChangeAspect="1" noChangeArrowheads="1"/>
          </p:cNvPicPr>
          <p:nvPr/>
        </p:nvPicPr>
        <p:blipFill>
          <a:blip r:embed="rId3" cstate="print"/>
          <a:srcRect/>
          <a:stretch>
            <a:fillRect/>
          </a:stretch>
        </p:blipFill>
        <p:spPr bwMode="auto">
          <a:xfrm>
            <a:off x="1212288" y="2693149"/>
            <a:ext cx="8531639" cy="3251161"/>
          </a:xfrm>
          <a:prstGeom prst="rect">
            <a:avLst/>
          </a:prstGeom>
          <a:noFill/>
          <a:ln w="9525">
            <a:noFill/>
            <a:miter lim="800000"/>
            <a:headEnd/>
            <a:tailEnd/>
          </a:ln>
        </p:spPr>
      </p:pic>
    </p:spTree>
    <p:extLst>
      <p:ext uri="{BB962C8B-B14F-4D97-AF65-F5344CB8AC3E}">
        <p14:creationId xmlns:p14="http://schemas.microsoft.com/office/powerpoint/2010/main" val="1114397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DBCP</a:t>
            </a:r>
            <a:r>
              <a:rPr lang="zh-CN" altLang="en-US" smtClean="0"/>
              <a:t>连接池配置与使用</a:t>
            </a:r>
            <a:endParaRPr lang="zh-CN" altLang="en-US"/>
          </a:p>
        </p:txBody>
      </p:sp>
      <p:sp>
        <p:nvSpPr>
          <p:cNvPr id="3" name="内容占位符 2"/>
          <p:cNvSpPr>
            <a:spLocks noGrp="1"/>
          </p:cNvSpPr>
          <p:nvPr>
            <p:ph idx="1"/>
          </p:nvPr>
        </p:nvSpPr>
        <p:spPr/>
        <p:txBody>
          <a:bodyPr>
            <a:normAutofit fontScale="32500" lnSpcReduction="20000"/>
          </a:bodyPr>
          <a:lstStyle/>
          <a:p>
            <a:r>
              <a:rPr lang="en-US" altLang="zh-CN" smtClean="0"/>
              <a:t>1</a:t>
            </a:r>
            <a:r>
              <a:rPr lang="zh-CN" altLang="en-US" smtClean="0"/>
              <a:t>、引入依赖</a:t>
            </a:r>
            <a:r>
              <a:rPr lang="en-US" altLang="zh-CN" smtClean="0"/>
              <a:t>jar</a:t>
            </a:r>
            <a:r>
              <a:rPr lang="zh-CN" altLang="en-US" smtClean="0"/>
              <a:t>包到</a:t>
            </a:r>
            <a:r>
              <a:rPr lang="en-US" altLang="zh-CN" smtClean="0"/>
              <a:t>lib</a:t>
            </a:r>
            <a:r>
              <a:rPr lang="zh-CN" altLang="en-US" smtClean="0"/>
              <a:t>下</a:t>
            </a:r>
            <a:endParaRPr lang="en-US" altLang="zh-CN" smtClean="0"/>
          </a:p>
          <a:p>
            <a:endParaRPr lang="en-US" altLang="zh-CN" smtClean="0"/>
          </a:p>
          <a:p>
            <a:endParaRPr lang="en-US" altLang="zh-CN" smtClean="0"/>
          </a:p>
          <a:p>
            <a:pPr>
              <a:buNone/>
            </a:pPr>
            <a:endParaRPr lang="en-US" altLang="zh-CN" smtClean="0"/>
          </a:p>
          <a:p>
            <a:pPr>
              <a:buNone/>
            </a:pPr>
            <a:endParaRPr lang="en-US" altLang="zh-CN" smtClean="0"/>
          </a:p>
          <a:p>
            <a:r>
              <a:rPr lang="en-US" altLang="zh-CN" smtClean="0"/>
              <a:t>2</a:t>
            </a:r>
            <a:r>
              <a:rPr lang="zh-CN" altLang="en-US" smtClean="0"/>
              <a:t>、通过</a:t>
            </a:r>
            <a:r>
              <a:rPr lang="en-US" altLang="zh-CN" smtClean="0"/>
              <a:t>DBCP2</a:t>
            </a:r>
            <a:r>
              <a:rPr lang="zh-CN" altLang="en-US" smtClean="0"/>
              <a:t>提供</a:t>
            </a:r>
            <a:r>
              <a:rPr lang="en-US" altLang="zh-CN" smtClean="0"/>
              <a:t>BasicDataSource</a:t>
            </a:r>
            <a:r>
              <a:rPr lang="zh-CN" altLang="en-US" smtClean="0"/>
              <a:t>配置连接参数，并获取连接。</a:t>
            </a:r>
            <a:endParaRPr lang="en-US" altLang="zh-CN" smtClean="0"/>
          </a:p>
          <a:p>
            <a:pPr lvl="1"/>
            <a:r>
              <a:rPr lang="zh-CN" altLang="en-US" smtClean="0"/>
              <a:t>此种配置为硬编码，不推荐使用，在实际开发中通过配置文件形式进行配置。</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buNone/>
            </a:pPr>
            <a:endParaRPr lang="en-US" altLang="zh-CN" smtClean="0"/>
          </a:p>
          <a:p>
            <a:pPr lvl="1">
              <a:buNone/>
            </a:pPr>
            <a:endParaRPr lang="en-US" altLang="zh-CN" smtClean="0"/>
          </a:p>
          <a:p>
            <a:r>
              <a:rPr lang="zh-CN" altLang="en-US" smtClean="0">
                <a:solidFill>
                  <a:srgbClr val="FF0000"/>
                </a:solidFill>
              </a:rPr>
              <a:t>示例代码：</a:t>
            </a:r>
            <a:r>
              <a:rPr lang="en-US" altLang="zh-CN" smtClean="0">
                <a:solidFill>
                  <a:srgbClr val="FF0000"/>
                </a:solidFill>
              </a:rPr>
              <a:t>ch07-dbpool/DbcpTestServlet</a:t>
            </a:r>
            <a:endParaRPr lang="zh-CN" altLang="en-US">
              <a:solidFill>
                <a:srgbClr val="FF0000"/>
              </a:solidFill>
            </a:endParaRPr>
          </a:p>
        </p:txBody>
      </p:sp>
      <p:pic>
        <p:nvPicPr>
          <p:cNvPr id="288770" name="Picture 2"/>
          <p:cNvPicPr>
            <a:picLocks noChangeAspect="1" noChangeArrowheads="1"/>
          </p:cNvPicPr>
          <p:nvPr/>
        </p:nvPicPr>
        <p:blipFill>
          <a:blip r:embed="rId2" cstate="print"/>
          <a:srcRect/>
          <a:stretch>
            <a:fillRect/>
          </a:stretch>
        </p:blipFill>
        <p:spPr bwMode="auto">
          <a:xfrm>
            <a:off x="1630522" y="1559023"/>
            <a:ext cx="4182340" cy="1209734"/>
          </a:xfrm>
          <a:prstGeom prst="rect">
            <a:avLst/>
          </a:prstGeom>
          <a:noFill/>
          <a:ln w="9525">
            <a:noFill/>
            <a:miter lim="800000"/>
            <a:headEnd/>
            <a:tailEnd/>
          </a:ln>
        </p:spPr>
      </p:pic>
      <p:pic>
        <p:nvPicPr>
          <p:cNvPr id="288772" name="Picture 4"/>
          <p:cNvPicPr>
            <a:picLocks noChangeAspect="1" noChangeArrowheads="1"/>
          </p:cNvPicPr>
          <p:nvPr/>
        </p:nvPicPr>
        <p:blipFill>
          <a:blip r:embed="rId3" cstate="print"/>
          <a:srcRect/>
          <a:stretch>
            <a:fillRect/>
          </a:stretch>
        </p:blipFill>
        <p:spPr bwMode="auto">
          <a:xfrm>
            <a:off x="2104914" y="3449234"/>
            <a:ext cx="8224875" cy="2670334"/>
          </a:xfrm>
          <a:prstGeom prst="rect">
            <a:avLst/>
          </a:prstGeom>
          <a:noFill/>
          <a:ln w="9525">
            <a:noFill/>
            <a:miter lim="800000"/>
            <a:headEnd/>
            <a:tailEnd/>
          </a:ln>
        </p:spPr>
      </p:pic>
      <p:grpSp>
        <p:nvGrpSpPr>
          <p:cNvPr id="7" name="组合 6"/>
          <p:cNvGrpSpPr/>
          <p:nvPr/>
        </p:nvGrpSpPr>
        <p:grpSpPr>
          <a:xfrm>
            <a:off x="3136165" y="6668981"/>
            <a:ext cx="4350211" cy="507831"/>
            <a:chOff x="2267744" y="5517232"/>
            <a:chExt cx="3744913" cy="483649"/>
          </a:xfrm>
        </p:grpSpPr>
        <p:sp>
          <p:nvSpPr>
            <p:cNvPr id="8" name="TextBox 5"/>
            <p:cNvSpPr txBox="1">
              <a:spLocks noChangeArrowheads="1"/>
            </p:cNvSpPr>
            <p:nvPr/>
          </p:nvSpPr>
          <p:spPr bwMode="auto">
            <a:xfrm>
              <a:off x="2267744" y="5517232"/>
              <a:ext cx="3744913" cy="483649"/>
            </a:xfrm>
            <a:prstGeom prst="rect">
              <a:avLst/>
            </a:prstGeom>
            <a:solidFill>
              <a:srgbClr val="0070C0"/>
            </a:solidFill>
            <a:ln w="9525">
              <a:noFill/>
              <a:miter lim="800000"/>
              <a:headEnd/>
              <a:tailEnd/>
            </a:ln>
          </p:spPr>
          <p:txBody>
            <a:bodyPr>
              <a:spAutoFit/>
            </a:bodyPr>
            <a:lstStyle/>
            <a:p>
              <a:pPr marL="0" lvl="2" algn="ctr"/>
              <a:r>
                <a:rPr lang="zh-CN" altLang="en-US" sz="2700" b="1">
                  <a:solidFill>
                    <a:schemeClr val="bg1"/>
                  </a:solidFill>
                </a:rPr>
                <a:t>讲师演示讲解</a:t>
              </a:r>
            </a:p>
          </p:txBody>
        </p:sp>
        <p:pic>
          <p:nvPicPr>
            <p:cNvPr id="9" name="图片 25" descr="timgaa.jpg"/>
            <p:cNvPicPr>
              <a:picLocks noChangeAspect="1"/>
            </p:cNvPicPr>
            <p:nvPr/>
          </p:nvPicPr>
          <p:blipFill>
            <a:blip r:embed="rId4" cstate="print"/>
            <a:srcRect/>
            <a:stretch>
              <a:fillRect/>
            </a:stretch>
          </p:blipFill>
          <p:spPr bwMode="auto">
            <a:xfrm>
              <a:off x="2267744" y="5517232"/>
              <a:ext cx="647700" cy="452437"/>
            </a:xfrm>
            <a:prstGeom prst="rect">
              <a:avLst/>
            </a:prstGeom>
            <a:noFill/>
            <a:ln w="9525">
              <a:noFill/>
              <a:miter lim="800000"/>
              <a:headEnd/>
              <a:tailEnd/>
            </a:ln>
          </p:spPr>
        </p:pic>
      </p:grpSp>
    </p:spTree>
    <p:extLst>
      <p:ext uri="{BB962C8B-B14F-4D97-AF65-F5344CB8AC3E}">
        <p14:creationId xmlns:p14="http://schemas.microsoft.com/office/powerpoint/2010/main" val="931720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DBCP</a:t>
            </a:r>
            <a:r>
              <a:rPr lang="zh-CN" altLang="en-US" smtClean="0"/>
              <a:t>连接池配置与使用</a:t>
            </a:r>
            <a:endParaRPr lang="zh-CN" altLang="en-US"/>
          </a:p>
        </p:txBody>
      </p:sp>
      <p:sp>
        <p:nvSpPr>
          <p:cNvPr id="3" name="内容占位符 2"/>
          <p:cNvSpPr>
            <a:spLocks noGrp="1"/>
          </p:cNvSpPr>
          <p:nvPr>
            <p:ph idx="1"/>
          </p:nvPr>
        </p:nvSpPr>
        <p:spPr>
          <a:xfrm>
            <a:off x="531098" y="1029765"/>
            <a:ext cx="9463874" cy="5217319"/>
          </a:xfrm>
        </p:spPr>
        <p:txBody>
          <a:bodyPr>
            <a:normAutofit fontScale="40000" lnSpcReduction="20000"/>
          </a:bodyPr>
          <a:lstStyle/>
          <a:p>
            <a:r>
              <a:rPr lang="en-US" altLang="zh-CN" smtClean="0"/>
              <a:t>2</a:t>
            </a:r>
            <a:r>
              <a:rPr lang="zh-CN" altLang="en-US" smtClean="0"/>
              <a:t>、通过</a:t>
            </a:r>
            <a:r>
              <a:rPr lang="en-US" altLang="zh-CN" smtClean="0"/>
              <a:t>DBCP2</a:t>
            </a:r>
            <a:r>
              <a:rPr lang="zh-CN" altLang="en-US" smtClean="0"/>
              <a:t>提供</a:t>
            </a:r>
            <a:r>
              <a:rPr lang="en-US" altLang="zh-CN" smtClean="0"/>
              <a:t>BasicDataSource</a:t>
            </a:r>
            <a:r>
              <a:rPr lang="zh-CN" altLang="en-US" smtClean="0"/>
              <a:t>配置连接参数，并获取连接（配置文件形式）</a:t>
            </a:r>
            <a:endParaRPr lang="en-US" altLang="zh-CN" smtClean="0"/>
          </a:p>
          <a:p>
            <a:pPr lvl="1"/>
            <a:r>
              <a:rPr lang="zh-CN" altLang="en-US" smtClean="0"/>
              <a:t>创建</a:t>
            </a:r>
            <a:r>
              <a:rPr lang="en-US" altLang="zh-CN" smtClean="0"/>
              <a:t>db.properties</a:t>
            </a:r>
            <a:r>
              <a:rPr lang="zh-CN" altLang="en-US" smtClean="0"/>
              <a:t>文件：</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buNone/>
            </a:pPr>
            <a:endParaRPr lang="en-US" altLang="zh-CN" smtClean="0"/>
          </a:p>
          <a:p>
            <a:pPr lvl="1">
              <a:buNone/>
            </a:pPr>
            <a:endParaRPr lang="en-US" altLang="zh-CN" smtClean="0"/>
          </a:p>
          <a:p>
            <a:pPr lvl="1"/>
            <a:r>
              <a:rPr lang="zh-CN" altLang="en-US" smtClean="0"/>
              <a:t>读取配置文件，获取连接</a:t>
            </a:r>
            <a:r>
              <a:rPr lang="en-US" altLang="zh-CN" smtClean="0"/>
              <a:t>.</a:t>
            </a:r>
          </a:p>
          <a:p>
            <a:pPr lvl="2"/>
            <a:r>
              <a:rPr lang="zh-CN" altLang="zh-CN" smtClean="0"/>
              <a:t>核心类：</a:t>
            </a:r>
            <a:r>
              <a:rPr lang="en-US" altLang="zh-CN" smtClean="0"/>
              <a:t>BasicDataSource</a:t>
            </a:r>
          </a:p>
          <a:p>
            <a:pPr lvl="2"/>
            <a:r>
              <a:rPr lang="en-US" altLang="zh-CN" smtClean="0"/>
              <a:t>Java</a:t>
            </a:r>
            <a:r>
              <a:rPr lang="zh-CN" altLang="en-US" smtClean="0"/>
              <a:t>规范</a:t>
            </a:r>
            <a:r>
              <a:rPr lang="zh-CN" altLang="zh-CN" smtClean="0"/>
              <a:t>：连接池技术</a:t>
            </a:r>
            <a:r>
              <a:rPr lang="zh-CN" altLang="en-US" smtClean="0"/>
              <a:t>需要实现</a:t>
            </a:r>
            <a:r>
              <a:rPr lang="en-US" altLang="zh-CN" smtClean="0"/>
              <a:t>javax.sql.DataSource</a:t>
            </a:r>
            <a:r>
              <a:rPr lang="zh-CN" altLang="en-US" smtClean="0"/>
              <a:t>接口；</a:t>
            </a:r>
            <a:endParaRPr lang="zh-CN" altLang="zh-CN" smtClean="0"/>
          </a:p>
          <a:p>
            <a:pPr lvl="2"/>
            <a:endParaRPr lang="en-US" altLang="zh-CN" smtClean="0"/>
          </a:p>
          <a:p>
            <a:pPr lvl="1"/>
            <a:endParaRPr lang="en-US" altLang="zh-CN" smtClean="0"/>
          </a:p>
          <a:p>
            <a:pPr lvl="1"/>
            <a:endParaRPr lang="en-US" altLang="zh-CN" smtClean="0"/>
          </a:p>
          <a:p>
            <a:pPr lvl="1">
              <a:buNone/>
            </a:pPr>
            <a:endParaRPr lang="en-US" altLang="zh-CN" smtClean="0"/>
          </a:p>
          <a:p>
            <a:pPr lvl="1">
              <a:buNone/>
            </a:pPr>
            <a:endParaRPr lang="en-US" altLang="zh-CN" smtClean="0">
              <a:solidFill>
                <a:srgbClr val="FF0000"/>
              </a:solidFill>
            </a:endParaRPr>
          </a:p>
          <a:p>
            <a:r>
              <a:rPr lang="zh-CN" altLang="en-US" smtClean="0">
                <a:solidFill>
                  <a:srgbClr val="FF0000"/>
                </a:solidFill>
              </a:rPr>
              <a:t>示例代码：</a:t>
            </a:r>
            <a:r>
              <a:rPr lang="en-US" altLang="zh-CN" smtClean="0">
                <a:solidFill>
                  <a:srgbClr val="FF0000"/>
                </a:solidFill>
              </a:rPr>
              <a:t>ch07-dbpool/DbcpTestServlet</a:t>
            </a:r>
            <a:endParaRPr lang="zh-CN" altLang="en-US" smtClean="0">
              <a:solidFill>
                <a:srgbClr val="FF0000"/>
              </a:solidFill>
            </a:endParaRPr>
          </a:p>
          <a:p>
            <a:pPr lvl="1"/>
            <a:endParaRPr lang="en-US" altLang="zh-CN" smtClean="0"/>
          </a:p>
        </p:txBody>
      </p:sp>
      <p:pic>
        <p:nvPicPr>
          <p:cNvPr id="289794" name="Picture 2"/>
          <p:cNvPicPr>
            <a:picLocks noChangeAspect="1" noChangeArrowheads="1"/>
          </p:cNvPicPr>
          <p:nvPr/>
        </p:nvPicPr>
        <p:blipFill>
          <a:blip r:embed="rId2" cstate="print"/>
          <a:srcRect/>
          <a:stretch>
            <a:fillRect/>
          </a:stretch>
        </p:blipFill>
        <p:spPr bwMode="auto">
          <a:xfrm>
            <a:off x="1714169" y="2163891"/>
            <a:ext cx="6682985" cy="1738993"/>
          </a:xfrm>
          <a:prstGeom prst="rect">
            <a:avLst/>
          </a:prstGeom>
          <a:noFill/>
          <a:ln w="9525">
            <a:noFill/>
            <a:miter lim="800000"/>
            <a:headEnd/>
            <a:tailEnd/>
          </a:ln>
        </p:spPr>
      </p:pic>
      <p:pic>
        <p:nvPicPr>
          <p:cNvPr id="289795" name="Picture 3"/>
          <p:cNvPicPr>
            <a:picLocks noChangeAspect="1" noChangeArrowheads="1"/>
          </p:cNvPicPr>
          <p:nvPr/>
        </p:nvPicPr>
        <p:blipFill>
          <a:blip r:embed="rId3" cstate="print"/>
          <a:srcRect/>
          <a:stretch>
            <a:fillRect/>
          </a:stretch>
        </p:blipFill>
        <p:spPr bwMode="auto">
          <a:xfrm>
            <a:off x="1335988" y="4961402"/>
            <a:ext cx="8742861" cy="1190149"/>
          </a:xfrm>
          <a:prstGeom prst="rect">
            <a:avLst/>
          </a:prstGeom>
          <a:noFill/>
          <a:ln w="9525">
            <a:noFill/>
            <a:miter lim="800000"/>
            <a:headEnd/>
            <a:tailEnd/>
          </a:ln>
        </p:spPr>
      </p:pic>
      <p:grpSp>
        <p:nvGrpSpPr>
          <p:cNvPr id="13" name="组合 12"/>
          <p:cNvGrpSpPr/>
          <p:nvPr/>
        </p:nvGrpSpPr>
        <p:grpSpPr>
          <a:xfrm>
            <a:off x="3136165" y="6668981"/>
            <a:ext cx="4350211" cy="507831"/>
            <a:chOff x="2267744" y="5517232"/>
            <a:chExt cx="3744913" cy="483649"/>
          </a:xfrm>
        </p:grpSpPr>
        <p:sp>
          <p:nvSpPr>
            <p:cNvPr id="14" name="TextBox 5"/>
            <p:cNvSpPr txBox="1">
              <a:spLocks noChangeArrowheads="1"/>
            </p:cNvSpPr>
            <p:nvPr/>
          </p:nvSpPr>
          <p:spPr bwMode="auto">
            <a:xfrm>
              <a:off x="2267744" y="5517232"/>
              <a:ext cx="3744913" cy="483649"/>
            </a:xfrm>
            <a:prstGeom prst="rect">
              <a:avLst/>
            </a:prstGeom>
            <a:solidFill>
              <a:srgbClr val="0070C0"/>
            </a:solidFill>
            <a:ln w="9525">
              <a:noFill/>
              <a:miter lim="800000"/>
              <a:headEnd/>
              <a:tailEnd/>
            </a:ln>
          </p:spPr>
          <p:txBody>
            <a:bodyPr>
              <a:spAutoFit/>
            </a:bodyPr>
            <a:lstStyle/>
            <a:p>
              <a:pPr marL="0" lvl="2" algn="ctr"/>
              <a:r>
                <a:rPr lang="zh-CN" altLang="en-US" sz="2700" b="1">
                  <a:solidFill>
                    <a:schemeClr val="bg1"/>
                  </a:solidFill>
                </a:rPr>
                <a:t>讲师演示讲解</a:t>
              </a:r>
            </a:p>
          </p:txBody>
        </p:sp>
        <p:pic>
          <p:nvPicPr>
            <p:cNvPr id="15" name="图片 25" descr="timgaa.jpg"/>
            <p:cNvPicPr>
              <a:picLocks noChangeAspect="1"/>
            </p:cNvPicPr>
            <p:nvPr/>
          </p:nvPicPr>
          <p:blipFill>
            <a:blip r:embed="rId4" cstate="print"/>
            <a:srcRect/>
            <a:stretch>
              <a:fillRect/>
            </a:stretch>
          </p:blipFill>
          <p:spPr bwMode="auto">
            <a:xfrm>
              <a:off x="2267744" y="5517232"/>
              <a:ext cx="647700" cy="452437"/>
            </a:xfrm>
            <a:prstGeom prst="rect">
              <a:avLst/>
            </a:prstGeom>
            <a:noFill/>
            <a:ln w="9525">
              <a:noFill/>
              <a:miter lim="800000"/>
              <a:headEnd/>
              <a:tailEnd/>
            </a:ln>
          </p:spPr>
        </p:pic>
      </p:grpSp>
    </p:spTree>
    <p:extLst>
      <p:ext uri="{BB962C8B-B14F-4D97-AF65-F5344CB8AC3E}">
        <p14:creationId xmlns:p14="http://schemas.microsoft.com/office/powerpoint/2010/main" val="3992263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TOMCAT</a:t>
            </a:r>
            <a:r>
              <a:rPr lang="zh-CN" altLang="en-US" smtClean="0"/>
              <a:t>连接池配置与使用</a:t>
            </a:r>
            <a:r>
              <a:rPr lang="en-US" altLang="zh-CN" smtClean="0"/>
              <a:t>(DBCP</a:t>
            </a:r>
            <a:r>
              <a:rPr lang="zh-CN" altLang="en-US" smtClean="0"/>
              <a:t>）</a:t>
            </a:r>
            <a:endParaRPr lang="zh-CN" altLang="en-US"/>
          </a:p>
        </p:txBody>
      </p:sp>
      <p:sp>
        <p:nvSpPr>
          <p:cNvPr id="5" name="内容占位符 4"/>
          <p:cNvSpPr>
            <a:spLocks noGrp="1"/>
          </p:cNvSpPr>
          <p:nvPr>
            <p:ph idx="1"/>
          </p:nvPr>
        </p:nvSpPr>
        <p:spPr/>
        <p:txBody>
          <a:bodyPr/>
          <a:lstStyle/>
          <a:p>
            <a:r>
              <a:rPr lang="zh-CN" altLang="en-US" smtClean="0"/>
              <a:t>配置</a:t>
            </a:r>
            <a:r>
              <a:rPr lang="en-US" altLang="zh-CN" smtClean="0"/>
              <a:t>Tomcat</a:t>
            </a:r>
            <a:r>
              <a:rPr lang="zh-CN" altLang="en-US" smtClean="0"/>
              <a:t>数据源</a:t>
            </a:r>
            <a:endParaRPr lang="en-US" altLang="zh-CN" smtClean="0"/>
          </a:p>
          <a:p>
            <a:pPr lvl="1"/>
            <a:r>
              <a:rPr lang="en-US" altLang="zh-CN" smtClean="0"/>
              <a:t>Tomcat</a:t>
            </a:r>
            <a:r>
              <a:rPr lang="zh-CN" altLang="en-US" smtClean="0"/>
              <a:t>都提供了</a:t>
            </a:r>
            <a:r>
              <a:rPr lang="en-US" altLang="zh-CN" smtClean="0"/>
              <a:t>DataSoruce(DBCP)</a:t>
            </a:r>
            <a:r>
              <a:rPr lang="zh-CN" altLang="en-US" smtClean="0"/>
              <a:t>的实现，即连接池的实现。通常我们把</a:t>
            </a:r>
            <a:r>
              <a:rPr lang="en-US" altLang="zh-CN" smtClean="0"/>
              <a:t>DataSource</a:t>
            </a:r>
            <a:r>
              <a:rPr lang="zh-CN" altLang="en-US" smtClean="0"/>
              <a:t>的实现，按其英文含义称之为数据源，数据源中都包含了数据库连接池的实现。</a:t>
            </a:r>
            <a:endParaRPr lang="en-US" altLang="zh-CN" smtClean="0"/>
          </a:p>
          <a:p>
            <a:pPr lvl="1"/>
            <a:r>
              <a:rPr lang="en-US" altLang="zh-CN" smtClean="0"/>
              <a:t>1</a:t>
            </a:r>
            <a:r>
              <a:rPr lang="zh-CN" altLang="en-US" smtClean="0"/>
              <a:t>、在</a:t>
            </a:r>
            <a:r>
              <a:rPr lang="en-US" altLang="zh-CN" smtClean="0"/>
              <a:t>META-INF</a:t>
            </a:r>
            <a:r>
              <a:rPr lang="zh-CN" altLang="en-US" smtClean="0"/>
              <a:t>新建</a:t>
            </a:r>
            <a:r>
              <a:rPr lang="en-US" altLang="zh-CN" smtClean="0"/>
              <a:t>context.xml</a:t>
            </a:r>
            <a:r>
              <a:rPr lang="zh-CN" altLang="en-US" smtClean="0"/>
              <a:t>文件，内容为：</a:t>
            </a:r>
            <a:endParaRPr lang="en-US" altLang="zh-CN" smtClean="0"/>
          </a:p>
          <a:p>
            <a:endParaRPr lang="zh-CN" altLang="en-US"/>
          </a:p>
        </p:txBody>
      </p:sp>
      <p:sp>
        <p:nvSpPr>
          <p:cNvPr id="8" name="Rectangle 5"/>
          <p:cNvSpPr>
            <a:spLocks noChangeArrowheads="1"/>
          </p:cNvSpPr>
          <p:nvPr/>
        </p:nvSpPr>
        <p:spPr bwMode="auto">
          <a:xfrm>
            <a:off x="1546876" y="2768758"/>
            <a:ext cx="8197386" cy="4007245"/>
          </a:xfrm>
          <a:prstGeom prst="rect">
            <a:avLst/>
          </a:prstGeom>
          <a:solidFill>
            <a:schemeClr val="accent1"/>
          </a:solidFill>
          <a:ln w="9525" algn="ctr">
            <a:solidFill>
              <a:schemeClr val="tx1"/>
            </a:solidFill>
            <a:miter lim="800000"/>
            <a:headEnd/>
            <a:tailEnd/>
          </a:ln>
          <a:effectLst/>
        </p:spPr>
        <p:txBody>
          <a:bodyPr wrap="none" lIns="101837" tIns="50918" rIns="101837" bIns="50918" anchor="ctr"/>
          <a:lstStyle/>
          <a:p>
            <a:r>
              <a:rPr lang="en-US" altLang="zh-CN" smtClean="0"/>
              <a:t>&lt;?xml version=</a:t>
            </a:r>
            <a:r>
              <a:rPr lang="en-US" altLang="zh-CN" i="1" smtClean="0"/>
              <a:t>"1.0" encoding="UTF-8"?&gt;</a:t>
            </a:r>
          </a:p>
          <a:p>
            <a:r>
              <a:rPr lang="en-US" altLang="zh-CN" smtClean="0"/>
              <a:t>&lt;Context&gt;  </a:t>
            </a:r>
          </a:p>
          <a:p>
            <a:r>
              <a:rPr lang="en-US" altLang="zh-CN" smtClean="0"/>
              <a:t>&lt;Resource name=</a:t>
            </a:r>
            <a:r>
              <a:rPr lang="en-US" altLang="zh-CN" i="1" smtClean="0"/>
              <a:t>"jdbc/TestDataSource" auth="Container"  </a:t>
            </a:r>
          </a:p>
          <a:p>
            <a:r>
              <a:rPr lang="en-US" altLang="zh-CN" smtClean="0"/>
              <a:t>    type=</a:t>
            </a:r>
            <a:r>
              <a:rPr lang="en-US" altLang="zh-CN" i="1" smtClean="0"/>
              <a:t>"javax.sql.DataSource"  </a:t>
            </a:r>
          </a:p>
          <a:p>
            <a:r>
              <a:rPr lang="en-US" altLang="zh-CN" smtClean="0"/>
              <a:t>    driverClassName=</a:t>
            </a:r>
            <a:r>
              <a:rPr lang="en-US" altLang="zh-CN" i="1" smtClean="0"/>
              <a:t>"oracle.jdbc.driver.OracleDriver"  </a:t>
            </a:r>
          </a:p>
          <a:p>
            <a:r>
              <a:rPr lang="en-US" altLang="zh-CN" smtClean="0"/>
              <a:t>    url=</a:t>
            </a:r>
            <a:r>
              <a:rPr lang="en-US" altLang="zh-CN" i="1" smtClean="0"/>
              <a:t>"jdbc:oracle:thin:@localhost:1521:TESTEDU"</a:t>
            </a:r>
          </a:p>
          <a:p>
            <a:r>
              <a:rPr lang="en-US" altLang="zh-CN" smtClean="0"/>
              <a:t>   username=</a:t>
            </a:r>
            <a:r>
              <a:rPr lang="en-US" altLang="zh-CN" i="1" smtClean="0"/>
              <a:t>"scott"  </a:t>
            </a:r>
          </a:p>
          <a:p>
            <a:r>
              <a:rPr lang="en-US" altLang="zh-CN" smtClean="0"/>
              <a:t>    password=</a:t>
            </a:r>
            <a:r>
              <a:rPr lang="en-US" altLang="zh-CN" i="1" smtClean="0"/>
              <a:t>"tiger"  </a:t>
            </a:r>
          </a:p>
          <a:p>
            <a:r>
              <a:rPr lang="en-US" altLang="zh-CN" smtClean="0"/>
              <a:t>   initialSize=</a:t>
            </a:r>
            <a:r>
              <a:rPr lang="en-US" altLang="zh-CN" i="1" smtClean="0"/>
              <a:t>"3"</a:t>
            </a:r>
          </a:p>
          <a:p>
            <a:r>
              <a:rPr lang="en-US" altLang="zh-CN" smtClean="0"/>
              <a:t>    maxTotal=</a:t>
            </a:r>
            <a:r>
              <a:rPr lang="en-US" altLang="zh-CN" i="1" smtClean="0"/>
              <a:t>"10"  </a:t>
            </a:r>
          </a:p>
          <a:p>
            <a:r>
              <a:rPr lang="en-US" altLang="zh-CN" smtClean="0"/>
              <a:t>    maxIdle=</a:t>
            </a:r>
            <a:r>
              <a:rPr lang="en-US" altLang="zh-CN" i="1" smtClean="0"/>
              <a:t>"8"  </a:t>
            </a:r>
          </a:p>
          <a:p>
            <a:r>
              <a:rPr lang="en-US" altLang="zh-CN" smtClean="0"/>
              <a:t>    maxWaitMillis=</a:t>
            </a:r>
            <a:r>
              <a:rPr lang="en-US" altLang="zh-CN" i="1" smtClean="0"/>
              <a:t>"5000"</a:t>
            </a:r>
          </a:p>
          <a:p>
            <a:r>
              <a:rPr lang="zh-CN" altLang="en-US" smtClean="0"/>
              <a:t> </a:t>
            </a:r>
            <a:r>
              <a:rPr lang="en-US" altLang="zh-CN" smtClean="0"/>
              <a:t>/&gt;</a:t>
            </a:r>
          </a:p>
          <a:p>
            <a:r>
              <a:rPr lang="en-US" altLang="zh-CN" smtClean="0"/>
              <a:t>&lt;/Context&gt;</a:t>
            </a:r>
            <a:endParaRPr lang="en-US" altLang="zh-CN"/>
          </a:p>
        </p:txBody>
      </p:sp>
    </p:spTree>
    <p:extLst>
      <p:ext uri="{BB962C8B-B14F-4D97-AF65-F5344CB8AC3E}">
        <p14:creationId xmlns:p14="http://schemas.microsoft.com/office/powerpoint/2010/main" val="4161676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TOMCAT</a:t>
            </a:r>
            <a:r>
              <a:rPr lang="zh-CN" altLang="en-US" smtClean="0"/>
              <a:t>连接池配置与使用</a:t>
            </a:r>
            <a:r>
              <a:rPr lang="en-US" altLang="zh-CN" smtClean="0"/>
              <a:t>(DBCP</a:t>
            </a:r>
            <a:r>
              <a:rPr lang="zh-CN" altLang="en-US" smtClean="0"/>
              <a:t>）</a:t>
            </a:r>
            <a:endParaRPr lang="zh-CN" altLang="en-US"/>
          </a:p>
        </p:txBody>
      </p:sp>
      <p:sp>
        <p:nvSpPr>
          <p:cNvPr id="5" name="内容占位符 4"/>
          <p:cNvSpPr>
            <a:spLocks noGrp="1"/>
          </p:cNvSpPr>
          <p:nvPr>
            <p:ph idx="1"/>
          </p:nvPr>
        </p:nvSpPr>
        <p:spPr/>
        <p:txBody>
          <a:bodyPr/>
          <a:lstStyle/>
          <a:p>
            <a:r>
              <a:rPr lang="zh-CN" altLang="en-US" smtClean="0"/>
              <a:t>配置</a:t>
            </a:r>
            <a:r>
              <a:rPr lang="en-US" altLang="zh-CN" smtClean="0"/>
              <a:t>Tomcat</a:t>
            </a:r>
            <a:r>
              <a:rPr lang="zh-CN" altLang="en-US" smtClean="0"/>
              <a:t>数据源</a:t>
            </a:r>
            <a:endParaRPr lang="en-US" altLang="zh-CN" smtClean="0"/>
          </a:p>
          <a:p>
            <a:r>
              <a:rPr lang="en-US" altLang="zh-CN" smtClean="0"/>
              <a:t>2</a:t>
            </a:r>
            <a:r>
              <a:rPr lang="zh-CN" altLang="en-US" smtClean="0"/>
              <a:t>、通过</a:t>
            </a:r>
            <a:r>
              <a:rPr lang="en-US" altLang="zh-CN" smtClean="0"/>
              <a:t>JNDI API</a:t>
            </a:r>
            <a:r>
              <a:rPr lang="zh-CN" altLang="en-US" smtClean="0"/>
              <a:t>获取数据源</a:t>
            </a:r>
            <a:endParaRPr lang="en-US" altLang="zh-CN" smtClean="0"/>
          </a:p>
          <a:p>
            <a:pPr lvl="1"/>
            <a:r>
              <a:rPr lang="en-US" altLang="zh-CN" smtClean="0"/>
              <a:t>JNDI(Java Naming and Directory Interface)</a:t>
            </a:r>
            <a:r>
              <a:rPr lang="zh-CN" altLang="en-US" smtClean="0"/>
              <a:t>，</a:t>
            </a:r>
            <a:r>
              <a:rPr lang="en-US" altLang="zh-CN" smtClean="0"/>
              <a:t>Java</a:t>
            </a:r>
            <a:r>
              <a:rPr lang="zh-CN" altLang="en-US" smtClean="0"/>
              <a:t>命名和目录接口，它对应于</a:t>
            </a:r>
            <a:r>
              <a:rPr lang="en-US" altLang="zh-CN" smtClean="0"/>
              <a:t>J2SE</a:t>
            </a:r>
            <a:r>
              <a:rPr lang="zh-CN" altLang="en-US" smtClean="0"/>
              <a:t>中的</a:t>
            </a:r>
            <a:r>
              <a:rPr lang="en-US" altLang="zh-CN" smtClean="0"/>
              <a:t>javax.naming</a:t>
            </a:r>
            <a:r>
              <a:rPr lang="zh-CN" altLang="en-US" smtClean="0"/>
              <a:t>包，这套</a:t>
            </a:r>
            <a:r>
              <a:rPr lang="en-US" altLang="zh-CN" smtClean="0"/>
              <a:t>API</a:t>
            </a:r>
            <a:r>
              <a:rPr lang="zh-CN" altLang="en-US" smtClean="0"/>
              <a:t>的主要作用在于：它可以把</a:t>
            </a:r>
            <a:r>
              <a:rPr lang="en-US" altLang="zh-CN" smtClean="0"/>
              <a:t>Java</a:t>
            </a:r>
            <a:r>
              <a:rPr lang="zh-CN" altLang="en-US" smtClean="0"/>
              <a:t>对象放在一个容器中（</a:t>
            </a:r>
            <a:r>
              <a:rPr lang="en-US" altLang="zh-CN" smtClean="0"/>
              <a:t>JNDI</a:t>
            </a:r>
            <a:r>
              <a:rPr lang="zh-CN" altLang="en-US" smtClean="0"/>
              <a:t>容器），并为容器中的</a:t>
            </a:r>
            <a:r>
              <a:rPr lang="en-US" altLang="zh-CN" smtClean="0"/>
              <a:t>java</a:t>
            </a:r>
            <a:r>
              <a:rPr lang="zh-CN" altLang="en-US" smtClean="0"/>
              <a:t>对象取一个名称，以后程序想获得</a:t>
            </a:r>
            <a:r>
              <a:rPr lang="en-US" altLang="zh-CN" smtClean="0"/>
              <a:t>Java</a:t>
            </a:r>
            <a:r>
              <a:rPr lang="zh-CN" altLang="en-US" smtClean="0"/>
              <a:t>对象，只需通过名称检索即可。</a:t>
            </a:r>
            <a:endParaRPr lang="en-US" altLang="zh-CN" smtClean="0"/>
          </a:p>
          <a:p>
            <a:pPr lvl="1"/>
            <a:r>
              <a:rPr lang="zh-CN" altLang="en-US" smtClean="0"/>
              <a:t>其核心</a:t>
            </a:r>
            <a:r>
              <a:rPr lang="en-US" altLang="zh-CN" smtClean="0"/>
              <a:t>API</a:t>
            </a:r>
            <a:r>
              <a:rPr lang="zh-CN" altLang="en-US" smtClean="0"/>
              <a:t>为</a:t>
            </a:r>
            <a:r>
              <a:rPr lang="en-US" altLang="zh-CN" smtClean="0"/>
              <a:t>Context</a:t>
            </a:r>
            <a:r>
              <a:rPr lang="zh-CN" altLang="en-US" smtClean="0"/>
              <a:t>，它代表</a:t>
            </a:r>
            <a:r>
              <a:rPr lang="en-US" altLang="zh-CN" smtClean="0"/>
              <a:t>JNDI</a:t>
            </a:r>
            <a:r>
              <a:rPr lang="zh-CN" altLang="en-US" smtClean="0"/>
              <a:t>容器，其</a:t>
            </a:r>
            <a:r>
              <a:rPr lang="en-US" altLang="zh-CN" smtClean="0"/>
              <a:t>lookup</a:t>
            </a:r>
            <a:r>
              <a:rPr lang="zh-CN" altLang="en-US" smtClean="0"/>
              <a:t>方法为检索容器中对应名称的对象。</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solidFill>
                <a:srgbClr val="FF0000"/>
              </a:solidFill>
            </a:endParaRPr>
          </a:p>
          <a:p>
            <a:r>
              <a:rPr lang="zh-CN" altLang="en-US" smtClean="0">
                <a:solidFill>
                  <a:srgbClr val="FF0000"/>
                </a:solidFill>
              </a:rPr>
              <a:t>示例代码：</a:t>
            </a:r>
            <a:r>
              <a:rPr lang="en-US" altLang="zh-CN" smtClean="0">
                <a:solidFill>
                  <a:srgbClr val="FF0000"/>
                </a:solidFill>
              </a:rPr>
              <a:t>ch07-dbpool/DbcpTestServlet</a:t>
            </a:r>
            <a:endParaRPr lang="zh-CN" altLang="en-US" smtClean="0">
              <a:solidFill>
                <a:srgbClr val="FF0000"/>
              </a:solidFill>
            </a:endParaRPr>
          </a:p>
          <a:p>
            <a:pPr lvl="1"/>
            <a:endParaRPr lang="en-US" altLang="zh-CN" smtClean="0"/>
          </a:p>
          <a:p>
            <a:pPr lvl="1"/>
            <a:endParaRPr lang="en-US" altLang="zh-CN" smtClean="0"/>
          </a:p>
          <a:p>
            <a:pPr lvl="1"/>
            <a:endParaRPr lang="en-US" altLang="zh-CN" smtClean="0"/>
          </a:p>
          <a:p>
            <a:pPr lvl="1"/>
            <a:endParaRPr lang="zh-CN" altLang="en-US" smtClean="0"/>
          </a:p>
          <a:p>
            <a:pPr lvl="1"/>
            <a:endParaRPr lang="en-US" altLang="zh-CN" smtClean="0"/>
          </a:p>
          <a:p>
            <a:pPr lvl="1"/>
            <a:endParaRPr lang="zh-CN" altLang="en-US"/>
          </a:p>
        </p:txBody>
      </p:sp>
      <p:pic>
        <p:nvPicPr>
          <p:cNvPr id="290818" name="Picture 2"/>
          <p:cNvPicPr>
            <a:picLocks noChangeAspect="1" noChangeArrowheads="1"/>
          </p:cNvPicPr>
          <p:nvPr/>
        </p:nvPicPr>
        <p:blipFill>
          <a:blip r:embed="rId2" cstate="print"/>
          <a:srcRect/>
          <a:stretch>
            <a:fillRect/>
          </a:stretch>
        </p:blipFill>
        <p:spPr bwMode="auto">
          <a:xfrm>
            <a:off x="459467" y="3676058"/>
            <a:ext cx="9870322" cy="982909"/>
          </a:xfrm>
          <a:prstGeom prst="rect">
            <a:avLst/>
          </a:prstGeom>
          <a:noFill/>
          <a:ln w="9525">
            <a:noFill/>
            <a:miter lim="800000"/>
            <a:headEnd/>
            <a:tailEnd/>
          </a:ln>
        </p:spPr>
      </p:pic>
      <p:grpSp>
        <p:nvGrpSpPr>
          <p:cNvPr id="6" name="组合 5"/>
          <p:cNvGrpSpPr/>
          <p:nvPr/>
        </p:nvGrpSpPr>
        <p:grpSpPr>
          <a:xfrm>
            <a:off x="2968872" y="5868698"/>
            <a:ext cx="4350211" cy="507831"/>
            <a:chOff x="2267744" y="5517232"/>
            <a:chExt cx="3744913" cy="483649"/>
          </a:xfrm>
        </p:grpSpPr>
        <p:sp>
          <p:nvSpPr>
            <p:cNvPr id="7" name="TextBox 5"/>
            <p:cNvSpPr txBox="1">
              <a:spLocks noChangeArrowheads="1"/>
            </p:cNvSpPr>
            <p:nvPr/>
          </p:nvSpPr>
          <p:spPr bwMode="auto">
            <a:xfrm>
              <a:off x="2267744" y="5517232"/>
              <a:ext cx="3744913" cy="483649"/>
            </a:xfrm>
            <a:prstGeom prst="rect">
              <a:avLst/>
            </a:prstGeom>
            <a:solidFill>
              <a:srgbClr val="0070C0"/>
            </a:solidFill>
            <a:ln w="9525">
              <a:noFill/>
              <a:miter lim="800000"/>
              <a:headEnd/>
              <a:tailEnd/>
            </a:ln>
          </p:spPr>
          <p:txBody>
            <a:bodyPr>
              <a:spAutoFit/>
            </a:bodyPr>
            <a:lstStyle/>
            <a:p>
              <a:pPr marL="0" lvl="2" algn="ctr"/>
              <a:r>
                <a:rPr lang="zh-CN" altLang="en-US" sz="2700" b="1">
                  <a:solidFill>
                    <a:schemeClr val="bg1"/>
                  </a:solidFill>
                </a:rPr>
                <a:t>讲师演示讲解</a:t>
              </a:r>
            </a:p>
          </p:txBody>
        </p:sp>
        <p:pic>
          <p:nvPicPr>
            <p:cNvPr id="9" name="图片 25" descr="timgaa.jpg"/>
            <p:cNvPicPr>
              <a:picLocks noChangeAspect="1"/>
            </p:cNvPicPr>
            <p:nvPr/>
          </p:nvPicPr>
          <p:blipFill>
            <a:blip r:embed="rId3" cstate="print"/>
            <a:srcRect/>
            <a:stretch>
              <a:fillRect/>
            </a:stretch>
          </p:blipFill>
          <p:spPr bwMode="auto">
            <a:xfrm>
              <a:off x="2267744" y="5517232"/>
              <a:ext cx="647700" cy="452437"/>
            </a:xfrm>
            <a:prstGeom prst="rect">
              <a:avLst/>
            </a:prstGeom>
            <a:noFill/>
            <a:ln w="9525">
              <a:noFill/>
              <a:miter lim="800000"/>
              <a:headEnd/>
              <a:tailEnd/>
            </a:ln>
          </p:spPr>
        </p:pic>
      </p:grpSp>
    </p:spTree>
    <p:extLst>
      <p:ext uri="{BB962C8B-B14F-4D97-AF65-F5344CB8AC3E}">
        <p14:creationId xmlns:p14="http://schemas.microsoft.com/office/powerpoint/2010/main" val="3026274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c3p0</a:t>
            </a:r>
            <a:r>
              <a:rPr lang="zh-CN" altLang="en-US" smtClean="0"/>
              <a:t>连接池配置与使用</a:t>
            </a:r>
            <a:endParaRPr lang="zh-CN" altLang="en-US"/>
          </a:p>
        </p:txBody>
      </p:sp>
      <p:sp>
        <p:nvSpPr>
          <p:cNvPr id="3" name="内容占位符 2"/>
          <p:cNvSpPr>
            <a:spLocks noGrp="1"/>
          </p:cNvSpPr>
          <p:nvPr>
            <p:ph idx="1"/>
          </p:nvPr>
        </p:nvSpPr>
        <p:spPr/>
        <p:txBody>
          <a:bodyPr/>
          <a:lstStyle/>
          <a:p>
            <a:r>
              <a:rPr lang="en-US" altLang="zh-CN" smtClean="0"/>
              <a:t>1</a:t>
            </a:r>
            <a:r>
              <a:rPr lang="zh-CN" altLang="en-US" smtClean="0"/>
              <a:t>、导入</a:t>
            </a:r>
            <a:r>
              <a:rPr lang="en-US" altLang="zh-CN" smtClean="0"/>
              <a:t>jar</a:t>
            </a:r>
            <a:r>
              <a:rPr lang="zh-CN" altLang="en-US" smtClean="0"/>
              <a:t>包</a:t>
            </a:r>
            <a:endParaRPr lang="en-US" altLang="zh-CN" smtClean="0"/>
          </a:p>
          <a:p>
            <a:pPr lvl="1"/>
            <a:r>
              <a:rPr lang="en-US" altLang="zh-CN" smtClean="0"/>
              <a:t>c3p0-0.9.5.2.jar</a:t>
            </a:r>
          </a:p>
          <a:p>
            <a:pPr lvl="1"/>
            <a:r>
              <a:rPr lang="en-US" altLang="zh-CN" smtClean="0"/>
              <a:t>mchange-commons-java-0.2.11.jar</a:t>
            </a:r>
          </a:p>
          <a:p>
            <a:r>
              <a:rPr lang="en-US" altLang="zh-CN" smtClean="0"/>
              <a:t>2</a:t>
            </a:r>
            <a:r>
              <a:rPr lang="zh-CN" altLang="en-US" smtClean="0"/>
              <a:t>、在</a:t>
            </a:r>
            <a:r>
              <a:rPr lang="en-US" altLang="zh-CN" smtClean="0"/>
              <a:t>src</a:t>
            </a:r>
            <a:r>
              <a:rPr lang="zh-CN" altLang="en-US" smtClean="0"/>
              <a:t>目录下创建</a:t>
            </a:r>
            <a:r>
              <a:rPr lang="en-US" altLang="zh-CN" smtClean="0"/>
              <a:t>c3p0-config.xml  </a:t>
            </a:r>
            <a:r>
              <a:rPr lang="zh-CN" altLang="en-US" smtClean="0"/>
              <a:t>配置文件</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a:buNone/>
            </a:pPr>
            <a:endParaRPr lang="en-US" altLang="zh-CN" smtClean="0"/>
          </a:p>
          <a:p>
            <a:r>
              <a:rPr lang="en-US" altLang="zh-CN" smtClean="0"/>
              <a:t>3</a:t>
            </a:r>
            <a:r>
              <a:rPr lang="zh-CN" altLang="en-US" smtClean="0"/>
              <a:t>、编写代码</a:t>
            </a:r>
            <a:endParaRPr lang="en-US" altLang="zh-CN" smtClean="0"/>
          </a:p>
          <a:p>
            <a:endParaRPr lang="en-US" altLang="zh-CN" smtClean="0"/>
          </a:p>
          <a:p>
            <a:endParaRPr lang="en-US" altLang="zh-CN" smtClean="0"/>
          </a:p>
          <a:p>
            <a:pPr>
              <a:buNone/>
            </a:pPr>
            <a:endParaRPr lang="en-US" altLang="zh-CN" smtClean="0">
              <a:solidFill>
                <a:srgbClr val="FF0000"/>
              </a:solidFill>
            </a:endParaRPr>
          </a:p>
          <a:p>
            <a:r>
              <a:rPr lang="zh-CN" altLang="en-US" smtClean="0">
                <a:solidFill>
                  <a:srgbClr val="FF0000"/>
                </a:solidFill>
              </a:rPr>
              <a:t>示例代码：</a:t>
            </a:r>
            <a:r>
              <a:rPr lang="en-US" altLang="zh-CN" smtClean="0">
                <a:solidFill>
                  <a:srgbClr val="FF0000"/>
                </a:solidFill>
              </a:rPr>
              <a:t>ch07-dbpool/C3p0TestServlet</a:t>
            </a:r>
          </a:p>
          <a:p>
            <a:pPr lvl="1"/>
            <a:endParaRPr lang="en-US" altLang="zh-CN" smtClean="0"/>
          </a:p>
          <a:p>
            <a:endParaRPr lang="en-US" altLang="zh-CN" smtClean="0"/>
          </a:p>
          <a:p>
            <a:endParaRPr lang="zh-CN" altLang="en-US"/>
          </a:p>
        </p:txBody>
      </p:sp>
      <p:pic>
        <p:nvPicPr>
          <p:cNvPr id="291843" name="Picture 3"/>
          <p:cNvPicPr>
            <a:picLocks noChangeAspect="1" noChangeArrowheads="1"/>
          </p:cNvPicPr>
          <p:nvPr/>
        </p:nvPicPr>
        <p:blipFill>
          <a:blip r:embed="rId2" cstate="print"/>
          <a:srcRect/>
          <a:stretch>
            <a:fillRect/>
          </a:stretch>
        </p:blipFill>
        <p:spPr bwMode="auto">
          <a:xfrm>
            <a:off x="1087408" y="2466324"/>
            <a:ext cx="8154973" cy="2099832"/>
          </a:xfrm>
          <a:prstGeom prst="rect">
            <a:avLst/>
          </a:prstGeom>
          <a:noFill/>
          <a:ln w="9525">
            <a:noFill/>
            <a:miter lim="800000"/>
            <a:headEnd/>
            <a:tailEnd/>
          </a:ln>
        </p:spPr>
      </p:pic>
      <p:pic>
        <p:nvPicPr>
          <p:cNvPr id="291845" name="Picture 5"/>
          <p:cNvPicPr>
            <a:picLocks noChangeAspect="1" noChangeArrowheads="1"/>
          </p:cNvPicPr>
          <p:nvPr/>
        </p:nvPicPr>
        <p:blipFill>
          <a:blip r:embed="rId3" cstate="print"/>
          <a:srcRect/>
          <a:stretch>
            <a:fillRect/>
          </a:stretch>
        </p:blipFill>
        <p:spPr bwMode="auto">
          <a:xfrm>
            <a:off x="1128642" y="5112618"/>
            <a:ext cx="9117501" cy="760095"/>
          </a:xfrm>
          <a:prstGeom prst="rect">
            <a:avLst/>
          </a:prstGeom>
          <a:noFill/>
          <a:ln w="9525">
            <a:noFill/>
            <a:miter lim="800000"/>
            <a:headEnd/>
            <a:tailEnd/>
          </a:ln>
        </p:spPr>
      </p:pic>
    </p:spTree>
    <p:extLst>
      <p:ext uri="{BB962C8B-B14F-4D97-AF65-F5344CB8AC3E}">
        <p14:creationId xmlns:p14="http://schemas.microsoft.com/office/powerpoint/2010/main" val="271888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3256665" y="1785224"/>
            <a:ext cx="792959" cy="71508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a:solidFill>
                  <a:srgbClr val="C5C5C5"/>
                </a:solidFill>
                <a:latin typeface="华文细黑" panose="02010600040101010101" pitchFamily="2" charset="-122"/>
                <a:ea typeface="华文细黑" panose="02010600040101010101" pitchFamily="2" charset="-122"/>
              </a:rPr>
              <a:t>01</a:t>
            </a:r>
            <a:endParaRPr lang="zh-CN" altLang="en-US" sz="3100" b="1">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4222968" y="1785224"/>
            <a:ext cx="5049121" cy="715089"/>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文件上传与下载</a:t>
            </a:r>
            <a:endParaRPr lang="zh-CN" altLang="en-US" sz="2200" dirty="0">
              <a:solidFill>
                <a:srgbClr val="FFFFFF"/>
              </a:solidFill>
              <a:latin typeface="微软雅黑" pitchFamily="34" charset="-122"/>
              <a:ea typeface="微软雅黑" pitchFamily="34" charset="-122"/>
            </a:endParaRPr>
          </a:p>
        </p:txBody>
      </p:sp>
      <p:sp>
        <p:nvSpPr>
          <p:cNvPr id="9" name="MH_Number_2"/>
          <p:cNvSpPr/>
          <p:nvPr>
            <p:custDataLst>
              <p:tags r:id="rId3"/>
            </p:custDataLst>
          </p:nvPr>
        </p:nvSpPr>
        <p:spPr>
          <a:xfrm>
            <a:off x="3256665" y="2683669"/>
            <a:ext cx="792959" cy="715090"/>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dirty="0">
                <a:solidFill>
                  <a:srgbClr val="C5C5C5"/>
                </a:solidFill>
                <a:latin typeface="华文细黑" panose="02010600040101010101" pitchFamily="2" charset="-122"/>
                <a:ea typeface="华文细黑" panose="02010600040101010101" pitchFamily="2" charset="-122"/>
              </a:rPr>
              <a:t>02</a:t>
            </a:r>
            <a:endParaRPr lang="zh-CN" altLang="en-US" sz="3100" b="1"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4222968" y="2683669"/>
            <a:ext cx="5049121" cy="715090"/>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数据库连接池</a:t>
            </a:r>
            <a:endParaRPr lang="zh-CN" altLang="en-US" sz="2200" dirty="0">
              <a:solidFill>
                <a:srgbClr val="FFFFFF"/>
              </a:solidFill>
              <a:latin typeface="微软雅黑" pitchFamily="34" charset="-122"/>
              <a:ea typeface="微软雅黑" pitchFamily="34" charset="-122"/>
            </a:endParaRPr>
          </a:p>
        </p:txBody>
      </p:sp>
      <p:sp>
        <p:nvSpPr>
          <p:cNvPr id="11" name="MH_Number_2"/>
          <p:cNvSpPr/>
          <p:nvPr>
            <p:custDataLst>
              <p:tags r:id="rId5"/>
            </p:custDataLst>
          </p:nvPr>
        </p:nvSpPr>
        <p:spPr>
          <a:xfrm>
            <a:off x="3256665" y="3565447"/>
            <a:ext cx="792959" cy="71508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a:solidFill>
                  <a:schemeClr val="accent1">
                    <a:lumMod val="75000"/>
                  </a:schemeClr>
                </a:solidFill>
                <a:latin typeface="华文细黑" panose="02010600040101010101" pitchFamily="2" charset="-122"/>
                <a:ea typeface="华文细黑" panose="02010600040101010101" pitchFamily="2" charset="-122"/>
              </a:rPr>
              <a:t>03</a:t>
            </a:r>
            <a:endParaRPr lang="zh-CN" altLang="en-US" sz="3100" b="1"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4222968" y="3565447"/>
            <a:ext cx="5049121" cy="715089"/>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分页查询</a:t>
            </a:r>
            <a:endParaRPr lang="zh-CN" altLang="en-US" sz="2200" dirty="0">
              <a:solidFill>
                <a:srgbClr val="FFFFFF"/>
              </a:solidFill>
              <a:latin typeface="微软雅黑" pitchFamily="34" charset="-122"/>
              <a:ea typeface="微软雅黑" pitchFamily="34" charset="-122"/>
            </a:endParaRPr>
          </a:p>
        </p:txBody>
      </p:sp>
      <p:sp>
        <p:nvSpPr>
          <p:cNvPr id="15" name="MH_Number_2"/>
          <p:cNvSpPr/>
          <p:nvPr>
            <p:custDataLst>
              <p:tags r:id="rId7"/>
            </p:custDataLst>
          </p:nvPr>
        </p:nvSpPr>
        <p:spPr>
          <a:xfrm>
            <a:off x="3226957" y="4473138"/>
            <a:ext cx="792959" cy="71508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a:solidFill>
                  <a:srgbClr val="C5C5C5"/>
                </a:solidFill>
                <a:latin typeface="华文细黑" panose="02010600040101010101" pitchFamily="2" charset="-122"/>
                <a:ea typeface="华文细黑" panose="02010600040101010101" pitchFamily="2" charset="-122"/>
              </a:rPr>
              <a:t>04</a:t>
            </a:r>
            <a:endParaRPr lang="zh-CN" altLang="en-US" sz="3100" b="1" dirty="0">
              <a:solidFill>
                <a:srgbClr val="C5C5C5"/>
              </a:solidFill>
              <a:latin typeface="华文细黑" panose="02010600040101010101" pitchFamily="2" charset="-122"/>
              <a:ea typeface="华文细黑" panose="02010600040101010101" pitchFamily="2" charset="-122"/>
            </a:endParaRPr>
          </a:p>
        </p:txBody>
      </p:sp>
      <p:sp>
        <p:nvSpPr>
          <p:cNvPr id="16" name="MH_Entry_2"/>
          <p:cNvSpPr/>
          <p:nvPr>
            <p:custDataLst>
              <p:tags r:id="rId8"/>
            </p:custDataLst>
          </p:nvPr>
        </p:nvSpPr>
        <p:spPr>
          <a:xfrm>
            <a:off x="4193261" y="4473138"/>
            <a:ext cx="5049121" cy="715089"/>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本章项目实战任务</a:t>
            </a:r>
            <a:endParaRPr lang="zh-CN" altLang="en-US" sz="22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2604542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本章教学内容</a:t>
            </a:r>
          </a:p>
        </p:txBody>
      </p:sp>
      <p:graphicFrame>
        <p:nvGraphicFramePr>
          <p:cNvPr id="3" name="表格 2"/>
          <p:cNvGraphicFramePr>
            <a:graphicFrameLocks noGrp="1"/>
          </p:cNvGraphicFramePr>
          <p:nvPr/>
        </p:nvGraphicFramePr>
        <p:xfrm>
          <a:off x="459468" y="1180982"/>
          <a:ext cx="9703029" cy="5216262"/>
        </p:xfrm>
        <a:graphic>
          <a:graphicData uri="http://schemas.openxmlformats.org/drawingml/2006/table">
            <a:tbl>
              <a:tblPr/>
              <a:tblGrid>
                <a:gridCol w="2091170"/>
                <a:gridCol w="2593051"/>
                <a:gridCol w="1338349"/>
                <a:gridCol w="1334537"/>
                <a:gridCol w="2345922"/>
              </a:tblGrid>
              <a:tr h="232137">
                <a:tc>
                  <a:txBody>
                    <a:bodyPr/>
                    <a:lstStyle/>
                    <a:p>
                      <a:pPr algn="ctr" fontAlgn="ctr"/>
                      <a:r>
                        <a:rPr lang="zh-CN" altLang="en-US" sz="1500" b="1" i="0" u="none" strike="noStrike">
                          <a:solidFill>
                            <a:srgbClr val="FFFFFF"/>
                          </a:solidFill>
                          <a:latin typeface="微软雅黑"/>
                        </a:rPr>
                        <a:t>节</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500" b="1" i="0" u="none" strike="noStrike">
                          <a:solidFill>
                            <a:srgbClr val="FFFFFF"/>
                          </a:solidFill>
                          <a:latin typeface="微软雅黑"/>
                        </a:rPr>
                        <a:t>知识点</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500" b="1" i="0" u="none" strike="noStrike">
                          <a:solidFill>
                            <a:srgbClr val="FFFFFF"/>
                          </a:solidFill>
                          <a:latin typeface="微软雅黑"/>
                        </a:rPr>
                        <a:t>掌握程度</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500" b="1" i="0" u="none" strike="noStrike">
                          <a:solidFill>
                            <a:srgbClr val="FFFFFF"/>
                          </a:solidFill>
                          <a:latin typeface="微软雅黑"/>
                        </a:rPr>
                        <a:t>教学形式</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500" b="1" i="0" u="none" strike="noStrike">
                          <a:solidFill>
                            <a:srgbClr val="FFFFFF"/>
                          </a:solidFill>
                          <a:latin typeface="微软雅黑"/>
                        </a:rPr>
                        <a:t>对应微课</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232137">
                <a:tc rowSpan="6">
                  <a:txBody>
                    <a:bodyPr/>
                    <a:lstStyle/>
                    <a:p>
                      <a:pPr algn="ctr" fontAlgn="ctr"/>
                      <a:r>
                        <a:rPr lang="zh-CN" altLang="en-US" sz="1500" b="0" i="0" u="none" strike="noStrike">
                          <a:latin typeface="微软雅黑"/>
                        </a:rPr>
                        <a:t>文件上传与下载</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文件上传概述</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文件上传概述</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6165">
                <a:tc vMerge="1">
                  <a:txBody>
                    <a:bodyPr/>
                    <a:lstStyle/>
                    <a:p>
                      <a:endParaRPr lang="zh-CN" altLang="en-US"/>
                    </a:p>
                  </a:txBody>
                  <a:tcPr/>
                </a:tc>
                <a:tc>
                  <a:txBody>
                    <a:bodyPr/>
                    <a:lstStyle/>
                    <a:p>
                      <a:pPr algn="l" fontAlgn="ctr"/>
                      <a:r>
                        <a:rPr lang="zh-CN" altLang="en-US" sz="1500" b="0" i="0" u="none" strike="noStrike">
                          <a:latin typeface="微软雅黑"/>
                        </a:rPr>
                        <a:t>使用</a:t>
                      </a:r>
                      <a:r>
                        <a:rPr lang="en-US" sz="1500" b="0" i="0" u="none" strike="noStrike">
                          <a:latin typeface="微软雅黑"/>
                        </a:rPr>
                        <a:t>Servlet3.0API</a:t>
                      </a:r>
                      <a:r>
                        <a:rPr lang="zh-CN" altLang="en-US" sz="1500" b="0" i="0" u="none" strike="noStrike">
                          <a:latin typeface="微软雅黑"/>
                        </a:rPr>
                        <a:t>实现文件上传</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使用</a:t>
                      </a:r>
                      <a:r>
                        <a:rPr lang="en-US" sz="1500" b="0" i="0" u="none" strike="noStrike">
                          <a:latin typeface="微软雅黑"/>
                        </a:rPr>
                        <a:t>Servlet3.0API</a:t>
                      </a:r>
                      <a:r>
                        <a:rPr lang="zh-CN" altLang="en-US" sz="1500" b="0" i="0" u="none" strike="noStrike">
                          <a:latin typeface="微软雅黑"/>
                        </a:rPr>
                        <a:t>实现文件上传</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latin typeface="微软雅黑"/>
                        </a:rPr>
                        <a:t>上传文件名称的处理</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上传文件名称的处理</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solidFill>
                            <a:srgbClr val="000000"/>
                          </a:solidFill>
                          <a:latin typeface="微软雅黑"/>
                        </a:rPr>
                        <a:t>实现上传多个文件</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了解</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solidFill>
                            <a:srgbClr val="000000"/>
                          </a:solidFill>
                          <a:latin typeface="微软雅黑"/>
                        </a:rPr>
                        <a:t>实现上传多个文件</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latin typeface="微软雅黑"/>
                        </a:rPr>
                        <a:t>文件上传注意事项</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文件上传注意事项</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latin typeface="微软雅黑"/>
                        </a:rPr>
                        <a:t>文件下载</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文件下载</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rowSpan="8">
                  <a:txBody>
                    <a:bodyPr/>
                    <a:lstStyle/>
                    <a:p>
                      <a:pPr algn="ctr" fontAlgn="ctr"/>
                      <a:r>
                        <a:rPr lang="zh-CN" altLang="en-US" sz="1500" b="0" i="0" u="none" strike="noStrike">
                          <a:latin typeface="微软雅黑"/>
                        </a:rPr>
                        <a:t>数据库连接池</a:t>
                      </a:r>
                      <a:br>
                        <a:rPr lang="zh-CN" altLang="en-US" sz="1500" b="0" i="0" u="none" strike="noStrike">
                          <a:latin typeface="微软雅黑"/>
                        </a:rPr>
                      </a:br>
                      <a:endParaRPr lang="zh-CN" altLang="en-US" sz="1500" b="0" i="0" u="none" strike="noStrike">
                        <a:latin typeface="微软雅黑"/>
                      </a:endParaRP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数据库连接模型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理解</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数据库连接模型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latin typeface="微软雅黑"/>
                        </a:rPr>
                        <a:t>数据库连接池优化模型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理解</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数据库连接池优化模型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latin typeface="微软雅黑"/>
                        </a:rPr>
                        <a:t>常见开源数据库连接池</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了解</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常见开源数据库连接池</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latin typeface="微软雅黑"/>
                        </a:rPr>
                        <a:t>连接池基本配置说明</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连接池基本配置说明</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latin typeface="微软雅黑"/>
                        </a:rPr>
                        <a:t>连接池关键配置说明</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连接池关键配置说明</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en-US" altLang="zh-CN" sz="1500" b="0" i="0" u="none" strike="noStrike">
                          <a:latin typeface="微软雅黑"/>
                        </a:rPr>
                        <a:t>DBCP</a:t>
                      </a:r>
                      <a:r>
                        <a:rPr lang="zh-CN" altLang="en-US" sz="1500" b="0" i="0" u="none" strike="noStrike">
                          <a:latin typeface="微软雅黑"/>
                        </a:rPr>
                        <a:t>连接池配置与使用</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500" b="0" i="0" u="none" strike="noStrike">
                          <a:latin typeface="微软雅黑"/>
                        </a:rPr>
                        <a:t>DBCP</a:t>
                      </a:r>
                      <a:r>
                        <a:rPr lang="zh-CN" altLang="en-US" sz="1500" b="0" i="0" u="none" strike="noStrike">
                          <a:latin typeface="微软雅黑"/>
                        </a:rPr>
                        <a:t>连接池配置与使用</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6165">
                <a:tc vMerge="1">
                  <a:txBody>
                    <a:bodyPr/>
                    <a:lstStyle/>
                    <a:p>
                      <a:endParaRPr lang="zh-CN" altLang="en-US"/>
                    </a:p>
                  </a:txBody>
                  <a:tcPr/>
                </a:tc>
                <a:tc>
                  <a:txBody>
                    <a:bodyPr/>
                    <a:lstStyle/>
                    <a:p>
                      <a:pPr algn="l" fontAlgn="ctr"/>
                      <a:r>
                        <a:rPr lang="en-US" sz="1500" b="0" i="0" u="none" strike="noStrike">
                          <a:latin typeface="微软雅黑"/>
                        </a:rPr>
                        <a:t>TOMCAT</a:t>
                      </a:r>
                      <a:r>
                        <a:rPr lang="zh-CN" altLang="en-US" sz="1500" b="0" i="0" u="none" strike="noStrike">
                          <a:latin typeface="微软雅黑"/>
                        </a:rPr>
                        <a:t>连接池配置与使用</a:t>
                      </a:r>
                      <a:r>
                        <a:rPr lang="en-US" altLang="zh-CN" sz="1500" b="0" i="0" u="none" strike="noStrike">
                          <a:latin typeface="微软雅黑"/>
                        </a:rPr>
                        <a:t>(</a:t>
                      </a:r>
                      <a:r>
                        <a:rPr lang="en-US" sz="1500" b="0" i="0" u="none" strike="noStrike">
                          <a:latin typeface="微软雅黑"/>
                        </a:rPr>
                        <a:t>DBCP）</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latin typeface="微软雅黑"/>
                        </a:rPr>
                        <a:t>TOMCAT</a:t>
                      </a:r>
                      <a:r>
                        <a:rPr lang="zh-CN" altLang="en-US" sz="1500" b="0" i="0" u="none" strike="noStrike">
                          <a:latin typeface="微软雅黑"/>
                        </a:rPr>
                        <a:t>连接池配置与使用</a:t>
                      </a:r>
                      <a:r>
                        <a:rPr lang="en-US" altLang="zh-CN" sz="1500" b="0" i="0" u="none" strike="noStrike">
                          <a:latin typeface="微软雅黑"/>
                        </a:rPr>
                        <a:t>(</a:t>
                      </a:r>
                      <a:r>
                        <a:rPr lang="en-US" sz="1500" b="0" i="0" u="none" strike="noStrike">
                          <a:latin typeface="微软雅黑"/>
                        </a:rPr>
                        <a:t>DBCP）</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en-US" altLang="zh-CN" sz="1500" b="0" i="0" u="none" strike="noStrike">
                          <a:latin typeface="微软雅黑"/>
                        </a:rPr>
                        <a:t>c3p0</a:t>
                      </a:r>
                      <a:r>
                        <a:rPr lang="zh-CN" altLang="en-US" sz="1500" b="0" i="0" u="none" strike="noStrike">
                          <a:latin typeface="微软雅黑"/>
                        </a:rPr>
                        <a:t>连接池配置与使用</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了解</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线上</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500" b="0" i="0" u="none" strike="noStrike">
                          <a:latin typeface="微软雅黑"/>
                        </a:rPr>
                        <a:t>c3p0</a:t>
                      </a:r>
                      <a:r>
                        <a:rPr lang="zh-CN" altLang="en-US" sz="1500" b="0" i="0" u="none" strike="noStrike">
                          <a:latin typeface="微软雅黑"/>
                        </a:rPr>
                        <a:t>连接池配置与使用</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rowSpan="4">
                  <a:txBody>
                    <a:bodyPr/>
                    <a:lstStyle/>
                    <a:p>
                      <a:pPr algn="ctr" fontAlgn="ctr"/>
                      <a:r>
                        <a:rPr lang="zh-CN" altLang="en-US" sz="1500" b="0" i="0" u="none" strike="noStrike">
                          <a:latin typeface="微软雅黑"/>
                        </a:rPr>
                        <a:t>分页查询</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分页查询简介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理解</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分页查询简介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en-US" altLang="zh-CN" sz="1500" b="0" i="0" u="none" strike="noStrike">
                          <a:latin typeface="微软雅黑"/>
                        </a:rPr>
                        <a:t>Oracle</a:t>
                      </a:r>
                      <a:r>
                        <a:rPr lang="zh-CN" altLang="en-US" sz="1500" b="0" i="0" u="none" strike="noStrike">
                          <a:latin typeface="微软雅黑"/>
                        </a:rPr>
                        <a:t>分页查询实现</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500" b="0" i="0" u="none" strike="noStrike">
                          <a:latin typeface="微软雅黑"/>
                        </a:rPr>
                        <a:t>Oracle</a:t>
                      </a:r>
                      <a:r>
                        <a:rPr lang="zh-CN" altLang="en-US" sz="1500" b="0" i="0" u="none" strike="noStrike">
                          <a:latin typeface="微软雅黑"/>
                        </a:rPr>
                        <a:t>分页查询实现</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latin typeface="微软雅黑"/>
                        </a:rPr>
                        <a:t>分页组合查询</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分页组合查询</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137">
                <a:tc vMerge="1">
                  <a:txBody>
                    <a:bodyPr/>
                    <a:lstStyle/>
                    <a:p>
                      <a:endParaRPr lang="zh-CN" altLang="en-US"/>
                    </a:p>
                  </a:txBody>
                  <a:tcPr/>
                </a:tc>
                <a:tc>
                  <a:txBody>
                    <a:bodyPr/>
                    <a:lstStyle/>
                    <a:p>
                      <a:pPr algn="l" fontAlgn="ctr"/>
                      <a:r>
                        <a:rPr lang="zh-CN" altLang="en-US" sz="1500" b="0" i="0" u="none" strike="noStrike">
                          <a:latin typeface="微软雅黑"/>
                        </a:rPr>
                        <a:t>批量删除</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微软雅黑"/>
                        </a:rPr>
                        <a:t>批量删除</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591">
                <a:tc>
                  <a:txBody>
                    <a:bodyPr/>
                    <a:lstStyle/>
                    <a:p>
                      <a:pPr algn="ctr" fontAlgn="ctr"/>
                      <a:r>
                        <a:rPr lang="zh-CN" altLang="en-US" sz="1500" b="0" i="0" u="none" strike="noStrike">
                          <a:latin typeface="微软雅黑"/>
                        </a:rPr>
                        <a:t>本章实战项目任务实现</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500" b="0" i="0" u="none" strike="noStrike">
                          <a:latin typeface="微软雅黑"/>
                        </a:rPr>
                        <a:t>　</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掌握</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微软雅黑"/>
                        </a:rPr>
                        <a:t>线下</a:t>
                      </a:r>
                    </a:p>
                  </a:txBody>
                  <a:tcPr marL="8971" marR="8971" marT="81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500" b="0" i="0" u="none" strike="noStrike">
                          <a:latin typeface="微软雅黑"/>
                        </a:rPr>
                        <a:t>　</a:t>
                      </a:r>
                    </a:p>
                  </a:txBody>
                  <a:tcPr marL="8971" marR="8971" marT="81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1842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分页查询简介</a:t>
            </a:r>
            <a:endParaRPr lang="zh-CN" altLang="en-US"/>
          </a:p>
        </p:txBody>
      </p:sp>
      <p:sp>
        <p:nvSpPr>
          <p:cNvPr id="3" name="内容占位符 2"/>
          <p:cNvSpPr>
            <a:spLocks noGrp="1"/>
          </p:cNvSpPr>
          <p:nvPr>
            <p:ph idx="1"/>
          </p:nvPr>
        </p:nvSpPr>
        <p:spPr/>
        <p:txBody>
          <a:bodyPr/>
          <a:lstStyle/>
          <a:p>
            <a:r>
              <a:rPr lang="zh-CN" altLang="en-US" smtClean="0"/>
              <a:t>分页查询是</a:t>
            </a:r>
            <a:r>
              <a:rPr lang="en-US" altLang="zh-CN" smtClean="0"/>
              <a:t>Java Web</a:t>
            </a:r>
            <a:r>
              <a:rPr lang="zh-CN" altLang="en-US" smtClean="0"/>
              <a:t>开发之中十分常用的技术。在数据库量非常大的情况下，不适合将所有数据显示到一个页面之中，既给查看带来有便，又占用了程序及数据库的资源，此时就需要对数据进行分页查询。</a:t>
            </a:r>
          </a:p>
          <a:p>
            <a:r>
              <a:rPr lang="zh-CN" altLang="en-US" smtClean="0"/>
              <a:t>通过</a:t>
            </a:r>
            <a:r>
              <a:rPr lang="en-US" altLang="zh-CN" smtClean="0"/>
              <a:t>JDBC</a:t>
            </a:r>
            <a:r>
              <a:rPr lang="zh-CN" altLang="en-US" smtClean="0"/>
              <a:t>实现分页查询的方法有很多种，而且不同的数据库机制也提供了不同的分页方式，在这里介绍两种非常典型的分页方法。</a:t>
            </a:r>
            <a:endParaRPr lang="en-US" altLang="zh-CN" smtClean="0"/>
          </a:p>
          <a:p>
            <a:r>
              <a:rPr lang="en-US" altLang="zh-CN" smtClean="0"/>
              <a:t>1</a:t>
            </a:r>
            <a:r>
              <a:rPr lang="zh-CN" altLang="en-US" smtClean="0"/>
              <a:t>、通过</a:t>
            </a:r>
            <a:r>
              <a:rPr lang="en-US" altLang="zh-CN" smtClean="0"/>
              <a:t>ResultSet</a:t>
            </a:r>
            <a:r>
              <a:rPr lang="zh-CN" altLang="en-US" smtClean="0"/>
              <a:t>的光标实现分页</a:t>
            </a:r>
            <a:endParaRPr lang="en-US" altLang="zh-CN" smtClean="0"/>
          </a:p>
          <a:p>
            <a:pPr lvl="1"/>
            <a:r>
              <a:rPr lang="en-US" altLang="zh-CN" smtClean="0"/>
              <a:t>ResultSet</a:t>
            </a:r>
            <a:r>
              <a:rPr lang="zh-CN" altLang="en-US" smtClean="0"/>
              <a:t>是</a:t>
            </a:r>
            <a:r>
              <a:rPr lang="en-US" altLang="zh-CN" smtClean="0"/>
              <a:t>JDBC API</a:t>
            </a:r>
            <a:r>
              <a:rPr lang="zh-CN" altLang="en-US" smtClean="0"/>
              <a:t>中封装的查询结果集对象，通过该对象可以实现数据的分页显示，优点是在各种数据库上通用，缺点是占用大量资源，不适合数据量大的情况。</a:t>
            </a:r>
            <a:endParaRPr lang="en-US" altLang="zh-CN" smtClean="0"/>
          </a:p>
          <a:p>
            <a:r>
              <a:rPr lang="en-US" altLang="zh-CN" smtClean="0"/>
              <a:t>2</a:t>
            </a:r>
            <a:r>
              <a:rPr lang="zh-CN" altLang="en-US" smtClean="0"/>
              <a:t>、通过数据库机制进行分页</a:t>
            </a:r>
          </a:p>
          <a:p>
            <a:pPr lvl="1"/>
            <a:r>
              <a:rPr lang="zh-CN" altLang="en-US" smtClean="0"/>
              <a:t>很多数据库自身都提供了分页机制，如</a:t>
            </a:r>
            <a:r>
              <a:rPr lang="en-US" altLang="zh-CN" smtClean="0"/>
              <a:t>MySQL</a:t>
            </a:r>
            <a:r>
              <a:rPr lang="zh-CN" altLang="en-US" smtClean="0"/>
              <a:t>的</a:t>
            </a:r>
            <a:r>
              <a:rPr lang="en-US" altLang="zh-CN" smtClean="0"/>
              <a:t>limit</a:t>
            </a:r>
            <a:r>
              <a:rPr lang="zh-CN" altLang="en-US" smtClean="0"/>
              <a:t>关键字，</a:t>
            </a:r>
            <a:r>
              <a:rPr lang="en-US" altLang="zh-CN" smtClean="0"/>
              <a:t>SQLServer</a:t>
            </a:r>
            <a:r>
              <a:rPr lang="zh-CN" altLang="en-US" smtClean="0"/>
              <a:t>的</a:t>
            </a:r>
            <a:r>
              <a:rPr lang="en-US" altLang="zh-CN" smtClean="0"/>
              <a:t>top</a:t>
            </a:r>
            <a:r>
              <a:rPr lang="zh-CN" altLang="en-US" smtClean="0"/>
              <a:t>关键字</a:t>
            </a:r>
            <a:r>
              <a:rPr lang="en-US" altLang="zh-CN" smtClean="0"/>
              <a:t>,oracle</a:t>
            </a:r>
            <a:r>
              <a:rPr lang="zh-CN" altLang="en-US" smtClean="0"/>
              <a:t>的</a:t>
            </a:r>
            <a:r>
              <a:rPr lang="en-US" altLang="zh-CN" smtClean="0">
                <a:latin typeface="黑体" pitchFamily="2" charset="-122"/>
                <a:ea typeface="黑体" pitchFamily="2" charset="-122"/>
              </a:rPr>
              <a:t>ROWNUM</a:t>
            </a:r>
            <a:r>
              <a:rPr lang="zh-CN" altLang="en-US" smtClean="0">
                <a:latin typeface="黑体" pitchFamily="2" charset="-122"/>
                <a:ea typeface="黑体" pitchFamily="2" charset="-122"/>
              </a:rPr>
              <a:t>的特性等，都可以设置数据返回的记录数，通过数据库提供的分页机制实现分页查询，其优点是减少数据库资源的开销提升程序的性能，缺点是只针对一种数据库通用</a:t>
            </a:r>
            <a:r>
              <a:rPr lang="zh-CN" altLang="en-US" smtClean="0"/>
              <a:t>。</a:t>
            </a:r>
            <a:endParaRPr lang="en-US" altLang="zh-CN" smtClean="0"/>
          </a:p>
          <a:p>
            <a:r>
              <a:rPr lang="zh-CN" altLang="en-US" smtClean="0">
                <a:latin typeface="黑体" pitchFamily="2" charset="-122"/>
                <a:ea typeface="黑体" pitchFamily="2" charset="-122"/>
              </a:rPr>
              <a:t>由于通用</a:t>
            </a:r>
            <a:r>
              <a:rPr lang="en-US" altLang="zh-CN" smtClean="0">
                <a:latin typeface="黑体" pitchFamily="2" charset="-122"/>
                <a:ea typeface="黑体" pitchFamily="2" charset="-122"/>
              </a:rPr>
              <a:t>ResultSet</a:t>
            </a:r>
            <a:r>
              <a:rPr lang="zh-CN" altLang="en-US" smtClean="0">
                <a:latin typeface="黑体" pitchFamily="2" charset="-122"/>
                <a:ea typeface="黑体" pitchFamily="2" charset="-122"/>
              </a:rPr>
              <a:t>的光标实现数据分页存在性能方面的缺陷，所以在实际开发中大多都是采用数据库的分页机制来实现分页查询。</a:t>
            </a:r>
            <a:endParaRPr lang="en-US" altLang="zh-CN" smtClean="0">
              <a:latin typeface="黑体" pitchFamily="2" charset="-122"/>
              <a:ea typeface="黑体" pitchFamily="2" charset="-122"/>
            </a:endParaRPr>
          </a:p>
        </p:txBody>
      </p:sp>
    </p:spTree>
    <p:extLst>
      <p:ext uri="{BB962C8B-B14F-4D97-AF65-F5344CB8AC3E}">
        <p14:creationId xmlns:p14="http://schemas.microsoft.com/office/powerpoint/2010/main" val="3855044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Oracle</a:t>
            </a:r>
            <a:r>
              <a:rPr lang="zh-CN" altLang="en-US" smtClean="0"/>
              <a:t>分页查询实现</a:t>
            </a:r>
            <a:endParaRPr lang="zh-CN" altLang="en-US"/>
          </a:p>
        </p:txBody>
      </p:sp>
      <p:sp>
        <p:nvSpPr>
          <p:cNvPr id="3" name="内容占位符 2"/>
          <p:cNvSpPr>
            <a:spLocks noGrp="1"/>
          </p:cNvSpPr>
          <p:nvPr>
            <p:ph idx="1"/>
          </p:nvPr>
        </p:nvSpPr>
        <p:spPr/>
        <p:txBody>
          <a:bodyPr/>
          <a:lstStyle/>
          <a:p>
            <a:r>
              <a:rPr lang="zh-CN" altLang="en-US" smtClean="0"/>
              <a:t>分页关键数据项：</a:t>
            </a:r>
            <a:endParaRPr lang="en-US" altLang="zh-CN" smtClean="0"/>
          </a:p>
          <a:p>
            <a:pPr lvl="1"/>
            <a:r>
              <a:rPr lang="en-US" altLang="zh-CN" smtClean="0"/>
              <a:t>currentPage; //</a:t>
            </a:r>
            <a:r>
              <a:rPr lang="zh-CN" altLang="en-US" smtClean="0"/>
              <a:t>当前页</a:t>
            </a:r>
            <a:endParaRPr lang="en-US" altLang="zh-CN" smtClean="0"/>
          </a:p>
          <a:p>
            <a:pPr lvl="1"/>
            <a:r>
              <a:rPr lang="en-US" altLang="zh-CN" smtClean="0"/>
              <a:t>pageCount;   // </a:t>
            </a:r>
            <a:r>
              <a:rPr lang="zh-CN" altLang="en-US" smtClean="0"/>
              <a:t>每页记录数</a:t>
            </a:r>
            <a:endParaRPr lang="en-US" altLang="zh-CN" smtClean="0"/>
          </a:p>
          <a:p>
            <a:pPr lvl="1"/>
            <a:r>
              <a:rPr lang="en-US" altLang="zh-CN" smtClean="0"/>
              <a:t>totalCount;  // </a:t>
            </a:r>
            <a:r>
              <a:rPr lang="zh-CN" altLang="en-US" smtClean="0"/>
              <a:t>总记录数</a:t>
            </a:r>
            <a:endParaRPr lang="en-US" altLang="zh-CN" smtClean="0"/>
          </a:p>
          <a:p>
            <a:pPr lvl="1"/>
            <a:r>
              <a:rPr lang="en-US" altLang="zh-CN" smtClean="0"/>
              <a:t>totalPage;   // </a:t>
            </a:r>
            <a:r>
              <a:rPr lang="zh-CN" altLang="en-US" smtClean="0"/>
              <a:t>总页数（总记录数</a:t>
            </a:r>
            <a:r>
              <a:rPr lang="en-US" altLang="zh-CN" smtClean="0"/>
              <a:t>+</a:t>
            </a:r>
            <a:r>
              <a:rPr lang="zh-CN" altLang="en-US" smtClean="0"/>
              <a:t>每页记录数</a:t>
            </a:r>
            <a:r>
              <a:rPr lang="en-US" altLang="zh-CN" smtClean="0"/>
              <a:t>-1</a:t>
            </a:r>
            <a:r>
              <a:rPr lang="zh-CN" altLang="en-US" smtClean="0"/>
              <a:t>）</a:t>
            </a:r>
            <a:r>
              <a:rPr lang="en-US" altLang="zh-CN" smtClean="0"/>
              <a:t>/ </a:t>
            </a:r>
            <a:r>
              <a:rPr lang="zh-CN" altLang="en-US" smtClean="0"/>
              <a:t>每页记录数）</a:t>
            </a:r>
            <a:endParaRPr lang="en-US" altLang="zh-CN" smtClean="0"/>
          </a:p>
          <a:p>
            <a:pPr lvl="1"/>
            <a:r>
              <a:rPr lang="en-US" altLang="zh-CN" smtClean="0"/>
              <a:t>pageData;    // </a:t>
            </a:r>
            <a:r>
              <a:rPr lang="zh-CN" altLang="en-US" smtClean="0"/>
              <a:t>分页查询到的数据</a:t>
            </a:r>
            <a:endParaRPr lang="en-US" altLang="zh-CN" smtClean="0"/>
          </a:p>
          <a:p>
            <a:endParaRPr lang="en-US" altLang="zh-CN" smtClean="0"/>
          </a:p>
          <a:p>
            <a:r>
              <a:rPr lang="en-US" altLang="zh-CN" smtClean="0"/>
              <a:t>Oracle</a:t>
            </a:r>
            <a:r>
              <a:rPr lang="zh-CN" altLang="en-US" smtClean="0"/>
              <a:t>分页查询</a:t>
            </a:r>
            <a:r>
              <a:rPr lang="en-US" altLang="zh-CN" smtClean="0"/>
              <a:t>SQL</a:t>
            </a:r>
            <a:r>
              <a:rPr lang="zh-CN" altLang="en-US" smtClean="0"/>
              <a:t>语句实现</a:t>
            </a:r>
            <a:endParaRPr lang="en-US" altLang="zh-CN" smtClean="0"/>
          </a:p>
          <a:p>
            <a:pPr lvl="1"/>
            <a:endParaRPr lang="zh-CN" altLang="en-US"/>
          </a:p>
        </p:txBody>
      </p:sp>
      <p:pic>
        <p:nvPicPr>
          <p:cNvPr id="292867" name="Picture 3"/>
          <p:cNvPicPr>
            <a:picLocks noChangeAspect="1" noChangeArrowheads="1"/>
          </p:cNvPicPr>
          <p:nvPr/>
        </p:nvPicPr>
        <p:blipFill>
          <a:blip r:embed="rId2" cstate="print"/>
          <a:srcRect/>
          <a:stretch>
            <a:fillRect/>
          </a:stretch>
        </p:blipFill>
        <p:spPr bwMode="auto">
          <a:xfrm>
            <a:off x="5896509" y="878547"/>
            <a:ext cx="3385751" cy="1460183"/>
          </a:xfrm>
          <a:prstGeom prst="rect">
            <a:avLst/>
          </a:prstGeom>
          <a:noFill/>
          <a:ln w="9525">
            <a:noFill/>
            <a:miter lim="800000"/>
            <a:headEnd/>
            <a:tailEnd/>
          </a:ln>
        </p:spPr>
      </p:pic>
      <p:sp>
        <p:nvSpPr>
          <p:cNvPr id="9" name="Rectangle 6"/>
          <p:cNvSpPr>
            <a:spLocks noChangeArrowheads="1"/>
          </p:cNvSpPr>
          <p:nvPr/>
        </p:nvSpPr>
        <p:spPr bwMode="blackWhite">
          <a:xfrm>
            <a:off x="961349" y="3676059"/>
            <a:ext cx="9227023" cy="2018065"/>
          </a:xfrm>
          <a:prstGeom prst="rect">
            <a:avLst/>
          </a:prstGeom>
          <a:solidFill>
            <a:srgbClr val="FFFF99"/>
          </a:solidFill>
          <a:ln w="9525">
            <a:noFill/>
            <a:miter lim="800000"/>
            <a:headEnd/>
            <a:tailEnd/>
          </a:ln>
        </p:spPr>
        <p:txBody>
          <a:bodyPr wrap="none" lIns="102544" tIns="51273" rIns="102544" bIns="51273" anchor="ctr"/>
          <a:lstStyle/>
          <a:p>
            <a:pPr fontAlgn="ctr">
              <a:buSzPct val="65000"/>
              <a:tabLst>
                <a:tab pos="1336607" algn="l"/>
              </a:tabLst>
            </a:pPr>
            <a:r>
              <a:rPr kumimoji="1" lang="en-US" altLang="zh-CN" b="1">
                <a:solidFill>
                  <a:srgbClr val="000000"/>
                </a:solidFill>
                <a:latin typeface="Courier New" pitchFamily="49" charset="0"/>
              </a:rPr>
              <a:t>SELECT </a:t>
            </a:r>
            <a:r>
              <a:rPr kumimoji="1" lang="en-US" altLang="zh-CN" b="1">
                <a:solidFill>
                  <a:srgbClr val="000000"/>
                </a:solidFill>
                <a:latin typeface="Courier New" pitchFamily="49" charset="0"/>
              </a:rPr>
              <a:t>a.* </a:t>
            </a:r>
            <a:endParaRPr kumimoji="1" lang="en-US" altLang="zh-CN" b="1" dirty="0">
              <a:solidFill>
                <a:srgbClr val="000000"/>
              </a:solidFill>
              <a:latin typeface="Courier New" pitchFamily="49" charset="0"/>
            </a:endParaRPr>
          </a:p>
          <a:p>
            <a:pPr fontAlgn="ctr">
              <a:buSzPct val="65000"/>
              <a:tabLst>
                <a:tab pos="1336607" algn="l"/>
              </a:tabLst>
            </a:pPr>
            <a:r>
              <a:rPr kumimoji="1" lang="en-US" altLang="zh-CN" b="1" dirty="0">
                <a:solidFill>
                  <a:srgbClr val="000000"/>
                </a:solidFill>
                <a:latin typeface="Courier New" pitchFamily="49" charset="0"/>
              </a:rPr>
              <a:t>FROM (SELECT ROWNUM </a:t>
            </a:r>
            <a:r>
              <a:rPr kumimoji="1" lang="en-US" altLang="zh-CN" b="1" dirty="0" err="1">
                <a:solidFill>
                  <a:srgbClr val="000000"/>
                </a:solidFill>
                <a:latin typeface="Courier New" pitchFamily="49" charset="0"/>
              </a:rPr>
              <a:t>rn</a:t>
            </a:r>
            <a:r>
              <a:rPr kumimoji="1" lang="en-US" altLang="zh-CN" b="1" dirty="0">
                <a:solidFill>
                  <a:srgbClr val="000000"/>
                </a:solidFill>
                <a:latin typeface="Courier New" pitchFamily="49" charset="0"/>
              </a:rPr>
              <a:t>,[</a:t>
            </a:r>
            <a:r>
              <a:rPr kumimoji="1" lang="zh-CN" altLang="en-US" b="1" dirty="0">
                <a:solidFill>
                  <a:srgbClr val="000000"/>
                </a:solidFill>
                <a:latin typeface="Courier New" pitchFamily="49" charset="0"/>
              </a:rPr>
              <a:t>列名</a:t>
            </a:r>
            <a:r>
              <a:rPr kumimoji="1" lang="en-US" altLang="zh-CN" b="1" dirty="0">
                <a:solidFill>
                  <a:srgbClr val="000000"/>
                </a:solidFill>
                <a:latin typeface="Courier New" pitchFamily="49" charset="0"/>
              </a:rPr>
              <a:t>1,</a:t>
            </a:r>
            <a:r>
              <a:rPr kumimoji="1" lang="zh-CN" altLang="en-US" b="1" dirty="0">
                <a:solidFill>
                  <a:srgbClr val="000000"/>
                </a:solidFill>
                <a:latin typeface="Courier New" pitchFamily="49" charset="0"/>
              </a:rPr>
              <a:t>列名</a:t>
            </a:r>
            <a:r>
              <a:rPr kumimoji="1" lang="en-US" altLang="zh-CN" b="1" dirty="0">
                <a:solidFill>
                  <a:srgbClr val="000000"/>
                </a:solidFill>
                <a:latin typeface="Courier New" pitchFamily="49" charset="0"/>
              </a:rPr>
              <a:t>2,....</a:t>
            </a:r>
            <a:r>
              <a:rPr kumimoji="1" lang="zh-CN" altLang="en-US" b="1" dirty="0">
                <a:solidFill>
                  <a:srgbClr val="000000"/>
                </a:solidFill>
                <a:latin typeface="Courier New" pitchFamily="49" charset="0"/>
              </a:rPr>
              <a:t>列名</a:t>
            </a:r>
            <a:r>
              <a:rPr kumimoji="1" lang="en-US" altLang="zh-CN" b="1" dirty="0">
                <a:solidFill>
                  <a:srgbClr val="000000"/>
                </a:solidFill>
                <a:latin typeface="Courier New" pitchFamily="49" charset="0"/>
              </a:rPr>
              <a:t>n] </a:t>
            </a:r>
          </a:p>
          <a:p>
            <a:pPr fontAlgn="ctr">
              <a:buSzPct val="65000"/>
              <a:tabLst>
                <a:tab pos="1336607" algn="l"/>
              </a:tabLst>
            </a:pPr>
            <a:r>
              <a:rPr kumimoji="1" lang="en-US" altLang="zh-CN" b="1" dirty="0">
                <a:solidFill>
                  <a:srgbClr val="000000"/>
                </a:solidFill>
                <a:latin typeface="Courier New" pitchFamily="49" charset="0"/>
              </a:rPr>
              <a:t>      FROM </a:t>
            </a:r>
            <a:r>
              <a:rPr kumimoji="1" lang="zh-CN" altLang="en-US" b="1" dirty="0">
                <a:solidFill>
                  <a:srgbClr val="000000"/>
                </a:solidFill>
                <a:latin typeface="Courier New" pitchFamily="49" charset="0"/>
              </a:rPr>
              <a:t>表名</a:t>
            </a:r>
            <a:r>
              <a:rPr kumimoji="1" lang="en-US" altLang="zh-CN" b="1" dirty="0">
                <a:solidFill>
                  <a:srgbClr val="000000"/>
                </a:solidFill>
                <a:latin typeface="Courier New" pitchFamily="49" charset="0"/>
              </a:rPr>
              <a:t>1,[</a:t>
            </a:r>
            <a:r>
              <a:rPr kumimoji="1" lang="zh-CN" altLang="en-US" b="1" dirty="0">
                <a:solidFill>
                  <a:srgbClr val="000000"/>
                </a:solidFill>
                <a:latin typeface="Courier New" pitchFamily="49" charset="0"/>
              </a:rPr>
              <a:t>表名</a:t>
            </a:r>
            <a:r>
              <a:rPr kumimoji="1" lang="en-US" altLang="zh-CN" b="1" dirty="0">
                <a:solidFill>
                  <a:srgbClr val="000000"/>
                </a:solidFill>
                <a:latin typeface="Courier New" pitchFamily="49" charset="0"/>
              </a:rPr>
              <a:t>2,...</a:t>
            </a:r>
            <a:r>
              <a:rPr kumimoji="1" lang="zh-CN" altLang="en-US" b="1" dirty="0">
                <a:solidFill>
                  <a:srgbClr val="000000"/>
                </a:solidFill>
                <a:latin typeface="Courier New" pitchFamily="49" charset="0"/>
              </a:rPr>
              <a:t>表名</a:t>
            </a:r>
            <a:r>
              <a:rPr kumimoji="1" lang="en-US" altLang="zh-CN" b="1" dirty="0">
                <a:solidFill>
                  <a:srgbClr val="000000"/>
                </a:solidFill>
                <a:latin typeface="Courier New" pitchFamily="49" charset="0"/>
              </a:rPr>
              <a:t>n] </a:t>
            </a:r>
          </a:p>
          <a:p>
            <a:pPr fontAlgn="ctr">
              <a:buSzPct val="65000"/>
              <a:tabLst>
                <a:tab pos="1336607" algn="l"/>
              </a:tabLst>
            </a:pPr>
            <a:r>
              <a:rPr kumimoji="1" lang="en-US" altLang="zh-CN" b="1" dirty="0">
                <a:solidFill>
                  <a:srgbClr val="000000"/>
                </a:solidFill>
                <a:latin typeface="Courier New" pitchFamily="49" charset="0"/>
              </a:rPr>
              <a:t>      WHERE [</a:t>
            </a:r>
            <a:r>
              <a:rPr kumimoji="1" lang="zh-CN" altLang="en-US" b="1" dirty="0">
                <a:solidFill>
                  <a:srgbClr val="000000"/>
                </a:solidFill>
                <a:latin typeface="Courier New" pitchFamily="49" charset="0"/>
              </a:rPr>
              <a:t>条件表达式</a:t>
            </a:r>
            <a:r>
              <a:rPr kumimoji="1" lang="en-US" altLang="zh-CN" b="1" dirty="0">
                <a:solidFill>
                  <a:srgbClr val="000000"/>
                </a:solidFill>
                <a:latin typeface="Courier New" pitchFamily="49" charset="0"/>
              </a:rPr>
              <a:t> </a:t>
            </a:r>
            <a:r>
              <a:rPr kumimoji="1" lang="en-US" altLang="zh-CN" b="1" dirty="0">
                <a:solidFill>
                  <a:srgbClr val="000000"/>
                </a:solidFill>
                <a:latin typeface="Courier New" pitchFamily="49" charset="0"/>
              </a:rPr>
              <a:t>AND </a:t>
            </a:r>
            <a:r>
              <a:rPr kumimoji="1" lang="en-US" altLang="zh-CN" b="1" dirty="0">
                <a:solidFill>
                  <a:srgbClr val="000000"/>
                </a:solidFill>
                <a:latin typeface="Courier New" pitchFamily="49" charset="0"/>
              </a:rPr>
              <a:t>] </a:t>
            </a:r>
            <a:r>
              <a:rPr kumimoji="1" lang="en-US" altLang="zh-CN" b="1">
                <a:solidFill>
                  <a:srgbClr val="000000"/>
                </a:solidFill>
                <a:latin typeface="Courier New" pitchFamily="49" charset="0"/>
              </a:rPr>
              <a:t>ROWNUM &lt;=</a:t>
            </a:r>
            <a:r>
              <a:rPr kumimoji="1" lang="zh-CN" altLang="en-US" b="1" smtClean="0">
                <a:solidFill>
                  <a:srgbClr val="000000"/>
                </a:solidFill>
                <a:latin typeface="Courier New" pitchFamily="49" charset="0"/>
              </a:rPr>
              <a:t>当前</a:t>
            </a:r>
            <a:r>
              <a:rPr kumimoji="1" lang="zh-CN" altLang="en-US" b="1">
                <a:solidFill>
                  <a:srgbClr val="000000"/>
                </a:solidFill>
                <a:latin typeface="Courier New" pitchFamily="49" charset="0"/>
              </a:rPr>
              <a:t>页*</a:t>
            </a:r>
            <a:r>
              <a:rPr kumimoji="1" lang="zh-CN" altLang="en-US" b="1" dirty="0">
                <a:solidFill>
                  <a:srgbClr val="000000"/>
                </a:solidFill>
                <a:latin typeface="Courier New" pitchFamily="49" charset="0"/>
              </a:rPr>
              <a:t>每页记录数</a:t>
            </a:r>
            <a:r>
              <a:rPr kumimoji="1" lang="en-US" altLang="zh-CN" b="1">
                <a:solidFill>
                  <a:srgbClr val="000000"/>
                </a:solidFill>
                <a:latin typeface="Courier New" pitchFamily="49" charset="0"/>
              </a:rPr>
              <a:t>) </a:t>
            </a:r>
            <a:r>
              <a:rPr kumimoji="1" lang="en-US" altLang="zh-CN" b="1" smtClean="0">
                <a:solidFill>
                  <a:srgbClr val="000000"/>
                </a:solidFill>
                <a:latin typeface="Courier New" pitchFamily="49" charset="0"/>
              </a:rPr>
              <a:t>a</a:t>
            </a:r>
            <a:endParaRPr kumimoji="1" lang="en-US" altLang="zh-CN" b="1" dirty="0">
              <a:solidFill>
                <a:srgbClr val="000000"/>
              </a:solidFill>
              <a:latin typeface="Courier New" pitchFamily="49" charset="0"/>
            </a:endParaRPr>
          </a:p>
          <a:p>
            <a:pPr fontAlgn="ctr">
              <a:buSzPct val="65000"/>
              <a:tabLst>
                <a:tab pos="1336607" algn="l"/>
              </a:tabLst>
            </a:pPr>
            <a:r>
              <a:rPr kumimoji="1" lang="en-US" altLang="zh-CN" b="1" dirty="0">
                <a:solidFill>
                  <a:srgbClr val="000000"/>
                </a:solidFill>
                <a:latin typeface="Courier New" pitchFamily="49" charset="0"/>
              </a:rPr>
              <a:t>WHERE</a:t>
            </a:r>
            <a:r>
              <a:rPr kumimoji="1" lang="zh-CN" altLang="en-US" b="1" dirty="0">
                <a:solidFill>
                  <a:srgbClr val="000000"/>
                </a:solidFill>
                <a:latin typeface="Courier New" pitchFamily="49" charset="0"/>
              </a:rPr>
              <a:t> </a:t>
            </a:r>
            <a:r>
              <a:rPr kumimoji="1" lang="en-US" altLang="zh-CN" b="1" dirty="0" err="1">
                <a:solidFill>
                  <a:srgbClr val="000000"/>
                </a:solidFill>
                <a:latin typeface="Courier New" pitchFamily="49" charset="0"/>
              </a:rPr>
              <a:t>rn</a:t>
            </a:r>
            <a:r>
              <a:rPr kumimoji="1" lang="en-US" altLang="zh-CN" b="1" dirty="0">
                <a:solidFill>
                  <a:srgbClr val="000000"/>
                </a:solidFill>
                <a:latin typeface="Courier New" pitchFamily="49" charset="0"/>
              </a:rPr>
              <a:t> </a:t>
            </a:r>
            <a:r>
              <a:rPr kumimoji="1" lang="en-US" altLang="zh-CN" b="1">
                <a:solidFill>
                  <a:srgbClr val="000000"/>
                </a:solidFill>
                <a:latin typeface="Courier New" pitchFamily="49" charset="0"/>
              </a:rPr>
              <a:t>&gt; (</a:t>
            </a:r>
            <a:r>
              <a:rPr kumimoji="1" lang="zh-CN" altLang="en-US" b="1" smtClean="0">
                <a:solidFill>
                  <a:srgbClr val="000000"/>
                </a:solidFill>
                <a:latin typeface="Courier New" pitchFamily="49" charset="0"/>
              </a:rPr>
              <a:t>当前页</a:t>
            </a:r>
            <a:r>
              <a:rPr kumimoji="1" lang="en-US" altLang="zh-CN" b="1">
                <a:solidFill>
                  <a:srgbClr val="000000"/>
                </a:solidFill>
                <a:latin typeface="Courier New" pitchFamily="49" charset="0"/>
              </a:rPr>
              <a:t>-1</a:t>
            </a:r>
            <a:r>
              <a:rPr kumimoji="1" lang="en-US" altLang="zh-CN" b="1" dirty="0">
                <a:solidFill>
                  <a:srgbClr val="000000"/>
                </a:solidFill>
                <a:latin typeface="Courier New" pitchFamily="49" charset="0"/>
              </a:rPr>
              <a:t>)*</a:t>
            </a:r>
            <a:r>
              <a:rPr kumimoji="1" lang="zh-CN" altLang="en-US" b="1" dirty="0">
                <a:solidFill>
                  <a:srgbClr val="000000"/>
                </a:solidFill>
                <a:latin typeface="Courier New" pitchFamily="49" charset="0"/>
              </a:rPr>
              <a:t>每页记</a:t>
            </a:r>
            <a:r>
              <a:rPr kumimoji="1" lang="zh-CN" altLang="en-US" b="1">
                <a:solidFill>
                  <a:srgbClr val="000000"/>
                </a:solidFill>
                <a:latin typeface="Courier New" pitchFamily="49" charset="0"/>
              </a:rPr>
              <a:t>录数</a:t>
            </a:r>
            <a:endParaRPr kumimoji="1" lang="en-US" altLang="zh-CN" b="1" dirty="0">
              <a:solidFill>
                <a:srgbClr val="000000"/>
              </a:solidFill>
              <a:latin typeface="Courier New" pitchFamily="49" charset="0"/>
            </a:endParaRPr>
          </a:p>
        </p:txBody>
      </p:sp>
    </p:spTree>
    <p:extLst>
      <p:ext uri="{BB962C8B-B14F-4D97-AF65-F5344CB8AC3E}">
        <p14:creationId xmlns:p14="http://schemas.microsoft.com/office/powerpoint/2010/main" val="2948270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Oracle</a:t>
            </a:r>
            <a:r>
              <a:rPr lang="zh-CN" altLang="en-US" smtClean="0"/>
              <a:t>分页查询实现</a:t>
            </a:r>
            <a:endParaRPr lang="zh-CN" altLang="en-US"/>
          </a:p>
        </p:txBody>
      </p:sp>
      <p:sp>
        <p:nvSpPr>
          <p:cNvPr id="3" name="内容占位符 2"/>
          <p:cNvSpPr>
            <a:spLocks noGrp="1"/>
          </p:cNvSpPr>
          <p:nvPr>
            <p:ph idx="1"/>
          </p:nvPr>
        </p:nvSpPr>
        <p:spPr/>
        <p:txBody>
          <a:bodyPr/>
          <a:lstStyle/>
          <a:p>
            <a:r>
              <a:rPr lang="en-US" altLang="zh-CN" smtClean="0"/>
              <a:t>1</a:t>
            </a:r>
            <a:r>
              <a:rPr lang="zh-CN" altLang="en-US" smtClean="0"/>
              <a:t>、分页</a:t>
            </a:r>
            <a:r>
              <a:rPr lang="en-US" altLang="zh-CN" smtClean="0"/>
              <a:t>Bean</a:t>
            </a:r>
            <a:r>
              <a:rPr lang="zh-CN" altLang="en-US" smtClean="0"/>
              <a:t>设计</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buNone/>
            </a:pPr>
            <a:endParaRPr lang="en-US" altLang="zh-CN" smtClean="0"/>
          </a:p>
        </p:txBody>
      </p:sp>
      <p:pic>
        <p:nvPicPr>
          <p:cNvPr id="293890" name="Picture 2"/>
          <p:cNvPicPr>
            <a:picLocks noChangeAspect="1" noChangeArrowheads="1"/>
          </p:cNvPicPr>
          <p:nvPr/>
        </p:nvPicPr>
        <p:blipFill>
          <a:blip r:embed="rId2" cstate="print"/>
          <a:srcRect/>
          <a:stretch>
            <a:fillRect/>
          </a:stretch>
        </p:blipFill>
        <p:spPr bwMode="auto">
          <a:xfrm>
            <a:off x="1546876" y="1483415"/>
            <a:ext cx="6804695" cy="3670459"/>
          </a:xfrm>
          <a:prstGeom prst="rect">
            <a:avLst/>
          </a:prstGeom>
          <a:noFill/>
          <a:ln w="9525">
            <a:noFill/>
            <a:miter lim="800000"/>
            <a:headEnd/>
            <a:tailEnd/>
          </a:ln>
        </p:spPr>
      </p:pic>
    </p:spTree>
    <p:extLst>
      <p:ext uri="{BB962C8B-B14F-4D97-AF65-F5344CB8AC3E}">
        <p14:creationId xmlns:p14="http://schemas.microsoft.com/office/powerpoint/2010/main" val="479726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Oracle</a:t>
            </a:r>
            <a:r>
              <a:rPr lang="zh-CN" altLang="en-US" smtClean="0"/>
              <a:t>分页查询实现</a:t>
            </a:r>
            <a:endParaRPr lang="zh-CN" altLang="en-US"/>
          </a:p>
        </p:txBody>
      </p:sp>
      <p:sp>
        <p:nvSpPr>
          <p:cNvPr id="3" name="内容占位符 2"/>
          <p:cNvSpPr>
            <a:spLocks noGrp="1"/>
          </p:cNvSpPr>
          <p:nvPr>
            <p:ph idx="1"/>
          </p:nvPr>
        </p:nvSpPr>
        <p:spPr/>
        <p:txBody>
          <a:bodyPr/>
          <a:lstStyle/>
          <a:p>
            <a:r>
              <a:rPr lang="en-US" altLang="zh-CN" smtClean="0"/>
              <a:t>2</a:t>
            </a:r>
            <a:r>
              <a:rPr lang="zh-CN" altLang="en-US" smtClean="0"/>
              <a:t>、查询接口实现</a:t>
            </a:r>
            <a:endParaRPr lang="en-US" altLang="zh-CN" smtClean="0"/>
          </a:p>
          <a:p>
            <a:endParaRPr lang="zh-CN" altLang="en-US"/>
          </a:p>
        </p:txBody>
      </p:sp>
      <p:pic>
        <p:nvPicPr>
          <p:cNvPr id="294914" name="Picture 2"/>
          <p:cNvPicPr>
            <a:picLocks noChangeAspect="1" noChangeArrowheads="1"/>
          </p:cNvPicPr>
          <p:nvPr/>
        </p:nvPicPr>
        <p:blipFill>
          <a:blip r:embed="rId2" cstate="print"/>
          <a:srcRect/>
          <a:stretch>
            <a:fillRect/>
          </a:stretch>
        </p:blipFill>
        <p:spPr bwMode="auto">
          <a:xfrm>
            <a:off x="543115" y="1710240"/>
            <a:ext cx="9925271" cy="4320540"/>
          </a:xfrm>
          <a:prstGeom prst="rect">
            <a:avLst/>
          </a:prstGeom>
          <a:noFill/>
          <a:ln w="9525">
            <a:noFill/>
            <a:miter lim="800000"/>
            <a:headEnd/>
            <a:tailEnd/>
          </a:ln>
        </p:spPr>
      </p:pic>
    </p:spTree>
    <p:extLst>
      <p:ext uri="{BB962C8B-B14F-4D97-AF65-F5344CB8AC3E}">
        <p14:creationId xmlns:p14="http://schemas.microsoft.com/office/powerpoint/2010/main" val="1392894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Oracle</a:t>
            </a:r>
            <a:r>
              <a:rPr lang="zh-CN" altLang="en-US" smtClean="0"/>
              <a:t>分页查询实现</a:t>
            </a:r>
            <a:endParaRPr lang="zh-CN" altLang="en-US"/>
          </a:p>
        </p:txBody>
      </p:sp>
      <p:sp>
        <p:nvSpPr>
          <p:cNvPr id="3" name="内容占位符 2"/>
          <p:cNvSpPr>
            <a:spLocks noGrp="1"/>
          </p:cNvSpPr>
          <p:nvPr>
            <p:ph idx="1"/>
          </p:nvPr>
        </p:nvSpPr>
        <p:spPr/>
        <p:txBody>
          <a:bodyPr/>
          <a:lstStyle/>
          <a:p>
            <a:r>
              <a:rPr lang="en-US" altLang="zh-CN" smtClean="0"/>
              <a:t>3</a:t>
            </a:r>
            <a:r>
              <a:rPr lang="zh-CN" altLang="en-US" smtClean="0"/>
              <a:t>、</a:t>
            </a:r>
            <a:r>
              <a:rPr lang="en-US" altLang="zh-CN" smtClean="0"/>
              <a:t>Servlet</a:t>
            </a:r>
            <a:r>
              <a:rPr lang="zh-CN" altLang="en-US" smtClean="0"/>
              <a:t>实现</a:t>
            </a:r>
            <a:endParaRPr lang="en-US" altLang="zh-CN" smtClean="0"/>
          </a:p>
          <a:p>
            <a:endParaRPr lang="zh-CN" altLang="en-US"/>
          </a:p>
        </p:txBody>
      </p:sp>
      <p:pic>
        <p:nvPicPr>
          <p:cNvPr id="295938" name="Picture 2"/>
          <p:cNvPicPr>
            <a:picLocks noChangeAspect="1" noChangeArrowheads="1"/>
          </p:cNvPicPr>
          <p:nvPr/>
        </p:nvPicPr>
        <p:blipFill>
          <a:blip r:embed="rId2" cstate="print"/>
          <a:srcRect/>
          <a:stretch>
            <a:fillRect/>
          </a:stretch>
        </p:blipFill>
        <p:spPr bwMode="auto">
          <a:xfrm>
            <a:off x="710407" y="1634632"/>
            <a:ext cx="9409675" cy="4686990"/>
          </a:xfrm>
          <a:prstGeom prst="rect">
            <a:avLst/>
          </a:prstGeom>
          <a:noFill/>
          <a:ln w="9525">
            <a:noFill/>
            <a:miter lim="800000"/>
            <a:headEnd/>
            <a:tailEnd/>
          </a:ln>
        </p:spPr>
      </p:pic>
    </p:spTree>
    <p:extLst>
      <p:ext uri="{BB962C8B-B14F-4D97-AF65-F5344CB8AC3E}">
        <p14:creationId xmlns:p14="http://schemas.microsoft.com/office/powerpoint/2010/main" val="2659876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Oracle</a:t>
            </a:r>
            <a:r>
              <a:rPr lang="zh-CN" altLang="en-US" smtClean="0"/>
              <a:t>分页查询实现</a:t>
            </a:r>
            <a:endParaRPr lang="zh-CN" altLang="en-US"/>
          </a:p>
        </p:txBody>
      </p:sp>
      <p:sp>
        <p:nvSpPr>
          <p:cNvPr id="3" name="内容占位符 2"/>
          <p:cNvSpPr>
            <a:spLocks noGrp="1"/>
          </p:cNvSpPr>
          <p:nvPr>
            <p:ph idx="1"/>
          </p:nvPr>
        </p:nvSpPr>
        <p:spPr/>
        <p:txBody>
          <a:bodyPr/>
          <a:lstStyle/>
          <a:p>
            <a:r>
              <a:rPr lang="en-US" altLang="zh-CN" smtClean="0"/>
              <a:t>4</a:t>
            </a:r>
            <a:r>
              <a:rPr lang="zh-CN" altLang="en-US" smtClean="0"/>
              <a:t>、</a:t>
            </a:r>
            <a:r>
              <a:rPr lang="en-US" altLang="zh-CN" smtClean="0"/>
              <a:t>JSP</a:t>
            </a:r>
            <a:r>
              <a:rPr lang="zh-CN" altLang="en-US" smtClean="0"/>
              <a:t>页面实现</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solidFill>
                <a:srgbClr val="FF0000"/>
              </a:solidFill>
            </a:endParaRPr>
          </a:p>
          <a:p>
            <a:r>
              <a:rPr lang="zh-CN" altLang="en-US" smtClean="0">
                <a:solidFill>
                  <a:srgbClr val="FF0000"/>
                </a:solidFill>
              </a:rPr>
              <a:t>示例代码：</a:t>
            </a:r>
            <a:r>
              <a:rPr lang="en-US" altLang="zh-CN" smtClean="0">
                <a:solidFill>
                  <a:srgbClr val="FF0000"/>
                </a:solidFill>
              </a:rPr>
              <a:t> ch07-page </a:t>
            </a:r>
            <a:r>
              <a:rPr lang="zh-CN" altLang="en-US" smtClean="0">
                <a:solidFill>
                  <a:srgbClr val="FF0000"/>
                </a:solidFill>
              </a:rPr>
              <a:t>工程</a:t>
            </a:r>
            <a:endParaRPr lang="en-US" altLang="zh-CN" smtClean="0">
              <a:solidFill>
                <a:srgbClr val="FF0000"/>
              </a:solidFill>
            </a:endParaRPr>
          </a:p>
          <a:p>
            <a:endParaRPr lang="en-US" altLang="zh-CN" smtClean="0"/>
          </a:p>
          <a:p>
            <a:endParaRPr lang="zh-CN" altLang="en-US"/>
          </a:p>
        </p:txBody>
      </p:sp>
      <p:pic>
        <p:nvPicPr>
          <p:cNvPr id="296962" name="Picture 2"/>
          <p:cNvPicPr>
            <a:picLocks noChangeAspect="1" noChangeArrowheads="1"/>
          </p:cNvPicPr>
          <p:nvPr/>
        </p:nvPicPr>
        <p:blipFill>
          <a:blip r:embed="rId2" cstate="print"/>
          <a:srcRect/>
          <a:stretch>
            <a:fillRect/>
          </a:stretch>
        </p:blipFill>
        <p:spPr bwMode="auto">
          <a:xfrm>
            <a:off x="794055" y="1483415"/>
            <a:ext cx="9075087" cy="4359624"/>
          </a:xfrm>
          <a:prstGeom prst="rect">
            <a:avLst/>
          </a:prstGeom>
          <a:noFill/>
          <a:ln w="9525">
            <a:noFill/>
            <a:miter lim="800000"/>
            <a:headEnd/>
            <a:tailEnd/>
          </a:ln>
        </p:spPr>
      </p:pic>
      <p:grpSp>
        <p:nvGrpSpPr>
          <p:cNvPr id="6" name="组合 5"/>
          <p:cNvGrpSpPr/>
          <p:nvPr/>
        </p:nvGrpSpPr>
        <p:grpSpPr>
          <a:xfrm>
            <a:off x="5645569" y="5944306"/>
            <a:ext cx="4350211" cy="507831"/>
            <a:chOff x="2267744" y="5517232"/>
            <a:chExt cx="3744913" cy="483649"/>
          </a:xfrm>
        </p:grpSpPr>
        <p:sp>
          <p:nvSpPr>
            <p:cNvPr id="7" name="TextBox 5"/>
            <p:cNvSpPr txBox="1">
              <a:spLocks noChangeArrowheads="1"/>
            </p:cNvSpPr>
            <p:nvPr/>
          </p:nvSpPr>
          <p:spPr bwMode="auto">
            <a:xfrm>
              <a:off x="2267744" y="5517232"/>
              <a:ext cx="3744913" cy="483649"/>
            </a:xfrm>
            <a:prstGeom prst="rect">
              <a:avLst/>
            </a:prstGeom>
            <a:solidFill>
              <a:srgbClr val="0070C0"/>
            </a:solidFill>
            <a:ln w="9525">
              <a:noFill/>
              <a:miter lim="800000"/>
              <a:headEnd/>
              <a:tailEnd/>
            </a:ln>
          </p:spPr>
          <p:txBody>
            <a:bodyPr>
              <a:spAutoFit/>
            </a:bodyPr>
            <a:lstStyle/>
            <a:p>
              <a:pPr marL="0" lvl="2" algn="ctr"/>
              <a:r>
                <a:rPr lang="zh-CN" altLang="en-US" sz="2700" b="1">
                  <a:solidFill>
                    <a:schemeClr val="bg1"/>
                  </a:solidFill>
                </a:rPr>
                <a:t>讲师演示讲解</a:t>
              </a:r>
            </a:p>
          </p:txBody>
        </p:sp>
        <p:pic>
          <p:nvPicPr>
            <p:cNvPr id="8" name="图片 25" descr="timgaa.jpg"/>
            <p:cNvPicPr>
              <a:picLocks noChangeAspect="1"/>
            </p:cNvPicPr>
            <p:nvPr/>
          </p:nvPicPr>
          <p:blipFill>
            <a:blip r:embed="rId3" cstate="print"/>
            <a:srcRect/>
            <a:stretch>
              <a:fillRect/>
            </a:stretch>
          </p:blipFill>
          <p:spPr bwMode="auto">
            <a:xfrm>
              <a:off x="2267744" y="5517232"/>
              <a:ext cx="647700" cy="452437"/>
            </a:xfrm>
            <a:prstGeom prst="rect">
              <a:avLst/>
            </a:prstGeom>
            <a:noFill/>
            <a:ln w="9525">
              <a:noFill/>
              <a:miter lim="800000"/>
              <a:headEnd/>
              <a:tailEnd/>
            </a:ln>
          </p:spPr>
        </p:pic>
      </p:grpSp>
    </p:spTree>
    <p:extLst>
      <p:ext uri="{BB962C8B-B14F-4D97-AF65-F5344CB8AC3E}">
        <p14:creationId xmlns:p14="http://schemas.microsoft.com/office/powerpoint/2010/main" val="2356914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olidFill>
                  <a:srgbClr val="FF0000"/>
                </a:solidFill>
              </a:rPr>
              <a:t>课堂练习（</a:t>
            </a:r>
            <a:r>
              <a:rPr lang="en-US" altLang="zh-CN" smtClean="0">
                <a:solidFill>
                  <a:srgbClr val="FF0000"/>
                </a:solidFill>
              </a:rPr>
              <a:t>30</a:t>
            </a:r>
            <a:r>
              <a:rPr lang="zh-CN" altLang="en-US" smtClean="0">
                <a:solidFill>
                  <a:srgbClr val="FF0000"/>
                </a:solidFill>
              </a:rPr>
              <a:t>分钟）</a:t>
            </a:r>
            <a:endParaRPr lang="zh-CN" altLang="en-US">
              <a:solidFill>
                <a:srgbClr val="FF0000"/>
              </a:solidFill>
            </a:endParaRPr>
          </a:p>
        </p:txBody>
      </p:sp>
      <p:sp>
        <p:nvSpPr>
          <p:cNvPr id="3" name="内容占位符 2"/>
          <p:cNvSpPr>
            <a:spLocks noGrp="1"/>
          </p:cNvSpPr>
          <p:nvPr>
            <p:ph idx="1"/>
          </p:nvPr>
        </p:nvSpPr>
        <p:spPr/>
        <p:txBody>
          <a:bodyPr/>
          <a:lstStyle/>
          <a:p>
            <a:r>
              <a:rPr lang="en-US" altLang="zh-CN" smtClean="0"/>
              <a:t>1</a:t>
            </a:r>
            <a:r>
              <a:rPr lang="zh-CN" altLang="en-US" smtClean="0"/>
              <a:t>、实现用户信息分页查询显示</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solidFill>
                  <a:srgbClr val="FF0000"/>
                </a:solidFill>
              </a:rPr>
              <a:t>参考答案：课堂案例代码</a:t>
            </a:r>
            <a:endParaRPr lang="en-US" altLang="zh-CN" smtClean="0">
              <a:solidFill>
                <a:srgbClr val="FF0000"/>
              </a:solidFill>
            </a:endParaRPr>
          </a:p>
        </p:txBody>
      </p:sp>
    </p:spTree>
    <p:extLst>
      <p:ext uri="{BB962C8B-B14F-4D97-AF65-F5344CB8AC3E}">
        <p14:creationId xmlns:p14="http://schemas.microsoft.com/office/powerpoint/2010/main" val="144531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分页组合查询</a:t>
            </a:r>
            <a:endParaRPr lang="zh-CN" altLang="en-US"/>
          </a:p>
        </p:txBody>
      </p:sp>
      <p:sp>
        <p:nvSpPr>
          <p:cNvPr id="3" name="内容占位符 2"/>
          <p:cNvSpPr>
            <a:spLocks noGrp="1"/>
          </p:cNvSpPr>
          <p:nvPr>
            <p:ph idx="1"/>
          </p:nvPr>
        </p:nvSpPr>
        <p:spPr/>
        <p:txBody>
          <a:bodyPr/>
          <a:lstStyle/>
          <a:p>
            <a:r>
              <a:rPr lang="zh-CN" altLang="en-US" smtClean="0"/>
              <a:t>在实际项目开发中，需要进行多条件组合查询，如下面对用户</a:t>
            </a:r>
            <a:r>
              <a:rPr lang="en-US" altLang="zh-CN" smtClean="0"/>
              <a:t>ID</a:t>
            </a:r>
            <a:r>
              <a:rPr lang="zh-CN" altLang="en-US" smtClean="0"/>
              <a:t>、用户名模糊查询、供应商</a:t>
            </a:r>
            <a:r>
              <a:rPr lang="en-US" altLang="zh-CN" smtClean="0"/>
              <a:t>ID</a:t>
            </a:r>
            <a:r>
              <a:rPr lang="zh-CN" altLang="en-US" smtClean="0"/>
              <a:t>查询。</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a:buNone/>
            </a:pPr>
            <a:endParaRPr lang="en-US" altLang="zh-CN" smtClean="0"/>
          </a:p>
          <a:p>
            <a:endParaRPr lang="en-US" altLang="zh-CN" smtClean="0"/>
          </a:p>
          <a:p>
            <a:r>
              <a:rPr lang="zh-CN" altLang="en-US" smtClean="0">
                <a:solidFill>
                  <a:srgbClr val="FF0000"/>
                </a:solidFill>
              </a:rPr>
              <a:t>示例代码：</a:t>
            </a:r>
            <a:r>
              <a:rPr lang="en-US" altLang="zh-CN" smtClean="0">
                <a:solidFill>
                  <a:srgbClr val="FF0000"/>
                </a:solidFill>
              </a:rPr>
              <a:t> ch07-query-delete/UserServlet.java</a:t>
            </a:r>
            <a:r>
              <a:rPr lang="zh-CN" altLang="en-US" smtClean="0">
                <a:solidFill>
                  <a:srgbClr val="FF0000"/>
                </a:solidFill>
              </a:rPr>
              <a:t>、</a:t>
            </a:r>
            <a:r>
              <a:rPr lang="en-US" altLang="zh-CN" smtClean="0">
                <a:solidFill>
                  <a:srgbClr val="FF0000"/>
                </a:solidFill>
              </a:rPr>
              <a:t>queryUser.jsp</a:t>
            </a:r>
            <a:r>
              <a:rPr lang="zh-CN" altLang="en-US" smtClean="0">
                <a:solidFill>
                  <a:srgbClr val="FF0000"/>
                </a:solidFill>
              </a:rPr>
              <a:t>、</a:t>
            </a:r>
            <a:r>
              <a:rPr lang="en-US" altLang="zh-CN" smtClean="0">
                <a:solidFill>
                  <a:srgbClr val="FF0000"/>
                </a:solidFill>
              </a:rPr>
              <a:t>UserDaoImpl.java</a:t>
            </a:r>
            <a:endParaRPr lang="zh-CN" altLang="en-US">
              <a:solidFill>
                <a:srgbClr val="FF0000"/>
              </a:solidFill>
            </a:endParaRPr>
          </a:p>
        </p:txBody>
      </p:sp>
      <p:pic>
        <p:nvPicPr>
          <p:cNvPr id="1027" name="Picture 3"/>
          <p:cNvPicPr>
            <a:picLocks noChangeAspect="1" noChangeArrowheads="1"/>
          </p:cNvPicPr>
          <p:nvPr/>
        </p:nvPicPr>
        <p:blipFill>
          <a:blip r:embed="rId2" cstate="print"/>
          <a:srcRect/>
          <a:stretch>
            <a:fillRect/>
          </a:stretch>
        </p:blipFill>
        <p:spPr bwMode="auto">
          <a:xfrm>
            <a:off x="710408" y="2012674"/>
            <a:ext cx="9457535" cy="2797511"/>
          </a:xfrm>
          <a:prstGeom prst="rect">
            <a:avLst/>
          </a:prstGeom>
          <a:noFill/>
          <a:ln w="9525">
            <a:noFill/>
            <a:miter lim="800000"/>
            <a:headEnd/>
            <a:tailEnd/>
          </a:ln>
        </p:spPr>
      </p:pic>
      <p:grpSp>
        <p:nvGrpSpPr>
          <p:cNvPr id="6" name="组合 8"/>
          <p:cNvGrpSpPr/>
          <p:nvPr/>
        </p:nvGrpSpPr>
        <p:grpSpPr>
          <a:xfrm>
            <a:off x="2801578" y="5988505"/>
            <a:ext cx="4350211" cy="507831"/>
            <a:chOff x="2267744" y="5517232"/>
            <a:chExt cx="3744913" cy="483649"/>
          </a:xfrm>
        </p:grpSpPr>
        <p:sp>
          <p:nvSpPr>
            <p:cNvPr id="7" name="TextBox 6"/>
            <p:cNvSpPr txBox="1">
              <a:spLocks noChangeArrowheads="1"/>
            </p:cNvSpPr>
            <p:nvPr/>
          </p:nvSpPr>
          <p:spPr bwMode="auto">
            <a:xfrm>
              <a:off x="2267744" y="5517232"/>
              <a:ext cx="3744913" cy="483649"/>
            </a:xfrm>
            <a:prstGeom prst="rect">
              <a:avLst/>
            </a:prstGeom>
            <a:solidFill>
              <a:srgbClr val="0070C0"/>
            </a:solidFill>
            <a:ln w="9525">
              <a:noFill/>
              <a:miter lim="800000"/>
              <a:headEnd/>
              <a:tailEnd/>
            </a:ln>
          </p:spPr>
          <p:txBody>
            <a:bodyPr>
              <a:spAutoFit/>
            </a:bodyPr>
            <a:lstStyle/>
            <a:p>
              <a:pPr marL="0" lvl="2" algn="ctr"/>
              <a:r>
                <a:rPr lang="zh-CN" altLang="en-US" sz="2700" b="1">
                  <a:solidFill>
                    <a:schemeClr val="bg1"/>
                  </a:solidFill>
                </a:rPr>
                <a:t>讲师演示讲解</a:t>
              </a:r>
            </a:p>
          </p:txBody>
        </p:sp>
        <p:pic>
          <p:nvPicPr>
            <p:cNvPr id="8" name="图片 25" descr="timgaa.jpg"/>
            <p:cNvPicPr>
              <a:picLocks noChangeAspect="1"/>
            </p:cNvPicPr>
            <p:nvPr/>
          </p:nvPicPr>
          <p:blipFill>
            <a:blip r:embed="rId3" cstate="print"/>
            <a:srcRect/>
            <a:stretch>
              <a:fillRect/>
            </a:stretch>
          </p:blipFill>
          <p:spPr bwMode="auto">
            <a:xfrm>
              <a:off x="2267744" y="5517232"/>
              <a:ext cx="647700" cy="452437"/>
            </a:xfrm>
            <a:prstGeom prst="rect">
              <a:avLst/>
            </a:prstGeom>
            <a:noFill/>
            <a:ln w="9525">
              <a:noFill/>
              <a:miter lim="800000"/>
              <a:headEnd/>
              <a:tailEnd/>
            </a:ln>
          </p:spPr>
        </p:pic>
      </p:grpSp>
    </p:spTree>
    <p:extLst>
      <p:ext uri="{BB962C8B-B14F-4D97-AF65-F5344CB8AC3E}">
        <p14:creationId xmlns:p14="http://schemas.microsoft.com/office/powerpoint/2010/main" val="637516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批量删除</a:t>
            </a:r>
            <a:endParaRPr lang="zh-CN" altLang="en-US"/>
          </a:p>
        </p:txBody>
      </p:sp>
      <p:sp>
        <p:nvSpPr>
          <p:cNvPr id="3" name="内容占位符 2"/>
          <p:cNvSpPr>
            <a:spLocks noGrp="1"/>
          </p:cNvSpPr>
          <p:nvPr>
            <p:ph idx="1"/>
          </p:nvPr>
        </p:nvSpPr>
        <p:spPr/>
        <p:txBody>
          <a:bodyPr/>
          <a:lstStyle/>
          <a:p>
            <a:r>
              <a:rPr lang="zh-CN" altLang="en-US" smtClean="0"/>
              <a:t>利用</a:t>
            </a:r>
            <a:r>
              <a:rPr lang="en-US" altLang="zh-CN" smtClean="0"/>
              <a:t>SQL</a:t>
            </a:r>
            <a:r>
              <a:rPr lang="zh-CN" altLang="en-US" smtClean="0"/>
              <a:t>语句</a:t>
            </a:r>
            <a:r>
              <a:rPr lang="en-US" altLang="zh-CN" smtClean="0"/>
              <a:t>IN</a:t>
            </a:r>
            <a:r>
              <a:rPr lang="zh-CN" altLang="en-US" smtClean="0"/>
              <a:t>关键字，批量删除符合</a:t>
            </a:r>
            <a:r>
              <a:rPr lang="en-US" altLang="zh-CN" smtClean="0"/>
              <a:t>IN</a:t>
            </a:r>
            <a:r>
              <a:rPr lang="zh-CN" altLang="en-US" smtClean="0"/>
              <a:t>条件的所有匹配条目</a:t>
            </a:r>
            <a:endParaRPr lang="en-US" altLang="zh-CN" smtClean="0"/>
          </a:p>
          <a:p>
            <a:r>
              <a:rPr lang="zh-CN" altLang="en-US" smtClean="0"/>
              <a:t>批处理删除数据</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a:buNone/>
            </a:pPr>
            <a:endParaRPr lang="en-US" altLang="zh-CN" smtClean="0"/>
          </a:p>
          <a:p>
            <a:r>
              <a:rPr lang="zh-CN" altLang="en-US" smtClean="0">
                <a:solidFill>
                  <a:srgbClr val="FF0000"/>
                </a:solidFill>
              </a:rPr>
              <a:t>示例代码：</a:t>
            </a:r>
            <a:r>
              <a:rPr lang="en-US" altLang="zh-CN" smtClean="0">
                <a:solidFill>
                  <a:srgbClr val="FF0000"/>
                </a:solidFill>
              </a:rPr>
              <a:t> ch07-query-delete/UserServlet.java</a:t>
            </a:r>
            <a:r>
              <a:rPr lang="zh-CN" altLang="en-US" smtClean="0">
                <a:solidFill>
                  <a:srgbClr val="FF0000"/>
                </a:solidFill>
              </a:rPr>
              <a:t>、</a:t>
            </a:r>
            <a:r>
              <a:rPr lang="en-US" altLang="zh-CN" smtClean="0">
                <a:solidFill>
                  <a:srgbClr val="FF0000"/>
                </a:solidFill>
              </a:rPr>
              <a:t>queryUser.jsp</a:t>
            </a:r>
            <a:r>
              <a:rPr lang="zh-CN" altLang="en-US" smtClean="0">
                <a:solidFill>
                  <a:srgbClr val="FF0000"/>
                </a:solidFill>
              </a:rPr>
              <a:t>、</a:t>
            </a:r>
            <a:r>
              <a:rPr lang="en-US" altLang="zh-CN" smtClean="0">
                <a:solidFill>
                  <a:srgbClr val="FF0000"/>
                </a:solidFill>
              </a:rPr>
              <a:t>UserDaoImpl.java</a:t>
            </a:r>
            <a:endParaRPr lang="zh-CN" altLang="en-US" smtClean="0">
              <a:solidFill>
                <a:srgbClr val="FF0000"/>
              </a:solidFill>
            </a:endParaRPr>
          </a:p>
          <a:p>
            <a:endParaRPr lang="en-US" altLang="zh-CN" smtClean="0"/>
          </a:p>
          <a:p>
            <a:endParaRPr lang="zh-CN" altLang="en-US" smtClean="0"/>
          </a:p>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044995" y="1937065"/>
            <a:ext cx="7269406" cy="3280410"/>
          </a:xfrm>
          <a:prstGeom prst="rect">
            <a:avLst/>
          </a:prstGeom>
          <a:noFill/>
          <a:ln w="9525">
            <a:noFill/>
            <a:miter lim="800000"/>
            <a:headEnd/>
            <a:tailEnd/>
          </a:ln>
        </p:spPr>
      </p:pic>
      <p:grpSp>
        <p:nvGrpSpPr>
          <p:cNvPr id="7" name="组合 8"/>
          <p:cNvGrpSpPr/>
          <p:nvPr/>
        </p:nvGrpSpPr>
        <p:grpSpPr>
          <a:xfrm>
            <a:off x="2801578" y="6139722"/>
            <a:ext cx="4350211" cy="507831"/>
            <a:chOff x="2267744" y="5517232"/>
            <a:chExt cx="3744913" cy="483649"/>
          </a:xfrm>
        </p:grpSpPr>
        <p:sp>
          <p:nvSpPr>
            <p:cNvPr id="8" name="TextBox 7"/>
            <p:cNvSpPr txBox="1">
              <a:spLocks noChangeArrowheads="1"/>
            </p:cNvSpPr>
            <p:nvPr/>
          </p:nvSpPr>
          <p:spPr bwMode="auto">
            <a:xfrm>
              <a:off x="2267744" y="5517232"/>
              <a:ext cx="3744913" cy="483649"/>
            </a:xfrm>
            <a:prstGeom prst="rect">
              <a:avLst/>
            </a:prstGeom>
            <a:solidFill>
              <a:srgbClr val="0070C0"/>
            </a:solidFill>
            <a:ln w="9525">
              <a:noFill/>
              <a:miter lim="800000"/>
              <a:headEnd/>
              <a:tailEnd/>
            </a:ln>
          </p:spPr>
          <p:txBody>
            <a:bodyPr>
              <a:spAutoFit/>
            </a:bodyPr>
            <a:lstStyle/>
            <a:p>
              <a:pPr marL="0" lvl="2" algn="ctr"/>
              <a:r>
                <a:rPr lang="zh-CN" altLang="en-US" sz="2700" b="1">
                  <a:solidFill>
                    <a:schemeClr val="bg1"/>
                  </a:solidFill>
                </a:rPr>
                <a:t>讲师演示讲解</a:t>
              </a:r>
            </a:p>
          </p:txBody>
        </p:sp>
        <p:pic>
          <p:nvPicPr>
            <p:cNvPr id="9" name="图片 25" descr="timgaa.jpg"/>
            <p:cNvPicPr>
              <a:picLocks noChangeAspect="1"/>
            </p:cNvPicPr>
            <p:nvPr/>
          </p:nvPicPr>
          <p:blipFill>
            <a:blip r:embed="rId3" cstate="print"/>
            <a:srcRect/>
            <a:stretch>
              <a:fillRect/>
            </a:stretch>
          </p:blipFill>
          <p:spPr bwMode="auto">
            <a:xfrm>
              <a:off x="2267744" y="5517232"/>
              <a:ext cx="647700" cy="452437"/>
            </a:xfrm>
            <a:prstGeom prst="rect">
              <a:avLst/>
            </a:prstGeom>
            <a:noFill/>
            <a:ln w="9525">
              <a:noFill/>
              <a:miter lim="800000"/>
              <a:headEnd/>
              <a:tailEnd/>
            </a:ln>
          </p:spPr>
        </p:pic>
      </p:grpSp>
    </p:spTree>
    <p:extLst>
      <p:ext uri="{BB962C8B-B14F-4D97-AF65-F5344CB8AC3E}">
        <p14:creationId xmlns:p14="http://schemas.microsoft.com/office/powerpoint/2010/main" val="129529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其它相关项目技术</a:t>
            </a:r>
            <a:endParaRPr lang="zh-CN" altLang="en-US"/>
          </a:p>
        </p:txBody>
      </p:sp>
      <p:sp>
        <p:nvSpPr>
          <p:cNvPr id="3" name="内容占位符 2"/>
          <p:cNvSpPr>
            <a:spLocks noGrp="1"/>
          </p:cNvSpPr>
          <p:nvPr>
            <p:ph idx="1"/>
          </p:nvPr>
        </p:nvSpPr>
        <p:spPr/>
        <p:txBody>
          <a:bodyPr/>
          <a:lstStyle/>
          <a:p>
            <a:r>
              <a:rPr lang="zh-CN" altLang="en-US" smtClean="0"/>
              <a:t>实际在项目开发中还有许多需要实现的技术点，比如</a:t>
            </a:r>
            <a:endParaRPr lang="en-US" altLang="zh-CN" smtClean="0"/>
          </a:p>
          <a:p>
            <a:pPr lvl="1"/>
            <a:r>
              <a:rPr lang="zh-CN" altLang="en-US" smtClean="0"/>
              <a:t>动态下拉列表的处理</a:t>
            </a:r>
            <a:endParaRPr lang="en-US" altLang="zh-CN" smtClean="0"/>
          </a:p>
          <a:p>
            <a:pPr lvl="1"/>
            <a:r>
              <a:rPr lang="zh-CN" altLang="en-US" smtClean="0"/>
              <a:t>事务处理</a:t>
            </a:r>
            <a:endParaRPr lang="en-US" altLang="zh-CN" smtClean="0"/>
          </a:p>
          <a:p>
            <a:pPr lvl="1"/>
            <a:r>
              <a:rPr lang="en-US" altLang="zh-CN" smtClean="0"/>
              <a:t>Excel</a:t>
            </a:r>
            <a:r>
              <a:rPr lang="zh-CN" altLang="en-US" smtClean="0"/>
              <a:t>文件的读写</a:t>
            </a:r>
            <a:endParaRPr lang="en-US" altLang="zh-CN" smtClean="0"/>
          </a:p>
          <a:p>
            <a:pPr lvl="1"/>
            <a:r>
              <a:rPr lang="zh-CN" altLang="en-US" smtClean="0"/>
              <a:t>基于</a:t>
            </a:r>
            <a:r>
              <a:rPr lang="en-US" altLang="zh-CN" smtClean="0"/>
              <a:t>PDF</a:t>
            </a:r>
            <a:r>
              <a:rPr lang="zh-CN" altLang="en-US" smtClean="0"/>
              <a:t>文件的报表处理</a:t>
            </a:r>
            <a:endParaRPr lang="en-US" altLang="zh-CN" smtClean="0"/>
          </a:p>
          <a:p>
            <a:pPr lvl="1"/>
            <a:r>
              <a:rPr lang="zh-CN" altLang="en-US" smtClean="0"/>
              <a:t>登录验证码处理</a:t>
            </a:r>
            <a:endParaRPr lang="en-US" altLang="zh-CN" smtClean="0"/>
          </a:p>
          <a:p>
            <a:pPr lvl="1"/>
            <a:r>
              <a:rPr lang="zh-CN" altLang="en-US" smtClean="0"/>
              <a:t>电子邮件的发送处理 </a:t>
            </a:r>
            <a:endParaRPr lang="en-US" altLang="zh-CN" smtClean="0"/>
          </a:p>
          <a:p>
            <a:pPr lvl="1"/>
            <a:r>
              <a:rPr lang="zh-CN" altLang="en-US" smtClean="0"/>
              <a:t>手机短信验证处理</a:t>
            </a:r>
            <a:endParaRPr lang="en-US" altLang="zh-CN" smtClean="0"/>
          </a:p>
          <a:p>
            <a:pPr lvl="1"/>
            <a:r>
              <a:rPr lang="zh-CN" altLang="en-US" smtClean="0"/>
              <a:t>等等</a:t>
            </a:r>
            <a:r>
              <a:rPr lang="en-US" altLang="zh-CN" smtClean="0"/>
              <a:t>…..</a:t>
            </a:r>
          </a:p>
          <a:p>
            <a:pPr lvl="1"/>
            <a:endParaRPr lang="en-US" altLang="zh-CN" smtClean="0"/>
          </a:p>
          <a:p>
            <a:r>
              <a:rPr lang="zh-CN" altLang="en-US" smtClean="0"/>
              <a:t>上述相关的技术实现我们将在综合的项目实训中，结合实际的业务进行讲解。</a:t>
            </a:r>
            <a:endParaRPr lang="en-US" altLang="zh-CN" smtClean="0"/>
          </a:p>
        </p:txBody>
      </p:sp>
    </p:spTree>
    <p:extLst>
      <p:ext uri="{BB962C8B-B14F-4D97-AF65-F5344CB8AC3E}">
        <p14:creationId xmlns:p14="http://schemas.microsoft.com/office/powerpoint/2010/main" val="4081834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3256665" y="1785224"/>
            <a:ext cx="792959" cy="71508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a:solidFill>
                  <a:schemeClr val="accent1">
                    <a:lumMod val="75000"/>
                  </a:schemeClr>
                </a:solidFill>
                <a:latin typeface="华文细黑" panose="02010600040101010101" pitchFamily="2" charset="-122"/>
                <a:ea typeface="华文细黑" panose="02010600040101010101" pitchFamily="2" charset="-122"/>
              </a:rPr>
              <a:t>01</a:t>
            </a:r>
            <a:endParaRPr lang="zh-CN" altLang="en-US" sz="3100" b="1">
              <a:solidFill>
                <a:schemeClr val="accent1">
                  <a:lumMod val="75000"/>
                </a:schemeClr>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4222968" y="1785224"/>
            <a:ext cx="5049121" cy="715089"/>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文件上传与下载</a:t>
            </a:r>
            <a:endParaRPr lang="zh-CN" altLang="en-US" sz="2200" dirty="0">
              <a:solidFill>
                <a:srgbClr val="FFFFFF"/>
              </a:solidFill>
              <a:latin typeface="微软雅黑" pitchFamily="34" charset="-122"/>
              <a:ea typeface="微软雅黑" pitchFamily="34" charset="-122"/>
            </a:endParaRPr>
          </a:p>
        </p:txBody>
      </p:sp>
      <p:sp>
        <p:nvSpPr>
          <p:cNvPr id="9" name="MH_Number_2"/>
          <p:cNvSpPr/>
          <p:nvPr>
            <p:custDataLst>
              <p:tags r:id="rId3"/>
            </p:custDataLst>
          </p:nvPr>
        </p:nvSpPr>
        <p:spPr>
          <a:xfrm>
            <a:off x="3256665" y="2683669"/>
            <a:ext cx="792959" cy="715090"/>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dirty="0">
                <a:solidFill>
                  <a:srgbClr val="C5C5C5"/>
                </a:solidFill>
                <a:latin typeface="华文细黑" panose="02010600040101010101" pitchFamily="2" charset="-122"/>
                <a:ea typeface="华文细黑" panose="02010600040101010101" pitchFamily="2" charset="-122"/>
              </a:rPr>
              <a:t>02</a:t>
            </a:r>
            <a:endParaRPr lang="zh-CN" altLang="en-US" sz="3100" b="1"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4222968" y="2683669"/>
            <a:ext cx="5049121" cy="715090"/>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charset="-122"/>
                <a:ea typeface="微软雅黑" charset="-122"/>
              </a:rPr>
              <a:t>数据库连接池</a:t>
            </a:r>
            <a:endParaRPr lang="zh-CN" altLang="en-US" sz="2200" dirty="0">
              <a:solidFill>
                <a:srgbClr val="FFFFFF"/>
              </a:solidFill>
              <a:latin typeface="微软雅黑" charset="-122"/>
              <a:ea typeface="微软雅黑" charset="-122"/>
            </a:endParaRPr>
          </a:p>
        </p:txBody>
      </p:sp>
      <p:sp>
        <p:nvSpPr>
          <p:cNvPr id="11" name="MH_Number_2"/>
          <p:cNvSpPr/>
          <p:nvPr>
            <p:custDataLst>
              <p:tags r:id="rId5"/>
            </p:custDataLst>
          </p:nvPr>
        </p:nvSpPr>
        <p:spPr>
          <a:xfrm>
            <a:off x="3256665" y="3565447"/>
            <a:ext cx="792959" cy="71508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a:solidFill>
                  <a:srgbClr val="C5C5C5"/>
                </a:solidFill>
                <a:latin typeface="华文细黑" panose="02010600040101010101" pitchFamily="2" charset="-122"/>
                <a:ea typeface="华文细黑" panose="02010600040101010101" pitchFamily="2" charset="-122"/>
              </a:rPr>
              <a:t>03</a:t>
            </a:r>
            <a:endParaRPr lang="zh-CN" altLang="en-US" sz="3100" b="1"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4222968" y="3565447"/>
            <a:ext cx="5049121" cy="715089"/>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分页查询</a:t>
            </a:r>
            <a:endParaRPr lang="zh-CN" altLang="en-US" sz="2200" dirty="0">
              <a:solidFill>
                <a:srgbClr val="FFFFFF"/>
              </a:solidFill>
              <a:latin typeface="微软雅黑" pitchFamily="34" charset="-122"/>
              <a:ea typeface="微软雅黑" pitchFamily="34" charset="-122"/>
            </a:endParaRPr>
          </a:p>
        </p:txBody>
      </p:sp>
      <p:sp>
        <p:nvSpPr>
          <p:cNvPr id="15" name="MH_Number_2"/>
          <p:cNvSpPr/>
          <p:nvPr>
            <p:custDataLst>
              <p:tags r:id="rId7"/>
            </p:custDataLst>
          </p:nvPr>
        </p:nvSpPr>
        <p:spPr>
          <a:xfrm>
            <a:off x="3226957" y="4473138"/>
            <a:ext cx="792959" cy="71508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100" b="1">
                <a:solidFill>
                  <a:srgbClr val="C5C5C5"/>
                </a:solidFill>
                <a:latin typeface="华文细黑" panose="02010600040101010101" pitchFamily="2" charset="-122"/>
                <a:ea typeface="华文细黑" panose="02010600040101010101" pitchFamily="2" charset="-122"/>
              </a:rPr>
              <a:t>04</a:t>
            </a:r>
            <a:endParaRPr lang="zh-CN" altLang="en-US" sz="3100" b="1" dirty="0">
              <a:solidFill>
                <a:srgbClr val="C5C5C5"/>
              </a:solidFill>
              <a:latin typeface="华文细黑" panose="02010600040101010101" pitchFamily="2" charset="-122"/>
              <a:ea typeface="华文细黑" panose="02010600040101010101" pitchFamily="2" charset="-122"/>
            </a:endParaRPr>
          </a:p>
        </p:txBody>
      </p:sp>
      <p:sp>
        <p:nvSpPr>
          <p:cNvPr id="16" name="MH_Entry_2"/>
          <p:cNvSpPr/>
          <p:nvPr>
            <p:custDataLst>
              <p:tags r:id="rId8"/>
            </p:custDataLst>
          </p:nvPr>
        </p:nvSpPr>
        <p:spPr>
          <a:xfrm>
            <a:off x="4193261" y="4473138"/>
            <a:ext cx="5049121" cy="715089"/>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101836" tIns="50917" rIns="101836" bIns="50917"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zh-CN" altLang="en-US" sz="2200">
                <a:solidFill>
                  <a:srgbClr val="FFFFFF"/>
                </a:solidFill>
                <a:latin typeface="微软雅黑" pitchFamily="34" charset="-122"/>
                <a:ea typeface="微软雅黑" pitchFamily="34" charset="-122"/>
              </a:rPr>
              <a:t>本章项目实战任务</a:t>
            </a:r>
            <a:endParaRPr lang="zh-CN" altLang="en-US" sz="22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2530676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本章重点总结</a:t>
            </a:r>
            <a:endParaRPr lang="zh-CN" altLang="en-US" dirty="0"/>
          </a:p>
        </p:txBody>
      </p:sp>
      <p:sp>
        <p:nvSpPr>
          <p:cNvPr id="5" name="内容占位符 4"/>
          <p:cNvSpPr>
            <a:spLocks noGrp="1"/>
          </p:cNvSpPr>
          <p:nvPr>
            <p:ph idx="1"/>
          </p:nvPr>
        </p:nvSpPr>
        <p:spPr/>
        <p:txBody>
          <a:bodyPr>
            <a:noAutofit/>
          </a:bodyPr>
          <a:lstStyle/>
          <a:p>
            <a:r>
              <a:rPr lang="zh-CN" altLang="en-US" smtClean="0"/>
              <a:t>使用</a:t>
            </a:r>
            <a:r>
              <a:rPr lang="en-US" altLang="zh-CN" smtClean="0"/>
              <a:t>Servlet3.0API</a:t>
            </a:r>
            <a:r>
              <a:rPr lang="zh-CN" altLang="en-US" smtClean="0"/>
              <a:t>实训文件上传</a:t>
            </a:r>
            <a:endParaRPr lang="en-US" altLang="zh-CN" smtClean="0"/>
          </a:p>
          <a:p>
            <a:r>
              <a:rPr lang="zh-CN" altLang="en-US" smtClean="0"/>
              <a:t>据库连接池工作原理</a:t>
            </a:r>
            <a:endParaRPr lang="en-US" altLang="zh-CN" smtClean="0"/>
          </a:p>
          <a:p>
            <a:r>
              <a:rPr lang="en-US" altLang="zh-CN" smtClean="0"/>
              <a:t>DBCP</a:t>
            </a:r>
            <a:r>
              <a:rPr lang="zh-CN" altLang="en-US" smtClean="0"/>
              <a:t>数据库连接池配置使用</a:t>
            </a:r>
            <a:endParaRPr lang="en-US" altLang="zh-CN" smtClean="0"/>
          </a:p>
          <a:p>
            <a:r>
              <a:rPr lang="en-US" altLang="zh-CN" smtClean="0"/>
              <a:t>C3p0</a:t>
            </a:r>
            <a:r>
              <a:rPr lang="zh-CN" altLang="en-US" smtClean="0"/>
              <a:t>数据库连接池的使用</a:t>
            </a:r>
            <a:endParaRPr lang="en-US" altLang="zh-CN" smtClean="0"/>
          </a:p>
          <a:p>
            <a:r>
              <a:rPr lang="en-US" altLang="zh-CN" smtClean="0"/>
              <a:t>TOMCAT</a:t>
            </a:r>
            <a:r>
              <a:rPr lang="zh-CN" altLang="en-US" smtClean="0"/>
              <a:t>数据源的配置与使用</a:t>
            </a:r>
            <a:endParaRPr lang="en-US" altLang="zh-CN" smtClean="0"/>
          </a:p>
          <a:p>
            <a:pPr lvl="0"/>
            <a:r>
              <a:rPr lang="en-US" altLang="zh-CN" smtClean="0"/>
              <a:t>Oracle</a:t>
            </a:r>
            <a:r>
              <a:rPr lang="zh-CN" altLang="en-US" smtClean="0"/>
              <a:t>数据库分页查询</a:t>
            </a:r>
            <a:endParaRPr lang="en-US" altLang="zh-CN" smtClean="0"/>
          </a:p>
          <a:p>
            <a:pPr lvl="0"/>
            <a:r>
              <a:rPr lang="zh-CN" altLang="en-US" smtClean="0"/>
              <a:t>组合分页查询</a:t>
            </a:r>
            <a:endParaRPr lang="en-US" altLang="zh-CN" smtClean="0"/>
          </a:p>
          <a:p>
            <a:pPr lvl="0"/>
            <a:r>
              <a:rPr lang="zh-CN" altLang="en-US" smtClean="0"/>
              <a:t>批量删除数据</a:t>
            </a:r>
            <a:endParaRPr lang="en-US" altLang="zh-CN" smtClean="0"/>
          </a:p>
          <a:p>
            <a:pPr lvl="0"/>
            <a:endParaRPr lang="zh-CN" altLang="en-US" smtClean="0"/>
          </a:p>
          <a:p>
            <a:endParaRPr lang="en-US" altLang="zh-CN" smtClean="0"/>
          </a:p>
        </p:txBody>
      </p:sp>
    </p:spTree>
    <p:extLst>
      <p:ext uri="{BB962C8B-B14F-4D97-AF65-F5344CB8AC3E}">
        <p14:creationId xmlns:p14="http://schemas.microsoft.com/office/powerpoint/2010/main" val="1842709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611" y="0"/>
            <a:ext cx="10639574" cy="7200850"/>
          </a:xfrm>
          <a:prstGeom prst="rect">
            <a:avLst/>
          </a:prstGeom>
          <a:gradFill>
            <a:gsLst>
              <a:gs pos="0">
                <a:srgbClr val="D5F3F9">
                  <a:alpha val="83922"/>
                </a:srgbClr>
              </a:gs>
              <a:gs pos="100000">
                <a:schemeClr val="accent5">
                  <a:lumMod val="60000"/>
                  <a:lumOff val="4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 name="Rectangle 2"/>
          <p:cNvSpPr txBox="1">
            <a:spLocks noChangeArrowheads="1"/>
          </p:cNvSpPr>
          <p:nvPr/>
        </p:nvSpPr>
        <p:spPr bwMode="auto">
          <a:xfrm>
            <a:off x="4518893" y="3918570"/>
            <a:ext cx="1905000" cy="762000"/>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lgn="l" fontAlgn="base">
              <a:buSzTx/>
              <a:defRPr/>
            </a:pPr>
            <a:r>
              <a:rPr lang="en-US" altLang="zh-CN" sz="4000" b="1" kern="0" dirty="0" smtClean="0">
                <a:solidFill>
                  <a:schemeClr val="bg1"/>
                </a:solidFill>
                <a:latin typeface="黑体" pitchFamily="49" charset="-122"/>
                <a:ea typeface="黑体" pitchFamily="49" charset="-122"/>
              </a:rPr>
              <a:t>Thanks</a:t>
            </a:r>
            <a:r>
              <a:rPr lang="en-US" altLang="zh-CN" sz="4000" b="1" kern="0" dirty="0" smtClean="0">
                <a:solidFill>
                  <a:schemeClr val="bg1"/>
                </a:solidFill>
                <a:latin typeface="微软雅黑" pitchFamily="34" charset="-122"/>
                <a:ea typeface="微软雅黑" pitchFamily="34" charset="-122"/>
              </a:rPr>
              <a:t> </a:t>
            </a:r>
            <a:endParaRPr kumimoji="0" lang="zh-CN" altLang="en-US" sz="40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861" y="1698104"/>
            <a:ext cx="2310780" cy="2286000"/>
          </a:xfrm>
          <a:prstGeom prst="rect">
            <a:avLst/>
          </a:prstGeom>
        </p:spPr>
      </p:pic>
    </p:spTree>
    <p:extLst>
      <p:ext uri="{BB962C8B-B14F-4D97-AF65-F5344CB8AC3E}">
        <p14:creationId xmlns:p14="http://schemas.microsoft.com/office/powerpoint/2010/main" val="3651870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文件上传概述</a:t>
            </a:r>
            <a:endParaRPr lang="zh-CN" altLang="en-US" dirty="0"/>
          </a:p>
        </p:txBody>
      </p:sp>
      <p:sp>
        <p:nvSpPr>
          <p:cNvPr id="7" name="内容占位符 6"/>
          <p:cNvSpPr>
            <a:spLocks noGrp="1"/>
          </p:cNvSpPr>
          <p:nvPr>
            <p:ph idx="1"/>
          </p:nvPr>
        </p:nvSpPr>
        <p:spPr/>
        <p:txBody>
          <a:bodyPr>
            <a:normAutofit fontScale="55000" lnSpcReduction="20000"/>
          </a:bodyPr>
          <a:lstStyle/>
          <a:p>
            <a:r>
              <a:rPr lang="zh-CN" altLang="en-US" smtClean="0"/>
              <a:t>实现</a:t>
            </a:r>
            <a:r>
              <a:rPr lang="en-US" altLang="zh-CN" smtClean="0"/>
              <a:t>web</a:t>
            </a:r>
            <a:r>
              <a:rPr lang="zh-CN" altLang="en-US" smtClean="0"/>
              <a:t>开发中的文件上传功能，需完成如下二步操作：</a:t>
            </a:r>
          </a:p>
          <a:p>
            <a:pPr lvl="1"/>
            <a:r>
              <a:rPr lang="en-US" altLang="zh-CN" smtClean="0"/>
              <a:t>1</a:t>
            </a:r>
            <a:r>
              <a:rPr lang="zh-CN" altLang="en-US" smtClean="0"/>
              <a:t>、在</a:t>
            </a:r>
            <a:r>
              <a:rPr lang="en-US" altLang="zh-CN" smtClean="0"/>
              <a:t>web</a:t>
            </a:r>
            <a:r>
              <a:rPr lang="zh-CN" altLang="en-US" smtClean="0"/>
              <a:t>页面中添加上传输入项</a:t>
            </a:r>
          </a:p>
          <a:p>
            <a:pPr lvl="1"/>
            <a:r>
              <a:rPr lang="en-US" altLang="zh-CN" smtClean="0"/>
              <a:t>2</a:t>
            </a:r>
            <a:r>
              <a:rPr lang="zh-CN" altLang="en-US" smtClean="0"/>
              <a:t>、在</a:t>
            </a:r>
            <a:r>
              <a:rPr lang="en-US" altLang="zh-CN" smtClean="0"/>
              <a:t>servlet</a:t>
            </a:r>
            <a:r>
              <a:rPr lang="zh-CN" altLang="en-US" smtClean="0"/>
              <a:t>中读取上传文件的数据，并保存到本地硬盘中。</a:t>
            </a:r>
          </a:p>
          <a:p>
            <a:endParaRPr lang="en-US" altLang="zh-CN" smtClean="0"/>
          </a:p>
          <a:p>
            <a:r>
              <a:rPr lang="zh-CN" altLang="en-US" smtClean="0"/>
              <a:t>如何在</a:t>
            </a:r>
            <a:r>
              <a:rPr lang="en-US" altLang="zh-CN" smtClean="0"/>
              <a:t>web</a:t>
            </a:r>
            <a:r>
              <a:rPr lang="zh-CN" altLang="en-US" smtClean="0"/>
              <a:t>页面中添加上传输入项？</a:t>
            </a:r>
            <a:endParaRPr lang="en-US" altLang="zh-CN" smtClean="0"/>
          </a:p>
          <a:p>
            <a:pPr lvl="1"/>
            <a:r>
              <a:rPr lang="en-US" altLang="zh-CN" smtClean="0"/>
              <a:t>&lt;input type=“file”&gt;</a:t>
            </a:r>
            <a:r>
              <a:rPr lang="zh-CN" altLang="en-US" smtClean="0"/>
              <a:t>标签用于在</a:t>
            </a:r>
            <a:r>
              <a:rPr lang="en-US" altLang="zh-CN" smtClean="0"/>
              <a:t>web</a:t>
            </a:r>
            <a:r>
              <a:rPr lang="zh-CN" altLang="en-US" smtClean="0"/>
              <a:t>页面中添加文件上传输入项，设置文件上传输入项时须注意：</a:t>
            </a:r>
          </a:p>
          <a:p>
            <a:pPr lvl="2"/>
            <a:r>
              <a:rPr lang="en-US" altLang="zh-CN" smtClean="0"/>
              <a:t>1</a:t>
            </a:r>
            <a:r>
              <a:rPr lang="zh-CN" altLang="en-US" smtClean="0"/>
              <a:t>、必须要设置</a:t>
            </a:r>
            <a:r>
              <a:rPr lang="en-US" altLang="zh-CN" smtClean="0"/>
              <a:t>input</a:t>
            </a:r>
            <a:r>
              <a:rPr lang="zh-CN" altLang="en-US" smtClean="0"/>
              <a:t>输入项的</a:t>
            </a:r>
            <a:r>
              <a:rPr lang="en-US" altLang="zh-CN" smtClean="0"/>
              <a:t>name</a:t>
            </a:r>
            <a:r>
              <a:rPr lang="zh-CN" altLang="en-US" smtClean="0"/>
              <a:t>属性，否则浏览器将不会发送上传文件的数据。</a:t>
            </a:r>
            <a:endParaRPr lang="en-US" altLang="zh-CN" smtClean="0"/>
          </a:p>
          <a:p>
            <a:pPr lvl="2"/>
            <a:r>
              <a:rPr lang="en-US" altLang="zh-CN" smtClean="0"/>
              <a:t>2</a:t>
            </a:r>
            <a:r>
              <a:rPr lang="zh-CN" altLang="en-US" smtClean="0"/>
              <a:t>、必须把</a:t>
            </a:r>
            <a:r>
              <a:rPr lang="en-US" altLang="zh-CN" smtClean="0"/>
              <a:t>form</a:t>
            </a:r>
            <a:r>
              <a:rPr lang="zh-CN" altLang="en-US" smtClean="0"/>
              <a:t>的</a:t>
            </a:r>
            <a:r>
              <a:rPr lang="en-US" altLang="zh-CN" smtClean="0"/>
              <a:t>enctype</a:t>
            </a:r>
            <a:r>
              <a:rPr lang="zh-CN" altLang="en-US" smtClean="0"/>
              <a:t>属值设为</a:t>
            </a:r>
            <a:r>
              <a:rPr lang="en-US" altLang="zh-CN" smtClean="0"/>
              <a:t>multipart/form-data.method</a:t>
            </a:r>
          </a:p>
          <a:p>
            <a:pPr lvl="2"/>
            <a:r>
              <a:rPr lang="en-US" altLang="zh-CN" smtClean="0"/>
              <a:t>3</a:t>
            </a:r>
            <a:r>
              <a:rPr lang="zh-CN" altLang="en-US" smtClean="0"/>
              <a:t>、属性设置为</a:t>
            </a:r>
            <a:r>
              <a:rPr lang="en-US" altLang="zh-CN" smtClean="0"/>
              <a:t>post</a:t>
            </a:r>
            <a:r>
              <a:rPr lang="zh-CN" altLang="en-US" smtClean="0"/>
              <a:t>方式。设置该值后，浏览器在上传文件时，将把文件数据附带在</a:t>
            </a:r>
            <a:r>
              <a:rPr lang="en-US" altLang="zh-CN" smtClean="0"/>
              <a:t>http</a:t>
            </a:r>
            <a:r>
              <a:rPr lang="zh-CN" altLang="en-US" smtClean="0"/>
              <a:t>请求消息体中，并使用ＭＩＭＥ协议对上传的文件进行描述，以方便接收方对上传数据进行解析和处理。</a:t>
            </a:r>
          </a:p>
        </p:txBody>
      </p:sp>
    </p:spTree>
    <p:extLst>
      <p:ext uri="{BB962C8B-B14F-4D97-AF65-F5344CB8AC3E}">
        <p14:creationId xmlns:p14="http://schemas.microsoft.com/office/powerpoint/2010/main" val="3831837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文件上传概述</a:t>
            </a:r>
            <a:endParaRPr lang="zh-CN" altLang="en-US"/>
          </a:p>
        </p:txBody>
      </p:sp>
      <p:sp>
        <p:nvSpPr>
          <p:cNvPr id="3" name="内容占位符 2"/>
          <p:cNvSpPr>
            <a:spLocks noGrp="1"/>
          </p:cNvSpPr>
          <p:nvPr>
            <p:ph idx="1"/>
          </p:nvPr>
        </p:nvSpPr>
        <p:spPr/>
        <p:txBody>
          <a:bodyPr>
            <a:normAutofit fontScale="62500" lnSpcReduction="20000"/>
          </a:bodyPr>
          <a:lstStyle/>
          <a:p>
            <a:r>
              <a:rPr lang="zh-CN" altLang="en-US" smtClean="0"/>
              <a:t>如何在</a:t>
            </a:r>
            <a:r>
              <a:rPr lang="en-US" altLang="zh-CN" smtClean="0"/>
              <a:t>Servlet</a:t>
            </a:r>
            <a:r>
              <a:rPr lang="zh-CN" altLang="en-US" smtClean="0"/>
              <a:t>中读取文件上传数据，并保存到本地硬盘中</a:t>
            </a:r>
            <a:r>
              <a:rPr lang="en-US" altLang="zh-CN" smtClean="0"/>
              <a:t>?</a:t>
            </a:r>
          </a:p>
          <a:p>
            <a:pPr lvl="1"/>
            <a:r>
              <a:rPr lang="en-US" altLang="zh-CN" smtClean="0"/>
              <a:t>Request</a:t>
            </a:r>
            <a:r>
              <a:rPr lang="zh-CN" altLang="en-US" smtClean="0"/>
              <a:t>对象提供了一个</a:t>
            </a:r>
            <a:r>
              <a:rPr lang="en-US" altLang="zh-CN" smtClean="0"/>
              <a:t>getInputStream</a:t>
            </a:r>
            <a:r>
              <a:rPr lang="zh-CN" altLang="en-US" smtClean="0"/>
              <a:t>方法，通过这个方法可以读取到客户端提交过来的数据。</a:t>
            </a:r>
            <a:endParaRPr lang="en-US" altLang="zh-CN" smtClean="0"/>
          </a:p>
          <a:p>
            <a:pPr lvl="1"/>
            <a:r>
              <a:rPr lang="zh-CN" altLang="en-US" smtClean="0"/>
              <a:t>但由于用户可能会同时上传多个文件，在</a:t>
            </a:r>
            <a:r>
              <a:rPr lang="en-US" altLang="zh-CN" smtClean="0"/>
              <a:t>servlet</a:t>
            </a:r>
            <a:r>
              <a:rPr lang="zh-CN" altLang="en-US" smtClean="0"/>
              <a:t>端编程直接读取上传数据，并分别解析出相应的文件数据是一项非常麻烦的工作。</a:t>
            </a:r>
            <a:endParaRPr lang="en-US" altLang="zh-CN" smtClean="0"/>
          </a:p>
          <a:p>
            <a:endParaRPr lang="en-US" altLang="zh-CN" smtClean="0"/>
          </a:p>
          <a:p>
            <a:r>
              <a:rPr lang="zh-CN" altLang="en-US" smtClean="0"/>
              <a:t>在</a:t>
            </a:r>
            <a:r>
              <a:rPr lang="en-US" altLang="zh-CN" smtClean="0"/>
              <a:t>Servlet3.0</a:t>
            </a:r>
            <a:r>
              <a:rPr lang="zh-CN" altLang="en-US" smtClean="0"/>
              <a:t>出现之前，处理文件上传需要借助第三方组件，例如</a:t>
            </a:r>
            <a:r>
              <a:rPr lang="en-US" altLang="zh-CN" smtClean="0"/>
              <a:t>Apache</a:t>
            </a:r>
            <a:r>
              <a:rPr lang="zh-CN" altLang="en-US" smtClean="0"/>
              <a:t>的</a:t>
            </a:r>
            <a:r>
              <a:rPr lang="en-US" altLang="zh-CN" smtClean="0"/>
              <a:t>commons-fileupload</a:t>
            </a:r>
            <a:r>
              <a:rPr lang="zh-CN" altLang="en-US" smtClean="0"/>
              <a:t>组件等。而</a:t>
            </a:r>
            <a:r>
              <a:rPr lang="en-US" altLang="zh-CN" smtClean="0"/>
              <a:t>Servlet3.0</a:t>
            </a:r>
            <a:r>
              <a:rPr lang="zh-CN" altLang="en-US" smtClean="0"/>
              <a:t>出现以后就摆脱了这一问题。使用</a:t>
            </a:r>
            <a:r>
              <a:rPr lang="en-US" altLang="zh-CN" smtClean="0"/>
              <a:t>Servlet3.0</a:t>
            </a:r>
            <a:r>
              <a:rPr lang="zh-CN" altLang="en-US" smtClean="0"/>
              <a:t>可以十分方便的实现文件的上传。</a:t>
            </a:r>
            <a:endParaRPr lang="en-US" altLang="zh-CN" smtClean="0"/>
          </a:p>
        </p:txBody>
      </p:sp>
    </p:spTree>
    <p:extLst>
      <p:ext uri="{BB962C8B-B14F-4D97-AF65-F5344CB8AC3E}">
        <p14:creationId xmlns:p14="http://schemas.microsoft.com/office/powerpoint/2010/main" val="1042195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a:t>
            </a:r>
            <a:r>
              <a:rPr lang="en-US" altLang="zh-CN" smtClean="0"/>
              <a:t>Servlet3.0API</a:t>
            </a:r>
            <a:r>
              <a:rPr lang="zh-CN" altLang="en-US" smtClean="0"/>
              <a:t>实现文件上传</a:t>
            </a:r>
            <a:endParaRPr lang="zh-CN" altLang="en-US"/>
          </a:p>
        </p:txBody>
      </p:sp>
      <p:sp>
        <p:nvSpPr>
          <p:cNvPr id="3" name="内容占位符 2"/>
          <p:cNvSpPr>
            <a:spLocks noGrp="1"/>
          </p:cNvSpPr>
          <p:nvPr>
            <p:ph idx="1"/>
          </p:nvPr>
        </p:nvSpPr>
        <p:spPr/>
        <p:txBody>
          <a:bodyPr>
            <a:normAutofit fontScale="40000" lnSpcReduction="20000"/>
          </a:bodyPr>
          <a:lstStyle/>
          <a:p>
            <a:r>
              <a:rPr lang="zh-CN" altLang="en-US" smtClean="0"/>
              <a:t>使用</a:t>
            </a:r>
            <a:r>
              <a:rPr lang="en-US" altLang="zh-CN" smtClean="0"/>
              <a:t>Servlet3.0API</a:t>
            </a:r>
            <a:r>
              <a:rPr lang="zh-CN" altLang="en-US" smtClean="0"/>
              <a:t>实现文件上传需要以下两项内容：</a:t>
            </a:r>
            <a:endParaRPr lang="en-US" altLang="zh-CN" smtClean="0"/>
          </a:p>
          <a:p>
            <a:pPr lvl="1"/>
            <a:r>
              <a:rPr lang="en-US" altLang="zh-CN" smtClean="0"/>
              <a:t>1</a:t>
            </a:r>
            <a:r>
              <a:rPr lang="zh-CN" altLang="en-US" smtClean="0"/>
              <a:t>、需要添加</a:t>
            </a:r>
            <a:r>
              <a:rPr lang="en-US" altLang="zh-CN" smtClean="0"/>
              <a:t>@MultipartConfig</a:t>
            </a:r>
            <a:r>
              <a:rPr lang="zh-CN" altLang="en-US" smtClean="0"/>
              <a:t>注解。 </a:t>
            </a:r>
            <a:endParaRPr lang="en-US" altLang="zh-CN" smtClean="0"/>
          </a:p>
          <a:p>
            <a:pPr lvl="1"/>
            <a:r>
              <a:rPr lang="en-US" altLang="zh-CN" smtClean="0"/>
              <a:t>2</a:t>
            </a:r>
            <a:r>
              <a:rPr lang="zh-CN" altLang="en-US" smtClean="0"/>
              <a:t>、从</a:t>
            </a:r>
            <a:r>
              <a:rPr lang="en-US" altLang="zh-CN" smtClean="0"/>
              <a:t>request</a:t>
            </a:r>
            <a:r>
              <a:rPr lang="zh-CN" altLang="en-US" smtClean="0"/>
              <a:t>对象中获取</a:t>
            </a:r>
            <a:r>
              <a:rPr lang="en-US" altLang="zh-CN" smtClean="0"/>
              <a:t>Part</a:t>
            </a:r>
            <a:r>
              <a:rPr lang="zh-CN" altLang="en-US" smtClean="0"/>
              <a:t>文件对象。</a:t>
            </a:r>
            <a:endParaRPr lang="en-US" altLang="zh-CN" smtClean="0"/>
          </a:p>
          <a:p>
            <a:r>
              <a:rPr lang="en-US" altLang="zh-CN" smtClean="0"/>
              <a:t>@MultipartConfig</a:t>
            </a:r>
            <a:r>
              <a:rPr lang="zh-CN" altLang="en-US" smtClean="0"/>
              <a:t>可以带有以下属性，这些全部是可选的</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lvl="1"/>
            <a:r>
              <a:rPr lang="en-US" altLang="zh-CN" smtClean="0"/>
              <a:t>maxFileSize:</a:t>
            </a:r>
            <a:r>
              <a:rPr lang="zh-CN" altLang="en-US" smtClean="0"/>
              <a:t>单个文件最大大小</a:t>
            </a:r>
            <a:r>
              <a:rPr lang="en-US" altLang="zh-CN" smtClean="0"/>
              <a:t>;</a:t>
            </a:r>
          </a:p>
          <a:p>
            <a:pPr lvl="1"/>
            <a:r>
              <a:rPr lang="en-US" altLang="zh-CN" smtClean="0"/>
              <a:t>maxRequestSize:</a:t>
            </a:r>
            <a:r>
              <a:rPr lang="zh-CN" altLang="en-US" smtClean="0"/>
              <a:t>所有文件最大大小</a:t>
            </a:r>
            <a:r>
              <a:rPr lang="en-US" altLang="zh-CN" smtClean="0"/>
              <a:t>;</a:t>
            </a:r>
          </a:p>
          <a:p>
            <a:pPr lvl="1"/>
            <a:r>
              <a:rPr lang="en-US" altLang="zh-CN" smtClean="0"/>
              <a:t>Location:</a:t>
            </a:r>
            <a:r>
              <a:rPr lang="zh-CN" altLang="en-US" smtClean="0"/>
              <a:t>指定容器临时存储文件的目录位置</a:t>
            </a:r>
          </a:p>
          <a:p>
            <a:pPr lvl="1"/>
            <a:r>
              <a:rPr lang="en-US" altLang="zh-CN" smtClean="0"/>
              <a:t>fileSizeThreshold:</a:t>
            </a:r>
            <a:r>
              <a:rPr lang="zh-CN" altLang="en-US" smtClean="0"/>
              <a:t>如果文件大于这个值，将以文件的形式存储，如果小于这个值文件将存储在内存中，默认为</a:t>
            </a:r>
            <a:r>
              <a:rPr lang="en-US" altLang="zh-CN" smtClean="0"/>
              <a:t>0</a:t>
            </a:r>
            <a:r>
              <a:rPr lang="zh-CN" altLang="en-US" smtClean="0"/>
              <a:t>。</a:t>
            </a:r>
            <a:endParaRPr lang="en-US" altLang="zh-CN" smtClean="0"/>
          </a:p>
          <a:p>
            <a:endParaRPr lang="en-US" altLang="zh-CN" smtClean="0"/>
          </a:p>
          <a:p>
            <a:endParaRPr lang="en-US" altLang="zh-CN" smtClean="0"/>
          </a:p>
        </p:txBody>
      </p:sp>
      <p:pic>
        <p:nvPicPr>
          <p:cNvPr id="198657" name="Picture 1"/>
          <p:cNvPicPr>
            <a:picLocks noChangeAspect="1" noChangeArrowheads="1"/>
          </p:cNvPicPr>
          <p:nvPr/>
        </p:nvPicPr>
        <p:blipFill>
          <a:blip r:embed="rId2" cstate="print"/>
          <a:srcRect/>
          <a:stretch>
            <a:fillRect/>
          </a:stretch>
        </p:blipFill>
        <p:spPr bwMode="auto">
          <a:xfrm>
            <a:off x="1044995" y="2693150"/>
            <a:ext cx="8243086" cy="1850231"/>
          </a:xfrm>
          <a:prstGeom prst="rect">
            <a:avLst/>
          </a:prstGeom>
          <a:noFill/>
          <a:ln w="9525">
            <a:noFill/>
            <a:miter lim="800000"/>
            <a:headEnd/>
            <a:tailEnd/>
          </a:ln>
        </p:spPr>
      </p:pic>
    </p:spTree>
    <p:extLst>
      <p:ext uri="{BB962C8B-B14F-4D97-AF65-F5344CB8AC3E}">
        <p14:creationId xmlns:p14="http://schemas.microsoft.com/office/powerpoint/2010/main" val="2057254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a:t>
            </a:r>
            <a:r>
              <a:rPr lang="en-US" altLang="zh-CN" smtClean="0"/>
              <a:t>Servlet3.0API</a:t>
            </a:r>
            <a:r>
              <a:rPr lang="zh-CN" altLang="en-US" smtClean="0"/>
              <a:t>实现文件上传</a:t>
            </a:r>
            <a:endParaRPr lang="zh-CN" altLang="en-US"/>
          </a:p>
        </p:txBody>
      </p:sp>
      <p:sp>
        <p:nvSpPr>
          <p:cNvPr id="3" name="内容占位符 2"/>
          <p:cNvSpPr>
            <a:spLocks noGrp="1"/>
          </p:cNvSpPr>
          <p:nvPr>
            <p:ph idx="1"/>
          </p:nvPr>
        </p:nvSpPr>
        <p:spPr/>
        <p:txBody>
          <a:bodyPr>
            <a:normAutofit fontScale="55000" lnSpcReduction="20000"/>
          </a:bodyPr>
          <a:lstStyle/>
          <a:p>
            <a:r>
              <a:rPr lang="zh-CN" altLang="en-US" smtClean="0"/>
              <a:t>与文件上传相关的</a:t>
            </a:r>
            <a:r>
              <a:rPr lang="en-US" altLang="zh-CN" smtClean="0"/>
              <a:t>API</a:t>
            </a:r>
          </a:p>
          <a:p>
            <a:pPr lvl="1"/>
            <a:r>
              <a:rPr lang="en-US" altLang="zh-CN" smtClean="0"/>
              <a:t>1.HttpServletRequest</a:t>
            </a:r>
            <a:r>
              <a:rPr lang="zh-CN" altLang="en-US" smtClean="0"/>
              <a:t>提供的方法</a:t>
            </a:r>
          </a:p>
          <a:p>
            <a:pPr lvl="2"/>
            <a:r>
              <a:rPr lang="en-US" altLang="zh-CN" smtClean="0"/>
              <a:t>Part getPart(String name)</a:t>
            </a:r>
            <a:r>
              <a:rPr lang="zh-CN" altLang="en-US" smtClean="0"/>
              <a:t>：根据名称获取文件上传域</a:t>
            </a:r>
          </a:p>
          <a:p>
            <a:pPr lvl="2"/>
            <a:r>
              <a:rPr lang="en-US" altLang="zh-CN" smtClean="0"/>
              <a:t>Collection&lt;Part&gt; getParts()</a:t>
            </a:r>
            <a:r>
              <a:rPr lang="zh-CN" altLang="en-US" smtClean="0"/>
              <a:t>：获取所有的文件上传域</a:t>
            </a:r>
          </a:p>
          <a:p>
            <a:pPr lvl="1"/>
            <a:r>
              <a:rPr lang="en-US" altLang="zh-CN" smtClean="0"/>
              <a:t>2.Part</a:t>
            </a:r>
            <a:r>
              <a:rPr lang="zh-CN" altLang="en-US" smtClean="0"/>
              <a:t>中常用的方法</a:t>
            </a:r>
          </a:p>
          <a:p>
            <a:pPr lvl="2"/>
            <a:r>
              <a:rPr lang="en-US" altLang="zh-CN" smtClean="0"/>
              <a:t>String getContentType()</a:t>
            </a:r>
            <a:r>
              <a:rPr lang="zh-CN" altLang="en-US" smtClean="0"/>
              <a:t>：获取上传文件的文件类型</a:t>
            </a:r>
          </a:p>
          <a:p>
            <a:pPr lvl="2"/>
            <a:r>
              <a:rPr lang="en-US" altLang="zh-CN" smtClean="0"/>
              <a:t>long getSize()</a:t>
            </a:r>
            <a:r>
              <a:rPr lang="zh-CN" altLang="en-US" smtClean="0"/>
              <a:t>：上传文件的大小</a:t>
            </a:r>
          </a:p>
          <a:p>
            <a:pPr lvl="2"/>
            <a:r>
              <a:rPr lang="en-US" altLang="zh-CN" smtClean="0"/>
              <a:t>String getSubmittedFileName()</a:t>
            </a:r>
            <a:r>
              <a:rPr lang="zh-CN" altLang="en-US" smtClean="0"/>
              <a:t>：上传文件的原始文件名</a:t>
            </a:r>
          </a:p>
          <a:p>
            <a:pPr lvl="2"/>
            <a:r>
              <a:rPr lang="en-US" altLang="zh-CN" smtClean="0"/>
              <a:t>String getName()</a:t>
            </a:r>
            <a:r>
              <a:rPr lang="zh-CN" altLang="en-US" smtClean="0"/>
              <a:t>：获取</a:t>
            </a:r>
            <a:r>
              <a:rPr lang="en-US" altLang="zh-CN" smtClean="0"/>
              <a:t>&lt;input name="upload" ...&gt;</a:t>
            </a:r>
            <a:r>
              <a:rPr lang="zh-CN" altLang="en-US" smtClean="0"/>
              <a:t>标签中</a:t>
            </a:r>
            <a:r>
              <a:rPr lang="en-US" altLang="zh-CN" smtClean="0"/>
              <a:t>name</a:t>
            </a:r>
            <a:r>
              <a:rPr lang="zh-CN" altLang="en-US" smtClean="0"/>
              <a:t>属性值</a:t>
            </a:r>
          </a:p>
          <a:p>
            <a:pPr lvl="2"/>
            <a:r>
              <a:rPr lang="en-US" altLang="zh-CN" smtClean="0"/>
              <a:t>String getHeader(String name)</a:t>
            </a:r>
            <a:r>
              <a:rPr lang="zh-CN" altLang="en-US" smtClean="0"/>
              <a:t>：获取请求头部</a:t>
            </a:r>
          </a:p>
          <a:p>
            <a:pPr lvl="2"/>
            <a:r>
              <a:rPr lang="en-US" altLang="zh-CN" smtClean="0"/>
              <a:t>Collection&lt;String&gt; getHeaderNames()</a:t>
            </a:r>
            <a:r>
              <a:rPr lang="zh-CN" altLang="en-US" smtClean="0"/>
              <a:t>：获取所有请求头部名称</a:t>
            </a:r>
          </a:p>
          <a:p>
            <a:pPr lvl="2"/>
            <a:r>
              <a:rPr lang="en-US" altLang="zh-CN" smtClean="0"/>
              <a:t>InputStream getInputStream()</a:t>
            </a:r>
            <a:r>
              <a:rPr lang="zh-CN" altLang="en-US" smtClean="0"/>
              <a:t>：获取上传文件的输入流</a:t>
            </a:r>
          </a:p>
          <a:p>
            <a:pPr lvl="2"/>
            <a:r>
              <a:rPr lang="en-US" altLang="zh-CN" smtClean="0"/>
              <a:t>void write(String path)</a:t>
            </a:r>
            <a:r>
              <a:rPr lang="zh-CN" altLang="en-US" smtClean="0"/>
              <a:t>：保存文件至服务器</a:t>
            </a:r>
          </a:p>
          <a:p>
            <a:endParaRPr lang="zh-CN" altLang="en-US"/>
          </a:p>
        </p:txBody>
      </p:sp>
    </p:spTree>
    <p:extLst>
      <p:ext uri="{BB962C8B-B14F-4D97-AF65-F5344CB8AC3E}">
        <p14:creationId xmlns:p14="http://schemas.microsoft.com/office/powerpoint/2010/main" val="36922631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a:t>
            </a:r>
            <a:r>
              <a:rPr lang="en-US" altLang="zh-CN" smtClean="0"/>
              <a:t>Servlet3.0API</a:t>
            </a:r>
            <a:r>
              <a:rPr lang="zh-CN" altLang="en-US" smtClean="0"/>
              <a:t>实现文件上传</a:t>
            </a:r>
            <a:endParaRPr lang="zh-CN" altLang="en-US"/>
          </a:p>
        </p:txBody>
      </p:sp>
      <p:sp>
        <p:nvSpPr>
          <p:cNvPr id="3" name="内容占位符 2"/>
          <p:cNvSpPr>
            <a:spLocks noGrp="1"/>
          </p:cNvSpPr>
          <p:nvPr>
            <p:ph idx="1"/>
          </p:nvPr>
        </p:nvSpPr>
        <p:spPr/>
        <p:txBody>
          <a:bodyPr>
            <a:normAutofit fontScale="77500" lnSpcReduction="20000"/>
          </a:bodyPr>
          <a:lstStyle/>
          <a:p>
            <a:r>
              <a:rPr lang="zh-CN" altLang="en-US" smtClean="0"/>
              <a:t>实现文件上传基本实现流程</a:t>
            </a:r>
            <a:endParaRPr lang="en-US" altLang="zh-CN" smtClean="0"/>
          </a:p>
          <a:p>
            <a:r>
              <a:rPr lang="en-US" altLang="zh-CN" smtClean="0"/>
              <a:t>1</a:t>
            </a:r>
            <a:r>
              <a:rPr lang="zh-CN" altLang="en-US" smtClean="0"/>
              <a:t>、编写上传页面</a:t>
            </a:r>
            <a:endParaRPr lang="en-US" altLang="zh-CN" smtClean="0"/>
          </a:p>
          <a:p>
            <a:pPr lvl="1"/>
            <a:r>
              <a:rPr lang="zh-CN" altLang="en-US" smtClean="0"/>
              <a:t>文件上传时必须要设置表单的</a:t>
            </a:r>
            <a:r>
              <a:rPr lang="en-US" altLang="zh-CN" smtClean="0"/>
              <a:t>enctype="multipart/form-data"</a:t>
            </a:r>
            <a:r>
              <a:rPr lang="zh-CN" altLang="en-US" smtClean="0"/>
              <a:t>，指定表单数据的编码方式。</a:t>
            </a:r>
            <a:r>
              <a:rPr lang="en-US" altLang="zh-CN" smtClean="0"/>
              <a:t>enctype</a:t>
            </a:r>
            <a:r>
              <a:rPr lang="zh-CN" altLang="en-US" smtClean="0"/>
              <a:t>属性值说明：</a:t>
            </a:r>
          </a:p>
          <a:p>
            <a:pPr lvl="2"/>
            <a:r>
              <a:rPr lang="en-US" altLang="zh-CN" smtClean="0"/>
              <a:t>application/x-www-form-urlencoded</a:t>
            </a:r>
            <a:r>
              <a:rPr lang="zh-CN" altLang="en-US" smtClean="0"/>
              <a:t>：默认编码方式，只处理表单中的</a:t>
            </a:r>
            <a:r>
              <a:rPr lang="en-US" altLang="zh-CN" smtClean="0"/>
              <a:t>value</a:t>
            </a:r>
            <a:r>
              <a:rPr lang="zh-CN" altLang="en-US" smtClean="0"/>
              <a:t>属性值，这种编码方式会将表单中的值处理成</a:t>
            </a:r>
            <a:r>
              <a:rPr lang="en-US" altLang="zh-CN" smtClean="0"/>
              <a:t>URL</a:t>
            </a:r>
            <a:r>
              <a:rPr lang="zh-CN" altLang="en-US" smtClean="0"/>
              <a:t>编码方式</a:t>
            </a:r>
          </a:p>
          <a:p>
            <a:pPr lvl="2"/>
            <a:r>
              <a:rPr lang="en-US" altLang="zh-CN" smtClean="0"/>
              <a:t>multipart/form-data</a:t>
            </a:r>
            <a:r>
              <a:rPr lang="zh-CN" altLang="en-US" smtClean="0"/>
              <a:t>：以二进制流的方式处理表单数据</a:t>
            </a:r>
          </a:p>
          <a:p>
            <a:pPr lvl="2"/>
            <a:r>
              <a:rPr lang="en-US" altLang="zh-CN" smtClean="0"/>
              <a:t>text/plain</a:t>
            </a:r>
            <a:r>
              <a:rPr lang="zh-CN" altLang="en-US" smtClean="0"/>
              <a:t>：当表单</a:t>
            </a:r>
            <a:r>
              <a:rPr lang="en-US" altLang="zh-CN" smtClean="0"/>
              <a:t>action</a:t>
            </a:r>
            <a:r>
              <a:rPr lang="zh-CN" altLang="en-US" smtClean="0"/>
              <a:t>属性为</a:t>
            </a:r>
            <a:r>
              <a:rPr lang="en-US" altLang="zh-CN" smtClean="0"/>
              <a:t>mailto:URL</a:t>
            </a:r>
            <a:r>
              <a:rPr lang="zh-CN" altLang="en-US" smtClean="0"/>
              <a:t>形式时比较方便，适用于直接通过表单发送邮件方式</a:t>
            </a:r>
          </a:p>
          <a:p>
            <a:pPr lvl="1"/>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zh-CN" altLang="en-US" smtClean="0"/>
          </a:p>
          <a:p>
            <a:endParaRPr lang="zh-CN" altLang="en-US"/>
          </a:p>
        </p:txBody>
      </p:sp>
      <p:pic>
        <p:nvPicPr>
          <p:cNvPr id="210947" name="Picture 3"/>
          <p:cNvPicPr>
            <a:picLocks noChangeAspect="1" noChangeArrowheads="1"/>
          </p:cNvPicPr>
          <p:nvPr/>
        </p:nvPicPr>
        <p:blipFill>
          <a:blip r:embed="rId2" cstate="print"/>
          <a:srcRect/>
          <a:stretch>
            <a:fillRect/>
          </a:stretch>
        </p:blipFill>
        <p:spPr bwMode="auto">
          <a:xfrm>
            <a:off x="961349" y="4054101"/>
            <a:ext cx="9231934" cy="1738993"/>
          </a:xfrm>
          <a:prstGeom prst="rect">
            <a:avLst/>
          </a:prstGeom>
          <a:noFill/>
          <a:ln w="9525">
            <a:noFill/>
            <a:miter lim="800000"/>
            <a:headEnd/>
            <a:tailEnd/>
          </a:ln>
        </p:spPr>
      </p:pic>
    </p:spTree>
    <p:extLst>
      <p:ext uri="{BB962C8B-B14F-4D97-AF65-F5344CB8AC3E}">
        <p14:creationId xmlns:p14="http://schemas.microsoft.com/office/powerpoint/2010/main" val="200826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2289</TotalTime>
  <Words>3531</Words>
  <Application>Microsoft Office PowerPoint</Application>
  <PresentationFormat>自定义</PresentationFormat>
  <Paragraphs>543</Paragraphs>
  <Slides>41</Slides>
  <Notes>4</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本章教学目标</vt:lpstr>
      <vt:lpstr>本章教学内容</vt:lpstr>
      <vt:lpstr>PowerPoint 演示文稿</vt:lpstr>
      <vt:lpstr>文件上传概述</vt:lpstr>
      <vt:lpstr>文件上传概述</vt:lpstr>
      <vt:lpstr>使用Servlet3.0API实现文件上传</vt:lpstr>
      <vt:lpstr>使用Servlet3.0API实现文件上传</vt:lpstr>
      <vt:lpstr>使用Servlet3.0API实现文件上传</vt:lpstr>
      <vt:lpstr>使用Servlet3.0API实现文件上传</vt:lpstr>
      <vt:lpstr>上传文件名称的处理</vt:lpstr>
      <vt:lpstr>课堂练习（5分钟）</vt:lpstr>
      <vt:lpstr>实现上传多个文件</vt:lpstr>
      <vt:lpstr>文件上传注意事项</vt:lpstr>
      <vt:lpstr>文件下载</vt:lpstr>
      <vt:lpstr>文件下载</vt:lpstr>
      <vt:lpstr>PowerPoint 演示文稿</vt:lpstr>
      <vt:lpstr>数据库连接模型</vt:lpstr>
      <vt:lpstr>数据库连接池优化模型</vt:lpstr>
      <vt:lpstr>常见开源数据库连接池</vt:lpstr>
      <vt:lpstr>连接池基本配置说明</vt:lpstr>
      <vt:lpstr>连接池关键配置说明</vt:lpstr>
      <vt:lpstr>连接池关键配置说明</vt:lpstr>
      <vt:lpstr>DBCP连接池配置与使用</vt:lpstr>
      <vt:lpstr>DBCP连接池配置与使用</vt:lpstr>
      <vt:lpstr>TOMCAT连接池配置与使用(DBCP）</vt:lpstr>
      <vt:lpstr>TOMCAT连接池配置与使用(DBCP）</vt:lpstr>
      <vt:lpstr>c3p0连接池配置与使用</vt:lpstr>
      <vt:lpstr>PowerPoint 演示文稿</vt:lpstr>
      <vt:lpstr>分页查询简介</vt:lpstr>
      <vt:lpstr>Oracle分页查询实现</vt:lpstr>
      <vt:lpstr>Oracle分页查询实现</vt:lpstr>
      <vt:lpstr>Oracle分页查询实现</vt:lpstr>
      <vt:lpstr>Oracle分页查询实现</vt:lpstr>
      <vt:lpstr>Oracle分页查询实现</vt:lpstr>
      <vt:lpstr>课堂练习（30分钟）</vt:lpstr>
      <vt:lpstr>分页组合查询</vt:lpstr>
      <vt:lpstr>批量删除</vt:lpstr>
      <vt:lpstr>其它相关项目技术</vt:lpstr>
      <vt:lpstr>本章重点总结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dc:creator>
  <cp:lastModifiedBy>admin</cp:lastModifiedBy>
  <cp:revision>399</cp:revision>
  <dcterms:created xsi:type="dcterms:W3CDTF">2015-09-17T07:42:45Z</dcterms:created>
  <dcterms:modified xsi:type="dcterms:W3CDTF">2018-09-07T01:55:43Z</dcterms:modified>
</cp:coreProperties>
</file>