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  <p:sldMasterId id="2147483732" r:id="rId2"/>
  </p:sldMasterIdLst>
  <p:notesMasterIdLst>
    <p:notesMasterId r:id="rId20"/>
  </p:notesMasterIdLst>
  <p:sldIdLst>
    <p:sldId id="256" r:id="rId3"/>
    <p:sldId id="259" r:id="rId4"/>
    <p:sldId id="316" r:id="rId5"/>
    <p:sldId id="273" r:id="rId6"/>
    <p:sldId id="304" r:id="rId7"/>
    <p:sldId id="302" r:id="rId8"/>
    <p:sldId id="306" r:id="rId9"/>
    <p:sldId id="311" r:id="rId10"/>
    <p:sldId id="313" r:id="rId11"/>
    <p:sldId id="314" r:id="rId12"/>
    <p:sldId id="317" r:id="rId13"/>
    <p:sldId id="307" r:id="rId14"/>
    <p:sldId id="308" r:id="rId15"/>
    <p:sldId id="309" r:id="rId16"/>
    <p:sldId id="315" r:id="rId17"/>
    <p:sldId id="319" r:id="rId18"/>
    <p:sldId id="280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mbria Math" panose="02040503050406030204" pitchFamily="18" charset="0"/>
      <p:regular r:id="rId27"/>
    </p:embeddedFont>
    <p:embeddedFont>
      <p:font typeface="Wingdings 2" panose="05020102010507070707" pitchFamily="18" charset="2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배달의민족 주아" panose="02020603020101020101" pitchFamily="18" charset="-127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C7"/>
    <a:srgbClr val="6573A7"/>
    <a:srgbClr val="FF3399"/>
    <a:srgbClr val="4E6294"/>
    <a:srgbClr val="3A4966"/>
    <a:srgbClr val="A6C5DD"/>
    <a:srgbClr val="798DB3"/>
    <a:srgbClr val="8F9EC4"/>
    <a:srgbClr val="A3ABCA"/>
    <a:srgbClr val="A59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9" autoAdjust="0"/>
    <p:restoredTop sz="94595" autoAdjust="0"/>
  </p:normalViewPr>
  <p:slideViewPr>
    <p:cSldViewPr snapToGrid="0">
      <p:cViewPr varScale="1">
        <p:scale>
          <a:sx n="55" d="100"/>
          <a:sy n="55" d="100"/>
        </p:scale>
        <p:origin x="1200" y="32"/>
      </p:cViewPr>
      <p:guideLst>
        <p:guide orient="horz" pos="935"/>
        <p:guide pos="211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651DF-C912-4CC7-8CF3-E660B001E7A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56277-14E1-4F3D-9543-730D027C6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8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5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2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55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연산이 기반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31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63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7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1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4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5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0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0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0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6277-14E1-4F3D-9543-730D027C63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1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7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4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B4F81417-2788-4275-9A40-0902DE8091A2}"/>
              </a:ext>
            </a:extLst>
          </p:cNvPr>
          <p:cNvGrpSpPr/>
          <p:nvPr/>
        </p:nvGrpSpPr>
        <p:grpSpPr>
          <a:xfrm>
            <a:off x="2483318" y="2063989"/>
            <a:ext cx="792844" cy="898018"/>
            <a:chOff x="5812854" y="1709617"/>
            <a:chExt cx="1221841" cy="1383927"/>
          </a:xfrm>
        </p:grpSpPr>
        <p:sp>
          <p:nvSpPr>
            <p:cNvPr id="2153" name="타원 2152">
              <a:extLst>
                <a:ext uri="{FF2B5EF4-FFF2-40B4-BE49-F238E27FC236}">
                  <a16:creationId xmlns:a16="http://schemas.microsoft.com/office/drawing/2014/main" id="{02A53157-B1FD-44CA-80D1-A5C31776AF67}"/>
                </a:ext>
              </a:extLst>
            </p:cNvPr>
            <p:cNvSpPr/>
            <p:nvPr/>
          </p:nvSpPr>
          <p:spPr>
            <a:xfrm>
              <a:off x="5812854" y="1709617"/>
              <a:ext cx="1221841" cy="122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52" name="그림 2151">
              <a:extLst>
                <a:ext uri="{FF2B5EF4-FFF2-40B4-BE49-F238E27FC236}">
                  <a16:creationId xmlns:a16="http://schemas.microsoft.com/office/drawing/2014/main" id="{87E8FC3E-B7AC-4FF7-890C-13587B810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645" y="1978559"/>
              <a:ext cx="890260" cy="1114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478A09-E0E9-4360-8EE1-FE7406182A6C}"/>
              </a:ext>
            </a:extLst>
          </p:cNvPr>
          <p:cNvSpPr txBox="1"/>
          <p:nvPr/>
        </p:nvSpPr>
        <p:spPr>
          <a:xfrm>
            <a:off x="2245895" y="3031130"/>
            <a:ext cx="7700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Grover algorithm</a:t>
            </a:r>
            <a:r>
              <a:rPr lang="ko-KR" altLang="en-US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</a:t>
            </a:r>
            <a:r>
              <a:rPr lang="en-US" altLang="ko-KR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다양한 활용분야</a:t>
            </a:r>
            <a:endParaRPr lang="en-US" altLang="ko-KR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F5946-9400-4164-8422-2FF66B41D330}"/>
              </a:ext>
            </a:extLst>
          </p:cNvPr>
          <p:cNvSpPr txBox="1"/>
          <p:nvPr/>
        </p:nvSpPr>
        <p:spPr>
          <a:xfrm>
            <a:off x="2040632" y="2596459"/>
            <a:ext cx="562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양자컴퓨팅 기초세미나 발표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3842-B0C8-40B1-9B64-AB378C7D29C8}"/>
              </a:ext>
            </a:extLst>
          </p:cNvPr>
          <p:cNvSpPr txBox="1"/>
          <p:nvPr/>
        </p:nvSpPr>
        <p:spPr>
          <a:xfrm>
            <a:off x="5790260" y="5132783"/>
            <a:ext cx="562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산업경영공학부 </a:t>
            </a:r>
            <a:r>
              <a:rPr lang="ko-KR" altLang="en-US" sz="20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김근호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전수민 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조상현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5" name="Picture 2" descr="Check premium icon">
            <a:extLst>
              <a:ext uri="{FF2B5EF4-FFF2-40B4-BE49-F238E27FC236}">
                <a16:creationId xmlns:a16="http://schemas.microsoft.com/office/drawing/2014/main" id="{47D383A6-38D8-4D07-BDD7-44C9C2BE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4" y="2364259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92250D-9D86-4376-83F4-03275F537B01}"/>
              </a:ext>
            </a:extLst>
          </p:cNvPr>
          <p:cNvSpPr txBox="1"/>
          <p:nvPr/>
        </p:nvSpPr>
        <p:spPr>
          <a:xfrm>
            <a:off x="930442" y="1268425"/>
            <a:ext cx="9417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Traveling Salesperson Problem– Quantum Computer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4B5DB-9792-44E7-ACDC-C78F0FB838D3}"/>
                  </a:ext>
                </a:extLst>
              </p:cNvPr>
              <p:cNvSpPr txBox="1"/>
              <p:nvPr/>
            </p:nvSpPr>
            <p:spPr>
              <a:xfrm>
                <a:off x="1417464" y="2202186"/>
                <a:ext cx="10439574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Grover Algorithm </a:t>
                </a:r>
                <a:r>
                  <a:rPr lang="ko-KR" altLang="en-US" sz="2400" dirty="0">
                    <a:latin typeface="배달의민족 주아" pitchFamily="18" charset="-127"/>
                    <a:ea typeface="배달의민족 주아" pitchFamily="18" charset="-127"/>
                  </a:rPr>
                  <a:t>→</a:t>
                </a:r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  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주아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sz="2400" b="0" i="1" smtClean="0">
                            <a:latin typeface="Cambria Math"/>
                            <a:ea typeface="배달의민족 주아" pitchFamily="18" charset="-127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/>
                            <a:ea typeface="배달의민족 주아" pitchFamily="18" charset="-127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)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A364B5DB-9792-44E7-ACDC-C78F0FB83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64" y="2202186"/>
                <a:ext cx="10439574" cy="513602"/>
              </a:xfrm>
              <a:prstGeom prst="rect">
                <a:avLst/>
              </a:prstGeom>
              <a:blipFill rotWithShape="1">
                <a:blip r:embed="rId4"/>
                <a:stretch>
                  <a:fillRect l="-935" t="-11765" b="-2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DE1AE88-2E09-4BDE-AA3C-B983545D7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29" y="3346184"/>
            <a:ext cx="6858000" cy="11525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A415E7-9E2C-4C90-945D-25668EE28D6E}"/>
              </a:ext>
            </a:extLst>
          </p:cNvPr>
          <p:cNvSpPr/>
          <p:nvPr/>
        </p:nvSpPr>
        <p:spPr>
          <a:xfrm>
            <a:off x="910424" y="1820447"/>
            <a:ext cx="5494609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679B4-275A-43E2-9772-68F56DC97419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TSP</a:t>
            </a:r>
          </a:p>
        </p:txBody>
      </p:sp>
    </p:spTree>
    <p:extLst>
      <p:ext uri="{BB962C8B-B14F-4D97-AF65-F5344CB8AC3E}">
        <p14:creationId xmlns:p14="http://schemas.microsoft.com/office/powerpoint/2010/main" val="296961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2250D-9D86-4376-83F4-03275F537B01}"/>
              </a:ext>
            </a:extLst>
          </p:cNvPr>
          <p:cNvSpPr txBox="1"/>
          <p:nvPr/>
        </p:nvSpPr>
        <p:spPr>
          <a:xfrm>
            <a:off x="930442" y="1268425"/>
            <a:ext cx="9417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Traveling Salesperson Problem– Quantum Computer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1E764A-F8D2-435A-8218-546FC028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2" y="2215918"/>
            <a:ext cx="6829281" cy="26789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9F0AFC-22CA-49DE-A7DA-581E0D9C5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5120181"/>
            <a:ext cx="6239079" cy="10897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7249A2-B8F9-4614-AADF-4691CB0AC9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98" b="-16708"/>
          <a:stretch/>
        </p:blipFill>
        <p:spPr>
          <a:xfrm>
            <a:off x="6907755" y="5110799"/>
            <a:ext cx="4949283" cy="6463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71A1FC-974E-494D-AEB9-8DCDF7846026}"/>
              </a:ext>
            </a:extLst>
          </p:cNvPr>
          <p:cNvSpPr/>
          <p:nvPr/>
        </p:nvSpPr>
        <p:spPr>
          <a:xfrm>
            <a:off x="910424" y="1820447"/>
            <a:ext cx="5494609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47039-61CD-4D59-85CB-533375D1ECA8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TSP</a:t>
            </a:r>
          </a:p>
        </p:txBody>
      </p:sp>
    </p:spTree>
    <p:extLst>
      <p:ext uri="{BB962C8B-B14F-4D97-AF65-F5344CB8AC3E}">
        <p14:creationId xmlns:p14="http://schemas.microsoft.com/office/powerpoint/2010/main" val="222913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Centric Security in Cloud Era â  ìê³ëí¥ê³¼ ê¸°ì´ ìí¸í">
            <a:extLst>
              <a:ext uri="{FF2B5EF4-FFF2-40B4-BE49-F238E27FC236}">
                <a16:creationId xmlns:a16="http://schemas.microsoft.com/office/drawing/2014/main" id="{CB821FCC-170D-4DA5-8ADB-42C94AAE4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9" r="14884"/>
          <a:stretch/>
        </p:blipFill>
        <p:spPr bwMode="auto">
          <a:xfrm>
            <a:off x="2291420" y="1484313"/>
            <a:ext cx="7106856" cy="47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대칭키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암호 해독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32EE6F-8250-4F42-92FE-286DBE36F2AB}"/>
              </a:ext>
            </a:extLst>
          </p:cNvPr>
          <p:cNvSpPr/>
          <p:nvPr/>
        </p:nvSpPr>
        <p:spPr>
          <a:xfrm>
            <a:off x="935824" y="1820447"/>
            <a:ext cx="2711193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2250D-9D86-4376-83F4-03275F537B01}"/>
              </a:ext>
            </a:extLst>
          </p:cNvPr>
          <p:cNvSpPr txBox="1"/>
          <p:nvPr/>
        </p:nvSpPr>
        <p:spPr>
          <a:xfrm>
            <a:off x="930442" y="1268425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암호의 체계 분류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C93206C-B483-47AD-9789-2098F752CF22}"/>
              </a:ext>
            </a:extLst>
          </p:cNvPr>
          <p:cNvSpPr/>
          <p:nvPr/>
        </p:nvSpPr>
        <p:spPr>
          <a:xfrm>
            <a:off x="2354290" y="5024387"/>
            <a:ext cx="2040556" cy="798897"/>
          </a:xfrm>
          <a:prstGeom prst="roundRect">
            <a:avLst/>
          </a:pr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대칭키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암호 해독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32EE6F-8250-4F42-92FE-286DBE36F2AB}"/>
              </a:ext>
            </a:extLst>
          </p:cNvPr>
          <p:cNvSpPr/>
          <p:nvPr/>
        </p:nvSpPr>
        <p:spPr>
          <a:xfrm>
            <a:off x="910423" y="1820447"/>
            <a:ext cx="2446609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2250D-9D86-4376-83F4-03275F537B01}"/>
              </a:ext>
            </a:extLst>
          </p:cNvPr>
          <p:cNvSpPr txBox="1"/>
          <p:nvPr/>
        </p:nvSpPr>
        <p:spPr>
          <a:xfrm>
            <a:off x="930442" y="126842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대칭키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암호란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ëì¹­í¤ ìí¸ì ëí ì´ë¯¸ì§ ê²ìê²°ê³¼">
            <a:extLst>
              <a:ext uri="{FF2B5EF4-FFF2-40B4-BE49-F238E27FC236}">
                <a16:creationId xmlns:a16="http://schemas.microsoft.com/office/drawing/2014/main" id="{FCC31E95-FE71-477A-A673-D9041799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40" y="1268425"/>
            <a:ext cx="7230318" cy="485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3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A9C30B-6242-4779-A84D-C23B53BD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15" y="1098092"/>
            <a:ext cx="5585704" cy="5634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800DA4-5437-4D0B-AF97-D15286D8F166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대칭키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암호 해독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0BE641-30C8-42F0-990E-43FECCD6D083}"/>
              </a:ext>
            </a:extLst>
          </p:cNvPr>
          <p:cNvSpPr/>
          <p:nvPr/>
        </p:nvSpPr>
        <p:spPr>
          <a:xfrm>
            <a:off x="910424" y="1820447"/>
            <a:ext cx="967713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38397-B55C-4F6E-88B2-ECCE457FFE2A}"/>
              </a:ext>
            </a:extLst>
          </p:cNvPr>
          <p:cNvSpPr txBox="1"/>
          <p:nvPr/>
        </p:nvSpPr>
        <p:spPr>
          <a:xfrm>
            <a:off x="930442" y="1268425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AES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B31B1C-116A-4E01-A0E8-3A2CD961D6E9}"/>
              </a:ext>
            </a:extLst>
          </p:cNvPr>
          <p:cNvSpPr txBox="1"/>
          <p:nvPr/>
        </p:nvSpPr>
        <p:spPr>
          <a:xfrm>
            <a:off x="9321169" y="2921168"/>
            <a:ext cx="139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Advanced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Encryption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Standard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19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대칭키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암호 해독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32EE6F-8250-4F42-92FE-286DBE36F2AB}"/>
              </a:ext>
            </a:extLst>
          </p:cNvPr>
          <p:cNvSpPr/>
          <p:nvPr/>
        </p:nvSpPr>
        <p:spPr>
          <a:xfrm>
            <a:off x="935824" y="1750997"/>
            <a:ext cx="3631943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2250D-9D86-4376-83F4-03275F537B01}"/>
              </a:ext>
            </a:extLst>
          </p:cNvPr>
          <p:cNvSpPr txBox="1"/>
          <p:nvPr/>
        </p:nvSpPr>
        <p:spPr>
          <a:xfrm>
            <a:off x="930442" y="1198975"/>
            <a:ext cx="366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양자암호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(QKD)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7457E-AE2F-456D-BBF8-B24526C7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55" b="33894"/>
          <a:stretch/>
        </p:blipFill>
        <p:spPr>
          <a:xfrm>
            <a:off x="2506826" y="2193871"/>
            <a:ext cx="7482126" cy="2412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C64AC2-DBF6-45A4-8E43-5EFFAEA75C66}"/>
              </a:ext>
            </a:extLst>
          </p:cNvPr>
          <p:cNvSpPr txBox="1"/>
          <p:nvPr/>
        </p:nvSpPr>
        <p:spPr>
          <a:xfrm>
            <a:off x="1870324" y="4728913"/>
            <a:ext cx="8451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보안 기술 중 하나인 대칭 키 분배 기술을 위하여 개발된 시스템으로</a:t>
            </a:r>
            <a:b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양자 역학적 원리를 근간으로 키를 분배함</a:t>
            </a:r>
            <a:b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양자는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관측시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붕괴되기 때문에 도청자의 도청 시도 여부를 통해 확인 가능</a:t>
            </a:r>
          </a:p>
        </p:txBody>
      </p:sp>
    </p:spTree>
    <p:extLst>
      <p:ext uri="{BB962C8B-B14F-4D97-AF65-F5344CB8AC3E}">
        <p14:creationId xmlns:p14="http://schemas.microsoft.com/office/powerpoint/2010/main" val="61390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Conclusion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결론 및 의의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71A1FC-974E-494D-AEB9-8DCDF7846026}"/>
              </a:ext>
            </a:extLst>
          </p:cNvPr>
          <p:cNvSpPr/>
          <p:nvPr/>
        </p:nvSpPr>
        <p:spPr>
          <a:xfrm>
            <a:off x="910425" y="1820447"/>
            <a:ext cx="2055025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Check premium icon">
            <a:extLst>
              <a:ext uri="{FF2B5EF4-FFF2-40B4-BE49-F238E27FC236}">
                <a16:creationId xmlns:a16="http://schemas.microsoft.com/office/drawing/2014/main" id="{985D7671-A886-4407-945F-E8656AD5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" y="3105787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DBE30-A26E-4C68-9000-F8662667C8DD}"/>
              </a:ext>
            </a:extLst>
          </p:cNvPr>
          <p:cNvSpPr txBox="1"/>
          <p:nvPr/>
        </p:nvSpPr>
        <p:spPr>
          <a:xfrm>
            <a:off x="1277764" y="2975878"/>
            <a:ext cx="104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양자 알고리즘 개발 및 연구의 필요성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4E34D-5FA8-4DF7-8D18-A52CE00D1B4F}"/>
              </a:ext>
            </a:extLst>
          </p:cNvPr>
          <p:cNvSpPr txBox="1"/>
          <p:nvPr/>
        </p:nvSpPr>
        <p:spPr>
          <a:xfrm>
            <a:off x="930442" y="1268425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의의 및 한계</a:t>
            </a:r>
          </a:p>
        </p:txBody>
      </p:sp>
      <p:pic>
        <p:nvPicPr>
          <p:cNvPr id="9" name="Picture 2" descr="Check premium icon">
            <a:extLst>
              <a:ext uri="{FF2B5EF4-FFF2-40B4-BE49-F238E27FC236}">
                <a16:creationId xmlns:a16="http://schemas.microsoft.com/office/drawing/2014/main" id="{B12DC714-08E9-4D3F-B048-C55B7308C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" y="3893487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69CEA5-0174-4901-A313-0E198990FCFA}"/>
              </a:ext>
            </a:extLst>
          </p:cNvPr>
          <p:cNvSpPr txBox="1"/>
          <p:nvPr/>
        </p:nvSpPr>
        <p:spPr>
          <a:xfrm>
            <a:off x="1277764" y="3772918"/>
            <a:ext cx="104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산업공학적 시각의 중요성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75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 rot="5400000">
            <a:off x="2667000" y="-2666998"/>
            <a:ext cx="6857998" cy="12192002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A4ED7D-46FE-48CB-A00A-BED1DFC11AD1}"/>
              </a:ext>
            </a:extLst>
          </p:cNvPr>
          <p:cNvSpPr txBox="1"/>
          <p:nvPr/>
        </p:nvSpPr>
        <p:spPr>
          <a:xfrm>
            <a:off x="3651324" y="3136615"/>
            <a:ext cx="4889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37361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18296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791303" y="749595"/>
            <a:ext cx="123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Content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2447E3-1E37-453F-9D34-C7261D6F3F08}"/>
              </a:ext>
            </a:extLst>
          </p:cNvPr>
          <p:cNvSpPr txBox="1"/>
          <p:nvPr/>
        </p:nvSpPr>
        <p:spPr>
          <a:xfrm>
            <a:off x="2028215" y="1627294"/>
            <a:ext cx="738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Grover Algorithm</a:t>
            </a:r>
            <a:r>
              <a:rPr lang="ko-KR" altLang="en-US" sz="28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이란 </a:t>
            </a:r>
            <a:endParaRPr lang="en-US" altLang="ko-KR" sz="28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A81C74-C552-46D1-86EA-8ACF9948379A}"/>
              </a:ext>
            </a:extLst>
          </p:cNvPr>
          <p:cNvSpPr txBox="1"/>
          <p:nvPr/>
        </p:nvSpPr>
        <p:spPr>
          <a:xfrm>
            <a:off x="2028215" y="2943511"/>
            <a:ext cx="628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Pattern Matching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802CD3-EA44-4E08-937D-47AE61AC5A2E}"/>
              </a:ext>
            </a:extLst>
          </p:cNvPr>
          <p:cNvSpPr txBox="1"/>
          <p:nvPr/>
        </p:nvSpPr>
        <p:spPr>
          <a:xfrm>
            <a:off x="2028215" y="4256755"/>
            <a:ext cx="48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TSP</a:t>
            </a:r>
            <a:r>
              <a:rPr lang="ko-KR" altLang="en-US" sz="28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문제 해결</a:t>
            </a:r>
            <a:endParaRPr lang="en-US" altLang="ko-KR" sz="28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F4F950-B4E4-4707-BE72-56DEC2EB9EE5}"/>
              </a:ext>
            </a:extLst>
          </p:cNvPr>
          <p:cNvGrpSpPr/>
          <p:nvPr/>
        </p:nvGrpSpPr>
        <p:grpSpPr>
          <a:xfrm>
            <a:off x="695773" y="1237337"/>
            <a:ext cx="893541" cy="4946532"/>
            <a:chOff x="504802" y="1355745"/>
            <a:chExt cx="1032571" cy="525562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B36CB44-0B26-4C63-8911-2E2CF0FD6888}"/>
                </a:ext>
              </a:extLst>
            </p:cNvPr>
            <p:cNvGrpSpPr/>
            <p:nvPr/>
          </p:nvGrpSpPr>
          <p:grpSpPr>
            <a:xfrm>
              <a:off x="504802" y="1355745"/>
              <a:ext cx="1032571" cy="1092624"/>
              <a:chOff x="685799" y="1398834"/>
              <a:chExt cx="1587501" cy="1319852"/>
            </a:xfrm>
          </p:grpSpPr>
          <p:sp>
            <p:nvSpPr>
              <p:cNvPr id="3" name="직각 삼각형 2">
                <a:extLst>
                  <a:ext uri="{FF2B5EF4-FFF2-40B4-BE49-F238E27FC236}">
                    <a16:creationId xmlns:a16="http://schemas.microsoft.com/office/drawing/2014/main" id="{6B8519D2-EE57-455D-901F-A3C728034005}"/>
                  </a:ext>
                </a:extLst>
              </p:cNvPr>
              <p:cNvSpPr/>
              <p:nvPr/>
            </p:nvSpPr>
            <p:spPr>
              <a:xfrm flipH="1">
                <a:off x="685799" y="1398834"/>
                <a:ext cx="371475" cy="37147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1A983A4-C7EA-413F-A059-09A98F85FA98}"/>
                  </a:ext>
                </a:extLst>
              </p:cNvPr>
              <p:cNvSpPr/>
              <p:nvPr/>
            </p:nvSpPr>
            <p:spPr>
              <a:xfrm>
                <a:off x="685800" y="1770309"/>
                <a:ext cx="1587500" cy="948377"/>
              </a:xfrm>
              <a:prstGeom prst="rect">
                <a:avLst/>
              </a:prstGeom>
              <a:solidFill>
                <a:srgbClr val="7A89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99C2260-885D-49C2-B4EF-A8F33ED28E39}"/>
                  </a:ext>
                </a:extLst>
              </p:cNvPr>
              <p:cNvSpPr txBox="1"/>
              <p:nvPr/>
            </p:nvSpPr>
            <p:spPr>
              <a:xfrm>
                <a:off x="1447130" y="1770309"/>
                <a:ext cx="826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01</a:t>
                </a:r>
                <a:endPara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50FA429-EE2F-4ACB-8E46-7C1B90FDC1D4}"/>
                </a:ext>
              </a:extLst>
            </p:cNvPr>
            <p:cNvGrpSpPr/>
            <p:nvPr/>
          </p:nvGrpSpPr>
          <p:grpSpPr>
            <a:xfrm>
              <a:off x="504802" y="2735677"/>
              <a:ext cx="1032571" cy="1090535"/>
              <a:chOff x="685799" y="2928390"/>
              <a:chExt cx="1587501" cy="1317330"/>
            </a:xfrm>
          </p:grpSpPr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D8D9710F-46A5-4AA4-B2BA-F9812C3E1807}"/>
                  </a:ext>
                </a:extLst>
              </p:cNvPr>
              <p:cNvSpPr/>
              <p:nvPr/>
            </p:nvSpPr>
            <p:spPr>
              <a:xfrm flipH="1">
                <a:off x="685799" y="2928390"/>
                <a:ext cx="371475" cy="37147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1A3B1D-6F02-468A-8897-F7FAFC4E8370}"/>
                  </a:ext>
                </a:extLst>
              </p:cNvPr>
              <p:cNvSpPr/>
              <p:nvPr/>
            </p:nvSpPr>
            <p:spPr>
              <a:xfrm>
                <a:off x="685800" y="3297343"/>
                <a:ext cx="1587500" cy="948377"/>
              </a:xfrm>
              <a:prstGeom prst="rect">
                <a:avLst/>
              </a:prstGeom>
              <a:solidFill>
                <a:srgbClr val="8C96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BA456EB-B202-47B5-A50F-AE01F7A84D80}"/>
                  </a:ext>
                </a:extLst>
              </p:cNvPr>
              <p:cNvSpPr txBox="1"/>
              <p:nvPr/>
            </p:nvSpPr>
            <p:spPr>
              <a:xfrm>
                <a:off x="1447130" y="3299865"/>
                <a:ext cx="826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02</a:t>
                </a:r>
                <a:endPara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F08552C-0C4B-4419-BB76-15E43B96C29F}"/>
                </a:ext>
              </a:extLst>
            </p:cNvPr>
            <p:cNvGrpSpPr/>
            <p:nvPr/>
          </p:nvGrpSpPr>
          <p:grpSpPr>
            <a:xfrm>
              <a:off x="504802" y="4131645"/>
              <a:ext cx="1032571" cy="1088274"/>
              <a:chOff x="685799" y="4515769"/>
              <a:chExt cx="1587501" cy="1314599"/>
            </a:xfrm>
          </p:grpSpPr>
          <p:sp>
            <p:nvSpPr>
              <p:cNvPr id="43" name="직각 삼각형 42">
                <a:extLst>
                  <a:ext uri="{FF2B5EF4-FFF2-40B4-BE49-F238E27FC236}">
                    <a16:creationId xmlns:a16="http://schemas.microsoft.com/office/drawing/2014/main" id="{B718A776-BD3D-436D-9143-379D35E4731A}"/>
                  </a:ext>
                </a:extLst>
              </p:cNvPr>
              <p:cNvSpPr/>
              <p:nvPr/>
            </p:nvSpPr>
            <p:spPr>
              <a:xfrm flipH="1">
                <a:off x="685799" y="4515769"/>
                <a:ext cx="371475" cy="37147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3F4B545-572A-4C39-8698-C481DCA0A025}"/>
                  </a:ext>
                </a:extLst>
              </p:cNvPr>
              <p:cNvSpPr/>
              <p:nvPr/>
            </p:nvSpPr>
            <p:spPr>
              <a:xfrm>
                <a:off x="685801" y="4881991"/>
                <a:ext cx="1587499" cy="948377"/>
              </a:xfrm>
              <a:prstGeom prst="rect">
                <a:avLst/>
              </a:prstGeom>
              <a:solidFill>
                <a:srgbClr val="90B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BEB66C4-AF16-48B6-8101-6290702A806C}"/>
                  </a:ext>
                </a:extLst>
              </p:cNvPr>
              <p:cNvSpPr txBox="1"/>
              <p:nvPr/>
            </p:nvSpPr>
            <p:spPr>
              <a:xfrm>
                <a:off x="1447130" y="4881991"/>
                <a:ext cx="826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03</a:t>
                </a:r>
                <a:endPara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8EDD90B-64B7-48EC-9D81-DB8349DA3C7B}"/>
                </a:ext>
              </a:extLst>
            </p:cNvPr>
            <p:cNvGrpSpPr/>
            <p:nvPr/>
          </p:nvGrpSpPr>
          <p:grpSpPr>
            <a:xfrm>
              <a:off x="504802" y="5523091"/>
              <a:ext cx="1032571" cy="1088274"/>
              <a:chOff x="685799" y="4515769"/>
              <a:chExt cx="1587501" cy="1314599"/>
            </a:xfrm>
          </p:grpSpPr>
          <p:sp>
            <p:nvSpPr>
              <p:cNvPr id="21" name="직각 삼각형 20">
                <a:extLst>
                  <a:ext uri="{FF2B5EF4-FFF2-40B4-BE49-F238E27FC236}">
                    <a16:creationId xmlns:a16="http://schemas.microsoft.com/office/drawing/2014/main" id="{FBBABBB3-06B2-486C-83EB-98E25AACD6B6}"/>
                  </a:ext>
                </a:extLst>
              </p:cNvPr>
              <p:cNvSpPr/>
              <p:nvPr/>
            </p:nvSpPr>
            <p:spPr>
              <a:xfrm flipH="1">
                <a:off x="685799" y="4515769"/>
                <a:ext cx="371475" cy="37147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BF5BDA8-99F8-4D5B-A714-8FBE60A54818}"/>
                  </a:ext>
                </a:extLst>
              </p:cNvPr>
              <p:cNvSpPr/>
              <p:nvPr/>
            </p:nvSpPr>
            <p:spPr>
              <a:xfrm>
                <a:off x="685801" y="4881991"/>
                <a:ext cx="1587499" cy="948377"/>
              </a:xfrm>
              <a:prstGeom prst="rect">
                <a:avLst/>
              </a:prstGeom>
              <a:solidFill>
                <a:srgbClr val="90B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F219A-BC94-4EEC-8BB1-0B03CA3B3C0F}"/>
                  </a:ext>
                </a:extLst>
              </p:cNvPr>
              <p:cNvSpPr txBox="1"/>
              <p:nvPr/>
            </p:nvSpPr>
            <p:spPr>
              <a:xfrm>
                <a:off x="1447130" y="4881990"/>
                <a:ext cx="826170" cy="47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04</a:t>
                </a:r>
                <a:endPara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028FBFF-98E5-4538-9431-E61B7540EABC}"/>
              </a:ext>
            </a:extLst>
          </p:cNvPr>
          <p:cNvSpPr txBox="1"/>
          <p:nvPr/>
        </p:nvSpPr>
        <p:spPr>
          <a:xfrm>
            <a:off x="2028215" y="5477896"/>
            <a:ext cx="48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대칭키</a:t>
            </a:r>
            <a:r>
              <a:rPr lang="ko-KR" altLang="en-US" sz="28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암호해독</a:t>
            </a:r>
            <a:endParaRPr lang="en-US" altLang="ko-KR" sz="28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Method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Grover Algorithm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소개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8" name="Picture 2" descr="Check premium icon">
            <a:extLst>
              <a:ext uri="{FF2B5EF4-FFF2-40B4-BE49-F238E27FC236}">
                <a16:creationId xmlns:a16="http://schemas.microsoft.com/office/drawing/2014/main" id="{D39DD454-87F3-4B3D-AB3B-7BA5E23D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29" y="2700109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130642-DDDF-48E4-8306-A3153076F5E4}"/>
              </a:ext>
            </a:extLst>
          </p:cNvPr>
          <p:cNvSpPr/>
          <p:nvPr/>
        </p:nvSpPr>
        <p:spPr>
          <a:xfrm>
            <a:off x="736600" y="1820447"/>
            <a:ext cx="3898900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4D3DE-4E6F-4C2B-97E6-BB36FAFF04F2}"/>
              </a:ext>
            </a:extLst>
          </p:cNvPr>
          <p:cNvSpPr txBox="1"/>
          <p:nvPr/>
        </p:nvSpPr>
        <p:spPr>
          <a:xfrm>
            <a:off x="664336" y="1268425"/>
            <a:ext cx="420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Grover Algorithm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4B5DB-9792-44E7-ACDC-C78F0FB838D3}"/>
                  </a:ext>
                </a:extLst>
              </p:cNvPr>
              <p:cNvSpPr txBox="1"/>
              <p:nvPr/>
            </p:nvSpPr>
            <p:spPr>
              <a:xfrm>
                <a:off x="1417464" y="2598058"/>
                <a:ext cx="10439574" cy="865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Quantum Algorithm that finds with high probability the unique input to a black box function that produces a particular output value, using just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주아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  <a:ea typeface="배달의민족 주아" pitchFamily="18" charset="-127"/>
                          </a:rPr>
                          <m:t> 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  <a:ea typeface="배달의민족 주아" pitchFamily="18" charset="-127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4B5DB-9792-44E7-ACDC-C78F0FB83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64" y="2598058"/>
                <a:ext cx="10439574" cy="865686"/>
              </a:xfrm>
              <a:prstGeom prst="rect">
                <a:avLst/>
              </a:prstGeom>
              <a:blipFill>
                <a:blip r:embed="rId4"/>
                <a:stretch>
                  <a:fillRect l="-935" t="-6338" r="-876" b="-16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7E4066BD-D682-4C60-9FCB-CBF89B291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286" y="3948993"/>
            <a:ext cx="7894195" cy="21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Pattern Matching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130642-DDDF-48E4-8306-A3153076F5E4}"/>
              </a:ext>
            </a:extLst>
          </p:cNvPr>
          <p:cNvSpPr/>
          <p:nvPr/>
        </p:nvSpPr>
        <p:spPr>
          <a:xfrm>
            <a:off x="736600" y="1820447"/>
            <a:ext cx="3898900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4D3DE-4E6F-4C2B-97E6-BB36FAFF04F2}"/>
              </a:ext>
            </a:extLst>
          </p:cNvPr>
          <p:cNvSpPr txBox="1"/>
          <p:nvPr/>
        </p:nvSpPr>
        <p:spPr>
          <a:xfrm>
            <a:off x="664336" y="1268425"/>
            <a:ext cx="4145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Pattern Matching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4B5DB-9792-44E7-ACDC-C78F0FB838D3}"/>
              </a:ext>
            </a:extLst>
          </p:cNvPr>
          <p:cNvSpPr txBox="1"/>
          <p:nvPr/>
        </p:nvSpPr>
        <p:spPr>
          <a:xfrm>
            <a:off x="510512" y="5030817"/>
            <a:ext cx="103928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데이터를 검색할 때 특정  문자열이</a:t>
            </a:r>
            <a:b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</a:br>
            <a:endParaRPr lang="en-US" altLang="ko-KR" sz="1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출현하는지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또한 어디에 출현하는지 등을 특정하는 방법의 일종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D0F3A5-CE42-442F-99FE-5A10937D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94" y="1395871"/>
            <a:ext cx="5934075" cy="3819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49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Pattern Matching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2" descr="Check premium icon">
            <a:extLst>
              <a:ext uri="{FF2B5EF4-FFF2-40B4-BE49-F238E27FC236}">
                <a16:creationId xmlns:a16="http://schemas.microsoft.com/office/drawing/2014/main" id="{54144524-F80E-48A2-87FB-54D5A04B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" y="3532373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premium icon">
            <a:extLst>
              <a:ext uri="{FF2B5EF4-FFF2-40B4-BE49-F238E27FC236}">
                <a16:creationId xmlns:a16="http://schemas.microsoft.com/office/drawing/2014/main" id="{D39DD454-87F3-4B3D-AB3B-7BA5E23D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" y="2788050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130642-DDDF-48E4-8306-A3153076F5E4}"/>
              </a:ext>
            </a:extLst>
          </p:cNvPr>
          <p:cNvSpPr/>
          <p:nvPr/>
        </p:nvSpPr>
        <p:spPr>
          <a:xfrm>
            <a:off x="736599" y="1820447"/>
            <a:ext cx="4802718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4D3DE-4E6F-4C2B-97E6-BB36FAFF04F2}"/>
              </a:ext>
            </a:extLst>
          </p:cNvPr>
          <p:cNvSpPr txBox="1"/>
          <p:nvPr/>
        </p:nvSpPr>
        <p:spPr>
          <a:xfrm>
            <a:off x="664336" y="1268425"/>
            <a:ext cx="5024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Pattern Matching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의 활용분야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4B5DB-9792-44E7-ACDC-C78F0FB838D3}"/>
              </a:ext>
            </a:extLst>
          </p:cNvPr>
          <p:cNvSpPr txBox="1"/>
          <p:nvPr/>
        </p:nvSpPr>
        <p:spPr>
          <a:xfrm>
            <a:off x="1417464" y="2660253"/>
            <a:ext cx="1043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이미지를 통한 불량품 검사</a:t>
            </a:r>
            <a:b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챗봇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알고리즘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98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Pattern matching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4" name="Picture 2" descr="Check premium icon">
            <a:extLst>
              <a:ext uri="{FF2B5EF4-FFF2-40B4-BE49-F238E27FC236}">
                <a16:creationId xmlns:a16="http://schemas.microsoft.com/office/drawing/2014/main" id="{BEBE8426-C852-439E-A7A5-C8C62C9D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" y="2926141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eck premium icon">
            <a:extLst>
              <a:ext uri="{FF2B5EF4-FFF2-40B4-BE49-F238E27FC236}">
                <a16:creationId xmlns:a16="http://schemas.microsoft.com/office/drawing/2014/main" id="{47D383A6-38D8-4D07-BDD7-44C9C2BE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" y="2399608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heck premium icon">
            <a:extLst>
              <a:ext uri="{FF2B5EF4-FFF2-40B4-BE49-F238E27FC236}">
                <a16:creationId xmlns:a16="http://schemas.microsoft.com/office/drawing/2014/main" id="{6AD60AD3-60B7-473B-9DCD-DEFD0735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1" y="3452541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32EE6F-8250-4F42-92FE-286DBE36F2AB}"/>
              </a:ext>
            </a:extLst>
          </p:cNvPr>
          <p:cNvSpPr/>
          <p:nvPr/>
        </p:nvSpPr>
        <p:spPr>
          <a:xfrm>
            <a:off x="660169" y="1858948"/>
            <a:ext cx="5043760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4B5DB-9792-44E7-ACDC-C78F0FB838D3}"/>
              </a:ext>
            </a:extLst>
          </p:cNvPr>
          <p:cNvSpPr txBox="1"/>
          <p:nvPr/>
        </p:nvSpPr>
        <p:spPr>
          <a:xfrm>
            <a:off x="1417464" y="2278771"/>
            <a:ext cx="10439574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Brute-Force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 알고리즘 →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  O(MN)</a:t>
            </a:r>
            <a:b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</a:br>
            <a:endParaRPr lang="en-US" altLang="ko-KR" sz="105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KMP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알고리즘  →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  O(M + N)</a:t>
            </a:r>
            <a:b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</a:br>
            <a:endParaRPr lang="en-US" altLang="ko-KR" sz="1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Boyer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–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More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알고리즘  →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일반적으로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O(N)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보다 작음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16088-C907-4F8F-A667-C8C59ED9E210}"/>
              </a:ext>
            </a:extLst>
          </p:cNvPr>
          <p:cNvSpPr txBox="1"/>
          <p:nvPr/>
        </p:nvSpPr>
        <p:spPr>
          <a:xfrm>
            <a:off x="664336" y="1268425"/>
            <a:ext cx="8998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Pattern Matching Algorithm – Classical Computer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FD700B-701B-457E-8255-A2E084D74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463" y="4367371"/>
            <a:ext cx="8897074" cy="965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43A58-21CA-44C0-9423-B9B388885F10}"/>
              </a:ext>
            </a:extLst>
          </p:cNvPr>
          <p:cNvSpPr txBox="1"/>
          <p:nvPr/>
        </p:nvSpPr>
        <p:spPr>
          <a:xfrm>
            <a:off x="4929946" y="5589575"/>
            <a:ext cx="226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[KMP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알고리즘 예시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]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40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Pattern matching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5" name="Picture 2" descr="Check premium icon">
            <a:extLst>
              <a:ext uri="{FF2B5EF4-FFF2-40B4-BE49-F238E27FC236}">
                <a16:creationId xmlns:a16="http://schemas.microsoft.com/office/drawing/2014/main" id="{47D383A6-38D8-4D07-BDD7-44C9C2BE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" y="3306090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4B5DB-9792-44E7-ACDC-C78F0FB838D3}"/>
                  </a:ext>
                </a:extLst>
              </p:cNvPr>
              <p:cNvSpPr txBox="1"/>
              <p:nvPr/>
            </p:nvSpPr>
            <p:spPr>
              <a:xfrm>
                <a:off x="1417464" y="3137795"/>
                <a:ext cx="10439574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Grover Algorithm </a:t>
                </a:r>
                <a:r>
                  <a:rPr lang="ko-KR" altLang="en-US" sz="2400" dirty="0">
                    <a:latin typeface="배달의민족 주아" pitchFamily="18" charset="-127"/>
                    <a:ea typeface="배달의민족 주아" pitchFamily="18" charset="-127"/>
                  </a:rPr>
                  <a:t>→</a:t>
                </a:r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  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주아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sz="2400" b="0" i="1" smtClean="0">
                            <a:latin typeface="Cambria Math"/>
                            <a:ea typeface="배달의민족 주아" pitchFamily="18" charset="-127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/>
                            <a:ea typeface="배달의민족 주아" pitchFamily="18" charset="-127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)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4B5DB-9792-44E7-ACDC-C78F0FB83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64" y="3137795"/>
                <a:ext cx="10439574" cy="513602"/>
              </a:xfrm>
              <a:prstGeom prst="rect">
                <a:avLst/>
              </a:prstGeom>
              <a:blipFill>
                <a:blip r:embed="rId4"/>
                <a:stretch>
                  <a:fillRect l="-935" t="-11905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B95F87-A84B-4BEF-939B-7B3217389BBF}"/>
              </a:ext>
            </a:extLst>
          </p:cNvPr>
          <p:cNvSpPr/>
          <p:nvPr/>
        </p:nvSpPr>
        <p:spPr>
          <a:xfrm>
            <a:off x="660169" y="1858948"/>
            <a:ext cx="5043760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723F9-1DC5-4E0F-AA72-C50CFE090CB7}"/>
              </a:ext>
            </a:extLst>
          </p:cNvPr>
          <p:cNvSpPr txBox="1"/>
          <p:nvPr/>
        </p:nvSpPr>
        <p:spPr>
          <a:xfrm>
            <a:off x="664336" y="1268425"/>
            <a:ext cx="901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Pattern Matching Algorithm – Quantum Computer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1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5" name="Picture 2" descr="Check premium icon">
            <a:extLst>
              <a:ext uri="{FF2B5EF4-FFF2-40B4-BE49-F238E27FC236}">
                <a16:creationId xmlns:a16="http://schemas.microsoft.com/office/drawing/2014/main" id="{47D383A6-38D8-4D07-BDD7-44C9C2BE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8" y="2305184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32EE6F-8250-4F42-92FE-286DBE36F2AB}"/>
              </a:ext>
            </a:extLst>
          </p:cNvPr>
          <p:cNvSpPr/>
          <p:nvPr/>
        </p:nvSpPr>
        <p:spPr>
          <a:xfrm>
            <a:off x="910424" y="1820447"/>
            <a:ext cx="1583266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2250D-9D86-4376-83F4-03275F537B01}"/>
              </a:ext>
            </a:extLst>
          </p:cNvPr>
          <p:cNvSpPr txBox="1"/>
          <p:nvPr/>
        </p:nvSpPr>
        <p:spPr>
          <a:xfrm>
            <a:off x="930442" y="1268425"/>
            <a:ext cx="1616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TSP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03664-A93B-4EF4-B6ED-310B9D1BA0BC}"/>
              </a:ext>
            </a:extLst>
          </p:cNvPr>
          <p:cNvSpPr txBox="1"/>
          <p:nvPr/>
        </p:nvSpPr>
        <p:spPr>
          <a:xfrm>
            <a:off x="1417464" y="2177387"/>
            <a:ext cx="990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Traveling Salesperson Problem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의 약자로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외판원 순회 문제라고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불리어진다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5F05C-6E0A-4C54-A37C-185A8FF0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32" y="2972580"/>
            <a:ext cx="43529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685799" y="287930"/>
            <a:ext cx="31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ED63-8453-490B-AAEA-D08BA0BAE07B}"/>
              </a:ext>
            </a:extLst>
          </p:cNvPr>
          <p:cNvSpPr txBox="1"/>
          <p:nvPr/>
        </p:nvSpPr>
        <p:spPr>
          <a:xfrm>
            <a:off x="802529" y="1344257"/>
            <a:ext cx="1051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4" name="Picture 2" descr="Check premium icon">
            <a:extLst>
              <a:ext uri="{FF2B5EF4-FFF2-40B4-BE49-F238E27FC236}">
                <a16:creationId xmlns:a16="http://schemas.microsoft.com/office/drawing/2014/main" id="{BEBE8426-C852-439E-A7A5-C8C62C9D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84" y="2304416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32EE6F-8250-4F42-92FE-286DBE36F2AB}"/>
              </a:ext>
            </a:extLst>
          </p:cNvPr>
          <p:cNvSpPr/>
          <p:nvPr/>
        </p:nvSpPr>
        <p:spPr>
          <a:xfrm>
            <a:off x="910424" y="1820447"/>
            <a:ext cx="5494609" cy="8618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2250D-9D86-4376-83F4-03275F537B01}"/>
              </a:ext>
            </a:extLst>
          </p:cNvPr>
          <p:cNvSpPr txBox="1"/>
          <p:nvPr/>
        </p:nvSpPr>
        <p:spPr>
          <a:xfrm>
            <a:off x="930442" y="1268425"/>
            <a:ext cx="9503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Traveling Salesperson Problem – Classical Computer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4B5DB-9792-44E7-ACDC-C78F0FB838D3}"/>
              </a:ext>
            </a:extLst>
          </p:cNvPr>
          <p:cNvSpPr txBox="1"/>
          <p:nvPr/>
        </p:nvSpPr>
        <p:spPr>
          <a:xfrm>
            <a:off x="1400146" y="2215918"/>
            <a:ext cx="37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선형 최적화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O((n-1)!)</a:t>
            </a:r>
          </a:p>
          <a:p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A0D27C-AAD1-47B1-B951-AC70FA7DA6EC}"/>
              </a:ext>
            </a:extLst>
          </p:cNvPr>
          <p:cNvGrpSpPr/>
          <p:nvPr/>
        </p:nvGrpSpPr>
        <p:grpSpPr>
          <a:xfrm>
            <a:off x="1040706" y="3178197"/>
            <a:ext cx="4019550" cy="2718366"/>
            <a:chOff x="802529" y="3088399"/>
            <a:chExt cx="4019550" cy="271836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566C91D-007F-48CD-98F3-BCF235A90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529" y="3088399"/>
              <a:ext cx="3819525" cy="4476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7FB7E7F-497D-482C-BE34-9CBE72DA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529" y="3625540"/>
              <a:ext cx="4019550" cy="218122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CD8D052-7023-4CAB-99AC-4CB29D3645D1}"/>
              </a:ext>
            </a:extLst>
          </p:cNvPr>
          <p:cNvSpPr txBox="1"/>
          <p:nvPr/>
        </p:nvSpPr>
        <p:spPr>
          <a:xfrm>
            <a:off x="6289090" y="2215917"/>
            <a:ext cx="4145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주아" pitchFamily="18" charset="-127"/>
                <a:ea typeface="배달의민족 주아" pitchFamily="18" charset="-127"/>
              </a:rPr>
              <a:t>MetaHeuristics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 err="1">
                <a:latin typeface="배달의민족 주아" pitchFamily="18" charset="-127"/>
                <a:ea typeface="배달의민족 주아" pitchFamily="18" charset="-127"/>
              </a:rPr>
              <a:t>Tabu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Search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  <a:sym typeface="Wingdings" panose="05000000000000000000" pitchFamily="2" charset="2"/>
              </a:rPr>
              <a:t> O(n^3)</a:t>
            </a: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  <a:sym typeface="Wingdings" panose="05000000000000000000" pitchFamily="2" charset="2"/>
              </a:rPr>
              <a:t>Simulated </a:t>
            </a:r>
            <a:r>
              <a:rPr lang="en-US" altLang="ko-KR" sz="2400" dirty="0" err="1">
                <a:latin typeface="배달의민족 주아" pitchFamily="18" charset="-127"/>
                <a:ea typeface="배달의민족 주아" pitchFamily="18" charset="-127"/>
                <a:sym typeface="Wingdings" panose="05000000000000000000" pitchFamily="2" charset="2"/>
              </a:rPr>
              <a:t>Anneling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  <a:sym typeface="Wingdings" panose="05000000000000000000" pitchFamily="2" charset="2"/>
              </a:rPr>
              <a:t> O(n^2)</a:t>
            </a:r>
          </a:p>
        </p:txBody>
      </p:sp>
      <p:pic>
        <p:nvPicPr>
          <p:cNvPr id="16" name="Picture 2" descr="Check premium icon">
            <a:extLst>
              <a:ext uri="{FF2B5EF4-FFF2-40B4-BE49-F238E27FC236}">
                <a16:creationId xmlns:a16="http://schemas.microsoft.com/office/drawing/2014/main" id="{CE46515C-FB3D-4774-9EBD-26F8F01A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4" y="2364259"/>
            <a:ext cx="220528" cy="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7E223D-1390-4006-902E-9FFC5FA232D1}"/>
              </a:ext>
            </a:extLst>
          </p:cNvPr>
          <p:cNvSpPr txBox="1"/>
          <p:nvPr/>
        </p:nvSpPr>
        <p:spPr>
          <a:xfrm>
            <a:off x="802529" y="749595"/>
            <a:ext cx="43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 분야 소개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TSP</a:t>
            </a:r>
          </a:p>
        </p:txBody>
      </p:sp>
    </p:spTree>
    <p:extLst>
      <p:ext uri="{BB962C8B-B14F-4D97-AF65-F5344CB8AC3E}">
        <p14:creationId xmlns:p14="http://schemas.microsoft.com/office/powerpoint/2010/main" val="1435281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61</TotalTime>
  <Words>324</Words>
  <Application>Microsoft Office PowerPoint</Application>
  <PresentationFormat>와이드스크린</PresentationFormat>
  <Paragraphs>105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나눔바른고딕 UltraLight</vt:lpstr>
      <vt:lpstr>배달의민족 주아</vt:lpstr>
      <vt:lpstr>Calibri</vt:lpstr>
      <vt:lpstr>나눔바른고딕 Light</vt:lpstr>
      <vt:lpstr>Wingdings 2</vt:lpstr>
      <vt:lpstr>Arial</vt:lpstr>
      <vt:lpstr>맑은 고딕</vt:lpstr>
      <vt:lpstr>Cambria Math</vt:lpstr>
      <vt:lpstr>Calibri Light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smsj68@korea.edu</cp:lastModifiedBy>
  <cp:revision>110</cp:revision>
  <dcterms:created xsi:type="dcterms:W3CDTF">2017-07-21T02:51:28Z</dcterms:created>
  <dcterms:modified xsi:type="dcterms:W3CDTF">2019-08-21T05:10:29Z</dcterms:modified>
</cp:coreProperties>
</file>