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7" r:id="rId1"/>
  </p:sldMasterIdLst>
  <p:sldIdLst>
    <p:sldId id="265" r:id="rId2"/>
    <p:sldId id="257" r:id="rId3"/>
    <p:sldId id="258" r:id="rId4"/>
    <p:sldId id="259" r:id="rId5"/>
    <p:sldId id="260" r:id="rId6"/>
    <p:sldId id="266" r:id="rId7"/>
    <p:sldId id="262" r:id="rId8"/>
    <p:sldId id="263" r:id="rId9"/>
    <p:sldId id="264"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32" y="7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95078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1980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929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325240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888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5295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54877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665209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93686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79742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85686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61422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98511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576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44685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25901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38682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pt-BR" smtClean="0"/>
              <a:t>‹nº›</a:t>
            </a:fld>
            <a:endParaRPr lang="pt-BR"/>
          </a:p>
        </p:txBody>
      </p:sp>
    </p:spTree>
    <p:extLst>
      <p:ext uri="{BB962C8B-B14F-4D97-AF65-F5344CB8AC3E}">
        <p14:creationId xmlns:p14="http://schemas.microsoft.com/office/powerpoint/2010/main" val="3995734511"/>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A35D058-734A-B55A-FF78-D9C1CF8EB8B1}"/>
              </a:ext>
            </a:extLst>
          </p:cNvPr>
          <p:cNvSpPr txBox="1"/>
          <p:nvPr/>
        </p:nvSpPr>
        <p:spPr>
          <a:xfrm>
            <a:off x="1066800" y="1447800"/>
            <a:ext cx="7467600" cy="553998"/>
          </a:xfrm>
          <a:prstGeom prst="rect">
            <a:avLst/>
          </a:prstGeom>
          <a:noFill/>
        </p:spPr>
        <p:txBody>
          <a:bodyPr wrap="square" rtlCol="0">
            <a:spAutoFit/>
          </a:bodyPr>
          <a:lstStyle/>
          <a:p>
            <a:r>
              <a:rPr lang="pt-BR" sz="3000" dirty="0"/>
              <a:t>Desenvolvimento para Dispositivos Móveis </a:t>
            </a:r>
          </a:p>
        </p:txBody>
      </p:sp>
      <p:sp>
        <p:nvSpPr>
          <p:cNvPr id="3" name="CaixaDeTexto 2">
            <a:extLst>
              <a:ext uri="{FF2B5EF4-FFF2-40B4-BE49-F238E27FC236}">
                <a16:creationId xmlns:a16="http://schemas.microsoft.com/office/drawing/2014/main" id="{F2DE5FDA-A71C-5D7B-F3DB-53C9B9C97B0A}"/>
              </a:ext>
            </a:extLst>
          </p:cNvPr>
          <p:cNvSpPr txBox="1"/>
          <p:nvPr/>
        </p:nvSpPr>
        <p:spPr>
          <a:xfrm>
            <a:off x="1235242" y="2438400"/>
            <a:ext cx="5943600" cy="707886"/>
          </a:xfrm>
          <a:prstGeom prst="rect">
            <a:avLst/>
          </a:prstGeom>
          <a:noFill/>
        </p:spPr>
        <p:txBody>
          <a:bodyPr wrap="square" rtlCol="0">
            <a:spAutoFit/>
          </a:bodyPr>
          <a:lstStyle/>
          <a:p>
            <a:r>
              <a:rPr lang="pt-BR" sz="2000" dirty="0"/>
              <a:t>João Vitor Ribeiro </a:t>
            </a:r>
          </a:p>
          <a:p>
            <a:r>
              <a:rPr lang="pt-BR" sz="2000" dirty="0"/>
              <a:t>José </a:t>
            </a:r>
            <a:r>
              <a:rPr lang="pt-BR" sz="2000" dirty="0" err="1"/>
              <a:t>Kozechen</a:t>
            </a:r>
            <a:endParaRPr lang="pt-BR" sz="2000" dirty="0"/>
          </a:p>
        </p:txBody>
      </p:sp>
    </p:spTree>
    <p:extLst>
      <p:ext uri="{BB962C8B-B14F-4D97-AF65-F5344CB8AC3E}">
        <p14:creationId xmlns:p14="http://schemas.microsoft.com/office/powerpoint/2010/main" val="40064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ixaDeTexto 18">
            <a:extLst>
              <a:ext uri="{FF2B5EF4-FFF2-40B4-BE49-F238E27FC236}">
                <a16:creationId xmlns:a16="http://schemas.microsoft.com/office/drawing/2014/main" id="{77FB5DC6-8F03-4A15-FC35-752761920BC4}"/>
              </a:ext>
            </a:extLst>
          </p:cNvPr>
          <p:cNvSpPr txBox="1"/>
          <p:nvPr/>
        </p:nvSpPr>
        <p:spPr>
          <a:xfrm>
            <a:off x="7620000" y="2705388"/>
            <a:ext cx="2005169" cy="769441"/>
          </a:xfrm>
          <a:prstGeom prst="rect">
            <a:avLst/>
          </a:prstGeom>
          <a:noFill/>
        </p:spPr>
        <p:txBody>
          <a:bodyPr wrap="square" rtlCol="0">
            <a:spAutoFit/>
          </a:bodyPr>
          <a:lstStyle/>
          <a:p>
            <a:r>
              <a:rPr lang="pt-BR" sz="4400" dirty="0" err="1"/>
              <a:t>PicPay</a:t>
            </a:r>
            <a:endParaRPr lang="pt-BR" sz="4400" dirty="0"/>
          </a:p>
        </p:txBody>
      </p:sp>
      <p:sp>
        <p:nvSpPr>
          <p:cNvPr id="22" name="CaixaDeTexto 21">
            <a:extLst>
              <a:ext uri="{FF2B5EF4-FFF2-40B4-BE49-F238E27FC236}">
                <a16:creationId xmlns:a16="http://schemas.microsoft.com/office/drawing/2014/main" id="{D55F2C07-C915-5EAC-9475-C7E5EEA0C334}"/>
              </a:ext>
            </a:extLst>
          </p:cNvPr>
          <p:cNvSpPr txBox="1"/>
          <p:nvPr/>
        </p:nvSpPr>
        <p:spPr>
          <a:xfrm>
            <a:off x="6096000" y="685800"/>
            <a:ext cx="5410200" cy="892552"/>
          </a:xfrm>
          <a:prstGeom prst="rect">
            <a:avLst/>
          </a:prstGeom>
          <a:noFill/>
        </p:spPr>
        <p:txBody>
          <a:bodyPr wrap="square" rtlCol="0">
            <a:spAutoFit/>
          </a:bodyPr>
          <a:lstStyle/>
          <a:p>
            <a:r>
              <a:rPr lang="pt-BR" sz="2600" dirty="0"/>
              <a:t>1.a)Aplicativos com interfaces mal </a:t>
            </a:r>
          </a:p>
          <a:p>
            <a:r>
              <a:rPr lang="pt-BR" sz="2600" dirty="0"/>
              <a:t>Projetados para telas pequenas </a:t>
            </a:r>
          </a:p>
        </p:txBody>
      </p:sp>
      <p:pic>
        <p:nvPicPr>
          <p:cNvPr id="3" name="Imagem 2" descr="Interface gráfica do usuário, Aplicativo&#10;&#10;Descrição gerada automaticamente">
            <a:extLst>
              <a:ext uri="{FF2B5EF4-FFF2-40B4-BE49-F238E27FC236}">
                <a16:creationId xmlns:a16="http://schemas.microsoft.com/office/drawing/2014/main" id="{300C2A71-71FC-6514-9B61-94605E2A9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1126" y="685800"/>
            <a:ext cx="2163879" cy="4808621"/>
          </a:xfrm>
          <a:prstGeom prst="rect">
            <a:avLst/>
          </a:prstGeom>
        </p:spPr>
      </p:pic>
      <p:pic>
        <p:nvPicPr>
          <p:cNvPr id="5" name="Imagem 4" descr="Interface gráfica do usuário, Aplicativo&#10;&#10;Descrição gerada automaticamente">
            <a:extLst>
              <a:ext uri="{FF2B5EF4-FFF2-40B4-BE49-F238E27FC236}">
                <a16:creationId xmlns:a16="http://schemas.microsoft.com/office/drawing/2014/main" id="{6A5F874D-EEEC-6FA7-B9D6-2609DF652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681" y="685799"/>
            <a:ext cx="2403445" cy="48086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16"/>
          <p:cNvPicPr/>
          <p:nvPr/>
        </p:nvPicPr>
        <p:blipFill>
          <a:blip r:embed="rId2" cstate="print"/>
          <a:stretch>
            <a:fillRect/>
          </a:stretch>
        </p:blipFill>
        <p:spPr>
          <a:xfrm>
            <a:off x="304800" y="1424373"/>
            <a:ext cx="5791200" cy="2690427"/>
          </a:xfrm>
          <a:prstGeom prst="rect">
            <a:avLst/>
          </a:prstGeom>
        </p:spPr>
      </p:pic>
      <p:sp>
        <p:nvSpPr>
          <p:cNvPr id="21" name="CaixaDeTexto 20">
            <a:extLst>
              <a:ext uri="{FF2B5EF4-FFF2-40B4-BE49-F238E27FC236}">
                <a16:creationId xmlns:a16="http://schemas.microsoft.com/office/drawing/2014/main" id="{B6A19959-BA69-0CC2-E064-5E4919F07FB4}"/>
              </a:ext>
            </a:extLst>
          </p:cNvPr>
          <p:cNvSpPr txBox="1"/>
          <p:nvPr/>
        </p:nvSpPr>
        <p:spPr>
          <a:xfrm>
            <a:off x="6400800" y="820470"/>
            <a:ext cx="5181600" cy="1292662"/>
          </a:xfrm>
          <a:prstGeom prst="rect">
            <a:avLst/>
          </a:prstGeom>
          <a:noFill/>
        </p:spPr>
        <p:txBody>
          <a:bodyPr wrap="square" rtlCol="0">
            <a:spAutoFit/>
          </a:bodyPr>
          <a:lstStyle/>
          <a:p>
            <a:r>
              <a:rPr lang="pt-BR" sz="2600" dirty="0"/>
              <a:t>1.b)Aplicativos com interfaces mal projetadas para mudança de orientação</a:t>
            </a:r>
          </a:p>
        </p:txBody>
      </p:sp>
      <p:sp>
        <p:nvSpPr>
          <p:cNvPr id="22" name="CaixaDeTexto 21">
            <a:extLst>
              <a:ext uri="{FF2B5EF4-FFF2-40B4-BE49-F238E27FC236}">
                <a16:creationId xmlns:a16="http://schemas.microsoft.com/office/drawing/2014/main" id="{1E717C63-C308-E095-29D2-BA26CF9BFD4A}"/>
              </a:ext>
            </a:extLst>
          </p:cNvPr>
          <p:cNvSpPr txBox="1"/>
          <p:nvPr/>
        </p:nvSpPr>
        <p:spPr>
          <a:xfrm>
            <a:off x="7696200" y="2524416"/>
            <a:ext cx="2819400" cy="569387"/>
          </a:xfrm>
          <a:prstGeom prst="rect">
            <a:avLst/>
          </a:prstGeom>
          <a:noFill/>
        </p:spPr>
        <p:txBody>
          <a:bodyPr wrap="square" rtlCol="0">
            <a:spAutoFit/>
          </a:bodyPr>
          <a:lstStyle/>
          <a:p>
            <a:r>
              <a:rPr lang="pt-BR" sz="3100" dirty="0"/>
              <a:t>WhatsApp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object 17"/>
          <p:cNvPicPr/>
          <p:nvPr/>
        </p:nvPicPr>
        <p:blipFill>
          <a:blip r:embed="rId2" cstate="print"/>
          <a:stretch>
            <a:fillRect/>
          </a:stretch>
        </p:blipFill>
        <p:spPr>
          <a:xfrm>
            <a:off x="914400" y="1482446"/>
            <a:ext cx="5408676" cy="3380232"/>
          </a:xfrm>
          <a:prstGeom prst="rect">
            <a:avLst/>
          </a:prstGeom>
        </p:spPr>
      </p:pic>
      <p:sp>
        <p:nvSpPr>
          <p:cNvPr id="18" name="CaixaDeTexto 17">
            <a:extLst>
              <a:ext uri="{FF2B5EF4-FFF2-40B4-BE49-F238E27FC236}">
                <a16:creationId xmlns:a16="http://schemas.microsoft.com/office/drawing/2014/main" id="{98D25D37-B971-2734-B630-04A83E24CCEE}"/>
              </a:ext>
            </a:extLst>
          </p:cNvPr>
          <p:cNvSpPr txBox="1"/>
          <p:nvPr/>
        </p:nvSpPr>
        <p:spPr>
          <a:xfrm>
            <a:off x="7010400" y="838200"/>
            <a:ext cx="4800600" cy="892552"/>
          </a:xfrm>
          <a:prstGeom prst="rect">
            <a:avLst/>
          </a:prstGeom>
          <a:noFill/>
        </p:spPr>
        <p:txBody>
          <a:bodyPr wrap="square" rtlCol="0">
            <a:spAutoFit/>
          </a:bodyPr>
          <a:lstStyle/>
          <a:p>
            <a:r>
              <a:rPr lang="pt-BR" sz="2600" dirty="0"/>
              <a:t>1.c) Aplicativos com interfaces mal projetadas para tablets</a:t>
            </a:r>
          </a:p>
        </p:txBody>
      </p:sp>
      <p:sp>
        <p:nvSpPr>
          <p:cNvPr id="19" name="CaixaDeTexto 18">
            <a:extLst>
              <a:ext uri="{FF2B5EF4-FFF2-40B4-BE49-F238E27FC236}">
                <a16:creationId xmlns:a16="http://schemas.microsoft.com/office/drawing/2014/main" id="{0493B6A1-FD0D-64F6-85AE-648C073C210C}"/>
              </a:ext>
            </a:extLst>
          </p:cNvPr>
          <p:cNvSpPr txBox="1"/>
          <p:nvPr/>
        </p:nvSpPr>
        <p:spPr>
          <a:xfrm>
            <a:off x="7543800" y="2939074"/>
            <a:ext cx="3352800" cy="1923604"/>
          </a:xfrm>
          <a:prstGeom prst="rect">
            <a:avLst/>
          </a:prstGeom>
          <a:noFill/>
        </p:spPr>
        <p:txBody>
          <a:bodyPr wrap="square" rtlCol="0">
            <a:spAutoFit/>
          </a:bodyPr>
          <a:lstStyle/>
          <a:p>
            <a:r>
              <a:rPr lang="pt-BR" sz="4400" dirty="0"/>
              <a:t>SwiftKey para Tablets</a:t>
            </a:r>
          </a:p>
          <a:p>
            <a:endParaRPr lang="pt-BR" sz="3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bject 14"/>
          <p:cNvPicPr/>
          <p:nvPr/>
        </p:nvPicPr>
        <p:blipFill>
          <a:blip r:embed="rId2" cstate="print"/>
          <a:stretch>
            <a:fillRect/>
          </a:stretch>
        </p:blipFill>
        <p:spPr>
          <a:xfrm>
            <a:off x="1267967" y="271272"/>
            <a:ext cx="3543300" cy="6315456"/>
          </a:xfrm>
          <a:prstGeom prst="rect">
            <a:avLst/>
          </a:prstGeom>
        </p:spPr>
      </p:pic>
      <p:sp>
        <p:nvSpPr>
          <p:cNvPr id="21" name="CaixaDeTexto 20">
            <a:extLst>
              <a:ext uri="{FF2B5EF4-FFF2-40B4-BE49-F238E27FC236}">
                <a16:creationId xmlns:a16="http://schemas.microsoft.com/office/drawing/2014/main" id="{0C9A3586-7C40-78DA-D5E4-8789B6EB7941}"/>
              </a:ext>
            </a:extLst>
          </p:cNvPr>
          <p:cNvSpPr txBox="1"/>
          <p:nvPr/>
        </p:nvSpPr>
        <p:spPr>
          <a:xfrm>
            <a:off x="5486400" y="1219200"/>
            <a:ext cx="5884168" cy="892552"/>
          </a:xfrm>
          <a:prstGeom prst="rect">
            <a:avLst/>
          </a:prstGeom>
          <a:noFill/>
        </p:spPr>
        <p:txBody>
          <a:bodyPr wrap="square" rtlCol="0">
            <a:spAutoFit/>
          </a:bodyPr>
          <a:lstStyle/>
          <a:p>
            <a:r>
              <a:rPr lang="pt-BR" sz="2600" dirty="0"/>
              <a:t>2.a) Aplicativos que fazem interações com outros aplicativos </a:t>
            </a:r>
          </a:p>
        </p:txBody>
      </p:sp>
      <p:sp>
        <p:nvSpPr>
          <p:cNvPr id="22" name="CaixaDeTexto 21">
            <a:extLst>
              <a:ext uri="{FF2B5EF4-FFF2-40B4-BE49-F238E27FC236}">
                <a16:creationId xmlns:a16="http://schemas.microsoft.com/office/drawing/2014/main" id="{309FF797-DA83-7793-83C0-E61441D8E4F4}"/>
              </a:ext>
            </a:extLst>
          </p:cNvPr>
          <p:cNvSpPr txBox="1"/>
          <p:nvPr/>
        </p:nvSpPr>
        <p:spPr>
          <a:xfrm>
            <a:off x="7380735" y="3044279"/>
            <a:ext cx="3989833" cy="769441"/>
          </a:xfrm>
          <a:prstGeom prst="rect">
            <a:avLst/>
          </a:prstGeom>
          <a:noFill/>
        </p:spPr>
        <p:txBody>
          <a:bodyPr wrap="square" rtlCol="0">
            <a:spAutoFit/>
          </a:bodyPr>
          <a:lstStyle/>
          <a:p>
            <a:r>
              <a:rPr lang="pt-BR" sz="4400" dirty="0"/>
              <a:t>Reports+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5">
            <a:extLst>
              <a:ext uri="{FF2B5EF4-FFF2-40B4-BE49-F238E27FC236}">
                <a16:creationId xmlns:a16="http://schemas.microsoft.com/office/drawing/2014/main" id="{64AD9F0D-5DE8-D62D-ED19-A4853B3DFE49}"/>
              </a:ext>
            </a:extLst>
          </p:cNvPr>
          <p:cNvPicPr/>
          <p:nvPr/>
        </p:nvPicPr>
        <p:blipFill>
          <a:blip r:embed="rId2" cstate="print"/>
          <a:stretch>
            <a:fillRect/>
          </a:stretch>
        </p:blipFill>
        <p:spPr>
          <a:xfrm>
            <a:off x="201169" y="344387"/>
            <a:ext cx="3837432" cy="2772156"/>
          </a:xfrm>
          <a:prstGeom prst="rect">
            <a:avLst/>
          </a:prstGeom>
        </p:spPr>
      </p:pic>
      <p:pic>
        <p:nvPicPr>
          <p:cNvPr id="3" name="object 21">
            <a:extLst>
              <a:ext uri="{FF2B5EF4-FFF2-40B4-BE49-F238E27FC236}">
                <a16:creationId xmlns:a16="http://schemas.microsoft.com/office/drawing/2014/main" id="{0308C895-AB98-32B4-D5C2-582E913EC203}"/>
              </a:ext>
            </a:extLst>
          </p:cNvPr>
          <p:cNvPicPr/>
          <p:nvPr/>
        </p:nvPicPr>
        <p:blipFill>
          <a:blip r:embed="rId3" cstate="print"/>
          <a:stretch>
            <a:fillRect/>
          </a:stretch>
        </p:blipFill>
        <p:spPr>
          <a:xfrm>
            <a:off x="3429000" y="2286000"/>
            <a:ext cx="2133599" cy="4038600"/>
          </a:xfrm>
          <a:prstGeom prst="rect">
            <a:avLst/>
          </a:prstGeom>
        </p:spPr>
      </p:pic>
      <p:sp>
        <p:nvSpPr>
          <p:cNvPr id="4" name="CaixaDeTexto 3">
            <a:extLst>
              <a:ext uri="{FF2B5EF4-FFF2-40B4-BE49-F238E27FC236}">
                <a16:creationId xmlns:a16="http://schemas.microsoft.com/office/drawing/2014/main" id="{7E35B896-B95F-CD69-7C60-2A9E5E3081A2}"/>
              </a:ext>
            </a:extLst>
          </p:cNvPr>
          <p:cNvSpPr txBox="1"/>
          <p:nvPr/>
        </p:nvSpPr>
        <p:spPr>
          <a:xfrm>
            <a:off x="5943600" y="609600"/>
            <a:ext cx="5410200" cy="892552"/>
          </a:xfrm>
          <a:prstGeom prst="rect">
            <a:avLst/>
          </a:prstGeom>
          <a:noFill/>
        </p:spPr>
        <p:txBody>
          <a:bodyPr wrap="square" rtlCol="0">
            <a:spAutoFit/>
          </a:bodyPr>
          <a:lstStyle/>
          <a:p>
            <a:r>
              <a:rPr lang="pt-BR" sz="2600" dirty="0"/>
              <a:t>2.b)Aplicativos que fazem interações com outros </a:t>
            </a:r>
            <a:r>
              <a:rPr lang="pt-BR" sz="2600" dirty="0" err="1"/>
              <a:t>dispositvos</a:t>
            </a:r>
            <a:endParaRPr lang="pt-BR" sz="2600" dirty="0"/>
          </a:p>
        </p:txBody>
      </p:sp>
      <p:sp>
        <p:nvSpPr>
          <p:cNvPr id="5" name="CaixaDeTexto 4">
            <a:extLst>
              <a:ext uri="{FF2B5EF4-FFF2-40B4-BE49-F238E27FC236}">
                <a16:creationId xmlns:a16="http://schemas.microsoft.com/office/drawing/2014/main" id="{599C9AF5-87AC-58F6-96C8-C5476BE85A9C}"/>
              </a:ext>
            </a:extLst>
          </p:cNvPr>
          <p:cNvSpPr txBox="1"/>
          <p:nvPr/>
        </p:nvSpPr>
        <p:spPr>
          <a:xfrm>
            <a:off x="6781800" y="2514600"/>
            <a:ext cx="3733800" cy="1446550"/>
          </a:xfrm>
          <a:prstGeom prst="rect">
            <a:avLst/>
          </a:prstGeom>
          <a:noFill/>
        </p:spPr>
        <p:txBody>
          <a:bodyPr wrap="square" rtlCol="0">
            <a:spAutoFit/>
          </a:bodyPr>
          <a:lstStyle/>
          <a:p>
            <a:r>
              <a:rPr lang="pt-BR" sz="4400" dirty="0" err="1"/>
              <a:t>Kabum</a:t>
            </a:r>
            <a:r>
              <a:rPr lang="pt-BR" sz="4400" dirty="0"/>
              <a:t> </a:t>
            </a:r>
            <a:r>
              <a:rPr lang="pt-BR" sz="4400" dirty="0" err="1"/>
              <a:t>Smart</a:t>
            </a:r>
            <a:r>
              <a:rPr lang="pt-BR" sz="4400" dirty="0"/>
              <a:t> App</a:t>
            </a:r>
          </a:p>
        </p:txBody>
      </p:sp>
    </p:spTree>
    <p:extLst>
      <p:ext uri="{BB962C8B-B14F-4D97-AF65-F5344CB8AC3E}">
        <p14:creationId xmlns:p14="http://schemas.microsoft.com/office/powerpoint/2010/main" val="171452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aixaDeTexto 90">
            <a:extLst>
              <a:ext uri="{FF2B5EF4-FFF2-40B4-BE49-F238E27FC236}">
                <a16:creationId xmlns:a16="http://schemas.microsoft.com/office/drawing/2014/main" id="{091F92C9-5322-D83B-DB4C-6E85FD73B0D9}"/>
              </a:ext>
            </a:extLst>
          </p:cNvPr>
          <p:cNvSpPr txBox="1"/>
          <p:nvPr/>
        </p:nvSpPr>
        <p:spPr>
          <a:xfrm>
            <a:off x="7162800" y="1143000"/>
            <a:ext cx="4495800" cy="1292662"/>
          </a:xfrm>
          <a:prstGeom prst="rect">
            <a:avLst/>
          </a:prstGeom>
          <a:noFill/>
        </p:spPr>
        <p:txBody>
          <a:bodyPr wrap="square" rtlCol="0">
            <a:spAutoFit/>
          </a:bodyPr>
          <a:lstStyle/>
          <a:p>
            <a:r>
              <a:rPr lang="pt-BR" sz="2600" dirty="0"/>
              <a:t>3.a) Tipos de Armazenamento de dados disponíveis no Android </a:t>
            </a:r>
          </a:p>
        </p:txBody>
      </p:sp>
      <p:sp>
        <p:nvSpPr>
          <p:cNvPr id="92" name="CaixaDeTexto 91">
            <a:extLst>
              <a:ext uri="{FF2B5EF4-FFF2-40B4-BE49-F238E27FC236}">
                <a16:creationId xmlns:a16="http://schemas.microsoft.com/office/drawing/2014/main" id="{16E0ACFB-8493-A8AA-E09D-FB116FBB9A9F}"/>
              </a:ext>
            </a:extLst>
          </p:cNvPr>
          <p:cNvSpPr txBox="1"/>
          <p:nvPr/>
        </p:nvSpPr>
        <p:spPr>
          <a:xfrm>
            <a:off x="7190874" y="3244334"/>
            <a:ext cx="4495800" cy="1446550"/>
          </a:xfrm>
          <a:prstGeom prst="rect">
            <a:avLst/>
          </a:prstGeom>
          <a:noFill/>
        </p:spPr>
        <p:txBody>
          <a:bodyPr wrap="square" rtlCol="0">
            <a:spAutoFit/>
          </a:bodyPr>
          <a:lstStyle/>
          <a:p>
            <a:r>
              <a:rPr lang="pt-BR" sz="4400" dirty="0"/>
              <a:t>Universal Flash </a:t>
            </a:r>
            <a:r>
              <a:rPr lang="pt-BR" sz="4400" dirty="0" err="1"/>
              <a:t>Storage</a:t>
            </a:r>
            <a:r>
              <a:rPr lang="pt-BR" sz="4400" dirty="0"/>
              <a:t> (UFS)</a:t>
            </a:r>
          </a:p>
        </p:txBody>
      </p:sp>
      <p:sp>
        <p:nvSpPr>
          <p:cNvPr id="2" name="CaixaDeTexto 1">
            <a:extLst>
              <a:ext uri="{FF2B5EF4-FFF2-40B4-BE49-F238E27FC236}">
                <a16:creationId xmlns:a16="http://schemas.microsoft.com/office/drawing/2014/main" id="{3E563684-789D-3DD3-75FF-69F2C7443C40}"/>
              </a:ext>
            </a:extLst>
          </p:cNvPr>
          <p:cNvSpPr txBox="1"/>
          <p:nvPr/>
        </p:nvSpPr>
        <p:spPr>
          <a:xfrm>
            <a:off x="838200" y="914400"/>
            <a:ext cx="5943600" cy="4247317"/>
          </a:xfrm>
          <a:prstGeom prst="rect">
            <a:avLst/>
          </a:prstGeom>
          <a:noFill/>
        </p:spPr>
        <p:txBody>
          <a:bodyPr wrap="square" rtlCol="0">
            <a:spAutoFit/>
          </a:bodyPr>
          <a:lstStyle/>
          <a:p>
            <a:pPr algn="just"/>
            <a:r>
              <a:rPr lang="pt-BR" dirty="0"/>
              <a:t>Fornece velocidades de leitura e escrita de dados semelhantes a um SSD de computador. Com essa Tecnologia, é possível copia arquivos ou instalar, por exemplo, em menos tempo quando comparado ao padrão </a:t>
            </a:r>
            <a:r>
              <a:rPr lang="pt-BR" dirty="0" err="1"/>
              <a:t>eMMC</a:t>
            </a:r>
            <a:r>
              <a:rPr lang="pt-BR" dirty="0"/>
              <a:t>. Isso acontece porque além de ler e gravar dados simultaneamente, o UFS tem dois canais para realizar essas funções.</a:t>
            </a:r>
          </a:p>
          <a:p>
            <a:pPr algn="just"/>
            <a:endParaRPr lang="pt-BR" dirty="0"/>
          </a:p>
          <a:p>
            <a:pPr algn="just"/>
            <a:r>
              <a:rPr lang="pt-BR" dirty="0"/>
              <a:t>O modo UFS também aumenta a performance do celular, fazendo com que o aparelho consiga abrir e instalar aplicativos mais rapidamente, salvar fotos e vídeos com maior velocidade e até entregar um desempenho melhor no multitarefas ou em qualquer área que envolva leitura e escrita de dados – aleatória ou sequencial.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aixaDeTexto 98">
            <a:extLst>
              <a:ext uri="{FF2B5EF4-FFF2-40B4-BE49-F238E27FC236}">
                <a16:creationId xmlns:a16="http://schemas.microsoft.com/office/drawing/2014/main" id="{6DD4A12E-8F21-A321-5F93-F89558904CE2}"/>
              </a:ext>
            </a:extLst>
          </p:cNvPr>
          <p:cNvSpPr txBox="1"/>
          <p:nvPr/>
        </p:nvSpPr>
        <p:spPr>
          <a:xfrm>
            <a:off x="6477000" y="838200"/>
            <a:ext cx="5029200" cy="892552"/>
          </a:xfrm>
          <a:prstGeom prst="rect">
            <a:avLst/>
          </a:prstGeom>
          <a:noFill/>
        </p:spPr>
        <p:txBody>
          <a:bodyPr wrap="square" rtlCol="0">
            <a:spAutoFit/>
          </a:bodyPr>
          <a:lstStyle/>
          <a:p>
            <a:r>
              <a:rPr lang="pt-BR" sz="2600" dirty="0"/>
              <a:t>3.b)Tipos de armazenamento de dados disponíveis no Android </a:t>
            </a:r>
          </a:p>
        </p:txBody>
      </p:sp>
      <p:sp>
        <p:nvSpPr>
          <p:cNvPr id="100" name="CaixaDeTexto 99">
            <a:extLst>
              <a:ext uri="{FF2B5EF4-FFF2-40B4-BE49-F238E27FC236}">
                <a16:creationId xmlns:a16="http://schemas.microsoft.com/office/drawing/2014/main" id="{8E3E77B1-B910-D298-08A1-8C6AE5C6E1CD}"/>
              </a:ext>
            </a:extLst>
          </p:cNvPr>
          <p:cNvSpPr txBox="1"/>
          <p:nvPr/>
        </p:nvSpPr>
        <p:spPr>
          <a:xfrm>
            <a:off x="6629400" y="2590800"/>
            <a:ext cx="5029200" cy="1477328"/>
          </a:xfrm>
          <a:prstGeom prst="rect">
            <a:avLst/>
          </a:prstGeom>
          <a:noFill/>
        </p:spPr>
        <p:txBody>
          <a:bodyPr wrap="square" rtlCol="0">
            <a:spAutoFit/>
          </a:bodyPr>
          <a:lstStyle/>
          <a:p>
            <a:r>
              <a:rPr lang="pt-BR" sz="3000" dirty="0"/>
              <a:t>Cartão Multimídia embarcado para fabricantes de Dispositivos (</a:t>
            </a:r>
            <a:r>
              <a:rPr lang="pt-BR" sz="3000" dirty="0" err="1"/>
              <a:t>eMMC</a:t>
            </a:r>
            <a:r>
              <a:rPr lang="pt-BR" sz="3000" dirty="0"/>
              <a:t>)</a:t>
            </a:r>
          </a:p>
        </p:txBody>
      </p:sp>
      <p:sp>
        <p:nvSpPr>
          <p:cNvPr id="2" name="CaixaDeTexto 1">
            <a:extLst>
              <a:ext uri="{FF2B5EF4-FFF2-40B4-BE49-F238E27FC236}">
                <a16:creationId xmlns:a16="http://schemas.microsoft.com/office/drawing/2014/main" id="{7CE0412A-F94F-5210-B717-63F4507C6043}"/>
              </a:ext>
            </a:extLst>
          </p:cNvPr>
          <p:cNvSpPr txBox="1"/>
          <p:nvPr/>
        </p:nvSpPr>
        <p:spPr>
          <a:xfrm>
            <a:off x="529389" y="1110734"/>
            <a:ext cx="5562600" cy="4524315"/>
          </a:xfrm>
          <a:prstGeom prst="rect">
            <a:avLst/>
          </a:prstGeom>
          <a:noFill/>
        </p:spPr>
        <p:txBody>
          <a:bodyPr wrap="square" rtlCol="0">
            <a:spAutoFit/>
          </a:bodyPr>
          <a:lstStyle/>
          <a:p>
            <a:r>
              <a:rPr lang="pt-BR" dirty="0"/>
              <a:t>O </a:t>
            </a:r>
            <a:r>
              <a:rPr lang="pt-BR" dirty="0" err="1"/>
              <a:t>eMMC</a:t>
            </a:r>
            <a:r>
              <a:rPr lang="pt-BR" dirty="0"/>
              <a:t> é um sistema de memória embarcada não volátil, composto pela memória Flash e o controlador da memória Flash, que simplifica o design da interface do sistema e libera o processador host do gerenciamento da memória Flash em nível inferior Também podemos simplificar e definir o </a:t>
            </a:r>
            <a:r>
              <a:rPr lang="pt-BR" dirty="0" err="1"/>
              <a:t>eMMC</a:t>
            </a:r>
            <a:r>
              <a:rPr lang="pt-BR" dirty="0"/>
              <a:t> como um tipo de disco de armazenamento de dados em estado sólido</a:t>
            </a:r>
          </a:p>
          <a:p>
            <a:endParaRPr lang="pt-BR" dirty="0"/>
          </a:p>
          <a:p>
            <a:r>
              <a:rPr lang="pt-BR" dirty="0"/>
              <a:t>Atualmente, o padrão </a:t>
            </a:r>
            <a:r>
              <a:rPr lang="pt-BR" dirty="0" err="1"/>
              <a:t>eMMC</a:t>
            </a:r>
            <a:r>
              <a:rPr lang="pt-BR" dirty="0"/>
              <a:t> é o 5.1, que define velocidade máxima de transferência na casa dos 400MB/s e embora esta velocidade possa parecer baixa a primeira vista, os discos de estado sólido oferecem mais vias de transferência para dados, fazendo com que tenham maior volume de informações em determinado período de tempo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aixaDeTexto 79">
            <a:extLst>
              <a:ext uri="{FF2B5EF4-FFF2-40B4-BE49-F238E27FC236}">
                <a16:creationId xmlns:a16="http://schemas.microsoft.com/office/drawing/2014/main" id="{B4781C18-F5F6-AA3F-3B4F-FF8DCADFAB97}"/>
              </a:ext>
            </a:extLst>
          </p:cNvPr>
          <p:cNvSpPr txBox="1"/>
          <p:nvPr/>
        </p:nvSpPr>
        <p:spPr>
          <a:xfrm>
            <a:off x="5867400" y="1219200"/>
            <a:ext cx="6019800" cy="2769989"/>
          </a:xfrm>
          <a:prstGeom prst="rect">
            <a:avLst/>
          </a:prstGeom>
          <a:noFill/>
        </p:spPr>
        <p:txBody>
          <a:bodyPr wrap="square" rtlCol="0">
            <a:spAutoFit/>
          </a:bodyPr>
          <a:lstStyle/>
          <a:p>
            <a:r>
              <a:rPr lang="pt-BR" sz="2600" dirty="0"/>
              <a:t>4 Maneiras de como resolver/evitar:</a:t>
            </a:r>
          </a:p>
          <a:p>
            <a:pPr marL="285750" indent="-285750">
              <a:buFont typeface="Arial" panose="020B0604020202020204" pitchFamily="34" charset="0"/>
              <a:buChar char="•"/>
            </a:pPr>
            <a:r>
              <a:rPr lang="pt-BR" sz="2600" dirty="0"/>
              <a:t>Alto consumo de energia </a:t>
            </a:r>
          </a:p>
          <a:p>
            <a:pPr marL="285750" indent="-285750">
              <a:buFont typeface="Arial" panose="020B0604020202020204" pitchFamily="34" charset="0"/>
              <a:buChar char="•"/>
            </a:pPr>
            <a:r>
              <a:rPr lang="pt-BR" sz="2600" dirty="0"/>
              <a:t>Alto consumo de memoria</a:t>
            </a:r>
          </a:p>
          <a:p>
            <a:pPr marL="285750" indent="-285750">
              <a:buFont typeface="Arial" panose="020B0604020202020204" pitchFamily="34" charset="0"/>
              <a:buChar char="•"/>
            </a:pPr>
            <a:r>
              <a:rPr lang="pt-BR" sz="2600" dirty="0"/>
              <a:t>Alto consumo de Internet móvel  </a:t>
            </a:r>
          </a:p>
          <a:p>
            <a:pPr marL="285750" indent="-285750">
              <a:buFont typeface="Arial" panose="020B0604020202020204" pitchFamily="34" charset="0"/>
              <a:buChar char="•"/>
            </a:pPr>
            <a:r>
              <a:rPr lang="pt-BR" sz="2600" dirty="0"/>
              <a:t>Problemas de conectividade de internet</a:t>
            </a:r>
          </a:p>
          <a:p>
            <a:endParaRPr lang="pt-BR" dirty="0"/>
          </a:p>
        </p:txBody>
      </p:sp>
      <p:sp>
        <p:nvSpPr>
          <p:cNvPr id="2" name="CaixaDeTexto 1">
            <a:extLst>
              <a:ext uri="{FF2B5EF4-FFF2-40B4-BE49-F238E27FC236}">
                <a16:creationId xmlns:a16="http://schemas.microsoft.com/office/drawing/2014/main" id="{09E899DC-4840-94A6-A1DE-0D6EFB878F51}"/>
              </a:ext>
            </a:extLst>
          </p:cNvPr>
          <p:cNvSpPr txBox="1"/>
          <p:nvPr/>
        </p:nvSpPr>
        <p:spPr>
          <a:xfrm>
            <a:off x="762000" y="1219200"/>
            <a:ext cx="4836696" cy="4247317"/>
          </a:xfrm>
          <a:prstGeom prst="rect">
            <a:avLst/>
          </a:prstGeom>
          <a:noFill/>
        </p:spPr>
        <p:txBody>
          <a:bodyPr wrap="square" rtlCol="0">
            <a:spAutoFit/>
          </a:bodyPr>
          <a:lstStyle/>
          <a:p>
            <a:r>
              <a:rPr lang="pt-BR" dirty="0"/>
              <a:t>Para resolver/evitar os problemas , a aplicação (Android) poderia desativar ou dar a opção de desativar ferramentas que não estão sendo utilizadas pelo usuário no momento do manuseio, além de também desativar os aplicativos que não são utilizados durante um determinado período de tempo(1 mês);</a:t>
            </a:r>
          </a:p>
          <a:p>
            <a:endParaRPr lang="pt-BR" dirty="0"/>
          </a:p>
          <a:p>
            <a:r>
              <a:rPr lang="pt-BR" dirty="0"/>
              <a:t>Outra maneira seria um aplicativo de navegação dar a opção de desativar o GPS e a pessoa se localiza apenas pelo mapa, ou até mesmo do celular e funciona por um mapa previamente carregado e sem precisar utilizar a internet do celular; </a:t>
            </a:r>
          </a:p>
        </p:txBody>
      </p:sp>
    </p:spTree>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224</TotalTime>
  <Words>473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Trebuchet MS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para Dispositivos Móveis</dc:title>
  <dc:creator>Bruno Diniz</dc:creator>
  <cp:lastModifiedBy>João Vitor Moraes</cp:lastModifiedBy>
  <cp:revision>3</cp:revision>
  <dcterms:created xsi:type="dcterms:W3CDTF">2023-08-03T17:36:47Z</dcterms:created>
  <dcterms:modified xsi:type="dcterms:W3CDTF">2023-08-04T13:08:37Z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Microsoft® PowerPoint® 2019</vt:lpwstr>
  </property>
  <property fmtid="{D5CDD505-2E9C-101B-9397-08002B2CF9AE}" pid="4" name="LastSaved">
    <vt:filetime>2023-08-03T00:00:00Z</vt:filetime>
  </property>
</Properties>
</file>