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9AACA84-1813-43A6-B621-C8744717A035}">
  <a:tblStyle styleId="{B9AACA84-1813-43A6-B621-C8744717A03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slide" Target="slides/slide18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75d4888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" name="Google Shape;58;g2075d48882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075d48882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g2075d488820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075d48882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g2075d488820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75d48882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075d48882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075d48882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075d48882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75d48882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075d48882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07a53ee6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07a53ee6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075d48882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075d48882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07a53ee66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07a53ee66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075d48882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g2075d488820_0_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075d48882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5" name="Google Shape;65;g2075d488820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075d48882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0" name="Google Shape;70;g2075d488820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075d48882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5" name="Google Shape;75;g2075d488820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075d48882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075d48882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075d48882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5" name="Google Shape;85;g2075d488820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075d48882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g2075d488820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075d48882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g2075d488820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075d48882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075d48882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1143000" y="1031425"/>
            <a:ext cx="6858000" cy="2881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marR="1905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t/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t/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t/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ru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Занятие №</a:t>
            </a:r>
            <a:r>
              <a:rPr b="1" lang="ru" sz="30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br>
              <a:rPr b="1" lang="ru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ru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2700">
                <a:latin typeface="Times New Roman"/>
                <a:ea typeface="Times New Roman"/>
                <a:cs typeface="Times New Roman"/>
                <a:sym typeface="Times New Roman"/>
              </a:rPr>
              <a:t>Применение системы контроля версий для обработки исходного текста программного кода</a:t>
            </a:r>
            <a:r>
              <a:rPr lang="ru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Times New Roman"/>
              <a:buNone/>
            </a:pPr>
            <a:r>
              <a:rPr lang="ru" sz="2700">
                <a:latin typeface="Times New Roman"/>
                <a:ea typeface="Times New Roman"/>
                <a:cs typeface="Times New Roman"/>
                <a:sym typeface="Times New Roman"/>
              </a:rPr>
              <a:t>Редактирование файла</a:t>
            </a:r>
            <a:r>
              <a:rPr lang="ru" sz="27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i="1"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Times New Roman"/>
              <a:buNone/>
            </a:pPr>
            <a:r>
              <a:rPr i="1" lang="ru" sz="2700">
                <a:latin typeface="Times New Roman"/>
                <a:ea typeface="Times New Roman"/>
                <a:cs typeface="Times New Roman"/>
                <a:sym typeface="Times New Roman"/>
              </a:rPr>
              <a:t>Commit</a:t>
            </a:r>
            <a:r>
              <a:rPr lang="ru" sz="27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ru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7234151" y="236912"/>
            <a:ext cx="1795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ru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МОДУЛЬ </a:t>
            </a:r>
            <a:r>
              <a:rPr lang="ru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2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31" y="56513"/>
            <a:ext cx="974906" cy="974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/>
        </p:nvSpPr>
        <p:spPr>
          <a:xfrm>
            <a:off x="1072350" y="284125"/>
            <a:ext cx="699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После открытия ранее созданной папки откроется такой интерфейс:</a:t>
            </a:r>
            <a:endParaRPr sz="1800"/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9700"/>
            <a:ext cx="5276050" cy="401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3"/>
          <p:cNvSpPr txBox="1"/>
          <p:nvPr/>
        </p:nvSpPr>
        <p:spPr>
          <a:xfrm>
            <a:off x="5561325" y="1144275"/>
            <a:ext cx="33624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Здесь будут располагаться все файлы данного проекта; можно будет работать с </a:t>
            </a:r>
            <a:r>
              <a:rPr i="1"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</a:t>
            </a: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   Также будут доступны кнопки для создания нового файла и новой папки.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Если проект пустой, то необходимо создать новый файл и назвать его </a:t>
            </a:r>
            <a:r>
              <a:rPr i="1"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index.html</a:t>
            </a: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/>
        </p:nvSpPr>
        <p:spPr>
          <a:xfrm>
            <a:off x="142075" y="284150"/>
            <a:ext cx="878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Теперь перейдем во вкладку для работы с Git:</a:t>
            </a:r>
            <a:endParaRPr sz="1800"/>
          </a:p>
        </p:txBody>
      </p:sp>
      <p:pic>
        <p:nvPicPr>
          <p:cNvPr id="122" name="Google Shape;1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075" y="811750"/>
            <a:ext cx="5504251" cy="417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4"/>
          <p:cNvSpPr txBox="1"/>
          <p:nvPr/>
        </p:nvSpPr>
        <p:spPr>
          <a:xfrm>
            <a:off x="5793775" y="745850"/>
            <a:ext cx="3065100" cy="42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Если пользователь хочет создать локальный репозиторий и опубликовать код в другой сервис, то необходимо нажать на кнопку </a:t>
            </a:r>
            <a:r>
              <a:rPr i="1"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“Initialize Repository”</a:t>
            </a: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После этого, можно вручную выбрать сервис куда публиковать.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7900" y="604425"/>
            <a:ext cx="5734050" cy="446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5"/>
          <p:cNvSpPr txBox="1"/>
          <p:nvPr/>
        </p:nvSpPr>
        <p:spPr>
          <a:xfrm>
            <a:off x="152400" y="152400"/>
            <a:ext cx="860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Теперь сделаем изменения в коде и попробуем их снова опубликовать.</a:t>
            </a:r>
            <a:endParaRPr sz="1800"/>
          </a:p>
        </p:txBody>
      </p:sp>
      <p:sp>
        <p:nvSpPr>
          <p:cNvPr id="130" name="Google Shape;130;p25"/>
          <p:cNvSpPr txBox="1"/>
          <p:nvPr/>
        </p:nvSpPr>
        <p:spPr>
          <a:xfrm>
            <a:off x="152400" y="873100"/>
            <a:ext cx="30000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этого нужно перейти во вкладку с файлами, отредактировать какой-нибудь файл из них, после этого нажав на комбинацию </a:t>
            </a:r>
            <a:r>
              <a:rPr i="1"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“Crtl + s”</a:t>
            </a: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для сохранения файла. Затем нужно вернуться во вкладку управления </a:t>
            </a:r>
            <a:r>
              <a:rPr i="1"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</a:t>
            </a: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/>
        </p:nvSpPr>
        <p:spPr>
          <a:xfrm>
            <a:off x="90400" y="232475"/>
            <a:ext cx="87816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Если посмотреть на значок вкладки </a:t>
            </a:r>
            <a:r>
              <a:rPr i="1"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</a:t>
            </a: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то можно увидеть цифру </a:t>
            </a:r>
            <a:r>
              <a:rPr i="1"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“1”</a:t>
            </a: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 синем кружке. Она означает, сколько файлов у нас изменено и незакоммичено. Теперь можно его отредактировать и опубликовать. Для этого нужно выполнить перечень действий: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Нажать кнопку для просмотра изменений в файле;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Добавить файл для будущего </a:t>
            </a:r>
            <a:r>
              <a:rPr i="1"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commit</a:t>
            </a: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Написать комментарий;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Создать </a:t>
            </a:r>
            <a:r>
              <a:rPr i="1"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commit</a:t>
            </a: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Отправить данный </a:t>
            </a:r>
            <a:r>
              <a:rPr i="1"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commit</a:t>
            </a: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 </a:t>
            </a:r>
            <a:r>
              <a:rPr i="1"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</a:t>
            </a: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/>
        </p:nvSpPr>
        <p:spPr>
          <a:xfrm>
            <a:off x="3726450" y="142075"/>
            <a:ext cx="1691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Задача 1</a:t>
            </a:r>
            <a:endParaRPr sz="2800"/>
          </a:p>
        </p:txBody>
      </p:sp>
      <p:sp>
        <p:nvSpPr>
          <p:cNvPr id="141" name="Google Shape;141;p27"/>
          <p:cNvSpPr txBox="1"/>
          <p:nvPr/>
        </p:nvSpPr>
        <p:spPr>
          <a:xfrm>
            <a:off x="90825" y="1033250"/>
            <a:ext cx="88590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Дана стандартная конфигурация </a:t>
            </a:r>
            <a:r>
              <a:rPr i="1"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</a:t>
            </a: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Вывести содержимое этой конфигурации для текущего репозитория.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Задать имя и </a:t>
            </a:r>
            <a:r>
              <a:rPr i="1"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email </a:t>
            </a: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пользователя для текущего репозитория. Проверить, что файл </a:t>
            </a:r>
            <a:r>
              <a:rPr i="1"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.git/config </a:t>
            </a: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изменился соответствующим образом.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/>
        </p:nvSpPr>
        <p:spPr>
          <a:xfrm>
            <a:off x="2809875" y="259150"/>
            <a:ext cx="342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Решение з</a:t>
            </a:r>
            <a:r>
              <a:rPr b="1" lang="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адачи 1</a:t>
            </a:r>
            <a:endParaRPr sz="2800"/>
          </a:p>
        </p:txBody>
      </p:sp>
      <p:pic>
        <p:nvPicPr>
          <p:cNvPr id="147" name="Google Shape;1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3138" y="874750"/>
            <a:ext cx="3714375" cy="419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/>
        </p:nvSpPr>
        <p:spPr>
          <a:xfrm>
            <a:off x="3726450" y="142075"/>
            <a:ext cx="1691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Задача 2</a:t>
            </a:r>
            <a:endParaRPr sz="2800"/>
          </a:p>
        </p:txBody>
      </p:sp>
      <p:sp>
        <p:nvSpPr>
          <p:cNvPr id="153" name="Google Shape;153;p29"/>
          <p:cNvSpPr txBox="1"/>
          <p:nvPr/>
        </p:nvSpPr>
        <p:spPr>
          <a:xfrm>
            <a:off x="226513" y="757675"/>
            <a:ext cx="86910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Используя такую же конфигурацию </a:t>
            </a:r>
            <a:r>
              <a:rPr i="1"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</a:t>
            </a: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как в задаче 1, добавить блок информации о кенгуру в </a:t>
            </a:r>
            <a:r>
              <a:rPr i="1"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index.html</a:t>
            </a: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Также добавить в папку </a:t>
            </a:r>
            <a:r>
              <a:rPr i="1"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“pictures” </a:t>
            </a: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изображение кенгуру </a:t>
            </a:r>
            <a:r>
              <a:rPr i="1"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“kangoroo.jpg”</a:t>
            </a: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представленное ниже:</a:t>
            </a:r>
            <a:endParaRPr sz="1800"/>
          </a:p>
        </p:txBody>
      </p:sp>
      <p:pic>
        <p:nvPicPr>
          <p:cNvPr id="154" name="Google Shape;15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8850" y="2412525"/>
            <a:ext cx="3566325" cy="273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/>
        </p:nvSpPr>
        <p:spPr>
          <a:xfrm>
            <a:off x="2757850" y="0"/>
            <a:ext cx="342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Решение задачи 2</a:t>
            </a:r>
            <a:endParaRPr sz="2800"/>
          </a:p>
        </p:txBody>
      </p:sp>
      <p:pic>
        <p:nvPicPr>
          <p:cNvPr id="160" name="Google Shape;16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0537" y="615600"/>
            <a:ext cx="4275525" cy="4454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p31"/>
          <p:cNvGraphicFramePr/>
          <p:nvPr/>
        </p:nvGraphicFramePr>
        <p:xfrm>
          <a:off x="1707910" y="1526910"/>
          <a:ext cx="3000000" cy="3000000"/>
        </p:xfrm>
        <a:graphic>
          <a:graphicData uri="http://schemas.openxmlformats.org/drawingml/2006/table">
            <a:tbl>
              <a:tblPr bandCol="1" bandRow="1" firstCol="1" firstRow="1" lastCol="1" lastRow="1">
                <a:noFill/>
                <a:tableStyleId>{B9AACA84-1813-43A6-B621-C8744717A035}</a:tableStyleId>
              </a:tblPr>
              <a:tblGrid>
                <a:gridCol w="5728200"/>
              </a:tblGrid>
              <a:tr h="416925">
                <a:tc>
                  <a:txBody>
                    <a:bodyPr/>
                    <a:lstStyle/>
                    <a:p>
                      <a:pPr indent="0" lvl="0" marL="0" marR="549910" rtl="0" algn="l">
                        <a:lnSpc>
                          <a:spcPct val="150000"/>
                        </a:lnSpc>
                        <a:spcBef>
                          <a:spcPts val="6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1. </a:t>
                      </a:r>
                      <a:r>
                        <a:rPr lang="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Какие особенности есть у </a:t>
                      </a:r>
                      <a:r>
                        <a:rPr i="1" lang="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Git</a:t>
                      </a:r>
                      <a:r>
                        <a:rPr lang="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?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6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2.</a:t>
                      </a:r>
                      <a:r>
                        <a:rPr lang="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Что такое “</a:t>
                      </a:r>
                      <a:r>
                        <a:rPr i="1" lang="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commit</a:t>
                      </a:r>
                      <a:r>
                        <a:rPr lang="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”?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1975">
                <a:tc>
                  <a:txBody>
                    <a:bodyPr/>
                    <a:lstStyle/>
                    <a:p>
                      <a:pPr indent="0" lvl="0" marL="6985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 </a:t>
                      </a:r>
                      <a:r>
                        <a:rPr lang="ru" sz="2000">
                          <a:solidFill>
                            <a:srgbClr val="20242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Что такое </a:t>
                      </a:r>
                      <a:r>
                        <a:rPr i="1" lang="ru" sz="2000">
                          <a:solidFill>
                            <a:srgbClr val="20242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GitHub</a:t>
                      </a:r>
                      <a:r>
                        <a:rPr lang="ru" sz="2000">
                          <a:solidFill>
                            <a:srgbClr val="20242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?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6925">
                <a:tc>
                  <a:txBody>
                    <a:bodyPr/>
                    <a:lstStyle/>
                    <a:p>
                      <a:pPr indent="0" lvl="0" marL="6985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 </a:t>
                      </a:r>
                      <a:r>
                        <a:rPr lang="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Зачем выкладывать код на </a:t>
                      </a:r>
                      <a:r>
                        <a:rPr i="1" lang="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GitHub</a:t>
                      </a:r>
                      <a:r>
                        <a:rPr lang="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?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6925">
                <a:tc>
                  <a:txBody>
                    <a:bodyPr/>
                    <a:lstStyle/>
                    <a:p>
                      <a:pPr indent="0" lvl="0" marL="6985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 </a:t>
                      </a:r>
                      <a:r>
                        <a:rPr lang="ru" sz="2000">
                          <a:solidFill>
                            <a:srgbClr val="20242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Что выполняет команда </a:t>
                      </a:r>
                      <a:r>
                        <a:rPr i="1" lang="ru" sz="2000">
                          <a:solidFill>
                            <a:srgbClr val="20242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“</a:t>
                      </a:r>
                      <a:r>
                        <a:rPr b="1" i="1" lang="ru" sz="2000">
                          <a:solidFill>
                            <a:srgbClr val="20242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git add</a:t>
                      </a:r>
                      <a:r>
                        <a:rPr i="1" lang="ru" sz="2000">
                          <a:solidFill>
                            <a:srgbClr val="20242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”</a:t>
                      </a:r>
                      <a:r>
                        <a:rPr lang="ru" sz="2000">
                          <a:solidFill>
                            <a:srgbClr val="20242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?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628650" y="608604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Тема: </a:t>
            </a:r>
            <a:r>
              <a:rPr lang="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Программирование системы контроля версий для обработки исходного текста программного кода. Редактирование файла. </a:t>
            </a:r>
            <a:r>
              <a:rPr i="1" lang="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Commit</a:t>
            </a:r>
            <a:r>
              <a:rPr lang="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 занятия: </a:t>
            </a:r>
            <a:r>
              <a:rPr lang="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Изучить основы работы с системными файлами.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628650" y="670950"/>
            <a:ext cx="7886700" cy="41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228600" marR="406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b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Глоссарий: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marR="406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b="1" i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Commit 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изменение файла с целью добавления нового функционала или исправления ошибок по коду.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marR="406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b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Окно редактирования файла  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диалоговое окно, в котором можно изменять / добавлять / удалять файл и его составляющие. Можно работать одновременно с несколькими файлами одного проекта.</a:t>
            </a:r>
            <a:endParaRPr/>
          </a:p>
          <a:p>
            <a:pPr indent="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" name="Google Shape;77;p17"/>
          <p:cNvGraphicFramePr/>
          <p:nvPr/>
        </p:nvGraphicFramePr>
        <p:xfrm>
          <a:off x="1760881" y="1290075"/>
          <a:ext cx="3000000" cy="3000000"/>
        </p:xfrm>
        <a:graphic>
          <a:graphicData uri="http://schemas.openxmlformats.org/drawingml/2006/table">
            <a:tbl>
              <a:tblPr bandCol="1" bandRow="1" firstCol="1" firstRow="1" lastCol="1" lastRow="1">
                <a:noFill/>
                <a:tableStyleId>{B9AACA84-1813-43A6-B621-C8744717A035}</a:tableStyleId>
              </a:tblPr>
              <a:tblGrid>
                <a:gridCol w="5622225"/>
              </a:tblGrid>
              <a:tr h="415700">
                <a:tc>
                  <a:txBody>
                    <a:bodyPr/>
                    <a:lstStyle/>
                    <a:p>
                      <a:pPr indent="0" lvl="0" marL="0" marR="549910" rtl="0" algn="l">
                        <a:lnSpc>
                          <a:spcPct val="150000"/>
                        </a:lnSpc>
                        <a:spcBef>
                          <a:spcPts val="6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1. </a:t>
                      </a:r>
                      <a:r>
                        <a:rPr lang="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Какие типы команд есть в Git?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4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2.</a:t>
                      </a:r>
                      <a:r>
                        <a:rPr lang="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Что такое “</a:t>
                      </a:r>
                      <a:r>
                        <a:rPr i="1" lang="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commit</a:t>
                      </a:r>
                      <a:r>
                        <a:rPr lang="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”?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4250">
                <a:tc>
                  <a:txBody>
                    <a:bodyPr/>
                    <a:lstStyle/>
                    <a:p>
                      <a:pPr indent="0" lvl="0" marL="6985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 </a:t>
                      </a:r>
                      <a:r>
                        <a:rPr lang="ru" sz="2000">
                          <a:solidFill>
                            <a:srgbClr val="20242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Какие команды можно объединить между собой?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700">
                <a:tc>
                  <a:txBody>
                    <a:bodyPr/>
                    <a:lstStyle/>
                    <a:p>
                      <a:pPr indent="0" lvl="0" marL="6985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 </a:t>
                      </a:r>
                      <a:r>
                        <a:rPr lang="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Что такое </a:t>
                      </a:r>
                      <a:r>
                        <a:rPr i="1" lang="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“working directory”</a:t>
                      </a:r>
                      <a:r>
                        <a:rPr lang="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?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700">
                <a:tc>
                  <a:txBody>
                    <a:bodyPr/>
                    <a:lstStyle/>
                    <a:p>
                      <a:pPr indent="0" lvl="0" marL="6985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 </a:t>
                      </a:r>
                      <a:r>
                        <a:rPr lang="ru" sz="2000">
                          <a:solidFill>
                            <a:srgbClr val="20242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Что выполняет команда </a:t>
                      </a:r>
                      <a:r>
                        <a:rPr i="1" lang="ru" sz="2000">
                          <a:solidFill>
                            <a:srgbClr val="20242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“</a:t>
                      </a:r>
                      <a:r>
                        <a:rPr b="1" i="1" lang="ru" sz="2000">
                          <a:solidFill>
                            <a:srgbClr val="20242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git add</a:t>
                      </a:r>
                      <a:r>
                        <a:rPr i="1" lang="ru" sz="2000">
                          <a:solidFill>
                            <a:srgbClr val="20242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”</a:t>
                      </a:r>
                      <a:r>
                        <a:rPr lang="ru" sz="2000">
                          <a:solidFill>
                            <a:srgbClr val="20242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?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/>
        </p:nvSpPr>
        <p:spPr>
          <a:xfrm>
            <a:off x="2667000" y="2263950"/>
            <a:ext cx="381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800">
                <a:latin typeface="Times New Roman"/>
                <a:ea typeface="Times New Roman"/>
                <a:cs typeface="Times New Roman"/>
                <a:sym typeface="Times New Roman"/>
              </a:rPr>
              <a:t>Система типа “граф”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348975" y="421575"/>
            <a:ext cx="85377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Посмотрим на типичную систему типа “граф”:</a:t>
            </a:r>
            <a:endParaRPr/>
          </a:p>
        </p:txBody>
      </p:sp>
      <p:pic>
        <p:nvPicPr>
          <p:cNvPr id="88" name="Google Shape;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000" y="912675"/>
            <a:ext cx="3385525" cy="39921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9"/>
          <p:cNvSpPr txBox="1"/>
          <p:nvPr/>
        </p:nvSpPr>
        <p:spPr>
          <a:xfrm>
            <a:off x="4285275" y="912675"/>
            <a:ext cx="46014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Каждый круг является </a:t>
            </a:r>
            <a:r>
              <a:rPr i="1"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commit</a:t>
            </a: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Стрелки показывают направление, из какого </a:t>
            </a:r>
            <a:r>
              <a:rPr i="1"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commit </a:t>
            </a: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сделан следующий. Например, </a:t>
            </a:r>
            <a:r>
              <a:rPr b="1" i="1"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C3</a:t>
            </a: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сделан из </a:t>
            </a:r>
            <a:r>
              <a:rPr b="1" i="1"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C2</a:t>
            </a: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1"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C2</a:t>
            </a: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сделан из </a:t>
            </a:r>
            <a:r>
              <a:rPr b="1" i="1"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C1</a:t>
            </a: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 т.д. Все эти </a:t>
            </a:r>
            <a:r>
              <a:rPr i="1"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commit</a:t>
            </a: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находятся в ветке под названием </a:t>
            </a:r>
            <a:r>
              <a:rPr b="1" i="1"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</a:t>
            </a: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Это основная ветка, чаще всего ее называют </a:t>
            </a:r>
            <a:r>
              <a:rPr b="1" i="1"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master</a:t>
            </a: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Прямоугольник </a:t>
            </a:r>
            <a:r>
              <a:rPr b="1" i="1"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main*</a:t>
            </a:r>
            <a:r>
              <a:rPr b="1"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показывает в каком </a:t>
            </a:r>
            <a:r>
              <a:rPr i="1"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commit </a:t>
            </a: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находится пользователь в данный момент времени. 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/>
        </p:nvSpPr>
        <p:spPr>
          <a:xfrm>
            <a:off x="116225" y="232475"/>
            <a:ext cx="8755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итоге получается такой простой граф, который состоит из одной ветки (</a:t>
            </a:r>
            <a:r>
              <a:rPr b="1" i="1"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</a:t>
            </a: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и четырех </a:t>
            </a:r>
            <a:r>
              <a:rPr i="1"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commit</a:t>
            </a: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Все это может превратиться в более сложный граф, состоящий из нескольких веток, которые сливаются в одну:</a:t>
            </a:r>
            <a:endParaRPr sz="1800"/>
          </a:p>
        </p:txBody>
      </p:sp>
      <p:pic>
        <p:nvPicPr>
          <p:cNvPr id="95" name="Google Shape;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150" y="1525475"/>
            <a:ext cx="3695476" cy="34020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0"/>
          <p:cNvSpPr txBox="1"/>
          <p:nvPr/>
        </p:nvSpPr>
        <p:spPr>
          <a:xfrm>
            <a:off x="4114925" y="1635075"/>
            <a:ext cx="47571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Чаще всего, </a:t>
            </a:r>
            <a:r>
              <a:rPr i="1"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commit </a:t>
            </a: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создают, когда: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создан новый функционал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добавлен новый блок на верстке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исправлены ошибки по коду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пользователь завершил рабочий день и хочет сохранить код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/>
        </p:nvSpPr>
        <p:spPr>
          <a:xfrm>
            <a:off x="167900" y="219550"/>
            <a:ext cx="8716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Теперь можно работать с Git локально на компьютере. Создадим новым репозиторий. Для этого пройдем в папку данного проекта:</a:t>
            </a:r>
            <a:endParaRPr sz="1800"/>
          </a:p>
        </p:txBody>
      </p:sp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900" y="1204175"/>
            <a:ext cx="8716799" cy="217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1"/>
          <p:cNvSpPr txBox="1"/>
          <p:nvPr/>
        </p:nvSpPr>
        <p:spPr>
          <a:xfrm>
            <a:off x="167900" y="3490800"/>
            <a:ext cx="8716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Теперь создадим новый проект и выложим его на </a:t>
            </a:r>
            <a:r>
              <a:rPr i="1"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</a:t>
            </a: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Делать мы это будем при помощи среды разработки </a:t>
            </a:r>
            <a:r>
              <a:rPr i="1"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 Studio Code (VS Code)</a:t>
            </a: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/>
        </p:nvSpPr>
        <p:spPr>
          <a:xfrm>
            <a:off x="5558150" y="284125"/>
            <a:ext cx="3313800" cy="42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Перед началом необходимо как установить данную среду, так и зарегистрироваться на </a:t>
            </a:r>
            <a:r>
              <a:rPr i="1"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</a:t>
            </a: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Далее нужно создать папку, где будет храниться данный проект. Если такая папка уже есть, то создавать новую не надо. После этого откроем </a:t>
            </a:r>
            <a:r>
              <a:rPr i="1"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VS Code</a:t>
            </a: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800"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75" y="409050"/>
            <a:ext cx="5364425" cy="402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