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embeddedFontLs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Times" panose="02020603050405020304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1524001" y="1993901"/>
            <a:ext cx="10361084" cy="143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15240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2078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15240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0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15240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4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1524000" y="1993900"/>
            <a:ext cx="1036108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15240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2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15240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6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524000" y="1993900"/>
            <a:ext cx="1036108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609601" y="1604963"/>
            <a:ext cx="5262033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2"/>
          </p:nvPr>
        </p:nvSpPr>
        <p:spPr>
          <a:xfrm>
            <a:off x="6074834" y="1604963"/>
            <a:ext cx="5262033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15240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15240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1238177" y="14025"/>
            <a:ext cx="1036108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1055084" y="1748085"/>
            <a:ext cx="10727267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295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15240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/>
          <p:nvPr/>
        </p:nvSpPr>
        <p:spPr>
          <a:xfrm>
            <a:off x="-14815" y="1836737"/>
            <a:ext cx="3024716" cy="2709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7851" y="19894"/>
                </a:moveTo>
                <a:lnTo>
                  <a:pt x="56515" y="17715"/>
                </a:lnTo>
                <a:lnTo>
                  <a:pt x="54919" y="0"/>
                </a:lnTo>
                <a:lnTo>
                  <a:pt x="40979" y="913"/>
                </a:lnTo>
                <a:lnTo>
                  <a:pt x="39972" y="17715"/>
                </a:lnTo>
                <a:lnTo>
                  <a:pt x="30650" y="20386"/>
                </a:lnTo>
                <a:lnTo>
                  <a:pt x="17298" y="6045"/>
                </a:lnTo>
                <a:lnTo>
                  <a:pt x="7977" y="10404"/>
                </a:lnTo>
                <a:lnTo>
                  <a:pt x="16794" y="26432"/>
                </a:lnTo>
                <a:lnTo>
                  <a:pt x="10580" y="31634"/>
                </a:lnTo>
                <a:lnTo>
                  <a:pt x="0" y="29736"/>
                </a:lnTo>
                <a:lnTo>
                  <a:pt x="0" y="89490"/>
                </a:lnTo>
                <a:lnTo>
                  <a:pt x="8481" y="86186"/>
                </a:lnTo>
                <a:lnTo>
                  <a:pt x="15199" y="91810"/>
                </a:lnTo>
                <a:lnTo>
                  <a:pt x="5878" y="106080"/>
                </a:lnTo>
                <a:lnTo>
                  <a:pt x="14695" y="112196"/>
                </a:lnTo>
                <a:lnTo>
                  <a:pt x="30650" y="99191"/>
                </a:lnTo>
                <a:lnTo>
                  <a:pt x="39972" y="101792"/>
                </a:lnTo>
                <a:lnTo>
                  <a:pt x="42071" y="119507"/>
                </a:lnTo>
                <a:lnTo>
                  <a:pt x="56011" y="120000"/>
                </a:lnTo>
                <a:lnTo>
                  <a:pt x="57522" y="101370"/>
                </a:lnTo>
                <a:lnTo>
                  <a:pt x="69363" y="98769"/>
                </a:lnTo>
                <a:lnTo>
                  <a:pt x="83386" y="111775"/>
                </a:lnTo>
                <a:lnTo>
                  <a:pt x="92624" y="106994"/>
                </a:lnTo>
                <a:lnTo>
                  <a:pt x="83386" y="91388"/>
                </a:lnTo>
                <a:lnTo>
                  <a:pt x="89601" y="84850"/>
                </a:lnTo>
                <a:lnTo>
                  <a:pt x="108159" y="92231"/>
                </a:lnTo>
                <a:lnTo>
                  <a:pt x="113785" y="84077"/>
                </a:lnTo>
                <a:lnTo>
                  <a:pt x="96822" y="73602"/>
                </a:lnTo>
                <a:lnTo>
                  <a:pt x="98838" y="64534"/>
                </a:lnTo>
                <a:lnTo>
                  <a:pt x="119999" y="62847"/>
                </a:lnTo>
                <a:lnTo>
                  <a:pt x="119496" y="53708"/>
                </a:lnTo>
                <a:lnTo>
                  <a:pt x="98334" y="51107"/>
                </a:lnTo>
                <a:lnTo>
                  <a:pt x="96235" y="44217"/>
                </a:lnTo>
                <a:lnTo>
                  <a:pt x="113282" y="34235"/>
                </a:lnTo>
                <a:lnTo>
                  <a:pt x="107655" y="26010"/>
                </a:lnTo>
                <a:lnTo>
                  <a:pt x="88509" y="32478"/>
                </a:lnTo>
                <a:lnTo>
                  <a:pt x="82295" y="27275"/>
                </a:lnTo>
                <a:lnTo>
                  <a:pt x="92120" y="12161"/>
                </a:lnTo>
                <a:lnTo>
                  <a:pt x="82799" y="7381"/>
                </a:lnTo>
                <a:lnTo>
                  <a:pt x="67851" y="19894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43933" y="15875"/>
            <a:ext cx="1117600" cy="78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136" y="13548"/>
                </a:moveTo>
                <a:lnTo>
                  <a:pt x="66590" y="11129"/>
                </a:lnTo>
                <a:lnTo>
                  <a:pt x="65454" y="0"/>
                </a:lnTo>
                <a:lnTo>
                  <a:pt x="54090" y="0"/>
                </a:lnTo>
                <a:lnTo>
                  <a:pt x="52727" y="11129"/>
                </a:lnTo>
                <a:lnTo>
                  <a:pt x="45000" y="14032"/>
                </a:lnTo>
                <a:lnTo>
                  <a:pt x="33181" y="0"/>
                </a:lnTo>
                <a:lnTo>
                  <a:pt x="25909" y="3387"/>
                </a:lnTo>
                <a:lnTo>
                  <a:pt x="33409" y="20322"/>
                </a:lnTo>
                <a:lnTo>
                  <a:pt x="28181" y="25887"/>
                </a:lnTo>
                <a:lnTo>
                  <a:pt x="11363" y="19596"/>
                </a:lnTo>
                <a:lnTo>
                  <a:pt x="7272" y="26370"/>
                </a:lnTo>
                <a:lnTo>
                  <a:pt x="20454" y="38467"/>
                </a:lnTo>
                <a:lnTo>
                  <a:pt x="18181" y="47661"/>
                </a:lnTo>
                <a:lnTo>
                  <a:pt x="454" y="48870"/>
                </a:lnTo>
                <a:lnTo>
                  <a:pt x="0" y="59032"/>
                </a:lnTo>
                <a:lnTo>
                  <a:pt x="18181" y="61935"/>
                </a:lnTo>
                <a:lnTo>
                  <a:pt x="20000" y="70645"/>
                </a:lnTo>
                <a:lnTo>
                  <a:pt x="6590" y="83467"/>
                </a:lnTo>
                <a:lnTo>
                  <a:pt x="11363" y="91451"/>
                </a:lnTo>
                <a:lnTo>
                  <a:pt x="26363" y="83951"/>
                </a:lnTo>
                <a:lnTo>
                  <a:pt x="32045" y="90000"/>
                </a:lnTo>
                <a:lnTo>
                  <a:pt x="24318" y="105241"/>
                </a:lnTo>
                <a:lnTo>
                  <a:pt x="31590" y="111774"/>
                </a:lnTo>
                <a:lnTo>
                  <a:pt x="45000" y="97741"/>
                </a:lnTo>
                <a:lnTo>
                  <a:pt x="52727" y="100645"/>
                </a:lnTo>
                <a:lnTo>
                  <a:pt x="54545" y="119516"/>
                </a:lnTo>
                <a:lnTo>
                  <a:pt x="66363" y="120000"/>
                </a:lnTo>
                <a:lnTo>
                  <a:pt x="67500" y="100161"/>
                </a:lnTo>
                <a:lnTo>
                  <a:pt x="77500" y="97500"/>
                </a:lnTo>
                <a:lnTo>
                  <a:pt x="89318" y="111290"/>
                </a:lnTo>
                <a:lnTo>
                  <a:pt x="97045" y="106209"/>
                </a:lnTo>
                <a:lnTo>
                  <a:pt x="89318" y="89516"/>
                </a:lnTo>
                <a:lnTo>
                  <a:pt x="94545" y="82500"/>
                </a:lnTo>
                <a:lnTo>
                  <a:pt x="110000" y="90483"/>
                </a:lnTo>
                <a:lnTo>
                  <a:pt x="114772" y="81774"/>
                </a:lnTo>
                <a:lnTo>
                  <a:pt x="100454" y="70645"/>
                </a:lnTo>
                <a:lnTo>
                  <a:pt x="102272" y="60967"/>
                </a:lnTo>
                <a:lnTo>
                  <a:pt x="120000" y="59032"/>
                </a:lnTo>
                <a:lnTo>
                  <a:pt x="119545" y="49354"/>
                </a:lnTo>
                <a:lnTo>
                  <a:pt x="101818" y="46693"/>
                </a:lnTo>
                <a:lnTo>
                  <a:pt x="100000" y="39193"/>
                </a:lnTo>
                <a:lnTo>
                  <a:pt x="114318" y="28790"/>
                </a:lnTo>
                <a:lnTo>
                  <a:pt x="109545" y="19838"/>
                </a:lnTo>
                <a:lnTo>
                  <a:pt x="93636" y="26854"/>
                </a:lnTo>
                <a:lnTo>
                  <a:pt x="88409" y="21290"/>
                </a:lnTo>
                <a:lnTo>
                  <a:pt x="96590" y="5080"/>
                </a:lnTo>
                <a:lnTo>
                  <a:pt x="88863" y="0"/>
                </a:lnTo>
                <a:lnTo>
                  <a:pt x="76136" y="13548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589616" y="354013"/>
            <a:ext cx="3022600" cy="2270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3376083" y="1270001"/>
            <a:ext cx="4893733" cy="3671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4234" y="4797426"/>
            <a:ext cx="4557183" cy="20970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7" y="32520"/>
                </a:moveTo>
                <a:lnTo>
                  <a:pt x="66716" y="28887"/>
                </a:lnTo>
                <a:lnTo>
                  <a:pt x="65378" y="0"/>
                </a:lnTo>
                <a:lnTo>
                  <a:pt x="53729" y="1453"/>
                </a:lnTo>
                <a:lnTo>
                  <a:pt x="52837" y="28887"/>
                </a:lnTo>
                <a:lnTo>
                  <a:pt x="45034" y="33247"/>
                </a:lnTo>
                <a:lnTo>
                  <a:pt x="33776" y="9901"/>
                </a:lnTo>
                <a:lnTo>
                  <a:pt x="26028" y="16987"/>
                </a:lnTo>
                <a:lnTo>
                  <a:pt x="33385" y="43058"/>
                </a:lnTo>
                <a:lnTo>
                  <a:pt x="28202" y="51597"/>
                </a:lnTo>
                <a:lnTo>
                  <a:pt x="11258" y="41695"/>
                </a:lnTo>
                <a:lnTo>
                  <a:pt x="7357" y="52323"/>
                </a:lnTo>
                <a:lnTo>
                  <a:pt x="20343" y="70673"/>
                </a:lnTo>
                <a:lnTo>
                  <a:pt x="18225" y="84753"/>
                </a:lnTo>
                <a:lnTo>
                  <a:pt x="390" y="86843"/>
                </a:lnTo>
                <a:lnTo>
                  <a:pt x="0" y="102467"/>
                </a:lnTo>
                <a:lnTo>
                  <a:pt x="18225" y="106646"/>
                </a:lnTo>
                <a:lnTo>
                  <a:pt x="19953" y="120000"/>
                </a:lnTo>
                <a:lnTo>
                  <a:pt x="100548" y="120000"/>
                </a:lnTo>
                <a:lnTo>
                  <a:pt x="102275" y="105193"/>
                </a:lnTo>
                <a:lnTo>
                  <a:pt x="120000" y="102467"/>
                </a:lnTo>
                <a:lnTo>
                  <a:pt x="119609" y="87570"/>
                </a:lnTo>
                <a:lnTo>
                  <a:pt x="101830" y="83300"/>
                </a:lnTo>
                <a:lnTo>
                  <a:pt x="100046" y="72036"/>
                </a:lnTo>
                <a:lnTo>
                  <a:pt x="114370" y="55866"/>
                </a:lnTo>
                <a:lnTo>
                  <a:pt x="109633" y="42422"/>
                </a:lnTo>
                <a:lnTo>
                  <a:pt x="93581" y="52959"/>
                </a:lnTo>
                <a:lnTo>
                  <a:pt x="88397" y="44511"/>
                </a:lnTo>
                <a:lnTo>
                  <a:pt x="96590" y="19803"/>
                </a:lnTo>
                <a:lnTo>
                  <a:pt x="88787" y="11990"/>
                </a:lnTo>
                <a:lnTo>
                  <a:pt x="76247" y="32520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5992283" y="4425951"/>
            <a:ext cx="3018367" cy="2263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7528984" y="487363"/>
            <a:ext cx="3905249" cy="2930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9529234" y="2555876"/>
            <a:ext cx="2677583" cy="3997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 rot="-5400000">
            <a:off x="5590382" y="-1423193"/>
            <a:ext cx="1722437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234" y="-3175"/>
            <a:ext cx="10710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1524000" y="1993900"/>
            <a:ext cx="1036108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dt" idx="10"/>
          </p:nvPr>
        </p:nvSpPr>
        <p:spPr>
          <a:xfrm>
            <a:off x="15240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23" name="Google Shape;23;p1"/>
          <p:cNvSpPr txBox="1">
            <a:spLocks noGrp="1"/>
          </p:cNvSpPr>
          <p:nvPr>
            <p:ph type="ftr" idx="11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24" name="Google Shape;24;p1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Google Shape;25;p1"/>
          <p:cNvSpPr txBox="1">
            <a:spLocks noGrp="1"/>
          </p:cNvSpPr>
          <p:nvPr>
            <p:ph type="body" idx="1"/>
          </p:nvPr>
        </p:nvSpPr>
        <p:spPr>
          <a:xfrm>
            <a:off x="609600" y="1604962"/>
            <a:ext cx="10727267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68449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3453341" y="679984"/>
            <a:ext cx="1036108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Designing Classes</a:t>
            </a:r>
            <a:endParaRPr dirty="0"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3359874" y="2273300"/>
            <a:ext cx="10727267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2400" dirty="0"/>
              <a:t>Identifying classes and objects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</a:pPr>
            <a:r>
              <a:rPr lang="en-US" sz="2400" dirty="0"/>
              <a:t>Structure and content of classes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</a:pPr>
            <a:r>
              <a:rPr lang="en-US" sz="2400" dirty="0"/>
              <a:t>Instance data</a:t>
            </a:r>
            <a:endParaRPr sz="2400" dirty="0"/>
          </a:p>
        </p:txBody>
      </p:sp>
      <p:sp>
        <p:nvSpPr>
          <p:cNvPr id="149" name="Google Shape;149;p19"/>
          <p:cNvSpPr txBox="1">
            <a:spLocks noGrp="1"/>
          </p:cNvSpPr>
          <p:nvPr>
            <p:ph type="ftr" idx="4294967295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>
            <a:spLocks noGrp="1"/>
          </p:cNvSpPr>
          <p:nvPr>
            <p:ph type="body" idx="1"/>
          </p:nvPr>
        </p:nvSpPr>
        <p:spPr>
          <a:xfrm>
            <a:off x="1514455" y="-174812"/>
            <a:ext cx="8694229" cy="608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880"/>
              <a:buNone/>
            </a:pP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public class Die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  private final int MAX = 6</a:t>
            </a:r>
            <a:r>
              <a:rPr lang="en-US" sz="11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;  // maximum face value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  private int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faceValue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en-US" sz="11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current value showing on the die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  public Die()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faceValue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= 1;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  public int roll()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faceValue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= (int)(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Math.random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() * MAX) + 1;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     return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faceValue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  }		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public void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setFaceValue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(int value)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     if (value &gt; 0 &amp;&amp; value &lt;= MAX)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faceValue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= value;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getFaceValue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     return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faceValue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ftr" idx="4294967295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29"/>
          <p:cNvSpPr txBox="1">
            <a:spLocks noGrp="1"/>
          </p:cNvSpPr>
          <p:nvPr>
            <p:ph type="sldNum" idx="4294967295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>
            <a:spLocks noGrp="1"/>
          </p:cNvSpPr>
          <p:nvPr>
            <p:ph type="body" idx="1"/>
          </p:nvPr>
        </p:nvSpPr>
        <p:spPr>
          <a:xfrm>
            <a:off x="1808923" y="274638"/>
            <a:ext cx="8694229" cy="608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  Returns a string representation of this die.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   public String toString()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      String result = Integer.toString(faceValue);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      return result;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}		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30"/>
          <p:cNvSpPr txBox="1">
            <a:spLocks noGrp="1"/>
          </p:cNvSpPr>
          <p:nvPr>
            <p:ph type="ftr" idx="4294967295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30"/>
          <p:cNvSpPr txBox="1">
            <a:spLocks noGrp="1"/>
          </p:cNvSpPr>
          <p:nvPr>
            <p:ph type="sldNum" idx="4294967295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body" idx="1"/>
          </p:nvPr>
        </p:nvSpPr>
        <p:spPr>
          <a:xfrm>
            <a:off x="1405967" y="-371959"/>
            <a:ext cx="8694229" cy="608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880"/>
              <a:buNone/>
            </a:pP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SnakeEyes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public static void main(String[]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final int ROLLS = 500;</a:t>
            </a:r>
            <a:endParaRPr sz="1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int num1, num2, count = 0;</a:t>
            </a:r>
            <a:endParaRPr sz="1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Die die1 = new Die();</a:t>
            </a:r>
            <a:endParaRPr sz="1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Die die2 = new Die();</a:t>
            </a:r>
            <a:endParaRPr sz="1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for (int roll=1; roll &lt;= ROLLS; roll++)</a:t>
            </a:r>
            <a:endParaRPr sz="1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 sz="1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 num1 = die1.roll();</a:t>
            </a:r>
            <a:endParaRPr sz="1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 num2 = die2.roll();</a:t>
            </a:r>
            <a:endParaRPr sz="1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 if (num1 == 1 &amp;&amp; num2 == 1)    </a:t>
            </a:r>
            <a:r>
              <a:rPr lang="en-US" sz="1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check for snake eyes</a:t>
            </a:r>
            <a:endParaRPr sz="1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    count++;</a:t>
            </a:r>
            <a:endParaRPr sz="1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("Number of rolls: " + ROLLS);</a:t>
            </a:r>
            <a:endParaRPr sz="1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("Number of snake eyes: " + count);</a:t>
            </a:r>
            <a:endParaRPr sz="1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("Ratio: " + (float)count / ROLLS);</a:t>
            </a:r>
            <a:endParaRPr sz="1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}		</a:t>
            </a:r>
            <a:endParaRPr sz="1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880"/>
              <a:buNone/>
            </a:pP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28"/>
          <p:cNvSpPr txBox="1">
            <a:spLocks noGrp="1"/>
          </p:cNvSpPr>
          <p:nvPr>
            <p:ph type="sldNum" idx="4294967295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5 - </a:t>
            </a: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1260529" y="172244"/>
            <a:ext cx="1036108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 Method</a:t>
            </a:r>
            <a:endParaRPr dirty="0"/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1"/>
          </p:nvPr>
        </p:nvSpPr>
        <p:spPr>
          <a:xfrm>
            <a:off x="1340907" y="1238317"/>
            <a:ext cx="10727267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Most classes should define a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US" dirty="0"/>
              <a:t> method</a:t>
            </a:r>
            <a:endParaRPr dirty="0"/>
          </a:p>
          <a:p>
            <a:pPr marL="342900" lvl="0" indent="-342900" algn="l" rtl="0">
              <a:spcBef>
                <a:spcPts val="14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The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US" dirty="0"/>
              <a:t> method returns a character string that represents the object in some way</a:t>
            </a:r>
            <a:endParaRPr dirty="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It is called automatically when an object is concatenated to a string or when it is printed using the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dirty="0"/>
              <a:t> method</a:t>
            </a:r>
            <a:endParaRPr dirty="0"/>
          </a:p>
        </p:txBody>
      </p:sp>
      <p:sp>
        <p:nvSpPr>
          <p:cNvPr id="244" name="Google Shape;244;p31"/>
          <p:cNvSpPr txBox="1">
            <a:spLocks noGrp="1"/>
          </p:cNvSpPr>
          <p:nvPr>
            <p:ph type="ftr" idx="4294967295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31"/>
          <p:cNvSpPr txBox="1">
            <a:spLocks noGrp="1"/>
          </p:cNvSpPr>
          <p:nvPr>
            <p:ph type="sldNum" idx="4294967295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>
            <a:spLocks noGrp="1"/>
          </p:cNvSpPr>
          <p:nvPr>
            <p:ph type="title"/>
          </p:nvPr>
        </p:nvSpPr>
        <p:spPr>
          <a:xfrm>
            <a:off x="1353519" y="252412"/>
            <a:ext cx="1036108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Anatomy of a Class</a:t>
            </a:r>
            <a:endParaRPr dirty="0"/>
          </a:p>
        </p:txBody>
      </p:sp>
      <p:sp>
        <p:nvSpPr>
          <p:cNvPr id="251" name="Google Shape;251;p32"/>
          <p:cNvSpPr txBox="1">
            <a:spLocks noGrp="1"/>
          </p:cNvSpPr>
          <p:nvPr>
            <p:ph type="body" idx="1"/>
          </p:nvPr>
        </p:nvSpPr>
        <p:spPr>
          <a:xfrm>
            <a:off x="806450" y="1065577"/>
            <a:ext cx="10727267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The primary difference between the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Die</a:t>
            </a:r>
            <a:r>
              <a:rPr lang="en-US" dirty="0"/>
              <a:t> class and other classes you've used is that the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Die</a:t>
            </a:r>
            <a:r>
              <a:rPr lang="en-US" dirty="0"/>
              <a:t> class is not part of the Java API</a:t>
            </a:r>
            <a:endParaRPr dirty="0"/>
          </a:p>
        </p:txBody>
      </p:sp>
      <p:sp>
        <p:nvSpPr>
          <p:cNvPr id="252" name="Google Shape;252;p32"/>
          <p:cNvSpPr txBox="1">
            <a:spLocks noGrp="1"/>
          </p:cNvSpPr>
          <p:nvPr>
            <p:ph type="ftr" idx="4294967295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Google Shape;253;p32"/>
          <p:cNvSpPr txBox="1">
            <a:spLocks noGrp="1"/>
          </p:cNvSpPr>
          <p:nvPr>
            <p:ph type="sldNum" idx="4294967295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54" name="Google Shape;254;p32" descr="Fig5.4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6101" y="3038476"/>
            <a:ext cx="6167967" cy="2753947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>
            <a:spLocks noGrp="1"/>
          </p:cNvSpPr>
          <p:nvPr>
            <p:ph type="title"/>
          </p:nvPr>
        </p:nvSpPr>
        <p:spPr>
          <a:xfrm>
            <a:off x="1098550" y="153988"/>
            <a:ext cx="1036108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Constructors</a:t>
            </a:r>
            <a:endParaRPr dirty="0"/>
          </a:p>
        </p:txBody>
      </p:sp>
      <p:sp>
        <p:nvSpPr>
          <p:cNvPr id="260" name="Google Shape;260;p33"/>
          <p:cNvSpPr txBox="1">
            <a:spLocks noGrp="1"/>
          </p:cNvSpPr>
          <p:nvPr>
            <p:ph type="body" idx="1"/>
          </p:nvPr>
        </p:nvSpPr>
        <p:spPr>
          <a:xfrm>
            <a:off x="915457" y="1007606"/>
            <a:ext cx="10727267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As mentioned previously, a </a:t>
            </a:r>
            <a:r>
              <a:rPr lang="en-US" i="1" dirty="0"/>
              <a:t>constructor</a:t>
            </a:r>
            <a:r>
              <a:rPr lang="en-US" dirty="0"/>
              <a:t> is a special method that is used to set up an object when it is initially created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A constructor has the same name as the class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The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Die</a:t>
            </a:r>
            <a:r>
              <a:rPr lang="en-US" dirty="0"/>
              <a:t> constructor is used to set the initial face value of each new die object to one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►"/>
            </a:pPr>
            <a:r>
              <a:rPr lang="en-US" dirty="0">
                <a:solidFill>
                  <a:srgbClr val="FF0000"/>
                </a:solidFill>
              </a:rPr>
              <a:t>We examine constructors in more detail later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61" name="Google Shape;261;p33"/>
          <p:cNvSpPr txBox="1">
            <a:spLocks noGrp="1"/>
          </p:cNvSpPr>
          <p:nvPr>
            <p:ph type="ftr" idx="4294967295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" name="Google Shape;262;p33"/>
          <p:cNvSpPr txBox="1">
            <a:spLocks noGrp="1"/>
          </p:cNvSpPr>
          <p:nvPr>
            <p:ph type="sldNum" idx="4294967295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title"/>
          </p:nvPr>
        </p:nvSpPr>
        <p:spPr>
          <a:xfrm>
            <a:off x="1400013" y="155470"/>
            <a:ext cx="1036108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Data Scope</a:t>
            </a:r>
            <a:endParaRPr dirty="0"/>
          </a:p>
        </p:txBody>
      </p:sp>
      <p:sp>
        <p:nvSpPr>
          <p:cNvPr id="268" name="Google Shape;268;p34"/>
          <p:cNvSpPr txBox="1">
            <a:spLocks noGrp="1"/>
          </p:cNvSpPr>
          <p:nvPr>
            <p:ph type="body" idx="1"/>
          </p:nvPr>
        </p:nvSpPr>
        <p:spPr>
          <a:xfrm>
            <a:off x="1235486" y="872226"/>
            <a:ext cx="8694229" cy="510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800" dirty="0"/>
              <a:t>The </a:t>
            </a:r>
            <a:r>
              <a:rPr lang="en-US" sz="2800" i="1" dirty="0"/>
              <a:t>scope</a:t>
            </a:r>
            <a:r>
              <a:rPr lang="en-US" sz="2800" dirty="0"/>
              <a:t> of data is the area in a program in which that data can be referenced (used) </a:t>
            </a:r>
            <a:r>
              <a:rPr lang="en-US" sz="2800" dirty="0">
                <a:solidFill>
                  <a:srgbClr val="FFFF00"/>
                </a:solidFill>
              </a:rPr>
              <a:t>(inside the braces it was declared)</a:t>
            </a:r>
            <a:endParaRPr sz="2800" dirty="0">
              <a:solidFill>
                <a:srgbClr val="FFFF00"/>
              </a:solidFill>
            </a:endParaRPr>
          </a:p>
          <a:p>
            <a:pPr marL="342900" lvl="0" indent="-342900" algn="l" rtl="0">
              <a:spcBef>
                <a:spcPts val="1920"/>
              </a:spcBef>
              <a:spcAft>
                <a:spcPts val="0"/>
              </a:spcAft>
              <a:buSzPts val="1600"/>
              <a:buChar char="►"/>
            </a:pPr>
            <a:r>
              <a:rPr lang="en-US" sz="2800" dirty="0"/>
              <a:t>Data declared at the class level can be referenced by all methods in that class</a:t>
            </a:r>
            <a:endParaRPr sz="2800" dirty="0"/>
          </a:p>
          <a:p>
            <a:pPr marL="342900" lvl="0" indent="-342900" algn="l" rtl="0">
              <a:spcBef>
                <a:spcPts val="1920"/>
              </a:spcBef>
              <a:spcAft>
                <a:spcPts val="0"/>
              </a:spcAft>
              <a:buSzPts val="1600"/>
              <a:buChar char="►"/>
            </a:pPr>
            <a:r>
              <a:rPr lang="en-US" sz="2800" dirty="0"/>
              <a:t>Data declared within a method can be used only in that method</a:t>
            </a:r>
            <a:endParaRPr sz="2800" dirty="0"/>
          </a:p>
          <a:p>
            <a:pPr marL="342900" lvl="0" indent="-342900" algn="l" rtl="0">
              <a:spcBef>
                <a:spcPts val="1920"/>
              </a:spcBef>
              <a:spcAft>
                <a:spcPts val="0"/>
              </a:spcAft>
              <a:buSzPts val="1600"/>
              <a:buChar char="►"/>
            </a:pPr>
            <a:r>
              <a:rPr lang="en-US" sz="2800" dirty="0"/>
              <a:t>Data declared within a method is called </a:t>
            </a:r>
            <a:r>
              <a:rPr lang="en-US" sz="2800" i="1" dirty="0"/>
              <a:t>local data</a:t>
            </a:r>
            <a:endParaRPr sz="2800" dirty="0"/>
          </a:p>
          <a:p>
            <a:pPr marL="342900" lvl="0" indent="-342900" algn="l" rtl="0">
              <a:spcBef>
                <a:spcPts val="1920"/>
              </a:spcBef>
              <a:spcAft>
                <a:spcPts val="0"/>
              </a:spcAft>
              <a:buSzPts val="1600"/>
              <a:buChar char="►"/>
            </a:pPr>
            <a:r>
              <a:rPr lang="en-US" sz="2800" dirty="0"/>
              <a:t>In the 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Die</a:t>
            </a:r>
            <a:r>
              <a:rPr lang="en-US" sz="2800" dirty="0"/>
              <a:t> class, the variable 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-US" sz="2800" dirty="0"/>
              <a:t> is declared inside the </a:t>
            </a:r>
            <a:r>
              <a:rPr lang="en-US" sz="2800" dirty="0" err="1"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US" sz="2800" dirty="0"/>
              <a:t> method -- it is local to that method and cannot be referenced anywhere else</a:t>
            </a:r>
            <a:endParaRPr sz="2800" dirty="0"/>
          </a:p>
        </p:txBody>
      </p:sp>
      <p:sp>
        <p:nvSpPr>
          <p:cNvPr id="269" name="Google Shape;269;p34"/>
          <p:cNvSpPr txBox="1">
            <a:spLocks noGrp="1"/>
          </p:cNvSpPr>
          <p:nvPr>
            <p:ph type="ftr" idx="4294967295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p34"/>
          <p:cNvSpPr txBox="1">
            <a:spLocks noGrp="1"/>
          </p:cNvSpPr>
          <p:nvPr>
            <p:ph type="sldNum" idx="4294967295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>
            <a:spLocks noGrp="1"/>
          </p:cNvSpPr>
          <p:nvPr>
            <p:ph type="title"/>
          </p:nvPr>
        </p:nvSpPr>
        <p:spPr>
          <a:xfrm>
            <a:off x="1322522" y="153988"/>
            <a:ext cx="1036108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Instance Data</a:t>
            </a:r>
            <a:endParaRPr dirty="0"/>
          </a:p>
        </p:txBody>
      </p:sp>
      <p:sp>
        <p:nvSpPr>
          <p:cNvPr id="276" name="Google Shape;276;p35"/>
          <p:cNvSpPr txBox="1">
            <a:spLocks noGrp="1"/>
          </p:cNvSpPr>
          <p:nvPr>
            <p:ph type="body" idx="1"/>
          </p:nvPr>
        </p:nvSpPr>
        <p:spPr>
          <a:xfrm>
            <a:off x="1322522" y="914400"/>
            <a:ext cx="8763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The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faceValue</a:t>
            </a:r>
            <a:r>
              <a:rPr lang="en-US" dirty="0"/>
              <a:t> variable in the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Die</a:t>
            </a:r>
            <a:r>
              <a:rPr lang="en-US" dirty="0"/>
              <a:t> class is called </a:t>
            </a:r>
            <a:r>
              <a:rPr lang="en-US" i="1" dirty="0"/>
              <a:t>instance data</a:t>
            </a:r>
            <a:r>
              <a:rPr lang="en-US" dirty="0"/>
              <a:t> because each instance (object) that is created has its own version of it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A class declares the type of the data, but it does not reserve any memory space for it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44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Every time a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Die</a:t>
            </a:r>
            <a:r>
              <a:rPr lang="en-US" dirty="0"/>
              <a:t> object is created, a new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faceValue</a:t>
            </a:r>
            <a:r>
              <a:rPr lang="en-US" dirty="0"/>
              <a:t> variable is created as well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The objects of a class share the method definitions, but each object has its own data space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That's the only way two objects can have different states</a:t>
            </a:r>
            <a:endParaRPr dirty="0"/>
          </a:p>
        </p:txBody>
      </p:sp>
      <p:sp>
        <p:nvSpPr>
          <p:cNvPr id="277" name="Google Shape;277;p35"/>
          <p:cNvSpPr txBox="1">
            <a:spLocks noGrp="1"/>
          </p:cNvSpPr>
          <p:nvPr>
            <p:ph type="ftr" idx="4294967295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35"/>
          <p:cNvSpPr txBox="1">
            <a:spLocks noGrp="1"/>
          </p:cNvSpPr>
          <p:nvPr>
            <p:ph type="sldNum" idx="4294967295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1087702" y="151085"/>
            <a:ext cx="1036108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Instance Data</a:t>
            </a:r>
            <a:endParaRPr dirty="0"/>
          </a:p>
        </p:txBody>
      </p:sp>
      <p:sp>
        <p:nvSpPr>
          <p:cNvPr id="284" name="Google Shape;284;p36"/>
          <p:cNvSpPr txBox="1">
            <a:spLocks noGrp="1"/>
          </p:cNvSpPr>
          <p:nvPr>
            <p:ph type="body" idx="1"/>
          </p:nvPr>
        </p:nvSpPr>
        <p:spPr>
          <a:xfrm>
            <a:off x="1714500" y="1134541"/>
            <a:ext cx="8763000" cy="489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We can depict the two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Die</a:t>
            </a:r>
            <a:r>
              <a:rPr lang="en-US" dirty="0"/>
              <a:t> objects from the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SnakeEyes</a:t>
            </a:r>
            <a:r>
              <a:rPr lang="en-US" dirty="0"/>
              <a:t> program as follows:</a:t>
            </a:r>
            <a:endParaRPr dirty="0"/>
          </a:p>
          <a:p>
            <a:pPr marL="34290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dirty="0"/>
          </a:p>
          <a:p>
            <a:pPr marL="34290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dirty="0"/>
          </a:p>
          <a:p>
            <a:pPr marL="34290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dirty="0"/>
          </a:p>
          <a:p>
            <a:pPr marL="34290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dirty="0"/>
          </a:p>
          <a:p>
            <a:pPr marL="34290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dirty="0"/>
          </a:p>
          <a:p>
            <a:pPr marL="34290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Each object maintains its own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faceValue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variable, and thus its own state</a:t>
            </a:r>
            <a:endParaRPr sz="2400" dirty="0"/>
          </a:p>
        </p:txBody>
      </p:sp>
      <p:sp>
        <p:nvSpPr>
          <p:cNvPr id="285" name="Google Shape;285;p36"/>
          <p:cNvSpPr txBox="1">
            <a:spLocks noGrp="1"/>
          </p:cNvSpPr>
          <p:nvPr>
            <p:ph type="ftr" idx="4294967295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p36"/>
          <p:cNvSpPr txBox="1">
            <a:spLocks noGrp="1"/>
          </p:cNvSpPr>
          <p:nvPr>
            <p:ph type="sldNum" idx="4294967295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7" name="Google Shape;287;p36"/>
          <p:cNvGrpSpPr/>
          <p:nvPr/>
        </p:nvGrpSpPr>
        <p:grpSpPr>
          <a:xfrm>
            <a:off x="2997200" y="2572292"/>
            <a:ext cx="5168900" cy="1524000"/>
            <a:chOff x="1804" y="2544"/>
            <a:chExt cx="3256" cy="960"/>
          </a:xfrm>
        </p:grpSpPr>
        <p:grpSp>
          <p:nvGrpSpPr>
            <p:cNvPr id="288" name="Google Shape;288;p36"/>
            <p:cNvGrpSpPr/>
            <p:nvPr/>
          </p:nvGrpSpPr>
          <p:grpSpPr>
            <a:xfrm>
              <a:off x="1804" y="2544"/>
              <a:ext cx="3236" cy="336"/>
              <a:chOff x="1804" y="2544"/>
              <a:chExt cx="3236" cy="336"/>
            </a:xfrm>
          </p:grpSpPr>
          <p:sp>
            <p:nvSpPr>
              <p:cNvPr id="289" name="Google Shape;289;p36"/>
              <p:cNvSpPr/>
              <p:nvPr/>
            </p:nvSpPr>
            <p:spPr>
              <a:xfrm>
                <a:off x="2358" y="2587"/>
                <a:ext cx="432" cy="240"/>
              </a:xfrm>
              <a:prstGeom prst="rect">
                <a:avLst/>
              </a:prstGeom>
              <a:solidFill>
                <a:srgbClr val="F5E985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0" name="Google Shape;290;p36"/>
              <p:cNvSpPr txBox="1"/>
              <p:nvPr/>
            </p:nvSpPr>
            <p:spPr>
              <a:xfrm>
                <a:off x="1804" y="2587"/>
                <a:ext cx="401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die1</a:t>
                </a:r>
                <a:endParaRPr/>
              </a:p>
            </p:txBody>
          </p:sp>
          <p:sp>
            <p:nvSpPr>
              <p:cNvPr id="291" name="Google Shape;291;p36"/>
              <p:cNvSpPr/>
              <p:nvPr/>
            </p:nvSpPr>
            <p:spPr>
              <a:xfrm>
                <a:off x="3216" y="2544"/>
                <a:ext cx="1824" cy="336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292" name="Google Shape;292;p36"/>
              <p:cNvCxnSpPr/>
              <p:nvPr/>
            </p:nvCxnSpPr>
            <p:spPr>
              <a:xfrm>
                <a:off x="2592" y="2712"/>
                <a:ext cx="5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93" name="Google Shape;293;p36"/>
              <p:cNvSpPr/>
              <p:nvPr/>
            </p:nvSpPr>
            <p:spPr>
              <a:xfrm>
                <a:off x="4416" y="2592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5</a:t>
                </a:r>
                <a:endParaRPr sz="24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294" name="Google Shape;294;p36"/>
              <p:cNvSpPr txBox="1"/>
              <p:nvPr/>
            </p:nvSpPr>
            <p:spPr>
              <a:xfrm>
                <a:off x="3360" y="2587"/>
                <a:ext cx="1008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 err="1">
                    <a:solidFill>
                      <a:schemeClr val="lt1"/>
                    </a:solidFill>
                    <a:highlight>
                      <a:srgbClr val="000000"/>
                    </a:highlight>
                    <a:latin typeface="Century Gothic"/>
                    <a:ea typeface="Century Gothic"/>
                    <a:cs typeface="Century Gothic"/>
                    <a:sym typeface="Century Gothic"/>
                  </a:rPr>
                  <a:t>faceValue</a:t>
                </a:r>
                <a:endParaRPr dirty="0">
                  <a:highlight>
                    <a:srgbClr val="000000"/>
                  </a:highlight>
                </a:endParaRPr>
              </a:p>
            </p:txBody>
          </p:sp>
        </p:grpSp>
        <p:grpSp>
          <p:nvGrpSpPr>
            <p:cNvPr id="295" name="Google Shape;295;p36"/>
            <p:cNvGrpSpPr/>
            <p:nvPr/>
          </p:nvGrpSpPr>
          <p:grpSpPr>
            <a:xfrm>
              <a:off x="1824" y="3168"/>
              <a:ext cx="3236" cy="336"/>
              <a:chOff x="1824" y="3168"/>
              <a:chExt cx="3236" cy="336"/>
            </a:xfrm>
          </p:grpSpPr>
          <p:sp>
            <p:nvSpPr>
              <p:cNvPr id="296" name="Google Shape;296;p36"/>
              <p:cNvSpPr/>
              <p:nvPr/>
            </p:nvSpPr>
            <p:spPr>
              <a:xfrm>
                <a:off x="2372" y="3216"/>
                <a:ext cx="432" cy="240"/>
              </a:xfrm>
              <a:prstGeom prst="rect">
                <a:avLst/>
              </a:prstGeom>
              <a:solidFill>
                <a:srgbClr val="F5E985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7" name="Google Shape;297;p36"/>
              <p:cNvSpPr txBox="1"/>
              <p:nvPr/>
            </p:nvSpPr>
            <p:spPr>
              <a:xfrm>
                <a:off x="1824" y="3211"/>
                <a:ext cx="401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die2</a:t>
                </a:r>
                <a:endParaRPr/>
              </a:p>
            </p:txBody>
          </p:sp>
          <p:sp>
            <p:nvSpPr>
              <p:cNvPr id="298" name="Google Shape;298;p36"/>
              <p:cNvSpPr/>
              <p:nvPr/>
            </p:nvSpPr>
            <p:spPr>
              <a:xfrm>
                <a:off x="3236" y="3168"/>
                <a:ext cx="1824" cy="336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299" name="Google Shape;299;p36"/>
              <p:cNvCxnSpPr/>
              <p:nvPr/>
            </p:nvCxnSpPr>
            <p:spPr>
              <a:xfrm>
                <a:off x="2612" y="3336"/>
                <a:ext cx="5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00" name="Google Shape;300;p36"/>
              <p:cNvSpPr/>
              <p:nvPr/>
            </p:nvSpPr>
            <p:spPr>
              <a:xfrm>
                <a:off x="4436" y="3216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sz="24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301" name="Google Shape;301;p36"/>
              <p:cNvSpPr txBox="1"/>
              <p:nvPr/>
            </p:nvSpPr>
            <p:spPr>
              <a:xfrm>
                <a:off x="3380" y="3211"/>
                <a:ext cx="988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 err="1">
                    <a:solidFill>
                      <a:schemeClr val="lt1"/>
                    </a:solidFill>
                    <a:highlight>
                      <a:srgbClr val="000000"/>
                    </a:highlight>
                    <a:latin typeface="Century Gothic"/>
                    <a:ea typeface="Century Gothic"/>
                    <a:cs typeface="Century Gothic"/>
                    <a:sym typeface="Century Gothic"/>
                  </a:rPr>
                  <a:t>faceValue</a:t>
                </a:r>
                <a:endParaRPr dirty="0">
                  <a:highlight>
                    <a:srgbClr val="000000"/>
                  </a:highlight>
                </a:endParaRPr>
              </a:p>
            </p:txBody>
          </p:sp>
        </p:grp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1214034" y="-84353"/>
            <a:ext cx="1036108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Encapsulation</a:t>
            </a:r>
            <a:endParaRPr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body" idx="1"/>
          </p:nvPr>
        </p:nvSpPr>
        <p:spPr>
          <a:xfrm>
            <a:off x="1157816" y="1269595"/>
            <a:ext cx="10727267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We can take one of two views of an object</a:t>
            </a:r>
            <a:endParaRPr dirty="0"/>
          </a:p>
          <a:p>
            <a:pPr marL="742950" lvl="1" indent="-285750" algn="l" rtl="0">
              <a:spcBef>
                <a:spcPts val="135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internal  -  the details of the variables and methods of the class that defines it</a:t>
            </a:r>
            <a:endParaRPr dirty="0"/>
          </a:p>
          <a:p>
            <a:pPr marL="742950" lvl="1" indent="-285750" algn="l" rtl="0">
              <a:spcBef>
                <a:spcPts val="135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external  -  the services that an object provides and how the object interacts with the rest of the system</a:t>
            </a:r>
            <a:endParaRPr dirty="0"/>
          </a:p>
          <a:p>
            <a:pPr marL="342900" lvl="0" indent="-342900" algn="l" rtl="0">
              <a:spcBef>
                <a:spcPts val="15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From the external view, an object is an </a:t>
            </a:r>
            <a:r>
              <a:rPr lang="en-US" i="1" dirty="0"/>
              <a:t>encapsulated</a:t>
            </a:r>
            <a:r>
              <a:rPr lang="en-US" dirty="0"/>
              <a:t> entity, providing a set of specific services</a:t>
            </a:r>
            <a:endParaRPr dirty="0"/>
          </a:p>
          <a:p>
            <a:pPr marL="342900" lvl="0" indent="-342900" algn="l" rtl="0">
              <a:spcBef>
                <a:spcPts val="15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These services define the </a:t>
            </a:r>
            <a:r>
              <a:rPr lang="en-US" i="1" dirty="0"/>
              <a:t>interface</a:t>
            </a:r>
            <a:r>
              <a:rPr lang="en-US" dirty="0"/>
              <a:t> to the object</a:t>
            </a:r>
            <a:endParaRPr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ftr" idx="4294967295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" name="Google Shape;309;p37"/>
          <p:cNvSpPr txBox="1">
            <a:spLocks noGrp="1"/>
          </p:cNvSpPr>
          <p:nvPr>
            <p:ph type="sldNum" idx="4294967295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1523999" y="153988"/>
            <a:ext cx="1036108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Classes and Objects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1340906" y="985030"/>
            <a:ext cx="10727267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Simple programs can be written using classes from libraries, in Java from the Java API</a:t>
            </a:r>
            <a:endParaRPr dirty="0"/>
          </a:p>
          <a:p>
            <a:pPr marL="342900" lvl="0" indent="-342900" algn="l" rtl="0">
              <a:spcBef>
                <a:spcPts val="14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Programs can also use classes that we write ourselves</a:t>
            </a:r>
            <a:endParaRPr dirty="0"/>
          </a:p>
          <a:p>
            <a:pPr marL="342900" lvl="0" indent="-342900" algn="l" rtl="0">
              <a:spcBef>
                <a:spcPts val="14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The class that contains the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dirty="0"/>
              <a:t> method is just the starting point of a program</a:t>
            </a:r>
            <a:endParaRPr dirty="0"/>
          </a:p>
          <a:p>
            <a:pPr marL="342900" lvl="0" indent="-342900" algn="l" rtl="0">
              <a:spcBef>
                <a:spcPts val="14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True object-oriented programming is based on defining classes that represent objects with well-defined characteristics and functionality </a:t>
            </a:r>
            <a:endParaRPr dirty="0"/>
          </a:p>
        </p:txBody>
      </p:sp>
      <p:sp>
        <p:nvSpPr>
          <p:cNvPr id="157" name="Google Shape;157;p20"/>
          <p:cNvSpPr txBox="1">
            <a:spLocks noGrp="1"/>
          </p:cNvSpPr>
          <p:nvPr>
            <p:ph type="ftr" idx="4294967295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20"/>
          <p:cNvSpPr txBox="1">
            <a:spLocks noGrp="1"/>
          </p:cNvSpPr>
          <p:nvPr>
            <p:ph type="sldNum" idx="4294967295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>
            <a:spLocks noGrp="1"/>
          </p:cNvSpPr>
          <p:nvPr>
            <p:ph type="title"/>
          </p:nvPr>
        </p:nvSpPr>
        <p:spPr>
          <a:xfrm>
            <a:off x="1245031" y="0"/>
            <a:ext cx="1036108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Encapsulation</a:t>
            </a:r>
            <a:endParaRPr dirty="0"/>
          </a:p>
        </p:txBody>
      </p:sp>
      <p:sp>
        <p:nvSpPr>
          <p:cNvPr id="315" name="Google Shape;315;p38"/>
          <p:cNvSpPr txBox="1">
            <a:spLocks noGrp="1"/>
          </p:cNvSpPr>
          <p:nvPr>
            <p:ph type="body" idx="1"/>
          </p:nvPr>
        </p:nvSpPr>
        <p:spPr>
          <a:xfrm>
            <a:off x="1386900" y="1142206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800" dirty="0"/>
              <a:t>One object (called the </a:t>
            </a:r>
            <a:r>
              <a:rPr lang="en-US" sz="2800" i="1" dirty="0"/>
              <a:t>client</a:t>
            </a:r>
            <a:r>
              <a:rPr lang="en-US" sz="2800" dirty="0"/>
              <a:t>) may use another object for the services it provides</a:t>
            </a:r>
            <a:endParaRPr sz="2800" dirty="0"/>
          </a:p>
          <a:p>
            <a:pPr marL="342900" lvl="0" indent="-34290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1600"/>
              <a:buChar char="►"/>
            </a:pPr>
            <a:r>
              <a:rPr lang="en-US" sz="2800" dirty="0"/>
              <a:t>The client of an object may request its services (call its methods), but it should not have to be aware of how those services are accomplished </a:t>
            </a:r>
            <a:endParaRPr sz="2800" dirty="0"/>
          </a:p>
          <a:p>
            <a:pPr marL="342900" lvl="0" indent="-34290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1600"/>
              <a:buChar char="►"/>
            </a:pPr>
            <a:r>
              <a:rPr lang="en-US" sz="2800" dirty="0"/>
              <a:t>Any changes to an object's state (its variables) should be made by that object's methods</a:t>
            </a:r>
            <a:endParaRPr sz="2800" dirty="0"/>
          </a:p>
          <a:p>
            <a:pPr marL="342900" lvl="0" indent="-34290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1600"/>
              <a:buChar char="►"/>
            </a:pPr>
            <a:r>
              <a:rPr lang="en-US" sz="2800" dirty="0"/>
              <a:t>We should make it difficult, if not impossible, for a client to access an object’s variables directly</a:t>
            </a:r>
            <a:endParaRPr sz="2800" dirty="0"/>
          </a:p>
          <a:p>
            <a:pPr marL="342900" lvl="0" indent="-34290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1600"/>
              <a:buChar char="►"/>
            </a:pPr>
            <a:r>
              <a:rPr lang="en-US" sz="2800" dirty="0"/>
              <a:t>That is, an object should be </a:t>
            </a:r>
            <a:r>
              <a:rPr lang="en-US" sz="2800" i="1" dirty="0"/>
              <a:t>self-governing</a:t>
            </a:r>
            <a:endParaRPr sz="2800" dirty="0"/>
          </a:p>
        </p:txBody>
      </p:sp>
      <p:sp>
        <p:nvSpPr>
          <p:cNvPr id="316" name="Google Shape;316;p38"/>
          <p:cNvSpPr txBox="1">
            <a:spLocks noGrp="1"/>
          </p:cNvSpPr>
          <p:nvPr>
            <p:ph type="ftr" idx="4294967295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38"/>
          <p:cNvSpPr txBox="1">
            <a:spLocks noGrp="1"/>
          </p:cNvSpPr>
          <p:nvPr>
            <p:ph type="sldNum" idx="4294967295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>
            <a:spLocks noGrp="1"/>
          </p:cNvSpPr>
          <p:nvPr>
            <p:ph type="title"/>
          </p:nvPr>
        </p:nvSpPr>
        <p:spPr>
          <a:xfrm>
            <a:off x="1110877" y="49854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Encapsulation</a:t>
            </a:r>
            <a:endParaRPr dirty="0"/>
          </a:p>
        </p:txBody>
      </p:sp>
      <p:sp>
        <p:nvSpPr>
          <p:cNvPr id="323" name="Google Shape;323;p39"/>
          <p:cNvSpPr txBox="1">
            <a:spLocks noGrp="1"/>
          </p:cNvSpPr>
          <p:nvPr>
            <p:ph type="body" idx="1"/>
          </p:nvPr>
        </p:nvSpPr>
        <p:spPr>
          <a:xfrm>
            <a:off x="1676400" y="1143000"/>
            <a:ext cx="8763000" cy="235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An encapsulated object can be thought of as a </a:t>
            </a:r>
            <a:r>
              <a:rPr lang="en-US" i="1"/>
              <a:t>black box</a:t>
            </a:r>
            <a:r>
              <a:rPr lang="en-US"/>
              <a:t> – its inner workings are hidden from the client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client invokes the interface methods of the object, which manages the instance data….</a:t>
            </a:r>
            <a:endParaRPr/>
          </a:p>
        </p:txBody>
      </p:sp>
      <p:sp>
        <p:nvSpPr>
          <p:cNvPr id="324" name="Google Shape;324;p39"/>
          <p:cNvSpPr txBox="1">
            <a:spLocks noGrp="1"/>
          </p:cNvSpPr>
          <p:nvPr>
            <p:ph type="ftr" idx="4294967295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26" name="Google Shape;326;p39" descr="Fig5.6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8300" y="3498850"/>
            <a:ext cx="3450167" cy="2609031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1270252" y="252412"/>
            <a:ext cx="1036108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Classes and Objects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1"/>
          </p:nvPr>
        </p:nvSpPr>
        <p:spPr>
          <a:xfrm>
            <a:off x="904068" y="1441450"/>
            <a:ext cx="10727267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An object has a state, defined by the values of its attributes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The attributes are defined by the data associated with the object's class (instance data)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An object also has behaviors, defined by the operations associated with it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Operations are defined by the methods of the class</a:t>
            </a:r>
            <a:endParaRPr dirty="0"/>
          </a:p>
        </p:txBody>
      </p:sp>
      <p:sp>
        <p:nvSpPr>
          <p:cNvPr id="165" name="Google Shape;165;p21"/>
          <p:cNvSpPr txBox="1">
            <a:spLocks noGrp="1"/>
          </p:cNvSpPr>
          <p:nvPr>
            <p:ph type="ftr" idx="4294967295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21"/>
          <p:cNvSpPr txBox="1">
            <a:spLocks noGrp="1"/>
          </p:cNvSpPr>
          <p:nvPr>
            <p:ph type="sldNum" idx="4294967295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1384515" y="349153"/>
            <a:ext cx="1036108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Classes and Objects</a:t>
            </a:r>
            <a:endParaRPr dirty="0"/>
          </a:p>
        </p:txBody>
      </p:sp>
      <p:sp>
        <p:nvSpPr>
          <p:cNvPr id="172" name="Google Shape;172;p22"/>
          <p:cNvSpPr txBox="1">
            <a:spLocks noGrp="1"/>
          </p:cNvSpPr>
          <p:nvPr>
            <p:ph type="ftr" idx="4294967295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22"/>
          <p:cNvSpPr txBox="1">
            <a:spLocks noGrp="1"/>
          </p:cNvSpPr>
          <p:nvPr>
            <p:ph type="sldNum" idx="4294967295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4" name="Google Shape;174;p22" descr="Fig5.1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4901" y="1381292"/>
            <a:ext cx="5228167" cy="455172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1291525" y="153988"/>
            <a:ext cx="1036108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Identifying Classes and Objects</a:t>
            </a:r>
            <a:endParaRPr dirty="0"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1291525" y="1028700"/>
            <a:ext cx="8763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A class represents a group (classification) of objects with the same behaviors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Generally, classes that represent objects should be given names that are singular nouns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68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Examples: 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Coin</a:t>
            </a:r>
            <a:r>
              <a:rPr lang="en-US" dirty="0"/>
              <a:t>,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 dirty="0"/>
              <a:t>,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A class represents the concept of one such object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We are free to instantiate as many of each object as needed</a:t>
            </a:r>
            <a:endParaRPr dirty="0"/>
          </a:p>
        </p:txBody>
      </p:sp>
      <p:sp>
        <p:nvSpPr>
          <p:cNvPr id="181" name="Google Shape;181;p23"/>
          <p:cNvSpPr txBox="1">
            <a:spLocks noGrp="1"/>
          </p:cNvSpPr>
          <p:nvPr>
            <p:ph type="ftr" idx="4294967295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3"/>
          <p:cNvSpPr txBox="1">
            <a:spLocks noGrp="1"/>
          </p:cNvSpPr>
          <p:nvPr>
            <p:ph type="sldNum" idx="4294967295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1260529" y="234505"/>
            <a:ext cx="1036108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Identifying Classes and Objects</a:t>
            </a:r>
            <a:endParaRPr dirty="0"/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894345" y="1189477"/>
            <a:ext cx="10727267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One way to find potential objects is by identifying the nouns in a problem description:</a:t>
            </a:r>
            <a:endParaRPr dirty="0"/>
          </a:p>
        </p:txBody>
      </p:sp>
      <p:sp>
        <p:nvSpPr>
          <p:cNvPr id="189" name="Google Shape;189;p24"/>
          <p:cNvSpPr txBox="1">
            <a:spLocks noGrp="1"/>
          </p:cNvSpPr>
          <p:nvPr>
            <p:ph type="ftr" idx="4294967295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24"/>
          <p:cNvSpPr txBox="1">
            <a:spLocks noGrp="1"/>
          </p:cNvSpPr>
          <p:nvPr>
            <p:ph type="sldNum" idx="4294967295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1" name="Google Shape;191;p24" descr="Fig5.2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8545" y="2783947"/>
            <a:ext cx="6884988" cy="23806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1245031" y="153988"/>
            <a:ext cx="1036108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Identifying Classes and Objects</a:t>
            </a:r>
            <a:endParaRPr dirty="0"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1"/>
          </p:nvPr>
        </p:nvSpPr>
        <p:spPr>
          <a:xfrm>
            <a:off x="878847" y="1194580"/>
            <a:ext cx="10727267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Part of identifying the classes we need is the process of </a:t>
            </a:r>
            <a:r>
              <a:rPr lang="en-US" i="1" dirty="0"/>
              <a:t>assigning responsibilities</a:t>
            </a:r>
            <a:r>
              <a:rPr lang="en-US" dirty="0"/>
              <a:t> to each class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Every activity that a program must accomplish must be represented by one or more methods in one or more classes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We generally use verbs for the names of methods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In early stages it is not necessary to determine every method of every class – begin with primary responsibilities and evolve the design</a:t>
            </a:r>
            <a:endParaRPr dirty="0"/>
          </a:p>
        </p:txBody>
      </p:sp>
      <p:sp>
        <p:nvSpPr>
          <p:cNvPr id="198" name="Google Shape;198;p25"/>
          <p:cNvSpPr txBox="1">
            <a:spLocks noGrp="1"/>
          </p:cNvSpPr>
          <p:nvPr>
            <p:ph type="ftr" idx="4294967295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25"/>
          <p:cNvSpPr txBox="1">
            <a:spLocks noGrp="1"/>
          </p:cNvSpPr>
          <p:nvPr>
            <p:ph type="sldNum" idx="4294967295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1260529" y="273588"/>
            <a:ext cx="1036108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Anatomy of a Class</a:t>
            </a:r>
            <a:endParaRPr dirty="0"/>
          </a:p>
        </p:txBody>
      </p:sp>
      <p:sp>
        <p:nvSpPr>
          <p:cNvPr id="205" name="Google Shape;205;p26"/>
          <p:cNvSpPr txBox="1">
            <a:spLocks noGrp="1"/>
          </p:cNvSpPr>
          <p:nvPr>
            <p:ph type="body" idx="1"/>
          </p:nvPr>
        </p:nvSpPr>
        <p:spPr>
          <a:xfrm>
            <a:off x="815689" y="1254030"/>
            <a:ext cx="10727267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A class contains data declarations and method declarations</a:t>
            </a:r>
            <a:endParaRPr dirty="0"/>
          </a:p>
        </p:txBody>
      </p:sp>
      <p:sp>
        <p:nvSpPr>
          <p:cNvPr id="206" name="Google Shape;206;p26"/>
          <p:cNvSpPr txBox="1">
            <a:spLocks noGrp="1"/>
          </p:cNvSpPr>
          <p:nvPr>
            <p:ph type="ftr" idx="4294967295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26"/>
          <p:cNvSpPr txBox="1">
            <a:spLocks noGrp="1"/>
          </p:cNvSpPr>
          <p:nvPr>
            <p:ph type="sldNum" idx="4294967295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8" name="Google Shape;208;p26" descr="Fig5.3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6511" y="2470151"/>
            <a:ext cx="4365625" cy="3284702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1260529" y="153988"/>
            <a:ext cx="1036108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Anatomy of a Class</a:t>
            </a:r>
            <a:endParaRPr dirty="0"/>
          </a:p>
        </p:txBody>
      </p:sp>
      <p:sp>
        <p:nvSpPr>
          <p:cNvPr id="214" name="Google Shape;214;p27"/>
          <p:cNvSpPr txBox="1">
            <a:spLocks noGrp="1"/>
          </p:cNvSpPr>
          <p:nvPr>
            <p:ph type="body" idx="1"/>
          </p:nvPr>
        </p:nvSpPr>
        <p:spPr>
          <a:xfrm>
            <a:off x="1157816" y="1183750"/>
            <a:ext cx="10727267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Consider a six-sided die (singular of dice)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Its state can be defined as which face is showing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Its primary behavior is that it can be rolled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We can represent a die in software by designing a class called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Die</a:t>
            </a:r>
            <a:r>
              <a:rPr lang="en-US" dirty="0"/>
              <a:t> that models this state and behavior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We’ll want to design it so that it's a versatile and reusable resource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dirty="0"/>
              <a:t>Any given program will not necessarily use all aspects of a given class</a:t>
            </a:r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ftr" idx="4294967295"/>
          </p:nvPr>
        </p:nvSpPr>
        <p:spPr>
          <a:xfrm>
            <a:off x="4775200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ldNum" idx="4294967295"/>
          </p:nvPr>
        </p:nvSpPr>
        <p:spPr>
          <a:xfrm>
            <a:off x="9347200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1226</Words>
  <Application>Microsoft Office PowerPoint</Application>
  <PresentationFormat>Widescreen</PresentationFormat>
  <Paragraphs>146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Courier New</vt:lpstr>
      <vt:lpstr>Arial</vt:lpstr>
      <vt:lpstr>Times</vt:lpstr>
      <vt:lpstr>Century Gothic</vt:lpstr>
      <vt:lpstr>Times New Roman</vt:lpstr>
      <vt:lpstr>1_Office Theme</vt:lpstr>
      <vt:lpstr>Designing Classes</vt:lpstr>
      <vt:lpstr>Classes and Objects</vt:lpstr>
      <vt:lpstr>Classes and Objects</vt:lpstr>
      <vt:lpstr>Classes and Objects</vt:lpstr>
      <vt:lpstr>Identifying Classes and Objects</vt:lpstr>
      <vt:lpstr>Identifying Classes and Objects</vt:lpstr>
      <vt:lpstr>Identifying Classes and Objects</vt:lpstr>
      <vt:lpstr>Anatomy of a Class</vt:lpstr>
      <vt:lpstr>Anatomy of a Class</vt:lpstr>
      <vt:lpstr>PowerPoint Presentation</vt:lpstr>
      <vt:lpstr>PowerPoint Presentation</vt:lpstr>
      <vt:lpstr>PowerPoint Presentation</vt:lpstr>
      <vt:lpstr>The toString Method</vt:lpstr>
      <vt:lpstr>Anatomy of a Class</vt:lpstr>
      <vt:lpstr>Constructors</vt:lpstr>
      <vt:lpstr>Data Scope</vt:lpstr>
      <vt:lpstr>Instance Data</vt:lpstr>
      <vt:lpstr>Instance Data</vt:lpstr>
      <vt:lpstr>Encapsulation</vt:lpstr>
      <vt:lpstr>Encapsulation</vt:lpstr>
      <vt:lpstr>Encapsulation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Classes and Objects</dc:title>
  <dc:creator>Duncan Mullier</dc:creator>
  <cp:lastModifiedBy>Mullier, Duncan</cp:lastModifiedBy>
  <cp:revision>11</cp:revision>
  <dcterms:modified xsi:type="dcterms:W3CDTF">2021-03-02T16:57:19Z</dcterms:modified>
</cp:coreProperties>
</file>