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73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3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55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32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0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4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45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8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75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1524002" y="1993903"/>
            <a:ext cx="10361084" cy="143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8996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7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675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524001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524001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2" y="1604963"/>
            <a:ext cx="526203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6074836" y="1604963"/>
            <a:ext cx="526203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5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7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238177" y="14025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055085" y="1748085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17145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71450" algn="l" rtl="0">
              <a:spcBef>
                <a:spcPts val="525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171450" algn="l" rtl="0">
              <a:spcBef>
                <a:spcPts val="45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171450" algn="l" rtl="0">
              <a:spcBef>
                <a:spcPts val="375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3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-14814" y="1836737"/>
            <a:ext cx="3024716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43933" y="15875"/>
            <a:ext cx="11176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589616" y="354015"/>
            <a:ext cx="302260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81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376084" y="1270003"/>
            <a:ext cx="4893733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235" y="4797428"/>
            <a:ext cx="4557183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92285" y="4425953"/>
            <a:ext cx="3018367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7528985" y="487363"/>
            <a:ext cx="3905249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35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529235" y="2555878"/>
            <a:ext cx="2677583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 rot="-5400000">
            <a:off x="5590383" y="-1423193"/>
            <a:ext cx="1722437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36" y="-3175"/>
            <a:ext cx="10710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1524001" y="1993900"/>
            <a:ext cx="10361083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15240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4775201" y="6248400"/>
            <a:ext cx="38586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en-GB"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9347201" y="6248400"/>
            <a:ext cx="253788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5 - </a:t>
            </a:r>
            <a:fld id="{00000000-1234-1234-1234-123412341234}" type="slidenum">
              <a:rPr lang="en-US" smtClean="0"/>
              <a:pPr/>
              <a:t>‹#›</a:t>
            </a:fld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1"/>
          </p:nvPr>
        </p:nvSpPr>
        <p:spPr>
          <a:xfrm>
            <a:off x="609601" y="1604962"/>
            <a:ext cx="10727267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0380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 dirty="0"/>
              <a:t>Methods and Parameters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Methods Declarations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Method Signatures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Method Overloading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The “this” Reference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Visibility Modifiers</a:t>
            </a:r>
          </a:p>
          <a:p>
            <a:pPr marL="0" indent="0" algn="ctr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Mutators/Setters and Accessors/Getters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Overloading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1676400" y="12192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The compiler determines which method is being invoked by analyzing the parameters</a:t>
            </a:r>
            <a:endParaRPr dirty="0"/>
          </a:p>
          <a:p>
            <a:pPr indent="-139700">
              <a:lnSpc>
                <a:spcPct val="8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223" name="Google Shape;223;p28"/>
          <p:cNvSpPr txBox="1"/>
          <p:nvPr/>
        </p:nvSpPr>
        <p:spPr>
          <a:xfrm>
            <a:off x="2940050" y="2514601"/>
            <a:ext cx="307975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tryMe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(int x)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return x + .375;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863850" y="4114801"/>
            <a:ext cx="429895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tryMe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(int x, float y)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return x * y;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  <p:grpSp>
        <p:nvGrpSpPr>
          <p:cNvPr id="225" name="Google Shape;225;p28"/>
          <p:cNvGrpSpPr/>
          <p:nvPr/>
        </p:nvGrpSpPr>
        <p:grpSpPr>
          <a:xfrm>
            <a:off x="6629400" y="2787650"/>
            <a:ext cx="3841750" cy="869950"/>
            <a:chOff x="3216" y="1756"/>
            <a:chExt cx="2420" cy="548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ourier New"/>
                  <a:cs typeface="Courier New"/>
                  <a:sym typeface="Courier New"/>
                </a:rPr>
                <a:t>result = tryMe(25, 4.32)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3864" y="1756"/>
              <a:ext cx="916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Invocation</a:t>
              </a: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28" name="Google Shape;228;p28"/>
          <p:cNvCxnSpPr>
            <a:stCxn id="226" idx="2"/>
            <a:endCxn id="224" idx="3"/>
          </p:cNvCxnSpPr>
          <p:nvPr/>
        </p:nvCxnSpPr>
        <p:spPr>
          <a:xfrm rot="5400000">
            <a:off x="7300175" y="3520200"/>
            <a:ext cx="1112700" cy="1387500"/>
          </a:xfrm>
          <a:prstGeom prst="bentConnector2">
            <a:avLst/>
          </a:prstGeom>
          <a:noFill/>
          <a:ln w="57150" cap="flat" cmpd="sng">
            <a:solidFill>
              <a:srgbClr val="DE2C28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856896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Overloading</a:t>
            </a: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The return type of the method is </a:t>
            </a:r>
            <a:r>
              <a:rPr lang="en-US" u="sng" dirty="0"/>
              <a:t>not</a:t>
            </a:r>
            <a:r>
              <a:rPr lang="en-US" dirty="0"/>
              <a:t> part of the signature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That is, overloaded methods cannot differ only by their return type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Constructors can be overloaded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Overloaded constructors provide multiple ways to initialize a new object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0089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Visibility Modifiers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In Java, we accomplish encapsulation through the appropriate use of </a:t>
            </a:r>
            <a:r>
              <a:rPr lang="en-US" i="1" dirty="0"/>
              <a:t>visibility modifiers</a:t>
            </a:r>
            <a:endParaRPr dirty="0"/>
          </a:p>
          <a:p>
            <a:pPr indent="-342900">
              <a:lnSpc>
                <a:spcPct val="7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A </a:t>
            </a:r>
            <a:r>
              <a:rPr lang="en-US" i="1" dirty="0"/>
              <a:t>modifier</a:t>
            </a:r>
            <a:r>
              <a:rPr lang="en-US" dirty="0"/>
              <a:t> is a Java reserved word that specifies particular characteristics of a method or data</a:t>
            </a:r>
            <a:endParaRPr dirty="0"/>
          </a:p>
          <a:p>
            <a:pPr indent="-342900">
              <a:lnSpc>
                <a:spcPct val="7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We've used 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dirty="0"/>
              <a:t> modifier to define constants</a:t>
            </a:r>
            <a:endParaRPr dirty="0"/>
          </a:p>
          <a:p>
            <a:pPr indent="-342900">
              <a:lnSpc>
                <a:spcPct val="7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Java has three visibility modifiers: 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dirty="0"/>
              <a:t>,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dirty="0"/>
              <a:t>,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dirty="0"/>
          </a:p>
          <a:p>
            <a:pPr indent="-342900">
              <a:lnSpc>
                <a:spcPct val="7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dirty="0"/>
              <a:t> modifier involves inheritance and is not discussed here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Visibility Modifiers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Members of a class that are declared with </a:t>
            </a:r>
            <a:r>
              <a:rPr lang="en-US" i="1"/>
              <a:t>public visibility</a:t>
            </a:r>
            <a:r>
              <a:rPr lang="en-US"/>
              <a:t> can be referenced anywhere</a:t>
            </a:r>
            <a:endParaRPr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Members of a class that are declared with </a:t>
            </a:r>
            <a:r>
              <a:rPr lang="en-US" i="1"/>
              <a:t>private visibility</a:t>
            </a:r>
            <a:r>
              <a:rPr lang="en-US"/>
              <a:t> can be referenced only within that class</a:t>
            </a:r>
            <a:endParaRPr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Members declared without a visibility modifier have </a:t>
            </a:r>
            <a:r>
              <a:rPr lang="en-US" i="1"/>
              <a:t>default visibility</a:t>
            </a:r>
            <a:r>
              <a:rPr lang="en-US"/>
              <a:t> and can be referenced by any class in the same package</a:t>
            </a: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Visibility Modifiers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Public variables violate encapsulation because they allow the client to “reach in” and modify the values directly</a:t>
            </a:r>
            <a:endParaRPr/>
          </a:p>
          <a:p>
            <a:pPr indent="-342900">
              <a:lnSpc>
                <a:spcPct val="8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Therefore instance variables should not be declared with public visibility</a:t>
            </a:r>
            <a:endParaRPr/>
          </a:p>
          <a:p>
            <a:pPr indent="-342900">
              <a:lnSpc>
                <a:spcPct val="8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It is acceptable to give a constant public visibility, which allows it to be used outside of the class</a:t>
            </a:r>
            <a:endParaRPr/>
          </a:p>
          <a:p>
            <a:pPr indent="-342900">
              <a:lnSpc>
                <a:spcPct val="8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Public constants do not violate encapsulation because, although the client can access it, its value cannot be changed</a:t>
            </a: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Accessors and Mutators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752600" y="11430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Because instance data is private, a class usually provides services to access and modify data values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An </a:t>
            </a:r>
            <a:r>
              <a:rPr lang="en-US" sz="2960" i="1" dirty="0"/>
              <a:t>accessor method</a:t>
            </a:r>
            <a:r>
              <a:rPr lang="en-US" sz="2960" dirty="0"/>
              <a:t> (getter) returns the current value of a variable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A </a:t>
            </a:r>
            <a:r>
              <a:rPr lang="en-US" sz="2960" i="1" dirty="0"/>
              <a:t>mutator method (setter)</a:t>
            </a:r>
            <a:r>
              <a:rPr lang="en-US" sz="2960" dirty="0"/>
              <a:t> changes the value of a variable</a:t>
            </a:r>
            <a:endParaRPr dirty="0"/>
          </a:p>
          <a:p>
            <a:pPr indent="-342900">
              <a:spcBef>
                <a:spcPts val="2072"/>
              </a:spcBef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The names of accessor and mutator methods usually take the form </a:t>
            </a:r>
            <a:r>
              <a:rPr lang="en-US" sz="2220" dirty="0" err="1"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-US" sz="2960" dirty="0"/>
              <a:t> and </a:t>
            </a:r>
            <a:r>
              <a:rPr lang="en-US" sz="2220" dirty="0" err="1"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-US" sz="2960" dirty="0"/>
              <a:t>, respectively, where </a:t>
            </a:r>
            <a:r>
              <a:rPr lang="en-US" sz="2220" dirty="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/>
              <a:t> is the name of the value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694954" y="76201"/>
            <a:ext cx="8808198" cy="35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3959"/>
            </a:pPr>
            <a:r>
              <a:rPr lang="en-US" sz="3959"/>
              <a:t>Accessors and Mutators</a:t>
            </a:r>
            <a:endParaRPr sz="3959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808923" y="435429"/>
            <a:ext cx="8694229" cy="628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In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Coin</a:t>
            </a:r>
            <a:r>
              <a:rPr lang="en-US"/>
              <a:t> class</a:t>
            </a:r>
            <a:endParaRPr/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Char char="–"/>
            </a:pPr>
            <a:r>
              <a:rPr lang="en-US" sz="24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isHeads</a:t>
            </a:r>
            <a:r>
              <a:rPr lang="en-US" sz="2400"/>
              <a:t> method is an accessor</a:t>
            </a:r>
            <a:endParaRPr sz="2400"/>
          </a:p>
          <a:p>
            <a:pPr marL="742950" lvl="1" indent="-285750">
              <a:spcBef>
                <a:spcPts val="480"/>
              </a:spcBef>
              <a:buClr>
                <a:schemeClr val="dk1"/>
              </a:buClr>
              <a:buSzPts val="2400"/>
              <a:buChar char="–"/>
            </a:pPr>
            <a:r>
              <a:rPr lang="en-US" sz="2400"/>
              <a:t>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flip</a:t>
            </a:r>
            <a:r>
              <a:rPr lang="en-US" sz="2400"/>
              <a:t> method is a mutator</a:t>
            </a:r>
            <a:endParaRPr sz="2400"/>
          </a:p>
          <a:p>
            <a:pPr indent="-342900">
              <a:spcBef>
                <a:spcPts val="14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public class Coin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private final int HEADS = 0;  </a:t>
            </a:r>
            <a:r>
              <a:rPr lang="en-US" sz="12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tails is 1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private int face;  </a:t>
            </a:r>
            <a:r>
              <a:rPr lang="en-US" sz="12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side showing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Coin()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flip();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	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void flip()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face = (int) (Math.random() * 2);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public boolean isHeads()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	  if (face == HEADS)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return true;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return false;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133350">
              <a:spcBef>
                <a:spcPts val="480"/>
              </a:spcBef>
              <a:buClr>
                <a:schemeClr val="dk1"/>
              </a:buClr>
              <a:buSzPts val="2400"/>
            </a:pPr>
            <a:endParaRPr sz="240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808923" y="274638"/>
            <a:ext cx="8694229" cy="608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1100"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public class CountFlips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//-----------------------------------------------------------------</a:t>
            </a:r>
            <a:endParaRPr/>
          </a:p>
          <a:p>
            <a:pPr indent="-342900">
              <a:spcBef>
                <a:spcPts val="220"/>
              </a:spcBef>
              <a:buClr>
                <a:srgbClr val="3366FF"/>
              </a:buClr>
              <a:buSzPts val="1100"/>
            </a:pP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Flips a coin multiple times and counts the number of heads</a:t>
            </a:r>
            <a:endParaRPr/>
          </a:p>
          <a:p>
            <a:pPr indent="-342900">
              <a:spcBef>
                <a:spcPts val="220"/>
              </a:spcBef>
              <a:buClr>
                <a:srgbClr val="3366FF"/>
              </a:buClr>
              <a:buSzPts val="1100"/>
            </a:pP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  and tails that result.</a:t>
            </a:r>
            <a:endParaRPr/>
          </a:p>
          <a:p>
            <a:pPr indent="-342900">
              <a:spcBef>
                <a:spcPts val="220"/>
              </a:spcBef>
              <a:buClr>
                <a:srgbClr val="3366FF"/>
              </a:buClr>
              <a:buSzPts val="1100"/>
            </a:pPr>
            <a:r>
              <a:rPr lang="en-US" sz="1100">
                <a:solidFill>
                  <a:srgbClr val="3366FF"/>
                </a:solidFill>
                <a:latin typeface="Courier New"/>
                <a:ea typeface="Courier New"/>
                <a:cs typeface="Courier New"/>
                <a:sym typeface="Courier New"/>
              </a:rPr>
              <a:t>   //-----------------------------------------------------------------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public static void main(String[] args)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final int FLIPS = 1000;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int heads = 0, tails = 0;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Coin myCoin = new Coin();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for (int count=1; count &lt;= FLIPS; count++)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   myCoin.flip();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   if (myCoin.isHeads())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      heads++;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   else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      tails++;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}		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	  System.out.println("Number of flips: " + FLIPS);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System.out.println("Number of heads: " + heads);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   System.out.println("Number of tails: " + tails);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indent="-342900">
              <a:spcBef>
                <a:spcPts val="220"/>
              </a:spcBef>
              <a:buClr>
                <a:schemeClr val="dk1"/>
              </a:buClr>
              <a:buSzPts val="1100"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Declarations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1752600" y="1143003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Let’s now examine method declarations in more detail</a:t>
            </a:r>
            <a:endParaRPr/>
          </a:p>
          <a:p>
            <a:pPr indent="-342900">
              <a:lnSpc>
                <a:spcPct val="80000"/>
              </a:lnSpc>
              <a:spcBef>
                <a:spcPts val="222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A </a:t>
            </a:r>
            <a:r>
              <a:rPr lang="en-US" sz="2960" i="1"/>
              <a:t>method declaration</a:t>
            </a:r>
            <a:r>
              <a:rPr lang="en-US" sz="2960"/>
              <a:t> specifies the code that will be executed when the method is invoked (called)</a:t>
            </a:r>
            <a:endParaRPr/>
          </a:p>
          <a:p>
            <a:pPr indent="-342900">
              <a:lnSpc>
                <a:spcPct val="80000"/>
              </a:lnSpc>
              <a:spcBef>
                <a:spcPts val="222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When a method is invoked, the flow of control jumps to the method and executes its code</a:t>
            </a:r>
            <a:endParaRPr/>
          </a:p>
          <a:p>
            <a:pPr indent="-342900">
              <a:lnSpc>
                <a:spcPct val="80000"/>
              </a:lnSpc>
              <a:spcBef>
                <a:spcPts val="222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When complete, the flow returns to the place where the method was called and continues</a:t>
            </a:r>
            <a:endParaRPr/>
          </a:p>
          <a:p>
            <a:pPr indent="-342900">
              <a:lnSpc>
                <a:spcPct val="80000"/>
              </a:lnSpc>
              <a:spcBef>
                <a:spcPts val="222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The invocation may or may not return a value, depending on how the method is defined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6545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Methods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The flow of control through methods:</a:t>
            </a:r>
            <a:endParaRPr/>
          </a:p>
        </p:txBody>
      </p:sp>
      <p:pic>
        <p:nvPicPr>
          <p:cNvPr id="152" name="Google Shape;152;p21" descr="Fig5.8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6704" y="2546880"/>
            <a:ext cx="7591811" cy="3235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1721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Header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1676400" y="1371601"/>
            <a:ext cx="8763000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960"/>
              <a:buChar char="•"/>
            </a:pPr>
            <a:r>
              <a:rPr lang="en-US" sz="2960"/>
              <a:t>A method declaration begins with a </a:t>
            </a:r>
            <a:r>
              <a:rPr lang="en-US" sz="2960" i="1"/>
              <a:t>method header (aka method signature)</a:t>
            </a:r>
            <a:endParaRPr sz="2960"/>
          </a:p>
        </p:txBody>
      </p:sp>
      <p:sp>
        <p:nvSpPr>
          <p:cNvPr id="160" name="Google Shape;160;p22"/>
          <p:cNvSpPr txBox="1"/>
          <p:nvPr/>
        </p:nvSpPr>
        <p:spPr>
          <a:xfrm>
            <a:off x="2889250" y="2286001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char calc (int num1, int num2, String message)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546475" y="3222625"/>
            <a:ext cx="1009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method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name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4032250" y="2743200"/>
            <a:ext cx="0" cy="4572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p22"/>
          <p:cNvSpPr txBox="1"/>
          <p:nvPr/>
        </p:nvSpPr>
        <p:spPr>
          <a:xfrm>
            <a:off x="2868613" y="4213225"/>
            <a:ext cx="844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type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 rot="10800000">
            <a:off x="3270250" y="2743200"/>
            <a:ext cx="0" cy="14478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p22"/>
          <p:cNvSpPr/>
          <p:nvPr/>
        </p:nvSpPr>
        <p:spPr>
          <a:xfrm rot="-5400000">
            <a:off x="7105650" y="5334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670550" y="3352801"/>
            <a:ext cx="3200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parameter list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800601" y="4137025"/>
            <a:ext cx="38908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parameter list specifies the type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name of each parameter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2985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Body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1676400" y="1219201"/>
            <a:ext cx="8763000" cy="9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The method header is followed by the </a:t>
            </a:r>
            <a:r>
              <a:rPr lang="en-US" i="1"/>
              <a:t>method body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3016250" y="2230439"/>
            <a:ext cx="7194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char calc (int num1, int num2, String message)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038475" y="2633664"/>
            <a:ext cx="597535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int sum = num1 + num2;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char result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message.charAt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(sum);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return result;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429000" y="4995864"/>
            <a:ext cx="27876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return expression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must be consistent with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return type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rot="10800000">
            <a:off x="5060950" y="4440238"/>
            <a:ext cx="0" cy="5334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23"/>
          <p:cNvSpPr txBox="1"/>
          <p:nvPr/>
        </p:nvSpPr>
        <p:spPr>
          <a:xfrm>
            <a:off x="7132110" y="3997326"/>
            <a:ext cx="3200400" cy="201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um1, num2, message, sum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result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are local data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They are created each time the method is called, and are destroyed when it finishes executing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3648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The return Statement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The </a:t>
            </a:r>
            <a:r>
              <a:rPr lang="en-US" i="1" dirty="0"/>
              <a:t>return type</a:t>
            </a:r>
            <a:r>
              <a:rPr lang="en-US" dirty="0"/>
              <a:t> of a method indicates the type of value that the method sends back to the caller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A method that does not return a value has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dirty="0"/>
              <a:t> return type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A </a:t>
            </a:r>
            <a:r>
              <a:rPr lang="en-US" i="1" dirty="0"/>
              <a:t>return statement</a:t>
            </a:r>
            <a:r>
              <a:rPr lang="en-US" dirty="0"/>
              <a:t> specifies the value that will be returned</a:t>
            </a:r>
            <a:endParaRPr dirty="0"/>
          </a:p>
          <a:p>
            <a:pPr indent="-342900" algn="ctr">
              <a:lnSpc>
                <a:spcPct val="90000"/>
              </a:lnSpc>
              <a:spcBef>
                <a:spcPts val="1800"/>
              </a:spcBef>
              <a:buClr>
                <a:schemeClr val="dk1"/>
              </a:buClr>
              <a:buSzPts val="2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i="1" dirty="0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Its expression must conform to the return type</a:t>
            </a:r>
          </a:p>
          <a:p>
            <a:pPr indent="-34290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Returns can be placed with if statements but every execution path must have a return if the method is not void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9133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Parameters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1752600" y="1151473"/>
            <a:ext cx="8686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When a method is called, the </a:t>
            </a:r>
            <a:r>
              <a:rPr lang="en-US" i="1"/>
              <a:t>actual parameters</a:t>
            </a:r>
            <a:r>
              <a:rPr lang="en-US"/>
              <a:t> in the invocation are copied into the </a:t>
            </a:r>
            <a:r>
              <a:rPr lang="en-US" i="1"/>
              <a:t>formal parameters</a:t>
            </a:r>
            <a:r>
              <a:rPr lang="en-US"/>
              <a:t> in the method header</a:t>
            </a:r>
            <a:endParaRPr/>
          </a:p>
        </p:txBody>
      </p:sp>
      <p:pic>
        <p:nvPicPr>
          <p:cNvPr id="197" name="Google Shape;197;p25" descr="Fig5.9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6250" y="3085571"/>
            <a:ext cx="6427754" cy="2798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8081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The 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1676400" y="1143000"/>
            <a:ext cx="8763000" cy="249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 reference can be used to distinguish the instance variables of a class from corresponding method parameters with the same names</a:t>
            </a:r>
            <a:endParaRPr/>
          </a:p>
          <a:p>
            <a:pPr indent="-342900">
              <a:lnSpc>
                <a:spcPct val="90000"/>
              </a:lnSpc>
              <a:spcBef>
                <a:spcPts val="1680"/>
              </a:spcBef>
              <a:buClr>
                <a:schemeClr val="dk1"/>
              </a:buClr>
              <a:buSzPts val="2400"/>
              <a:buChar char="•"/>
            </a:pPr>
            <a:r>
              <a:rPr lang="en-US"/>
              <a:t>The constructor of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-US"/>
              <a:t> class could have been written as follows: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2514600" y="3429001"/>
            <a:ext cx="716280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 Account (String name, long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acctNumber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        double balance)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this.name = name;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this.acctNumber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acctNumber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this.balance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 balance;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2189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>
              <a:buClr>
                <a:schemeClr val="dk1"/>
              </a:buClr>
              <a:buSzPts val="4400"/>
            </a:pPr>
            <a:r>
              <a:rPr lang="en-US"/>
              <a:t>Method Overloading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i="1"/>
              <a:t>Method overloading</a:t>
            </a:r>
            <a:r>
              <a:rPr lang="en-US"/>
              <a:t> is the process of giving a single method name multiple definitions</a:t>
            </a:r>
            <a:endParaRPr/>
          </a:p>
          <a:p>
            <a:pPr indent="-342900">
              <a:lnSpc>
                <a:spcPct val="90000"/>
              </a:lnSpc>
              <a:spcBef>
                <a:spcPts val="224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If a method is overloaded, the method name is not sufficient to determine which method is being called</a:t>
            </a:r>
            <a:endParaRPr/>
          </a:p>
          <a:p>
            <a:pPr indent="-342900">
              <a:lnSpc>
                <a:spcPct val="90000"/>
              </a:lnSpc>
              <a:spcBef>
                <a:spcPts val="224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lang="en-US" i="1"/>
              <a:t>signature</a:t>
            </a:r>
            <a:r>
              <a:rPr lang="en-US"/>
              <a:t> of each overloaded method must be unique</a:t>
            </a:r>
            <a:endParaRPr/>
          </a:p>
          <a:p>
            <a:pPr indent="-342900">
              <a:lnSpc>
                <a:spcPct val="90000"/>
              </a:lnSpc>
              <a:spcBef>
                <a:spcPts val="2240"/>
              </a:spcBef>
              <a:buClr>
                <a:schemeClr val="dk1"/>
              </a:buClr>
              <a:buSzPts val="3200"/>
              <a:buChar char="•"/>
            </a:pPr>
            <a:r>
              <a:rPr lang="en-US"/>
              <a:t>The signature includes the number, type, and order of the parameters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9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1082</Words>
  <Application>Microsoft Office PowerPoint</Application>
  <PresentationFormat>Widescreen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 New</vt:lpstr>
      <vt:lpstr>Calibri</vt:lpstr>
      <vt:lpstr>Arial</vt:lpstr>
      <vt:lpstr>Times New Roman</vt:lpstr>
      <vt:lpstr>1_Office Theme</vt:lpstr>
      <vt:lpstr>Methods and Parameters</vt:lpstr>
      <vt:lpstr>Method Declarations</vt:lpstr>
      <vt:lpstr>Methods</vt:lpstr>
      <vt:lpstr>Method Header</vt:lpstr>
      <vt:lpstr>Method Body</vt:lpstr>
      <vt:lpstr>The return Statement</vt:lpstr>
      <vt:lpstr>Parameters</vt:lpstr>
      <vt:lpstr>The this reference</vt:lpstr>
      <vt:lpstr>Method Overloading</vt:lpstr>
      <vt:lpstr>Method Overloading</vt:lpstr>
      <vt:lpstr>Method Overloading</vt:lpstr>
      <vt:lpstr>Visibility Modifiers</vt:lpstr>
      <vt:lpstr>Visibility Modifiers</vt:lpstr>
      <vt:lpstr>Visibility Modifiers</vt:lpstr>
      <vt:lpstr>Accessors and Mutators</vt:lpstr>
      <vt:lpstr>Accessors and Mutators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and Parameters</dc:title>
  <cp:lastModifiedBy>Mullier, Duncan</cp:lastModifiedBy>
  <cp:revision>9</cp:revision>
  <dcterms:modified xsi:type="dcterms:W3CDTF">2021-03-03T16:58:05Z</dcterms:modified>
</cp:coreProperties>
</file>