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unfilled diamond means aggregation. One class contains others.</a:t>
            </a:r>
            <a:endParaRPr dirty="0"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8210286" y="2456129"/>
            <a:ext cx="4519612" cy="281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474119" y="-259557"/>
            <a:ext cx="4519612" cy="824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8" name="Google Shape;78;p13"/>
          <p:cNvSpPr/>
          <p:nvPr/>
        </p:nvSpPr>
        <p:spPr>
          <a:xfrm>
            <a:off x="6099200" y="0"/>
            <a:ext cx="60928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13"/>
          <p:cNvSpPr/>
          <p:nvPr/>
        </p:nvSpPr>
        <p:spPr>
          <a:xfrm>
            <a:off x="7097400" y="741200"/>
            <a:ext cx="4100000" cy="537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389167" y="542533"/>
            <a:ext cx="53040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89267" y="2473267"/>
            <a:ext cx="53040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171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200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2pPr>
            <a:lvl3pPr marL="1028700" lvl="2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3pPr>
            <a:lvl4pPr marL="1371600" lvl="3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4pPr>
            <a:lvl5pPr marL="1714500" lvl="4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5pPr>
            <a:lvl6pPr marL="2057400" lvl="5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6pPr>
            <a:lvl7pPr marL="2400300" lvl="6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7pPr>
            <a:lvl8pPr marL="2743200" lvl="7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8pPr>
            <a:lvl9pPr marL="3086100" lvl="8" indent="-17145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9pPr>
          </a:lstStyle>
          <a:p>
            <a:r>
              <a:rPr lang="en-US"/>
              <a:t>8 -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3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524003" y="1992313"/>
            <a:ext cx="1035896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524003" y="6248405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7910" marR="0" lvl="1" indent="-160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42938" marR="0" lvl="2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900113" marR="0" lvl="3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157288" marR="0" lvl="4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414463" marR="0" lvl="5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8813" marR="0" lvl="6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00338" marR="0" lvl="7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29038" marR="0" lvl="8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4775203" y="6248405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7910" marR="0" lvl="1" indent="-160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42938" marR="0" lvl="2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900113" marR="0" lvl="3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157288" marR="0" lvl="4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414463" marR="0" lvl="5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8813" marR="0" lvl="6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00338" marR="0" lvl="7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29038" marR="0" lvl="8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9347203" y="6248405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8 -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7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2870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lvl="3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714500" lvl="4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057400" lvl="5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400300" lvl="6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743200" lvl="7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086100" lvl="8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0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7939" y="274638"/>
            <a:ext cx="11744264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79897" y="1253756"/>
            <a:ext cx="11592305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79897" y="6356351"/>
            <a:ext cx="87376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9117513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9 -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5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3831961" y="-1617399"/>
            <a:ext cx="4519612" cy="1096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602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193369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4814" y="1836737"/>
            <a:ext cx="3024716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43933" y="15875"/>
            <a:ext cx="11176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589616" y="354015"/>
            <a:ext cx="302260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382432" y="1163352"/>
            <a:ext cx="4893733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235" y="4797428"/>
            <a:ext cx="4557183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5992285" y="4425953"/>
            <a:ext cx="3018367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562428" y="287947"/>
            <a:ext cx="3905249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529235" y="2555878"/>
            <a:ext cx="2677583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5584032" y="-1418431"/>
            <a:ext cx="1722437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236" y="-3175"/>
            <a:ext cx="1071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272618" y="236541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524002" y="6248403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4775202" y="6248403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94316" y="2061379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585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1435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089429" y="1949884"/>
            <a:ext cx="6156461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440"/>
              </a:spcBef>
              <a:buClr>
                <a:schemeClr val="dk1"/>
              </a:buClr>
            </a:pPr>
            <a:r>
              <a:rPr lang="en-US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Polymorphism and Interfaces</a:t>
            </a:r>
          </a:p>
          <a:p>
            <a:pPr>
              <a:spcBef>
                <a:spcPts val="2440"/>
              </a:spcBef>
              <a:buClr>
                <a:schemeClr val="dk1"/>
              </a:buClr>
            </a:pP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Inheritance in Action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F0BC0-1423-4B5E-A6CA-FA260DC34AAC}"/>
              </a:ext>
            </a:extLst>
          </p:cNvPr>
          <p:cNvSpPr txBox="1"/>
          <p:nvPr/>
        </p:nvSpPr>
        <p:spPr>
          <a:xfrm>
            <a:off x="3041073" y="3295894"/>
            <a:ext cx="6109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</a:rPr>
              <a:t> 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840BC-BB7C-44CC-BCC9-362F42E7A5D3}"/>
              </a:ext>
            </a:extLst>
          </p:cNvPr>
          <p:cNvSpPr txBox="1"/>
          <p:nvPr/>
        </p:nvSpPr>
        <p:spPr>
          <a:xfrm>
            <a:off x="3041073" y="3295894"/>
            <a:ext cx="6109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</a:rPr>
              <a:t> </a:t>
            </a:r>
            <a:endParaRPr lang="en-GB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009932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An interface cannot be instantiated</a:t>
            </a:r>
            <a:endParaRPr dirty="0">
              <a:solidFill>
                <a:schemeClr val="bg1"/>
              </a:solidFill>
            </a:endParaRP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Methods in an interface have public visibility by default</a:t>
            </a:r>
            <a:endParaRPr dirty="0">
              <a:solidFill>
                <a:schemeClr val="bg1"/>
              </a:solidFill>
            </a:endParaRP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A class formally implements an interface by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1200"/>
              </a:spcBef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stating so in the class header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1200"/>
              </a:spcBef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providing implementations for each abstract method in the interface</a:t>
            </a:r>
            <a:endParaRPr dirty="0">
              <a:solidFill>
                <a:schemeClr val="bg1"/>
              </a:solidFill>
            </a:endParaRP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If a class states that it implements an interface, it must define all methods in the interface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281907" y="1538287"/>
            <a:ext cx="5670550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CanDo</a:t>
            </a:r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Doable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doThis</a:t>
            </a:r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whatever</a:t>
            </a:r>
            <a:endParaRPr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00" dirty="0">
              <a:solidFill>
                <a:schemeClr val="bg1"/>
              </a:solidFill>
            </a:endParaRPr>
          </a:p>
          <a:p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doThat</a:t>
            </a:r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whatever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doThis2(float value, char </a:t>
            </a:r>
            <a:r>
              <a:rPr lang="en-GB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		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   {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       </a:t>
            </a:r>
            <a:r>
              <a:rPr lang="en-GB" sz="1600" dirty="0">
                <a:solidFill>
                  <a:schemeClr val="accent2"/>
                </a:solidFill>
                <a:latin typeface="Courier New"/>
                <a:cs typeface="Courier New"/>
                <a:sym typeface="Courier New"/>
              </a:rPr>
              <a:t>//whatever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   }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-GB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doTheOther</a:t>
            </a:r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GB" sz="16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   {</a:t>
            </a:r>
          </a:p>
          <a:p>
            <a:r>
              <a:rPr lang="en-GB" sz="1600" dirty="0">
                <a:solidFill>
                  <a:schemeClr val="accent2"/>
                </a:solidFill>
                <a:latin typeface="Courier New"/>
                <a:cs typeface="Courier New"/>
                <a:sym typeface="Courier New"/>
              </a:rPr>
              <a:t>       //whatever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   }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5530789" y="2004887"/>
            <a:ext cx="2506663" cy="1006475"/>
            <a:chOff x="3648" y="1296"/>
            <a:chExt cx="1579" cy="634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3913" y="1488"/>
              <a:ext cx="1314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implements </a:t>
              </a:r>
              <a:r>
                <a:rPr lang="en-US" sz="2000" dirty="0">
                  <a:solidFill>
                    <a:srgbClr val="008000"/>
                  </a:solidFill>
                </a:rPr>
                <a:t>is a</a:t>
              </a:r>
              <a:endParaRPr dirty="0"/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reserved word</a:t>
              </a:r>
              <a:endParaRPr sz="2400" dirty="0">
                <a:solidFill>
                  <a:srgbClr val="008000"/>
                </a:solidFill>
              </a:endParaRPr>
            </a:p>
          </p:txBody>
        </p:sp>
        <p:cxnSp>
          <p:nvCxnSpPr>
            <p:cNvPr id="168" name="Google Shape;168;p22"/>
            <p:cNvCxnSpPr/>
            <p:nvPr/>
          </p:nvCxnSpPr>
          <p:spPr>
            <a:xfrm rot="10800000">
              <a:off x="3648" y="1296"/>
              <a:ext cx="480" cy="192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9" name="Google Shape;169;p22"/>
          <p:cNvGrpSpPr/>
          <p:nvPr/>
        </p:nvGrpSpPr>
        <p:grpSpPr>
          <a:xfrm>
            <a:off x="7162801" y="3316163"/>
            <a:ext cx="2841625" cy="1295400"/>
            <a:chOff x="3552" y="2160"/>
            <a:chExt cx="1790" cy="816"/>
          </a:xfrm>
        </p:grpSpPr>
        <p:sp>
          <p:nvSpPr>
            <p:cNvPr id="170" name="Google Shape;170;p22"/>
            <p:cNvSpPr txBox="1"/>
            <p:nvPr/>
          </p:nvSpPr>
          <p:spPr>
            <a:xfrm>
              <a:off x="3760" y="2208"/>
              <a:ext cx="1582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Each method listed</a:t>
              </a:r>
              <a:endParaRPr dirty="0"/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in</a:t>
              </a:r>
              <a:r>
                <a:rPr lang="en-US" sz="2000" dirty="0">
                  <a:solidFill>
                    <a:schemeClr val="hlink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Doable</a:t>
              </a:r>
              <a:r>
                <a:rPr lang="en-US" sz="2000" dirty="0">
                  <a:solidFill>
                    <a:schemeClr val="hlink"/>
                  </a:solidFill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</a:rPr>
                <a:t>is</a:t>
              </a:r>
              <a:endParaRPr dirty="0"/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given a definition</a:t>
              </a:r>
              <a:endParaRPr sz="2400" dirty="0">
                <a:solidFill>
                  <a:srgbClr val="008000"/>
                </a:solidFill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1108229" y="1171319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 class that implements an interface can implement other methods as well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In addition to (or instead of) abstract methods, an interface can contain constants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When a class implements an interface, it gains access to all its constants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1808923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20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Encryptable.java       Java Foundations</a:t>
            </a:r>
            <a:endParaRPr sz="20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Represents the interface for an object that can be encrypted</a:t>
            </a:r>
            <a:endParaRPr sz="20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and decrypted.</a:t>
            </a:r>
            <a:endParaRPr sz="20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2000" dirty="0"/>
          </a:p>
          <a:p>
            <a:pPr marL="342900" indent="-342900">
              <a:spcBef>
                <a:spcPts val="240"/>
              </a:spcBef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Encryptable</a:t>
            </a:r>
            <a:endParaRPr sz="20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encrypt();</a:t>
            </a:r>
            <a:endParaRPr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decrypt();</a:t>
            </a:r>
            <a:endParaRPr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1320651" y="388144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Secret.java       Java Foundations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Represents a secret message that can be encrypted and decrypted.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1400" dirty="0"/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java.util.Random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Secret implements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Encryptable</a:t>
            </a: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String message;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encrypted;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shift;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Random generator;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Constructor: Stores the original message and establishes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a value for the encryption shift.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Secret(String msg)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message = msg;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encrypted = false;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generator = new Random();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shift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generator.nextInt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(10) + 5;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		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GB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//..continued</a:t>
            </a: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1063198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Encrypts this secret using a Caesar cipher. Has no effect if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this secret is already encrypted.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encrypt()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(!encrypted)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String masked = "";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for (int index=0; index &lt;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message.length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 index++)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masked = masked + (char)(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message.charAt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(index)+shift);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message = masked;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encrypted = true;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 dirty="0"/>
          </a:p>
          <a:p>
            <a:pPr marL="342900" indent="-342900">
              <a:spcBef>
                <a:spcPts val="24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1187486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Decrypts and returns this secret. Has no effect if this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secret is not currently encrypted.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decrypt()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(encrypted)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String unmasked = "";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for (int index=0; index &lt;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message.length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 index++)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unmasked = unmasked + (char)(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message.charAt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(index)-shift);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message = unmasked;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encrypted = false;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8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message;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		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1311773" y="283516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Returns true if this secret is currently encrypted.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isEncrypted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encrypted;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Returns this secret (may be encrypted).</a:t>
            </a:r>
            <a:endParaRPr sz="18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8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message;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1347285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SecretTest.java       Java Foundations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a formal interface.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1400" dirty="0"/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SecretTest</a:t>
            </a: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 Secret object and exercises its encryption.</a:t>
            </a:r>
            <a:endParaRPr sz="1400" dirty="0"/>
          </a:p>
          <a:p>
            <a:pPr marL="342900" indent="-342900">
              <a:spcBef>
                <a:spcPts val="240"/>
              </a:spcBef>
              <a:buClr>
                <a:srgbClr val="3366FF"/>
              </a:buCl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 dirty="0"/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Secret hush = new Secret("This is my very dangerous message.");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(hush);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hush.encrypt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(hush);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endParaRPr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hush.decrypt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(hush);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24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 dirty="0"/>
          </a:p>
          <a:p>
            <a:pPr marL="342900" indent="-342900">
              <a:spcBef>
                <a:spcPts val="24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1134220" y="113163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1"/>
                </a:solidFill>
              </a:rPr>
              <a:t>In UML, a dotted arrow is used to show that a class implements an interface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 sz="2800" dirty="0">
                <a:solidFill>
                  <a:schemeClr val="bg1"/>
                </a:solidFill>
              </a:rPr>
              <a:t>The designation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&lt;&lt;interface&gt;&gt;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used to indicate an interface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230" name="Google Shape;230;p30" descr="Fig9.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006" y="2993253"/>
            <a:ext cx="4922837" cy="3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56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Polymorphism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160853" y="877703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The term </a:t>
            </a:r>
            <a:r>
              <a:rPr lang="en-US" sz="2960" i="1" dirty="0">
                <a:solidFill>
                  <a:schemeClr val="bg1"/>
                </a:solidFill>
              </a:rPr>
              <a:t>polymorphism</a:t>
            </a:r>
            <a:r>
              <a:rPr lang="en-US" sz="2960" dirty="0">
                <a:solidFill>
                  <a:schemeClr val="bg1"/>
                </a:solidFill>
              </a:rPr>
              <a:t> literally means “having many forms”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A </a:t>
            </a:r>
            <a:r>
              <a:rPr lang="en-US" sz="2960" i="1" dirty="0">
                <a:solidFill>
                  <a:schemeClr val="bg1"/>
                </a:solidFill>
              </a:rPr>
              <a:t>polymorphic reference</a:t>
            </a:r>
            <a:r>
              <a:rPr lang="en-US" sz="2960" dirty="0">
                <a:solidFill>
                  <a:schemeClr val="bg1"/>
                </a:solidFill>
              </a:rPr>
              <a:t> is a variable that can refer to different types of objects at different points in time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The method invoked through a polymorphic reference can change from one invocation to the next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All object references in Java are potentially polymorphic</a:t>
            </a:r>
            <a:endParaRPr sz="2960"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This allows collection classes of the class Object</a:t>
            </a:r>
            <a:endParaRPr sz="2960" dirty="0">
              <a:solidFill>
                <a:schemeClr val="bg1"/>
              </a:solidFill>
            </a:endParaRPr>
          </a:p>
          <a:p>
            <a:pPr marL="742950" lvl="1" indent="-295910">
              <a:lnSpc>
                <a:spcPct val="8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because all classes inherit from the class Object</a:t>
            </a:r>
            <a:endParaRPr sz="296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1019453" y="1131636"/>
            <a:ext cx="87630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 class can implement multiple interfaces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The interfaces are listed in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>
                <a:solidFill>
                  <a:schemeClr val="bg1"/>
                </a:solidFill>
              </a:rPr>
              <a:t> clause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The class must implement all methods in all interfaces listed in the header</a:t>
            </a:r>
            <a:endParaRPr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597241" y="41051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ManyThings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Interface1, Interface2</a:t>
            </a:r>
            <a:endParaRPr sz="20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1000"/>
              </a:spcBef>
            </a:pPr>
            <a:r>
              <a:rPr lang="en-US" sz="2000" dirty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all methods of both interfaces</a:t>
            </a:r>
            <a:endParaRPr dirty="0"/>
          </a:p>
          <a:p>
            <a:pPr marL="342900" indent="-342900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1054321" y="1236001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The Java API contains many helpful interfaces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dirty="0">
                <a:solidFill>
                  <a:schemeClr val="bg1"/>
                </a:solidFill>
              </a:rPr>
              <a:t> interface contains one abstract method called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dirty="0">
                <a:solidFill>
                  <a:schemeClr val="bg1"/>
                </a:solidFill>
              </a:rPr>
              <a:t>, which is used to compare two objects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class implements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dirty="0">
                <a:solidFill>
                  <a:schemeClr val="bg1"/>
                </a:solidFill>
              </a:rPr>
              <a:t>, giving us the ability to put strings in lexicographic order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Comparable Interface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219200" y="1143000"/>
            <a:ext cx="8763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Any class can implement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dirty="0">
                <a:solidFill>
                  <a:schemeClr val="bg1"/>
                </a:solidFill>
              </a:rPr>
              <a:t> to provide a mechanism for comparing objects of that type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209800" y="2438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if (obj1.compareTo(obj2) &lt; 0)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("obj1 is less than obj2");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1219200" y="3693112"/>
            <a:ext cx="8763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value returned from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should be negative is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less that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0 if they are equal, and positive if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greater than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140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When you design a class that implements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interface, it should follow this intent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Comparable Interface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1231875" y="1271511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It’s up to the programmer to determine what makes one object less than another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For example, you may define the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dirty="0">
                <a:solidFill>
                  <a:schemeClr val="bg1"/>
                </a:solidFill>
              </a:rPr>
              <a:t> method of an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dirty="0">
                <a:solidFill>
                  <a:schemeClr val="bg1"/>
                </a:solidFill>
              </a:rPr>
              <a:t> class to order employees by name (alphabetically) or by employee number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The implementation of the method can be as straightforward or as complex as needed for the situation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1134221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You could write a class that implements certain methods (such as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dirty="0">
                <a:solidFill>
                  <a:schemeClr val="bg1"/>
                </a:solidFill>
              </a:rPr>
              <a:t>) without formally implementing the interface (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However, formally establishing the relationship between a class and an interface allows Java to deal with an object in certain ways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Which brings us back to polymorphism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References and 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116085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Suppose we have an interface called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Speaker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interface Speaker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162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162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speak();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162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announce(String str);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162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40"/>
              </a:spcBef>
            </a:pPr>
            <a:r>
              <a:rPr lang="en-US" dirty="0">
                <a:solidFill>
                  <a:schemeClr val="bg1"/>
                </a:solidFill>
              </a:rPr>
              <a:t>The interface name can now be used as the type of a reference variable: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68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Speaker current;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840"/>
              </a:spcBef>
            </a:pPr>
            <a:r>
              <a:rPr lang="en-US" dirty="0">
                <a:solidFill>
                  <a:schemeClr val="bg1"/>
                </a:solidFill>
              </a:rPr>
              <a:t>The variable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dirty="0">
                <a:solidFill>
                  <a:schemeClr val="bg1"/>
                </a:solidFill>
              </a:rPr>
              <a:t> can now point to any object of any class that implements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Speaker</a:t>
            </a:r>
            <a:endParaRPr sz="28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Polymorphism via 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1169731" y="1236000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The version of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</a:t>
            </a:r>
            <a:r>
              <a:rPr lang="en-US" dirty="0">
                <a:solidFill>
                  <a:schemeClr val="bg1"/>
                </a:solidFill>
              </a:rPr>
              <a:t> that the following line invokes depends on the type of object that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dirty="0">
                <a:solidFill>
                  <a:schemeClr val="bg1"/>
                </a:solidFill>
              </a:rPr>
              <a:t> is referencing:</a:t>
            </a:r>
            <a:endParaRPr dirty="0">
              <a:solidFill>
                <a:schemeClr val="bg1"/>
              </a:solidFill>
            </a:endParaRPr>
          </a:p>
          <a:p>
            <a:pPr marL="342900" indent="-342900" algn="ctr">
              <a:spcBef>
                <a:spcPts val="1680"/>
              </a:spcBef>
              <a:buNone/>
            </a:pP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current.speak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This is analogous to the technique for polymorphism using inheritance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Polymorphism via 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1267385" y="1244879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Suppose two classes,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Philosopher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-US" dirty="0">
                <a:solidFill>
                  <a:schemeClr val="bg1"/>
                </a:solidFill>
              </a:rPr>
              <a:t>, both implement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Speaker</a:t>
            </a:r>
            <a:r>
              <a:rPr lang="en-US" dirty="0">
                <a:solidFill>
                  <a:schemeClr val="bg1"/>
                </a:solidFill>
              </a:rPr>
              <a:t> interface, providing distinct versions of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</a:t>
            </a:r>
            <a:r>
              <a:rPr lang="en-US" dirty="0">
                <a:solidFill>
                  <a:schemeClr val="bg1"/>
                </a:solidFill>
              </a:rPr>
              <a:t> method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In the following code, the first call to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</a:t>
            </a:r>
            <a:r>
              <a:rPr lang="en-US" dirty="0">
                <a:solidFill>
                  <a:schemeClr val="bg1"/>
                </a:solidFill>
              </a:rPr>
              <a:t> invokes one version and the second invokes another: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204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Speaker guest = new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Philospher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guest.speak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guest = new Dog();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guest.speak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();...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694950" y="274645"/>
            <a:ext cx="88083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Polymorphism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1304476" y="877650"/>
            <a:ext cx="8694300" cy="5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Suppose we create the following reference variable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072"/>
              </a:spcBef>
              <a:buNone/>
            </a:pPr>
            <a:r>
              <a:rPr lang="en-US" sz="296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22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Occupation job;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Java allows this reference to point to an </a:t>
            </a:r>
            <a:r>
              <a:rPr lang="en-US" sz="222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Occupation</a:t>
            </a:r>
            <a:r>
              <a:rPr lang="en-US" sz="2960" dirty="0">
                <a:solidFill>
                  <a:schemeClr val="bg1"/>
                </a:solidFill>
              </a:rPr>
              <a:t> object, or to any object of </a:t>
            </a:r>
            <a:r>
              <a:rPr lang="en-US" sz="2960" u="sng" dirty="0">
                <a:solidFill>
                  <a:schemeClr val="bg1"/>
                </a:solidFill>
              </a:rPr>
              <a:t>any compatible type</a:t>
            </a:r>
            <a:endParaRPr sz="296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This compatibility can be established using inheritance or using interfaces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Careful use of polymorphic references can lead to elegant, robust software designs</a:t>
            </a:r>
            <a:endParaRPr sz="296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2072"/>
              </a:spcBef>
              <a:buSzPts val="2960"/>
            </a:pPr>
            <a:r>
              <a:rPr lang="en-US" sz="2960" dirty="0">
                <a:solidFill>
                  <a:schemeClr val="bg1"/>
                </a:solidFill>
              </a:rPr>
              <a:t>Handling code is much simpler</a:t>
            </a:r>
            <a:endParaRPr sz="296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References and Inheritance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241394" y="12192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An object reference can refer to an object of its class, or to an object of any class related to it by inheritance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Bef>
                <a:spcPts val="2240"/>
              </a:spcBef>
            </a:pPr>
            <a:r>
              <a:rPr lang="en-US" dirty="0">
                <a:solidFill>
                  <a:schemeClr val="bg1"/>
                </a:solidFill>
              </a:rPr>
              <a:t>For example, if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lang="en-US" dirty="0">
                <a:solidFill>
                  <a:schemeClr val="bg1"/>
                </a:solidFill>
              </a:rPr>
              <a:t> class is the parent of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lang="en-US" dirty="0">
                <a:solidFill>
                  <a:schemeClr val="bg1"/>
                </a:solidFill>
              </a:rPr>
              <a:t>, then a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lang="en-US" dirty="0">
                <a:solidFill>
                  <a:schemeClr val="bg1"/>
                </a:solidFill>
              </a:rPr>
              <a:t> reference could be used to point to a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lang="en-US" dirty="0">
                <a:solidFill>
                  <a:schemeClr val="bg1"/>
                </a:solidFill>
              </a:rPr>
              <a:t> object</a:t>
            </a:r>
            <a:endParaRPr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794000" y="4893733"/>
            <a:ext cx="6464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Holiday special = new Christmas();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Polymorphism via Inheritance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63840" y="1131636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It is the type of the object being referenced, not the reference type, that determines which method is invoked 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Suppose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Mammal</a:t>
            </a:r>
            <a:r>
              <a:rPr lang="en-US" dirty="0">
                <a:solidFill>
                  <a:schemeClr val="bg1"/>
                </a:solidFill>
              </a:rPr>
              <a:t> class has a method called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-US" dirty="0">
                <a:solidFill>
                  <a:schemeClr val="bg1"/>
                </a:solidFill>
              </a:rPr>
              <a:t>, and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en-US" dirty="0">
                <a:solidFill>
                  <a:schemeClr val="bg1"/>
                </a:solidFill>
              </a:rPr>
              <a:t> class overrides it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Now consider the following invocation</a:t>
            </a:r>
            <a:endParaRPr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pet.move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-US" dirty="0">
                <a:solidFill>
                  <a:schemeClr val="bg1"/>
                </a:solidFill>
              </a:rPr>
              <a:t> refers to a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Mammal</a:t>
            </a:r>
            <a:r>
              <a:rPr lang="en-US" dirty="0">
                <a:solidFill>
                  <a:schemeClr val="bg1"/>
                </a:solidFill>
              </a:rPr>
              <a:t> object, it invokes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Mammal</a:t>
            </a:r>
            <a:r>
              <a:rPr lang="en-US" dirty="0">
                <a:solidFill>
                  <a:schemeClr val="bg1"/>
                </a:solidFill>
              </a:rPr>
              <a:t> version of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-US" dirty="0">
                <a:solidFill>
                  <a:schemeClr val="bg1"/>
                </a:solidFill>
              </a:rPr>
              <a:t>;  if it refers to a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en-US" dirty="0">
                <a:solidFill>
                  <a:schemeClr val="bg1"/>
                </a:solidFill>
              </a:rPr>
              <a:t> object, it invokes the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en-US" dirty="0">
                <a:solidFill>
                  <a:schemeClr val="bg1"/>
                </a:solidFill>
              </a:rPr>
              <a:t> version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1231875" y="1150450"/>
            <a:ext cx="2712278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Let’s look at an example that pays a set of employees using a polymorphic method</a:t>
            </a:r>
            <a:endParaRPr dirty="0">
              <a:solidFill>
                <a:schemeClr val="bg1"/>
              </a:solidFill>
            </a:endParaRPr>
          </a:p>
          <a:p>
            <a:pPr marL="342900" indent="-139700">
              <a:buNone/>
            </a:pPr>
            <a:endParaRPr dirty="0"/>
          </a:p>
        </p:txBody>
      </p:sp>
      <p:pic>
        <p:nvPicPr>
          <p:cNvPr id="128" name="Google Shape;128;p18" descr="Fig9.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153" y="462492"/>
            <a:ext cx="5135561" cy="579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2AA2-8027-4CC9-9BD1-BA8BFBDA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8" y="73151"/>
            <a:ext cx="11744264" cy="856998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Handling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E586-78ED-49B8-A385-F163FFAC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667" y="610553"/>
            <a:ext cx="10844738" cy="5102594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If we had a collections of Mammal objects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Then we could write code to loop through them and call their move() methods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So far so good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code would still work for any future classes that inherit from Mammal and it would inherit move() from Mammal or override it with its own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handling code stays the same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It calls the generic move() in Mammal if a more specialised move() has not been provided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The code is very extensible as more Mammals can be added in the future and each can move in its own way (if it overrides Mammal’s move())</a:t>
            </a:r>
          </a:p>
          <a:p>
            <a:r>
              <a:rPr lang="en-GB" sz="2800" dirty="0">
                <a:solidFill>
                  <a:schemeClr val="bg1"/>
                </a:solidFill>
              </a:rPr>
              <a:t>As the designer of the Mammal class, we may decide that having a generic move() method is pointless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We could define it as </a:t>
            </a:r>
            <a:r>
              <a:rPr lang="en-GB" sz="2400" i="1" dirty="0">
                <a:solidFill>
                  <a:schemeClr val="bg1"/>
                </a:solidFill>
              </a:rPr>
              <a:t>abstract</a:t>
            </a:r>
            <a:r>
              <a:rPr lang="en-GB" sz="2400" dirty="0">
                <a:solidFill>
                  <a:schemeClr val="bg1"/>
                </a:solidFill>
              </a:rPr>
              <a:t> and therefore not provide a definition but ensure any derived classes do</a:t>
            </a:r>
          </a:p>
        </p:txBody>
      </p:sp>
    </p:spTree>
    <p:extLst>
      <p:ext uri="{BB962C8B-B14F-4D97-AF65-F5344CB8AC3E}">
        <p14:creationId xmlns:p14="http://schemas.microsoft.com/office/powerpoint/2010/main" val="1579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6085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 Java </a:t>
            </a:r>
            <a:r>
              <a:rPr lang="en-US" i="1" dirty="0">
                <a:solidFill>
                  <a:schemeClr val="bg1"/>
                </a:solidFill>
              </a:rPr>
              <a:t>interface</a:t>
            </a:r>
            <a:r>
              <a:rPr lang="en-US" dirty="0">
                <a:solidFill>
                  <a:schemeClr val="bg1"/>
                </a:solidFill>
              </a:rPr>
              <a:t> is a collection of abstract methods and constants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i="1" dirty="0">
                <a:solidFill>
                  <a:schemeClr val="bg1"/>
                </a:solidFill>
              </a:rPr>
              <a:t>abstract method</a:t>
            </a:r>
            <a:r>
              <a:rPr lang="en-US" dirty="0">
                <a:solidFill>
                  <a:schemeClr val="bg1"/>
                </a:solidFill>
              </a:rPr>
              <a:t> is a method header without a method body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An abstract method can be declared using the modifier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dirty="0">
                <a:solidFill>
                  <a:schemeClr val="bg1"/>
                </a:solidFill>
              </a:rPr>
              <a:t>, but because all methods in an interface are abstract, usually it is left off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An interface is used to establish a set of methods that a class will/</a:t>
            </a:r>
            <a:r>
              <a:rPr lang="en-US">
                <a:solidFill>
                  <a:schemeClr val="bg1"/>
                </a:solidFill>
              </a:rPr>
              <a:t>must implement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529557" y="2516447"/>
            <a:ext cx="719455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Doable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doThis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doThat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doThis2(float value, char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doTheOther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(int num);</a:t>
            </a:r>
            <a:endParaRPr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1965324" y="1616726"/>
            <a:ext cx="3538537" cy="808038"/>
            <a:chOff x="773" y="931"/>
            <a:chExt cx="2229" cy="509"/>
          </a:xfrm>
        </p:grpSpPr>
        <p:sp>
          <p:nvSpPr>
            <p:cNvPr id="144" name="Google Shape;144;p20"/>
            <p:cNvSpPr txBox="1"/>
            <p:nvPr/>
          </p:nvSpPr>
          <p:spPr>
            <a:xfrm>
              <a:off x="773" y="931"/>
              <a:ext cx="2229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interface</a:t>
              </a:r>
              <a:r>
                <a:rPr lang="en-US" sz="2000" dirty="0">
                  <a:solidFill>
                    <a:schemeClr val="hlink"/>
                  </a:solidFill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</a:rPr>
                <a:t>is a reserved word</a:t>
              </a:r>
              <a:endParaRPr sz="2400" dirty="0">
                <a:solidFill>
                  <a:srgbClr val="008000"/>
                </a:solidFill>
              </a:endParaRPr>
            </a:p>
          </p:txBody>
        </p:sp>
        <p:cxnSp>
          <p:nvCxnSpPr>
            <p:cNvPr id="145" name="Google Shape;145;p20"/>
            <p:cNvCxnSpPr/>
            <p:nvPr/>
          </p:nvCxnSpPr>
          <p:spPr>
            <a:xfrm>
              <a:off x="1728" y="1200"/>
              <a:ext cx="0" cy="24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46" name="Google Shape;146;p20"/>
          <p:cNvSpPr txBox="1"/>
          <p:nvPr/>
        </p:nvSpPr>
        <p:spPr>
          <a:xfrm>
            <a:off x="5809990" y="2319053"/>
            <a:ext cx="3005137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8000"/>
                </a:solidFill>
              </a:rPr>
              <a:t>None of the methods in</a:t>
            </a:r>
            <a:endParaRPr dirty="0"/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an interface are given</a:t>
            </a:r>
            <a:endParaRPr dirty="0"/>
          </a:p>
          <a:p>
            <a:pPr algn="ctr"/>
            <a:r>
              <a:rPr lang="en-US" sz="2000" dirty="0">
                <a:solidFill>
                  <a:srgbClr val="008000"/>
                </a:solidFill>
              </a:rPr>
              <a:t>a definition (body)</a:t>
            </a:r>
            <a:endParaRPr sz="2400" dirty="0">
              <a:solidFill>
                <a:srgbClr val="008000"/>
              </a:solidFill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5878116" y="4270893"/>
            <a:ext cx="3597275" cy="1158875"/>
            <a:chOff x="2943" y="2832"/>
            <a:chExt cx="2266" cy="73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2943" y="3120"/>
              <a:ext cx="2266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A semicolon immediately</a:t>
              </a:r>
              <a:endParaRPr dirty="0"/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follows each method header</a:t>
              </a:r>
              <a:endParaRPr sz="2400" dirty="0">
                <a:solidFill>
                  <a:srgbClr val="008000"/>
                </a:solidFill>
              </a:endParaRPr>
            </a:p>
          </p:txBody>
        </p:sp>
        <p:cxnSp>
          <p:nvCxnSpPr>
            <p:cNvPr id="149" name="Google Shape;149;p20"/>
            <p:cNvCxnSpPr/>
            <p:nvPr/>
          </p:nvCxnSpPr>
          <p:spPr>
            <a:xfrm rot="10800000" flipH="1">
              <a:off x="4368" y="2832"/>
              <a:ext cx="138" cy="2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1751</Words>
  <Application>Microsoft Office PowerPoint</Application>
  <PresentationFormat>Widescreen</PresentationFormat>
  <Paragraphs>260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Trebuchet MS</vt:lpstr>
      <vt:lpstr>Wingdings</vt:lpstr>
      <vt:lpstr>1_Office Theme</vt:lpstr>
      <vt:lpstr>PowerPoint Presentation</vt:lpstr>
      <vt:lpstr>Polymorphism</vt:lpstr>
      <vt:lpstr>Polymorphism</vt:lpstr>
      <vt:lpstr>References and Inheritance</vt:lpstr>
      <vt:lpstr>Polymorphism via Inheritance</vt:lpstr>
      <vt:lpstr>PowerPoint Presentation</vt:lpstr>
      <vt:lpstr>Handling Code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Interfaces</vt:lpstr>
      <vt:lpstr>The Comparable Interface</vt:lpstr>
      <vt:lpstr>The Comparable Interface</vt:lpstr>
      <vt:lpstr>Interfaces</vt:lpstr>
      <vt:lpstr>References and Interfaces</vt:lpstr>
      <vt:lpstr>Polymorphism via Interfaces</vt:lpstr>
      <vt:lpstr>Polymorphism via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Mullier</dc:creator>
  <cp:lastModifiedBy>Mullier, Duncan</cp:lastModifiedBy>
  <cp:revision>19</cp:revision>
  <dcterms:modified xsi:type="dcterms:W3CDTF">2021-05-11T13:52:07Z</dcterms:modified>
</cp:coreProperties>
</file>