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3xQfjzsdVVaGM3c3/w4wxwuO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251396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379897" y="6356351"/>
            <a:ext cx="87376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9117513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type="title"/>
          </p:nvPr>
        </p:nvSpPr>
        <p:spPr>
          <a:xfrm>
            <a:off x="1524001" y="1992319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609603" y="1604966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5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4"/>
          <p:cNvSpPr txBox="1"/>
          <p:nvPr>
            <p:ph idx="2" type="body"/>
          </p:nvPr>
        </p:nvSpPr>
        <p:spPr>
          <a:xfrm>
            <a:off x="6193371" y="1604966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5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963086" y="4406906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5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963086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788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788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788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788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788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788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t/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6"/>
          <p:cNvSpPr/>
          <p:nvPr/>
        </p:nvSpPr>
        <p:spPr>
          <a:xfrm>
            <a:off x="6099203" y="0"/>
            <a:ext cx="6092799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t/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6"/>
          <p:cNvSpPr/>
          <p:nvPr/>
        </p:nvSpPr>
        <p:spPr>
          <a:xfrm>
            <a:off x="7097401" y="741200"/>
            <a:ext cx="4100000" cy="537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411"/>
              </a:srgbClr>
            </a:outerShdw>
          </a:effectLst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t/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6"/>
          <p:cNvSpPr txBox="1"/>
          <p:nvPr>
            <p:ph type="title"/>
          </p:nvPr>
        </p:nvSpPr>
        <p:spPr>
          <a:xfrm>
            <a:off x="389167" y="542537"/>
            <a:ext cx="53040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68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>
            <a:off x="389267" y="2473270"/>
            <a:ext cx="53040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2"/>
              </a:buClr>
              <a:buSzPts val="1400"/>
              <a:buNone/>
              <a:defRPr sz="788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11296612" y="6217622"/>
            <a:ext cx="731601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b="0" i="0" sz="56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1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1524006" y="1992316"/>
            <a:ext cx="10358968" cy="1433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6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1524006" y="6248406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4775203" y="6248406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13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9347205" y="6248406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591"/>
              <a:buFont typeface="Arial"/>
              <a:buNone/>
              <a:defRPr b="0" i="0" sz="591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idx="1" type="body"/>
          </p:nvPr>
        </p:nvSpPr>
        <p:spPr>
          <a:xfrm>
            <a:off x="609600" y="1658990"/>
            <a:ext cx="109728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157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3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12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12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12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12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12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125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Google Shape;85;p38"/>
          <p:cNvSpPr txBox="1"/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i="0" sz="225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918634" y="238334"/>
            <a:ext cx="10354733" cy="6594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914400" y="1169195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5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 rot="5400000">
            <a:off x="8210288" y="2456131"/>
            <a:ext cx="4519612" cy="28172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 rot="5400000">
            <a:off x="2474121" y="-259556"/>
            <a:ext cx="4519612" cy="8248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5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1524001" y="1992319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 rot="5400000">
            <a:off x="3831963" y="-1617398"/>
            <a:ext cx="4519612" cy="1096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5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2389719" y="4800603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2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0"/>
          <p:cNvSpPr/>
          <p:nvPr>
            <p:ph idx="2" type="pic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2389719" y="5367341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88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6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6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609603" y="273053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2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4766736" y="273057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5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609603" y="1435104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88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67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6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506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524001" y="1992319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5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sz="13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3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sz="13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idx="4" type="body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3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93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SzPts val="1400"/>
              <a:buNone/>
              <a:defRPr b="0" i="0" sz="1013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9347203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-14812" y="1836737"/>
            <a:ext cx="3024717" cy="2709862"/>
          </a:xfrm>
          <a:custGeom>
            <a:rect b="b" l="l" r="r" t="t"/>
            <a:pathLst>
              <a:path extrusionOk="0" h="120000" w="12000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143935" y="15878"/>
            <a:ext cx="1117600" cy="787400"/>
          </a:xfrm>
          <a:custGeom>
            <a:rect b="b" l="l" r="r" t="t"/>
            <a:pathLst>
              <a:path extrusionOk="0" h="120000" w="12000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24"/>
          <p:cNvSpPr/>
          <p:nvPr/>
        </p:nvSpPr>
        <p:spPr>
          <a:xfrm>
            <a:off x="1589618" y="354019"/>
            <a:ext cx="3022600" cy="227012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4"/>
          <p:cNvSpPr/>
          <p:nvPr/>
        </p:nvSpPr>
        <p:spPr>
          <a:xfrm>
            <a:off x="3475570" y="1196976"/>
            <a:ext cx="4893733" cy="3671887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4"/>
          <p:cNvSpPr/>
          <p:nvPr/>
        </p:nvSpPr>
        <p:spPr>
          <a:xfrm>
            <a:off x="4236" y="4797432"/>
            <a:ext cx="4557184" cy="2097087"/>
          </a:xfrm>
          <a:custGeom>
            <a:rect b="b" l="l" r="r" t="t"/>
            <a:pathLst>
              <a:path extrusionOk="0" h="120000" w="12000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411"/>
            </a:srgbClr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5992285" y="4425954"/>
            <a:ext cx="3018367" cy="226377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24"/>
          <p:cNvSpPr/>
          <p:nvPr/>
        </p:nvSpPr>
        <p:spPr>
          <a:xfrm>
            <a:off x="7462309" y="353151"/>
            <a:ext cx="3905249" cy="2930525"/>
          </a:xfrm>
          <a:custGeom>
            <a:rect b="b" l="l" r="r" t="t"/>
            <a:pathLst>
              <a:path extrusionOk="0" h="120000" w="12000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9529236" y="2555878"/>
            <a:ext cx="2677583" cy="39973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24"/>
          <p:cNvSpPr/>
          <p:nvPr/>
        </p:nvSpPr>
        <p:spPr>
          <a:xfrm rot="-5400000">
            <a:off x="5584035" y="-1418431"/>
            <a:ext cx="1722437" cy="45720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" name="Google Shape;1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6" y="-3175"/>
            <a:ext cx="10710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4"/>
          <p:cNvSpPr txBox="1"/>
          <p:nvPr>
            <p:ph type="title"/>
          </p:nvPr>
        </p:nvSpPr>
        <p:spPr>
          <a:xfrm>
            <a:off x="1267884" y="30480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4"/>
          <p:cNvSpPr txBox="1"/>
          <p:nvPr/>
        </p:nvSpPr>
        <p:spPr>
          <a:xfrm>
            <a:off x="1524005" y="6248404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4"/>
          <p:cNvSpPr txBox="1"/>
          <p:nvPr/>
        </p:nvSpPr>
        <p:spPr>
          <a:xfrm>
            <a:off x="4775202" y="6248404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963083" y="2110515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463044" y="2442558"/>
            <a:ext cx="2367062" cy="2441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Arrays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1691901" y="136525"/>
            <a:ext cx="8808198" cy="6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Arrays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1714500" y="602736"/>
            <a:ext cx="8763000" cy="5173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 for-each loop can be used when processing array elements: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for (int score : scores)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System.out.println(score);</a:t>
            </a:r>
            <a:endParaRPr sz="2000"/>
          </a:p>
          <a:p>
            <a:pPr indent="-457200" lvl="0" marL="4572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is only appropriate when processing all array elements from the lowest index to the highest index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for-each loop</a:t>
            </a:r>
            <a:endParaRPr/>
          </a:p>
          <a:p>
            <a:pPr indent="-457200" lvl="1" marL="714358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>
                <a:latin typeface="Times New Roman"/>
                <a:ea typeface="Times New Roman"/>
                <a:cs typeface="Times New Roman"/>
                <a:sym typeface="Times New Roman"/>
              </a:rPr>
              <a:t>for(variable to hold each value round the loop : array to process)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Equivalent for loop would be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(int i=0; i&lt;scores.length; i++)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System.out.println(score);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808923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 class BasicArray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Creates an array, fills it with various integer values,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modifies one value, then prints them out.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public static void main(String[] args)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final int LIMIT = 15, MULTIPLE = 10;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int[] list = new int[LIMIT];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 Initialize the array values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for (int index = 0; index &lt; LIMIT; index++)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list[index] = index * MULTIPLE;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list[5] = 999;  </a:t>
            </a: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change one array value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 Print the array values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for (int value : list)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System.out.print(value + "  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BasicArray Example</a:t>
            </a:r>
            <a:endParaRPr/>
          </a:p>
        </p:txBody>
      </p:sp>
      <p:pic>
        <p:nvPicPr>
          <p:cNvPr descr="Fig7.2.jpeg"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486" y="1331382"/>
            <a:ext cx="6357980" cy="484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Bounds Checking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Once an array is created, it has a fixed size</a:t>
            </a:r>
            <a:endParaRPr sz="2800"/>
          </a:p>
          <a:p>
            <a:pPr indent="-457200" lvl="0" marL="4572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An index used in an array reference must specify a valid element</a:t>
            </a:r>
            <a:endParaRPr sz="2800"/>
          </a:p>
          <a:p>
            <a:pPr indent="-457200" lvl="0" marL="4572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That is, the index value must be in range 0 to N-1</a:t>
            </a:r>
            <a:endParaRPr sz="2800"/>
          </a:p>
          <a:p>
            <a:pPr indent="-457200" lvl="0" marL="4572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 Java interpreter throws an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/>
              <a:t>if an array index is out of bounds </a:t>
            </a:r>
            <a:endParaRPr sz="2800"/>
          </a:p>
          <a:p>
            <a:pPr indent="-457200" lvl="0" marL="4572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This is called automatic </a:t>
            </a:r>
            <a:r>
              <a:rPr i="1" lang="en-US" sz="2800"/>
              <a:t>bounds checking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Bounds Checking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1676400" y="10668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None/>
            </a:pPr>
            <a:r>
              <a:rPr lang="en-US" sz="2960"/>
              <a:t>For example, if the array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codes</a:t>
            </a:r>
            <a:r>
              <a:rPr lang="en-US" sz="2960"/>
              <a:t> can hold 100 values, it can be indexed using only the numbers 0 to 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20"/>
              </a:spcBef>
              <a:spcAft>
                <a:spcPts val="0"/>
              </a:spcAft>
              <a:buSzPts val="2960"/>
              <a:buNone/>
            </a:pPr>
            <a:r>
              <a:rPr lang="en-US" sz="2960"/>
              <a:t>If the value of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960"/>
              <a:t> is 100, then the following reference will cause an exception to be thrown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665"/>
              </a:spcBef>
              <a:spcAft>
                <a:spcPts val="0"/>
              </a:spcAft>
              <a:buSzPts val="140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System.out.println(codes[count]);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20"/>
              </a:spcBef>
              <a:spcAft>
                <a:spcPts val="0"/>
              </a:spcAft>
              <a:buSzPts val="2960"/>
              <a:buNone/>
            </a:pPr>
            <a:r>
              <a:rPr lang="en-US" sz="2960"/>
              <a:t>It’s common to introduce </a:t>
            </a:r>
            <a:r>
              <a:rPr i="1" lang="en-US" sz="2960"/>
              <a:t>off-by-one errors</a:t>
            </a:r>
            <a:r>
              <a:rPr lang="en-US" sz="2960"/>
              <a:t> when using arrays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2667000" y="5334001"/>
            <a:ext cx="6280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index=0; index &lt;= 100; index++)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codes[index] = index*50 + epsilon;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6280151" y="4735514"/>
            <a:ext cx="1185863" cy="981075"/>
            <a:chOff x="3173" y="2886"/>
            <a:chExt cx="747" cy="618"/>
          </a:xfrm>
        </p:grpSpPr>
        <p:sp>
          <p:nvSpPr>
            <p:cNvPr id="203" name="Google Shape;203;p14"/>
            <p:cNvSpPr txBox="1"/>
            <p:nvPr/>
          </p:nvSpPr>
          <p:spPr>
            <a:xfrm>
              <a:off x="3173" y="2886"/>
              <a:ext cx="7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216" y="3264"/>
              <a:ext cx="672" cy="24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Google Shape;205;p14"/>
            <p:cNvCxnSpPr/>
            <p:nvPr/>
          </p:nvCxnSpPr>
          <p:spPr>
            <a:xfrm>
              <a:off x="3504" y="3120"/>
              <a:ext cx="48" cy="14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Bounds Checking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Each array object has a public constant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800"/>
              <a:t> that stores the size of the array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It is referenced using the array name</a:t>
            </a:r>
            <a:endParaRPr sz="2800"/>
          </a:p>
          <a:p>
            <a:pPr indent="-342900" lvl="0" marL="342900" rtl="0" algn="ctr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scores.length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Note that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800"/>
              <a:t> holds the number of elements, not the largest index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1491432" y="136525"/>
            <a:ext cx="8694300" cy="6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 class ReverseOrder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Reads a list of numbers from the user, storing them in an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array, then prints them in the opposite order.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public static void main(String[] args)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Scanner scan = new Scanner(System.in);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double[] numbers = new double[10];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System.out.println("The size of the array: " + numbers.length);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for (int index = 0; index &lt; numbers.length; index++)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System.out.print("Enter number " + (index+1) + ": ");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numbers[index] = scan.nextDouble();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System.out.println("The numbers in reverse order:");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for (int index = numbers.length-1; index &gt;= 0; index--)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System.out.print(numbers[index] + "  ");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Initializer Lists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1676400" y="1210739"/>
            <a:ext cx="8826752" cy="506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An </a:t>
            </a:r>
            <a:r>
              <a:rPr i="1" lang="en-US" sz="2800"/>
              <a:t>initializer list</a:t>
            </a:r>
            <a:r>
              <a:rPr lang="en-US" sz="2800"/>
              <a:t> can be used to instantiate and fill an array in one step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 values are delimited by braces and separated by commas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Examples: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int[] units = {147, 323, 89, 933, 540,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 269, 97, 114, 298, 476};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271"/>
              </a:spcBef>
              <a:spcAft>
                <a:spcPts val="0"/>
              </a:spcAft>
              <a:buSzPts val="1400"/>
              <a:buNone/>
            </a:pPr>
            <a:r>
              <a:rPr lang="en-US" sz="2353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char[] letterGrades = {'A', 'B', 'C', 'D', ’F'};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Initializer Lists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Note that when an initializer list is used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800"/>
              <a:t> operator is not used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/>
              <a:t>no size value is specified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 size of the array is determined by the number of items in the initializer list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An initializer list can be used only in the array declaration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1808923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 Demonstrates the use of an initializer list for an array.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 class Primes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Stores some prime numbers in an array and prints them.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FF"/>
              </a:buClr>
              <a:buSzPts val="1400"/>
              <a:buNone/>
            </a:pPr>
            <a:r>
              <a:rPr lang="en-US" sz="14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public static void main(String[] args)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int[] primeNums = {2, 3, 5, 7, 11, 13, 17, 19};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System.out.println("Array length: " + primeNums.length);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System.out.println("The first few prime numbers are:");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for (int prime : primeNums)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System.out.print(prime + "  ");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595859" y="119269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Iteration allows computers to do the same thing many, many times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But we also need to be able to access large data structures to take advantage of this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There are many different data structures</a:t>
            </a:r>
            <a:endParaRPr/>
          </a:p>
          <a:p>
            <a:pPr indent="-457200" lvl="1" marL="71435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/>
              <a:t>Such as linked list, stacks, queues etc.</a:t>
            </a:r>
            <a:endParaRPr/>
          </a:p>
          <a:p>
            <a:pPr indent="-457200" lvl="1" marL="71435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/>
              <a:t>Arrays are the simplest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Essentially they enable us to declare and use variables of the same type en masse</a:t>
            </a:r>
            <a:endParaRPr/>
          </a:p>
          <a:p>
            <a:pPr indent="-457200" lvl="1" marL="71435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/>
              <a:t>Can allocate an array of 1000 integers in one go</a:t>
            </a:r>
            <a:endParaRPr/>
          </a:p>
          <a:p>
            <a:pPr indent="-457200" lvl="1" marL="71435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/>
              <a:t>Can access each one indirectly via a variable</a:t>
            </a:r>
            <a:endParaRPr/>
          </a:p>
          <a:p>
            <a:pPr indent="-457200" lvl="1" marL="71435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/>
              <a:t>Can use the loop control variable to access it.</a:t>
            </a:r>
            <a:endParaRPr sz="257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An array </a:t>
            </a:r>
            <a:r>
              <a:rPr lang="en-US" sz="2800" u="sng"/>
              <a:t>is</a:t>
            </a:r>
            <a:r>
              <a:rPr lang="en-US" sz="2800"/>
              <a:t> an object and an array can </a:t>
            </a:r>
            <a:r>
              <a:rPr lang="en-US" sz="2800" u="sng"/>
              <a:t>hold</a:t>
            </a:r>
            <a:r>
              <a:rPr lang="en-US" sz="2800"/>
              <a:t> objects as elements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 array name is an object reference variable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So this is another way to depict an array:</a:t>
            </a:r>
            <a:endParaRPr sz="2800"/>
          </a:p>
        </p:txBody>
      </p:sp>
      <p:pic>
        <p:nvPicPr>
          <p:cNvPr descr="Inline1.jpeg"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587" y="3697816"/>
            <a:ext cx="3427413" cy="205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An array of objects really holds object references</a:t>
            </a:r>
            <a:endParaRPr sz="2800"/>
          </a:p>
          <a:p>
            <a:pPr indent="-457200" lvl="0" marL="457200" rtl="0" algn="l">
              <a:lnSpc>
                <a:spcPct val="8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The following declaration reserves space to store 5 references to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800"/>
              <a:t> objects</a:t>
            </a:r>
            <a:endParaRPr sz="2800"/>
          </a:p>
          <a:p>
            <a:pPr indent="0" lvl="0" marL="0" rtl="0" algn="ctr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String[] words = new String[5];</a:t>
            </a:r>
            <a:endParaRPr sz="2800"/>
          </a:p>
          <a:p>
            <a:pPr indent="-457200" lvl="0" marL="457200" rtl="0" algn="l">
              <a:lnSpc>
                <a:spcPct val="8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It does </a:t>
            </a:r>
            <a:r>
              <a:rPr lang="en-US" sz="2800" u="sng"/>
              <a:t>not</a:t>
            </a:r>
            <a:r>
              <a:rPr lang="en-US" sz="2800"/>
              <a:t> create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800"/>
              <a:t> objects themselves</a:t>
            </a:r>
            <a:endParaRPr sz="2800"/>
          </a:p>
          <a:p>
            <a:pPr indent="-457200" lvl="0" marL="457200" rtl="0" algn="l">
              <a:lnSpc>
                <a:spcPct val="8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Initially an array of objects holds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800"/>
              <a:t> references</a:t>
            </a:r>
            <a:endParaRPr sz="2800"/>
          </a:p>
          <a:p>
            <a:pPr indent="-457200" lvl="0" marL="457200" rtl="0" algn="l">
              <a:lnSpc>
                <a:spcPct val="8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Each object stored in an array must be instantiated separately</a:t>
            </a:r>
            <a:endParaRPr/>
          </a:p>
          <a:p>
            <a:pPr indent="-457200" lvl="1" marL="714358" rtl="0" algn="l">
              <a:lnSpc>
                <a:spcPct val="8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575"/>
              <a:t>Possibly using a loop</a:t>
            </a:r>
            <a:endParaRPr sz="257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1009933" y="1058447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/>
              <a:t>After initial creation, an array holds null references:</a:t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None/>
            </a:pPr>
            <a:r>
              <a:rPr lang="en-US"/>
              <a:t>Each element is a reference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3200"/>
              <a:buNone/>
            </a:pPr>
            <a:r>
              <a:rPr lang="en-US"/>
              <a:t>to an object:</a:t>
            </a:r>
            <a:endParaRPr/>
          </a:p>
        </p:txBody>
      </p:sp>
      <p:pic>
        <p:nvPicPr>
          <p:cNvPr descr="Inline2.jpeg"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964" y="2039938"/>
            <a:ext cx="21939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line3.jpeg" id="254" name="Google Shape;2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7531" y="4492625"/>
            <a:ext cx="4029075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1676400" y="1295400"/>
            <a:ext cx="876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/>
              <a:t>Keep in mind that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800"/>
              <a:t> objects can be created using literals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None/>
            </a:pPr>
            <a:r>
              <a:rPr lang="en-US" sz="2800"/>
              <a:t>The following declaration creates an array object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verbs</a:t>
            </a:r>
            <a:r>
              <a:rPr lang="en-US" sz="2800"/>
              <a:t> and fills it with four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800"/>
              <a:t> objects created using string literals</a:t>
            </a:r>
            <a:endParaRPr sz="2800"/>
          </a:p>
        </p:txBody>
      </p:sp>
      <p:sp>
        <p:nvSpPr>
          <p:cNvPr id="261" name="Google Shape;261;p23"/>
          <p:cNvSpPr txBox="1"/>
          <p:nvPr/>
        </p:nvSpPr>
        <p:spPr>
          <a:xfrm>
            <a:off x="2286000" y="4191001"/>
            <a:ext cx="780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verbs = {"play", "work", "eat", "sleep"};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752600" y="4876800"/>
            <a:ext cx="8077200" cy="1262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 </a:t>
            </a:r>
            <a:r>
              <a:rPr i="1" lang="en-US"/>
              <a:t>array</a:t>
            </a:r>
            <a:r>
              <a:rPr lang="en-US"/>
              <a:t> is an ordered list of values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306888" y="2971800"/>
            <a:ext cx="5137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0     1     2     3     4     5     6     7     8     9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4186238" y="3429001"/>
            <a:ext cx="5764212" cy="714375"/>
            <a:chOff x="1829" y="2112"/>
            <a:chExt cx="3631" cy="450"/>
          </a:xfrm>
        </p:grpSpPr>
        <p:grpSp>
          <p:nvGrpSpPr>
            <p:cNvPr id="106" name="Google Shape;106;p3"/>
            <p:cNvGrpSpPr/>
            <p:nvPr/>
          </p:nvGrpSpPr>
          <p:grpSpPr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2" name="Google Shape;112;p3"/>
              <p:cNvCxnSpPr/>
              <p:nvPr/>
            </p:nvCxnSpPr>
            <p:spPr>
              <a:xfrm>
                <a:off x="4571" y="3128"/>
                <a:ext cx="0" cy="4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3" name="Google Shape;113;p3"/>
            <p:cNvSpPr/>
            <p:nvPr/>
          </p:nvSpPr>
          <p:spPr>
            <a:xfrm>
              <a:off x="1860" y="220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79   87   94   82   67   98   87   81   74   91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 txBox="1"/>
          <p:nvPr/>
        </p:nvSpPr>
        <p:spPr>
          <a:xfrm>
            <a:off x="3219451" y="4521201"/>
            <a:ext cx="5661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array of size N is indexed from zero to N-1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2409826" y="2057400"/>
            <a:ext cx="2371725" cy="1924050"/>
            <a:chOff x="485" y="1342"/>
            <a:chExt cx="1494" cy="1212"/>
          </a:xfrm>
        </p:grpSpPr>
        <p:sp>
          <p:nvSpPr>
            <p:cNvPr id="116" name="Google Shape;116;p3"/>
            <p:cNvSpPr/>
            <p:nvPr/>
          </p:nvSpPr>
          <p:spPr>
            <a:xfrm>
              <a:off x="864" y="2304"/>
              <a:ext cx="6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scores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485" y="1342"/>
              <a:ext cx="149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entire array</a:t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has a single name</a:t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3"/>
            <p:cNvCxnSpPr/>
            <p:nvPr/>
          </p:nvCxnSpPr>
          <p:spPr>
            <a:xfrm>
              <a:off x="1200" y="1824"/>
              <a:ext cx="0" cy="48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9" name="Google Shape;119;p3"/>
          <p:cNvGrpSpPr/>
          <p:nvPr/>
        </p:nvGrpSpPr>
        <p:grpSpPr>
          <a:xfrm>
            <a:off x="5334001" y="2286001"/>
            <a:ext cx="4024313" cy="841375"/>
            <a:chOff x="2032" y="1390"/>
            <a:chExt cx="2535" cy="530"/>
          </a:xfrm>
        </p:grpSpPr>
        <p:sp>
          <p:nvSpPr>
            <p:cNvPr id="120" name="Google Shape;120;p3"/>
            <p:cNvSpPr txBox="1"/>
            <p:nvPr/>
          </p:nvSpPr>
          <p:spPr>
            <a:xfrm>
              <a:off x="2032" y="1390"/>
              <a:ext cx="253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Each value has a numeric </a:t>
              </a:r>
              <a:r>
                <a:rPr b="0" i="1" lang="en-US" sz="2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" name="Google Shape;121;p3"/>
            <p:cNvCxnSpPr/>
            <p:nvPr/>
          </p:nvCxnSpPr>
          <p:spPr>
            <a:xfrm flipH="1">
              <a:off x="3264" y="1632"/>
              <a:ext cx="336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22" name="Google Shape;122;p3"/>
          <p:cNvSpPr txBox="1"/>
          <p:nvPr/>
        </p:nvSpPr>
        <p:spPr>
          <a:xfrm>
            <a:off x="2806701" y="5130801"/>
            <a:ext cx="67484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array holds 10 values that are indexed from 0 to 9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573351" y="916620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A particular value in an array is referenced using the array name followed by the index in brackets</a:t>
            </a:r>
            <a:endParaRPr sz="2800"/>
          </a:p>
          <a:p>
            <a:pPr indent="-457200" lvl="0" marL="457200" rtl="0" algn="l">
              <a:lnSpc>
                <a:spcPct val="90000"/>
              </a:lnSpc>
              <a:spcBef>
                <a:spcPts val="25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For example, the expression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scores[2]</a:t>
            </a:r>
            <a:endParaRPr/>
          </a:p>
          <a:p>
            <a:pPr indent="-342899" lvl="2" marL="857216" rtl="0" algn="l">
              <a:lnSpc>
                <a:spcPct val="90000"/>
              </a:lnSpc>
              <a:spcBef>
                <a:spcPts val="256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50"/>
              <a:t>refers to the value </a:t>
            </a:r>
            <a:r>
              <a:rPr lang="en-US" sz="2350"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lang="en-US" sz="2350"/>
              <a:t> (the 3rd value in the array)</a:t>
            </a:r>
            <a:endParaRPr sz="2350"/>
          </a:p>
          <a:p>
            <a:pPr indent="-457200" lvl="0" marL="457200" rtl="0" algn="l">
              <a:lnSpc>
                <a:spcPct val="90000"/>
              </a:lnSpc>
              <a:spcBef>
                <a:spcPts val="25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/>
              <a:t>That expression represents a place to store a single integer and can be used wherever an integer variable can be used</a:t>
            </a:r>
            <a:endParaRPr sz="2800"/>
          </a:p>
        </p:txBody>
      </p:sp>
      <p:sp>
        <p:nvSpPr>
          <p:cNvPr id="129" name="Google Shape;129;p4"/>
          <p:cNvSpPr/>
          <p:nvPr/>
        </p:nvSpPr>
        <p:spPr>
          <a:xfrm>
            <a:off x="6464162" y="5484180"/>
            <a:ext cx="5137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0     1     2     3     4     5     6     7     8     9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6343512" y="5941381"/>
            <a:ext cx="5764212" cy="714375"/>
            <a:chOff x="1829" y="2112"/>
            <a:chExt cx="3631" cy="450"/>
          </a:xfrm>
        </p:grpSpPr>
        <p:grpSp>
          <p:nvGrpSpPr>
            <p:cNvPr id="131" name="Google Shape;131;p4"/>
            <p:cNvGrpSpPr/>
            <p:nvPr/>
          </p:nvGrpSpPr>
          <p:grpSpPr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32" name="Google Shape;132;p4"/>
              <p:cNvSpPr/>
              <p:nvPr/>
            </p:nvSpPr>
            <p:spPr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7" name="Google Shape;137;p4"/>
              <p:cNvCxnSpPr/>
              <p:nvPr/>
            </p:nvCxnSpPr>
            <p:spPr>
              <a:xfrm>
                <a:off x="4571" y="3128"/>
                <a:ext cx="0" cy="4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8" name="Google Shape;138;p4"/>
            <p:cNvSpPr/>
            <p:nvPr/>
          </p:nvSpPr>
          <p:spPr>
            <a:xfrm>
              <a:off x="1860" y="220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79   87   94   82   67   98   87   81   74   91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4567100" y="4569780"/>
            <a:ext cx="2371725" cy="1924050"/>
            <a:chOff x="485" y="1342"/>
            <a:chExt cx="1494" cy="1212"/>
          </a:xfrm>
        </p:grpSpPr>
        <p:sp>
          <p:nvSpPr>
            <p:cNvPr id="140" name="Google Shape;140;p4"/>
            <p:cNvSpPr/>
            <p:nvPr/>
          </p:nvSpPr>
          <p:spPr>
            <a:xfrm>
              <a:off x="864" y="2304"/>
              <a:ext cx="6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scores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485" y="1342"/>
              <a:ext cx="149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1676400" y="11430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/>
              <a:t>An array element can be assigned a value, printed, or used in a calculation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scores[2] = 89;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scores[first] = scores[first] + 2;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mean = (scores[0] + scores[1])/2;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System.out.println("Top = " + scores[5]);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676400" y="10668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The values held in an array are called </a:t>
            </a:r>
            <a:r>
              <a:rPr i="1" lang="en-US" sz="2960"/>
              <a:t>array elements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36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An array stores multiple values of the same type – the </a:t>
            </a:r>
            <a:r>
              <a:rPr i="1" lang="en-US" sz="2960"/>
              <a:t>element type</a:t>
            </a:r>
            <a:endParaRPr sz="2960"/>
          </a:p>
          <a:p>
            <a:pPr indent="-457200" lvl="0" marL="457200" rtl="0" algn="l">
              <a:lnSpc>
                <a:spcPct val="100000"/>
              </a:lnSpc>
              <a:spcBef>
                <a:spcPts val="1036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The element type can be a primitive type or an object reference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36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Therefore, we can create an array of integers, an array of characters, an array of </a:t>
            </a:r>
            <a:r>
              <a:rPr lang="en-US" sz="296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960"/>
              <a:t> objects, an array of </a:t>
            </a:r>
            <a:r>
              <a:rPr lang="en-US" sz="2960"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lang="en-US" sz="2960"/>
              <a:t> objects, etc.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36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In Java, the array itself is an object that must be instantiated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Declaring Arrays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1676400" y="12192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-US"/>
              <a:t> array could be declared as follows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int[] scores = new int[10];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Or equivalently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int[] scores;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 = new int[10];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The type of the variable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-US"/>
              <a:t> is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r>
              <a:rPr lang="en-US"/>
              <a:t> (an array of integers)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Note that the array type does not specify its size, but each object of that type has a specific size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The reference variable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-US"/>
              <a:t> is set to a new array object that can hold 10 integers (index 0 to 9)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Declaring Arrays</a:t>
            </a:r>
            <a:endParaRPr/>
          </a:p>
        </p:txBody>
      </p:sp>
      <p:pic>
        <p:nvPicPr>
          <p:cNvPr descr="Syntax creating an array.jpeg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0" y="1928813"/>
            <a:ext cx="6961859" cy="294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1694954" y="274638"/>
            <a:ext cx="8808198" cy="85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Declaring Arrays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808923" y="125375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Some other examples of array declarations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float[] prices = new float[500];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boolean[] flags;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flags = new boolean[20];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char[] codes = new char[1750];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FFFF00"/>
      </a:dk1>
      <a:lt1>
        <a:srgbClr val="FFFFFF"/>
      </a:lt1>
      <a:dk2>
        <a:srgbClr val="FFFF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