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3" r:id="rId3"/>
    <p:sldId id="344" r:id="rId4"/>
    <p:sldId id="345" r:id="rId5"/>
    <p:sldId id="312" r:id="rId6"/>
    <p:sldId id="299" r:id="rId7"/>
    <p:sldId id="313" r:id="rId8"/>
    <p:sldId id="314" r:id="rId9"/>
    <p:sldId id="306" r:id="rId10"/>
    <p:sldId id="307" r:id="rId11"/>
    <p:sldId id="309" r:id="rId12"/>
    <p:sldId id="310" r:id="rId13"/>
    <p:sldId id="311" r:id="rId14"/>
    <p:sldId id="298" r:id="rId15"/>
    <p:sldId id="316" r:id="rId16"/>
    <p:sldId id="315" r:id="rId17"/>
    <p:sldId id="300" r:id="rId18"/>
    <p:sldId id="301" r:id="rId19"/>
    <p:sldId id="321" r:id="rId20"/>
    <p:sldId id="322" r:id="rId21"/>
    <p:sldId id="323" r:id="rId22"/>
    <p:sldId id="326" r:id="rId23"/>
    <p:sldId id="339" r:id="rId24"/>
    <p:sldId id="340" r:id="rId25"/>
    <p:sldId id="341" r:id="rId26"/>
    <p:sldId id="305" r:id="rId27"/>
    <p:sldId id="296" r:id="rId28"/>
    <p:sldId id="342" r:id="rId29"/>
    <p:sldId id="297" r:id="rId30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33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61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7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Note, this is identical in C/C++/C#/Java and many other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1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Note, this would be exactly the same in C# except </a:t>
            </a:r>
            <a:r>
              <a:rPr lang="en-GB" dirty="0" err="1"/>
              <a:t>System.out.println</a:t>
            </a:r>
            <a:r>
              <a:rPr lang="en-GB" dirty="0"/>
              <a:t> would be replaced by </a:t>
            </a:r>
            <a:r>
              <a:rPr lang="en-GB" dirty="0" err="1"/>
              <a:t>Console.WriteLine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C/C++/C# the final keyword is replaced by the </a:t>
            </a:r>
            <a:r>
              <a:rPr lang="en-GB" dirty="0" err="1"/>
              <a:t>const</a:t>
            </a:r>
            <a:r>
              <a:rPr lang="en-GB" dirty="0"/>
              <a:t> keyword.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2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3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2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62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8" name="Google Shape;78;p13"/>
          <p:cNvSpPr/>
          <p:nvPr/>
        </p:nvSpPr>
        <p:spPr>
          <a:xfrm>
            <a:off x="6099200" y="0"/>
            <a:ext cx="60928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9" name="Google Shape;79;p13"/>
          <p:cNvSpPr/>
          <p:nvPr/>
        </p:nvSpPr>
        <p:spPr>
          <a:xfrm>
            <a:off x="7097400" y="741200"/>
            <a:ext cx="4100000" cy="537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BDBDBD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389167" y="542533"/>
            <a:ext cx="5304000" cy="1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389267" y="2473267"/>
            <a:ext cx="5304000" cy="3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3751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1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524002" y="1992313"/>
            <a:ext cx="10358967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1524002" y="6248403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4775202" y="6248403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Java Foundations, 3rd Edition, Lewis/DePasquale/Chase</a:t>
            </a:r>
            <a:endParaRPr lang="en-US"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9347202" y="6248403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40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10972800" cy="4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4972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918633" y="238328"/>
            <a:ext cx="10354733" cy="6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1169194"/>
            <a:ext cx="10964333" cy="45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  <a:defRPr sz="3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ccc</a:t>
            </a:r>
            <a:endParaRPr dirty="0"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8210286" y="2456128"/>
            <a:ext cx="4519612" cy="281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2474119" y="-259557"/>
            <a:ext cx="4519612" cy="824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1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524000" y="1992313"/>
            <a:ext cx="10354733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 rot="5400000">
            <a:off x="3831961" y="-1617399"/>
            <a:ext cx="4519612" cy="1096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5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2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936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524000" y="1992313"/>
            <a:ext cx="10354733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2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524000" y="1992313"/>
            <a:ext cx="10354733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5380567" cy="45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193367" y="1604963"/>
            <a:ext cx="5380567" cy="45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1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"/>
          <p:cNvSpPr/>
          <p:nvPr/>
        </p:nvSpPr>
        <p:spPr>
          <a:xfrm>
            <a:off x="-14815" y="1836737"/>
            <a:ext cx="3024716" cy="2709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7851" y="19894"/>
                </a:moveTo>
                <a:lnTo>
                  <a:pt x="56515" y="17715"/>
                </a:lnTo>
                <a:lnTo>
                  <a:pt x="54919" y="0"/>
                </a:lnTo>
                <a:lnTo>
                  <a:pt x="40979" y="913"/>
                </a:lnTo>
                <a:lnTo>
                  <a:pt x="39972" y="17715"/>
                </a:lnTo>
                <a:lnTo>
                  <a:pt x="30650" y="20386"/>
                </a:lnTo>
                <a:lnTo>
                  <a:pt x="17298" y="6045"/>
                </a:lnTo>
                <a:lnTo>
                  <a:pt x="7977" y="10404"/>
                </a:lnTo>
                <a:lnTo>
                  <a:pt x="16794" y="26432"/>
                </a:lnTo>
                <a:lnTo>
                  <a:pt x="10580" y="31634"/>
                </a:lnTo>
                <a:lnTo>
                  <a:pt x="0" y="29736"/>
                </a:lnTo>
                <a:lnTo>
                  <a:pt x="0" y="89490"/>
                </a:lnTo>
                <a:lnTo>
                  <a:pt x="8481" y="86186"/>
                </a:lnTo>
                <a:lnTo>
                  <a:pt x="15199" y="91810"/>
                </a:lnTo>
                <a:lnTo>
                  <a:pt x="5878" y="106080"/>
                </a:lnTo>
                <a:lnTo>
                  <a:pt x="14695" y="112196"/>
                </a:lnTo>
                <a:lnTo>
                  <a:pt x="30650" y="99191"/>
                </a:lnTo>
                <a:lnTo>
                  <a:pt x="39972" y="101792"/>
                </a:lnTo>
                <a:lnTo>
                  <a:pt x="42071" y="119507"/>
                </a:lnTo>
                <a:lnTo>
                  <a:pt x="56011" y="120000"/>
                </a:lnTo>
                <a:lnTo>
                  <a:pt x="57522" y="101370"/>
                </a:lnTo>
                <a:lnTo>
                  <a:pt x="69363" y="98769"/>
                </a:lnTo>
                <a:lnTo>
                  <a:pt x="83386" y="111775"/>
                </a:lnTo>
                <a:lnTo>
                  <a:pt x="92624" y="106994"/>
                </a:lnTo>
                <a:lnTo>
                  <a:pt x="83386" y="91388"/>
                </a:lnTo>
                <a:lnTo>
                  <a:pt x="89601" y="84850"/>
                </a:lnTo>
                <a:lnTo>
                  <a:pt x="108159" y="92231"/>
                </a:lnTo>
                <a:lnTo>
                  <a:pt x="113785" y="84077"/>
                </a:lnTo>
                <a:lnTo>
                  <a:pt x="96822" y="73602"/>
                </a:lnTo>
                <a:lnTo>
                  <a:pt x="98838" y="64534"/>
                </a:lnTo>
                <a:lnTo>
                  <a:pt x="119999" y="62847"/>
                </a:lnTo>
                <a:lnTo>
                  <a:pt x="119496" y="53708"/>
                </a:lnTo>
                <a:lnTo>
                  <a:pt x="98334" y="51107"/>
                </a:lnTo>
                <a:lnTo>
                  <a:pt x="96235" y="44217"/>
                </a:lnTo>
                <a:lnTo>
                  <a:pt x="113282" y="34235"/>
                </a:lnTo>
                <a:lnTo>
                  <a:pt x="107655" y="26010"/>
                </a:lnTo>
                <a:lnTo>
                  <a:pt x="88509" y="32478"/>
                </a:lnTo>
                <a:lnTo>
                  <a:pt x="82295" y="27275"/>
                </a:lnTo>
                <a:lnTo>
                  <a:pt x="92120" y="12161"/>
                </a:lnTo>
                <a:lnTo>
                  <a:pt x="82799" y="7381"/>
                </a:lnTo>
                <a:lnTo>
                  <a:pt x="67851" y="19894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43933" y="15875"/>
            <a:ext cx="1117600" cy="78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136" y="13548"/>
                </a:moveTo>
                <a:lnTo>
                  <a:pt x="66590" y="11129"/>
                </a:lnTo>
                <a:lnTo>
                  <a:pt x="65454" y="0"/>
                </a:lnTo>
                <a:lnTo>
                  <a:pt x="54090" y="0"/>
                </a:lnTo>
                <a:lnTo>
                  <a:pt x="52727" y="11129"/>
                </a:lnTo>
                <a:lnTo>
                  <a:pt x="45000" y="14032"/>
                </a:lnTo>
                <a:lnTo>
                  <a:pt x="33181" y="0"/>
                </a:lnTo>
                <a:lnTo>
                  <a:pt x="25909" y="3387"/>
                </a:lnTo>
                <a:lnTo>
                  <a:pt x="33409" y="20322"/>
                </a:lnTo>
                <a:lnTo>
                  <a:pt x="28181" y="25887"/>
                </a:lnTo>
                <a:lnTo>
                  <a:pt x="11363" y="19596"/>
                </a:lnTo>
                <a:lnTo>
                  <a:pt x="7272" y="26370"/>
                </a:lnTo>
                <a:lnTo>
                  <a:pt x="20454" y="38467"/>
                </a:lnTo>
                <a:lnTo>
                  <a:pt x="18181" y="47661"/>
                </a:lnTo>
                <a:lnTo>
                  <a:pt x="454" y="48870"/>
                </a:lnTo>
                <a:lnTo>
                  <a:pt x="0" y="59032"/>
                </a:lnTo>
                <a:lnTo>
                  <a:pt x="18181" y="61935"/>
                </a:lnTo>
                <a:lnTo>
                  <a:pt x="20000" y="70645"/>
                </a:lnTo>
                <a:lnTo>
                  <a:pt x="6590" y="83467"/>
                </a:lnTo>
                <a:lnTo>
                  <a:pt x="11363" y="91451"/>
                </a:lnTo>
                <a:lnTo>
                  <a:pt x="26363" y="83951"/>
                </a:lnTo>
                <a:lnTo>
                  <a:pt x="32045" y="90000"/>
                </a:lnTo>
                <a:lnTo>
                  <a:pt x="24318" y="105241"/>
                </a:lnTo>
                <a:lnTo>
                  <a:pt x="31590" y="111774"/>
                </a:lnTo>
                <a:lnTo>
                  <a:pt x="45000" y="97741"/>
                </a:lnTo>
                <a:lnTo>
                  <a:pt x="52727" y="100645"/>
                </a:lnTo>
                <a:lnTo>
                  <a:pt x="54545" y="119516"/>
                </a:lnTo>
                <a:lnTo>
                  <a:pt x="66363" y="120000"/>
                </a:lnTo>
                <a:lnTo>
                  <a:pt x="67500" y="100161"/>
                </a:lnTo>
                <a:lnTo>
                  <a:pt x="77500" y="97500"/>
                </a:lnTo>
                <a:lnTo>
                  <a:pt x="89318" y="111290"/>
                </a:lnTo>
                <a:lnTo>
                  <a:pt x="97045" y="106209"/>
                </a:lnTo>
                <a:lnTo>
                  <a:pt x="89318" y="89516"/>
                </a:lnTo>
                <a:lnTo>
                  <a:pt x="94545" y="82500"/>
                </a:lnTo>
                <a:lnTo>
                  <a:pt x="110000" y="90483"/>
                </a:lnTo>
                <a:lnTo>
                  <a:pt x="114772" y="81774"/>
                </a:lnTo>
                <a:lnTo>
                  <a:pt x="100454" y="70645"/>
                </a:lnTo>
                <a:lnTo>
                  <a:pt x="102272" y="60967"/>
                </a:lnTo>
                <a:lnTo>
                  <a:pt x="120000" y="59032"/>
                </a:lnTo>
                <a:lnTo>
                  <a:pt x="119545" y="49354"/>
                </a:lnTo>
                <a:lnTo>
                  <a:pt x="101818" y="46693"/>
                </a:lnTo>
                <a:lnTo>
                  <a:pt x="100000" y="39193"/>
                </a:lnTo>
                <a:lnTo>
                  <a:pt x="114318" y="28790"/>
                </a:lnTo>
                <a:lnTo>
                  <a:pt x="109545" y="19838"/>
                </a:lnTo>
                <a:lnTo>
                  <a:pt x="93636" y="26854"/>
                </a:lnTo>
                <a:lnTo>
                  <a:pt x="88409" y="21290"/>
                </a:lnTo>
                <a:lnTo>
                  <a:pt x="96590" y="5080"/>
                </a:lnTo>
                <a:lnTo>
                  <a:pt x="88863" y="0"/>
                </a:lnTo>
                <a:lnTo>
                  <a:pt x="76136" y="13548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589616" y="354013"/>
            <a:ext cx="3022600" cy="2270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3382431" y="1163350"/>
            <a:ext cx="4893733" cy="3671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234" y="4797426"/>
            <a:ext cx="4557183" cy="2097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7" y="32520"/>
                </a:moveTo>
                <a:lnTo>
                  <a:pt x="66716" y="28887"/>
                </a:lnTo>
                <a:lnTo>
                  <a:pt x="65378" y="0"/>
                </a:lnTo>
                <a:lnTo>
                  <a:pt x="53729" y="1453"/>
                </a:lnTo>
                <a:lnTo>
                  <a:pt x="52837" y="28887"/>
                </a:lnTo>
                <a:lnTo>
                  <a:pt x="45034" y="33247"/>
                </a:lnTo>
                <a:lnTo>
                  <a:pt x="33776" y="9901"/>
                </a:lnTo>
                <a:lnTo>
                  <a:pt x="26028" y="16987"/>
                </a:lnTo>
                <a:lnTo>
                  <a:pt x="33385" y="43058"/>
                </a:lnTo>
                <a:lnTo>
                  <a:pt x="28202" y="51597"/>
                </a:lnTo>
                <a:lnTo>
                  <a:pt x="11258" y="41695"/>
                </a:lnTo>
                <a:lnTo>
                  <a:pt x="7357" y="52323"/>
                </a:lnTo>
                <a:lnTo>
                  <a:pt x="20343" y="70673"/>
                </a:lnTo>
                <a:lnTo>
                  <a:pt x="18225" y="84753"/>
                </a:lnTo>
                <a:lnTo>
                  <a:pt x="390" y="86843"/>
                </a:lnTo>
                <a:lnTo>
                  <a:pt x="0" y="102467"/>
                </a:lnTo>
                <a:lnTo>
                  <a:pt x="18225" y="106646"/>
                </a:lnTo>
                <a:lnTo>
                  <a:pt x="19953" y="120000"/>
                </a:lnTo>
                <a:lnTo>
                  <a:pt x="100548" y="120000"/>
                </a:lnTo>
                <a:lnTo>
                  <a:pt x="102275" y="105193"/>
                </a:lnTo>
                <a:lnTo>
                  <a:pt x="120000" y="102467"/>
                </a:lnTo>
                <a:lnTo>
                  <a:pt x="119609" y="87570"/>
                </a:lnTo>
                <a:lnTo>
                  <a:pt x="101830" y="83300"/>
                </a:lnTo>
                <a:lnTo>
                  <a:pt x="100046" y="72036"/>
                </a:lnTo>
                <a:lnTo>
                  <a:pt x="114370" y="55866"/>
                </a:lnTo>
                <a:lnTo>
                  <a:pt x="109633" y="42422"/>
                </a:lnTo>
                <a:lnTo>
                  <a:pt x="93581" y="52959"/>
                </a:lnTo>
                <a:lnTo>
                  <a:pt x="88397" y="44511"/>
                </a:lnTo>
                <a:lnTo>
                  <a:pt x="96590" y="19803"/>
                </a:lnTo>
                <a:lnTo>
                  <a:pt x="88787" y="11990"/>
                </a:lnTo>
                <a:lnTo>
                  <a:pt x="76247" y="32520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5992283" y="4425951"/>
            <a:ext cx="3018367" cy="2263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7562426" y="287947"/>
            <a:ext cx="3905249" cy="2930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9529234" y="2555876"/>
            <a:ext cx="2677583" cy="3997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1"/>
          <p:cNvSpPr/>
          <p:nvPr/>
        </p:nvSpPr>
        <p:spPr>
          <a:xfrm rot="-5400000">
            <a:off x="5584031" y="-1418431"/>
            <a:ext cx="1722437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234" y="-3175"/>
            <a:ext cx="10710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1272617" y="236539"/>
            <a:ext cx="10354733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Google Shape;25;p1"/>
          <p:cNvSpPr txBox="1"/>
          <p:nvPr/>
        </p:nvSpPr>
        <p:spPr>
          <a:xfrm>
            <a:off x="1524001" y="6248401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4775201" y="6248401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Google Shape;28;p1"/>
          <p:cNvSpPr txBox="1">
            <a:spLocks noGrp="1"/>
          </p:cNvSpPr>
          <p:nvPr>
            <p:ph type="body" idx="1"/>
          </p:nvPr>
        </p:nvSpPr>
        <p:spPr>
          <a:xfrm>
            <a:off x="1094316" y="2061379"/>
            <a:ext cx="10964333" cy="45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5506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85800" marR="0" lvl="0" indent="-457200" algn="l" rtl="0">
        <a:lnSpc>
          <a:spcPct val="100000"/>
        </a:lnSpc>
        <a:spcBef>
          <a:spcPts val="0"/>
        </a:spcBef>
        <a:spcAft>
          <a:spcPts val="0"/>
        </a:spcAft>
        <a:buClr>
          <a:srgbClr val="FFFF00"/>
        </a:buClr>
        <a:buFont typeface="Wingdings" panose="05000000000000000000" pitchFamily="2" charset="2"/>
        <a:buChar char="v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1313895" y="1065106"/>
            <a:ext cx="10363200" cy="1470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Sequence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"/>
          </p:nvPr>
        </p:nvSpPr>
        <p:spPr>
          <a:xfrm>
            <a:off x="2228295" y="2874146"/>
            <a:ext cx="85344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Defining Variables and Variable Types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println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we can invoke the </a:t>
            </a:r>
            <a:r>
              <a:rPr lang="en-US" sz="2800" dirty="0" err="1">
                <a:latin typeface="Courier New" pitchFamily="-110" charset="0"/>
              </a:rPr>
              <a:t>println</a:t>
            </a:r>
            <a:r>
              <a:rPr lang="en-US" dirty="0"/>
              <a:t> method to print a character string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The </a:t>
            </a:r>
            <a:r>
              <a:rPr lang="en-US" sz="2800" dirty="0" err="1">
                <a:latin typeface="Courier New" pitchFamily="-110" charset="0"/>
              </a:rPr>
              <a:t>System.out</a:t>
            </a:r>
            <a:r>
              <a:rPr lang="en-US" dirty="0"/>
              <a:t> object represents a destination (the monitor) to which we can send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Syntax invoking a method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083" y="3655484"/>
            <a:ext cx="6408640" cy="2423583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The </a:t>
            </a:r>
            <a:r>
              <a:rPr lang="en-US" i="1" dirty="0"/>
              <a:t>string concatenation operator</a:t>
            </a:r>
            <a:r>
              <a:rPr lang="en-US" dirty="0"/>
              <a:t> (</a:t>
            </a:r>
            <a:r>
              <a:rPr lang="en-US" sz="2800" dirty="0">
                <a:latin typeface="Courier New" pitchFamily="-110" charset="0"/>
              </a:rPr>
              <a:t>+</a:t>
            </a:r>
            <a:r>
              <a:rPr lang="en-US" dirty="0"/>
              <a:t>) is used to append one string to the end of another</a:t>
            </a:r>
          </a:p>
          <a:p>
            <a:pPr algn="ctr">
              <a:spcBef>
                <a:spcPct val="40000"/>
              </a:spcBef>
              <a:buNone/>
            </a:pPr>
            <a:r>
              <a:rPr lang="en-US" dirty="0">
                <a:latin typeface="Courier New" pitchFamily="-110" charset="0"/>
              </a:rPr>
              <a:t>"Peanut butter " + "and jelly"</a:t>
            </a:r>
          </a:p>
          <a:p>
            <a:pPr>
              <a:spcBef>
                <a:spcPct val="40000"/>
              </a:spcBef>
            </a:pPr>
            <a:r>
              <a:rPr lang="en-US" dirty="0"/>
              <a:t>It can also be used to append a number to a string</a:t>
            </a:r>
          </a:p>
          <a:p>
            <a:pPr>
              <a:spcBef>
                <a:spcPct val="40000"/>
              </a:spcBef>
            </a:pPr>
            <a:r>
              <a:rPr lang="en-US" dirty="0"/>
              <a:t>A string literal cannot be broken across two lines in 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60000"/>
              </a:spcBef>
            </a:pPr>
            <a:r>
              <a:rPr lang="en-US" dirty="0"/>
              <a:t>The + operator is also used for arithmetic addition</a:t>
            </a:r>
          </a:p>
          <a:p>
            <a:pPr>
              <a:spcBef>
                <a:spcPct val="60000"/>
              </a:spcBef>
            </a:pPr>
            <a:r>
              <a:rPr lang="en-US" dirty="0"/>
              <a:t>The function that it performs depends on the type of the information on which it operates</a:t>
            </a:r>
          </a:p>
          <a:p>
            <a:pPr>
              <a:spcBef>
                <a:spcPct val="60000"/>
              </a:spcBef>
            </a:pPr>
            <a:r>
              <a:rPr lang="en-US" dirty="0"/>
              <a:t>If both operands are strings, or if one is a string and one is a number, it performs string concatenation</a:t>
            </a:r>
          </a:p>
          <a:p>
            <a:pPr>
              <a:spcBef>
                <a:spcPct val="60000"/>
              </a:spcBef>
            </a:pPr>
            <a:r>
              <a:rPr lang="en-US" dirty="0"/>
              <a:t>If both operands are numeric, it adds them</a:t>
            </a:r>
          </a:p>
          <a:p>
            <a:pPr>
              <a:spcBef>
                <a:spcPct val="60000"/>
              </a:spcBef>
            </a:pPr>
            <a:r>
              <a:rPr lang="en-US" dirty="0"/>
              <a:t>The + operator is evaluated left to right, but parentheses can be used to force the order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we wanted to print a the quote character?</a:t>
            </a:r>
          </a:p>
          <a:p>
            <a:r>
              <a:rPr lang="en-US" dirty="0"/>
              <a:t>The following line would confuse the compiler because it would interpret the second quote as the end of the string</a:t>
            </a:r>
          </a:p>
          <a:p>
            <a:pPr algn="ctr">
              <a:buNone/>
            </a:pPr>
            <a:r>
              <a:rPr lang="en-US" sz="2162" dirty="0" err="1"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System.out.println("I</a:t>
            </a:r>
            <a:r>
              <a:rPr lang="en-US" sz="2162" dirty="0"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said "Hello" to you.");</a:t>
            </a:r>
          </a:p>
          <a:p>
            <a:r>
              <a:rPr lang="en-US" dirty="0"/>
              <a:t>An </a:t>
            </a:r>
            <a:r>
              <a:rPr lang="en-US" i="1" dirty="0"/>
              <a:t>escape sequence</a:t>
            </a:r>
            <a:r>
              <a:rPr lang="en-US" dirty="0"/>
              <a:t> is a series of characters that represents a special character</a:t>
            </a:r>
          </a:p>
          <a:p>
            <a:r>
              <a:rPr lang="en-US" dirty="0"/>
              <a:t>An escape sequence begins with a backslash character (</a:t>
            </a:r>
            <a:r>
              <a:rPr lang="en-US" dirty="0">
                <a:latin typeface="Courier New" pitchFamily="-110" charset="0"/>
              </a:rPr>
              <a:t>\</a:t>
            </a:r>
            <a:r>
              <a:rPr lang="en-US" dirty="0"/>
              <a:t>)</a:t>
            </a:r>
          </a:p>
          <a:p>
            <a:pPr algn="ctr">
              <a:buNone/>
            </a:pPr>
            <a:r>
              <a:rPr lang="en-US" sz="2162" dirty="0" err="1">
                <a:latin typeface="Courier New" pitchFamily="-110" charset="0"/>
              </a:rPr>
              <a:t>System.out.println("I</a:t>
            </a:r>
            <a:r>
              <a:rPr lang="en-US" sz="2162" dirty="0">
                <a:latin typeface="Courier New" pitchFamily="-110" charset="0"/>
              </a:rPr>
              <a:t> said \"Hello\" to you.");</a:t>
            </a:r>
            <a:endParaRPr lang="en-US" sz="2162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escape sequences: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Fig2.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697" y="2212975"/>
            <a:ext cx="4825189" cy="2951692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A </a:t>
            </a:r>
            <a:r>
              <a:rPr lang="en-US" i="1" dirty="0"/>
              <a:t>constant </a:t>
            </a:r>
            <a:r>
              <a:rPr lang="en-US" dirty="0"/>
              <a:t>is an identifier that is similar to a variable except that it holds the same value during its entire existence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As the name implies, it is constant, not variable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The compiler will issue an error if you try to change the value of a constant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In Java, we use the </a:t>
            </a:r>
            <a:r>
              <a:rPr lang="en-US" dirty="0">
                <a:latin typeface="Courier New" pitchFamily="-110" charset="0"/>
              </a:rPr>
              <a:t>final</a:t>
            </a:r>
            <a:r>
              <a:rPr lang="en-US" dirty="0"/>
              <a:t> modifier to declare a constant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sz="2400" dirty="0">
                <a:latin typeface="Courier New" pitchFamily="-110" charset="0"/>
              </a:rPr>
              <a:t>final </a:t>
            </a:r>
            <a:r>
              <a:rPr lang="en-US" sz="2400" dirty="0" err="1">
                <a:latin typeface="Courier New" pitchFamily="-110" charset="0"/>
              </a:rPr>
              <a:t>int</a:t>
            </a:r>
            <a:r>
              <a:rPr lang="en-US" sz="2400" dirty="0">
                <a:latin typeface="Courier New" pitchFamily="-110" charset="0"/>
              </a:rPr>
              <a:t> MIN_HEIGHT = 69;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45000"/>
              </a:spcBef>
            </a:pPr>
            <a:r>
              <a:rPr lang="en-US" dirty="0"/>
              <a:t>Constants are useful for three important reasons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First, they give meaning to otherwise unclear literal values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For example, </a:t>
            </a:r>
            <a:r>
              <a:rPr lang="en-US" dirty="0">
                <a:latin typeface="Courier New"/>
                <a:cs typeface="Courier New"/>
              </a:rPr>
              <a:t>MAX_LOAD</a:t>
            </a:r>
            <a:r>
              <a:rPr lang="en-US" dirty="0"/>
              <a:t> means more than the literal 250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Second, they facilitate program maintenance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If a constant is used in multiple places, its value need only be updated in one place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Third, they formally establish that a value should not change, avoiding inadvertent errors by other programmers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800" dirty="0"/>
              <a:t>There are eight primitive data types in Java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800" dirty="0"/>
              <a:t>Four of them represent integers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>
                <a:latin typeface="Courier New" pitchFamily="-110" charset="0"/>
              </a:rPr>
              <a:t>byte</a:t>
            </a:r>
            <a:r>
              <a:rPr lang="en-US" dirty="0"/>
              <a:t>, </a:t>
            </a:r>
            <a:r>
              <a:rPr lang="en-US" dirty="0">
                <a:latin typeface="Courier New" pitchFamily="-110" charset="0"/>
              </a:rPr>
              <a:t>short</a:t>
            </a:r>
            <a:r>
              <a:rPr lang="en-US" dirty="0"/>
              <a:t>, </a:t>
            </a:r>
            <a:r>
              <a:rPr lang="en-US" dirty="0" err="1">
                <a:latin typeface="Courier New" pitchFamily="-110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-110" charset="0"/>
              </a:rPr>
              <a:t>long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800" dirty="0"/>
              <a:t>Two of them represent floating point numbers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>
                <a:latin typeface="Courier New" pitchFamily="-110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itchFamily="-110" charset="0"/>
              </a:rPr>
              <a:t>double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800" dirty="0"/>
              <a:t>One of them represents characters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>
                <a:latin typeface="Courier New" pitchFamily="-110" charset="0"/>
              </a:rPr>
              <a:t>char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800" dirty="0"/>
              <a:t>And one of them represents </a:t>
            </a:r>
            <a:r>
              <a:rPr lang="en-US" sz="2800" dirty="0" err="1"/>
              <a:t>boolean</a:t>
            </a:r>
            <a:r>
              <a:rPr lang="en-US" sz="2800" dirty="0"/>
              <a:t> values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 err="1">
                <a:latin typeface="Courier New" pitchFamily="-110" charset="0"/>
              </a:rPr>
              <a:t>boolean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difference between the various numeric primitive types is their size, and therefore the values they can store: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Fig2.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64" y="3004609"/>
            <a:ext cx="6860778" cy="2828924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An </a:t>
            </a:r>
            <a:r>
              <a:rPr lang="en-US" i="1" dirty="0"/>
              <a:t>expression</a:t>
            </a:r>
            <a:r>
              <a:rPr lang="en-US" dirty="0"/>
              <a:t> is a combination of one or more operators and operands</a:t>
            </a:r>
          </a:p>
          <a:p>
            <a:pPr>
              <a:lnSpc>
                <a:spcPct val="80000"/>
              </a:lnSpc>
              <a:spcAft>
                <a:spcPts val="1800"/>
              </a:spcAft>
            </a:pPr>
            <a:r>
              <a:rPr lang="en-US" i="1" dirty="0"/>
              <a:t>Arithmetic expressions</a:t>
            </a:r>
            <a:r>
              <a:rPr lang="en-US" dirty="0"/>
              <a:t> compute numeric results and make use of the arithmetic operators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Addition		</a:t>
            </a:r>
            <a:r>
              <a:rPr lang="en-US" dirty="0">
                <a:latin typeface="Courier New"/>
                <a:cs typeface="Courier New"/>
              </a:rPr>
              <a:t>+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Subtraction		</a:t>
            </a:r>
            <a:r>
              <a:rPr lang="en-US" dirty="0">
                <a:latin typeface="Courier New"/>
                <a:cs typeface="Courier New"/>
              </a:rPr>
              <a:t>-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Multiplication		</a:t>
            </a:r>
            <a:r>
              <a:rPr lang="en-US" dirty="0">
                <a:latin typeface="Courier New"/>
                <a:cs typeface="Courier New"/>
              </a:rPr>
              <a:t>*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Division		</a:t>
            </a:r>
            <a:r>
              <a:rPr lang="en-US" dirty="0">
                <a:latin typeface="Courier New"/>
                <a:cs typeface="Courier New"/>
              </a:rPr>
              <a:t>/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Remainder		</a:t>
            </a:r>
            <a:r>
              <a:rPr lang="en-US" dirty="0">
                <a:latin typeface="Courier New"/>
                <a:cs typeface="Courier New"/>
              </a:rPr>
              <a:t>%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If either or both operands used by an arithmetic operator are floating point, then the result is a floating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75B6-26D6-4663-BA20-8C3980B7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F4911-EA4F-46B5-B06E-2BD9F967F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Computer programs obey the three rules</a:t>
            </a:r>
          </a:p>
          <a:p>
            <a:pPr marL="1143000" lvl="1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sequence</a:t>
            </a:r>
          </a:p>
          <a:p>
            <a:pPr marL="1143000" lvl="1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selection – conditionals/ifs</a:t>
            </a:r>
          </a:p>
          <a:p>
            <a:pPr marL="1143000" lvl="1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iteration – loops</a:t>
            </a:r>
          </a:p>
          <a:p>
            <a:pPr marL="685800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Sequence </a:t>
            </a:r>
          </a:p>
          <a:p>
            <a:pPr marL="1143000" lvl="1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the computer executes one instruction at a time</a:t>
            </a:r>
          </a:p>
          <a:p>
            <a:pPr marL="1143000" lvl="1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It does not take an overview of the program</a:t>
            </a:r>
          </a:p>
          <a:p>
            <a:pPr marL="1143000" lvl="1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It does not remember what it has done</a:t>
            </a:r>
          </a:p>
          <a:p>
            <a:pPr marL="1143000" lvl="1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It does not anticipate what it will do next.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A1953-B9D2-4377-8DFD-4C6DA9E0E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66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and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If both operands to the division operator (</a:t>
            </a:r>
            <a:r>
              <a:rPr lang="en-US" sz="2800" dirty="0">
                <a:latin typeface="Courier New" pitchFamily="-110" charset="0"/>
              </a:rPr>
              <a:t>/</a:t>
            </a:r>
            <a:r>
              <a:rPr lang="en-US" sz="2800" dirty="0"/>
              <a:t>) are integers, the result is an integer (the fractional part is discarded)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remainder operator (%) returns the remainder after dividing the second operand into the first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55538" y="2633142"/>
            <a:ext cx="2811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urier New" pitchFamily="-110" charset="0"/>
              </a:rPr>
              <a:t>14 / 3</a:t>
            </a:r>
            <a:r>
              <a:rPr lang="en-US" sz="2000" b="1" dirty="0">
                <a:solidFill>
                  <a:srgbClr val="FFFF00"/>
                </a:solidFill>
                <a:latin typeface="Arial" pitchFamily="-110" charset="0"/>
              </a:rPr>
              <a:t>             equals</a:t>
            </a:r>
            <a:endParaRPr lang="en-US" dirty="0">
              <a:solidFill>
                <a:srgbClr val="FFFF00"/>
              </a:solidFill>
              <a:latin typeface="Arial" pitchFamily="-110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058713" y="3242742"/>
            <a:ext cx="2811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urier New" pitchFamily="-110" charset="0"/>
              </a:rPr>
              <a:t>8 / 12</a:t>
            </a:r>
            <a:r>
              <a:rPr lang="en-US" sz="2000" b="1" dirty="0">
                <a:solidFill>
                  <a:srgbClr val="FFFF00"/>
                </a:solidFill>
                <a:latin typeface="Arial" pitchFamily="-110" charset="0"/>
              </a:rPr>
              <a:t>             equals</a:t>
            </a:r>
            <a:endParaRPr lang="en-US" dirty="0">
              <a:solidFill>
                <a:srgbClr val="FFFF00"/>
              </a:solidFill>
              <a:latin typeface="Arial" pitchFamily="-110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598837" y="2633142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urier New" pitchFamily="-110" charset="0"/>
              </a:rPr>
              <a:t>4</a:t>
            </a:r>
            <a:endParaRPr lang="en-US" dirty="0">
              <a:solidFill>
                <a:srgbClr val="FFFF00"/>
              </a:solidFill>
              <a:latin typeface="Arial" pitchFamily="-110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582962" y="3242742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urier New" pitchFamily="-110" charset="0"/>
              </a:rPr>
              <a:t>0</a:t>
            </a:r>
            <a:endParaRPr lang="en-US" dirty="0">
              <a:solidFill>
                <a:srgbClr val="FFFF00"/>
              </a:solidFill>
              <a:latin typeface="Arial" pitchFamily="-110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038601" y="5029201"/>
            <a:ext cx="2811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urier New" pitchFamily="-110" charset="0"/>
              </a:rPr>
              <a:t>14 % 3</a:t>
            </a:r>
            <a:r>
              <a:rPr lang="en-US" sz="2000" b="1" dirty="0">
                <a:solidFill>
                  <a:srgbClr val="FFFF00"/>
                </a:solidFill>
                <a:latin typeface="Arial" pitchFamily="-110" charset="0"/>
              </a:rPr>
              <a:t>             equals</a:t>
            </a:r>
            <a:endParaRPr lang="en-US" dirty="0">
              <a:solidFill>
                <a:srgbClr val="FFFF00"/>
              </a:solidFill>
              <a:latin typeface="Arial" pitchFamily="-110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041776" y="5638801"/>
            <a:ext cx="2811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urier New" pitchFamily="-110" charset="0"/>
              </a:rPr>
              <a:t>8 % 12</a:t>
            </a:r>
            <a:r>
              <a:rPr lang="en-US" sz="2000" b="1" dirty="0">
                <a:solidFill>
                  <a:srgbClr val="FFFF00"/>
                </a:solidFill>
                <a:latin typeface="Arial" pitchFamily="-110" charset="0"/>
              </a:rPr>
              <a:t>             equals</a:t>
            </a:r>
            <a:endParaRPr lang="en-US" dirty="0">
              <a:solidFill>
                <a:srgbClr val="FFFF00"/>
              </a:solidFill>
              <a:latin typeface="Arial" pitchFamily="-110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581900" y="5029201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urier New" pitchFamily="-110" charset="0"/>
              </a:rPr>
              <a:t>2</a:t>
            </a:r>
            <a:endParaRPr lang="en-US" dirty="0">
              <a:solidFill>
                <a:srgbClr val="FFFF00"/>
              </a:solidFill>
              <a:latin typeface="Arial" pitchFamily="-110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566025" y="5638801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urier New" pitchFamily="-110" charset="0"/>
              </a:rPr>
              <a:t>8</a:t>
            </a:r>
            <a:endParaRPr lang="en-US" dirty="0">
              <a:solidFill>
                <a:srgbClr val="FFFF00"/>
              </a:solidFill>
              <a:latin typeface="Arial" pitchFamily="-110" charset="0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808922" y="1253756"/>
            <a:ext cx="8694230" cy="510259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BoDMAS</a:t>
            </a:r>
            <a:r>
              <a:rPr lang="en-US"/>
              <a:t>/BEDMAS</a:t>
            </a:r>
          </a:p>
          <a:p>
            <a:r>
              <a:rPr lang="en-US" dirty="0"/>
              <a:t>Operators can be combined into complex expressions</a:t>
            </a:r>
          </a:p>
          <a:p>
            <a:pPr algn="ctr">
              <a:buNone/>
            </a:pPr>
            <a:r>
              <a:rPr lang="en-US" sz="2595" dirty="0">
                <a:latin typeface="Courier New" pitchFamily="-110" charset="0"/>
              </a:rPr>
              <a:t>result  =  total + count / max - offset;</a:t>
            </a:r>
            <a:endParaRPr lang="en-US" sz="2595" dirty="0"/>
          </a:p>
          <a:p>
            <a:r>
              <a:rPr lang="en-US" dirty="0"/>
              <a:t>Operators have a well-defined precedence which determines the order in which they are evaluated</a:t>
            </a:r>
          </a:p>
          <a:p>
            <a:r>
              <a:rPr lang="en-US" dirty="0"/>
              <a:t>Multiplication, division, and remainder are evaluated prior to addition, subtraction, and string concatenation</a:t>
            </a:r>
          </a:p>
          <a:p>
            <a:r>
              <a:rPr lang="en-US" dirty="0"/>
              <a:t>Arithmetic operators with the same precedence are evaluated from left to right, but parentheses can be used to force the evaluation order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assignment operator has a lower precedence than the arithmetic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37089" y="2467513"/>
            <a:ext cx="473868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008000"/>
                </a:solidFill>
                <a:latin typeface="Arial" pitchFamily="-110" charset="0"/>
              </a:rPr>
              <a:t>First the expression on the right hand</a:t>
            </a:r>
          </a:p>
          <a:p>
            <a:pPr algn="ctr"/>
            <a:r>
              <a:rPr lang="en-US" sz="2000" b="1">
                <a:solidFill>
                  <a:srgbClr val="008000"/>
                </a:solidFill>
                <a:latin typeface="Arial" pitchFamily="-110" charset="0"/>
              </a:rPr>
              <a:t>side of the = operator is evaluated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326297" y="5361524"/>
            <a:ext cx="3970959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8000"/>
                </a:solidFill>
                <a:latin typeface="Arial" pitchFamily="-110" charset="0"/>
              </a:rPr>
              <a:t>Then the result is stored in the</a:t>
            </a:r>
          </a:p>
          <a:p>
            <a:pPr algn="ctr"/>
            <a:r>
              <a:rPr lang="en-US" sz="2000" b="1" dirty="0">
                <a:solidFill>
                  <a:srgbClr val="008000"/>
                </a:solidFill>
                <a:latin typeface="Arial" pitchFamily="-110" charset="0"/>
              </a:rPr>
              <a:t>variable on the left hand side…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29000" y="3389850"/>
            <a:ext cx="5365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urier New" pitchFamily="-110" charset="0"/>
              </a:rPr>
              <a:t>answer  =  sum / 4 + MAX * lowest;</a:t>
            </a:r>
            <a:endParaRPr lang="en-US" dirty="0">
              <a:solidFill>
                <a:srgbClr val="FFFF00"/>
              </a:solidFill>
              <a:latin typeface="Courier New" pitchFamily="-110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15000" y="384228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pitchFamily="-110" charset="0"/>
              </a:rPr>
              <a:t>1</a:t>
            </a:r>
            <a:endParaRPr lang="en-US">
              <a:latin typeface="Arial" pitchFamily="-110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648200" y="384228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pitchFamily="-110" charset="0"/>
              </a:rPr>
              <a:t>4</a:t>
            </a:r>
            <a:endParaRPr lang="en-US">
              <a:latin typeface="Arial" pitchFamily="-110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6324600" y="384228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pitchFamily="-110" charset="0"/>
              </a:rPr>
              <a:t>3</a:t>
            </a:r>
            <a:endParaRPr lang="en-US">
              <a:latin typeface="Arial" pitchFamily="-110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7239000" y="384228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pitchFamily="-110" charset="0"/>
              </a:rPr>
              <a:t>2</a:t>
            </a:r>
            <a:endParaRPr lang="en-US">
              <a:latin typeface="Arial" pitchFamily="-110" charset="0"/>
            </a:endParaRPr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 rot="16200000" flipV="1">
            <a:off x="6743700" y="3042187"/>
            <a:ext cx="304800" cy="3276600"/>
          </a:xfrm>
          <a:prstGeom prst="leftBrace">
            <a:avLst>
              <a:gd name="adj1" fmla="val 89583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AutoShape 12"/>
          <p:cNvCxnSpPr>
            <a:cxnSpLocks noChangeShapeType="1"/>
            <a:stCxn id="13" idx="1"/>
          </p:cNvCxnSpPr>
          <p:nvPr/>
        </p:nvCxnSpPr>
        <p:spPr bwMode="auto">
          <a:xfrm rot="16200000" flipV="1">
            <a:off x="5192713" y="3145375"/>
            <a:ext cx="396875" cy="3009900"/>
          </a:xfrm>
          <a:prstGeom prst="bentConnector4">
            <a:avLst>
              <a:gd name="adj1" fmla="val -53602"/>
              <a:gd name="adj2" fmla="val 100000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</p:spPr>
      </p:cxn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Scanner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800" dirty="0">
                <a:latin typeface="Courier New" pitchFamily="-110" charset="0"/>
              </a:rPr>
              <a:t>Scanner</a:t>
            </a:r>
            <a:r>
              <a:rPr lang="en-US" dirty="0"/>
              <a:t> class provides convenient methods for reading input values of various types</a:t>
            </a:r>
          </a:p>
          <a:p>
            <a:pPr>
              <a:spcBef>
                <a:spcPct val="70000"/>
              </a:spcBef>
            </a:pPr>
            <a:r>
              <a:rPr lang="en-US" dirty="0"/>
              <a:t>A </a:t>
            </a:r>
            <a:r>
              <a:rPr lang="en-US" sz="2800" dirty="0">
                <a:latin typeface="Courier New" pitchFamily="-110" charset="0"/>
              </a:rPr>
              <a:t>Scanner</a:t>
            </a:r>
            <a:r>
              <a:rPr lang="en-US" dirty="0"/>
              <a:t> object can be set up to read input from various sources, including the user typing values on the keyboard</a:t>
            </a:r>
          </a:p>
          <a:p>
            <a:pPr>
              <a:spcBef>
                <a:spcPct val="70000"/>
              </a:spcBef>
            </a:pPr>
            <a:r>
              <a:rPr lang="en-US" dirty="0"/>
              <a:t>Keyboard input is represented by the </a:t>
            </a:r>
            <a:r>
              <a:rPr lang="en-US" sz="2800" dirty="0" err="1">
                <a:latin typeface="Courier New" pitchFamily="-110" charset="0"/>
              </a:rPr>
              <a:t>System.in</a:t>
            </a:r>
            <a:r>
              <a:rPr lang="en-US" dirty="0"/>
              <a:t>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/>
              <a:t>The following line creates a </a:t>
            </a:r>
            <a:r>
              <a:rPr lang="en-US" dirty="0">
                <a:latin typeface="Courier New"/>
                <a:cs typeface="Courier New"/>
              </a:rPr>
              <a:t>Scanner</a:t>
            </a:r>
            <a:r>
              <a:rPr lang="en-US" dirty="0"/>
              <a:t> object that reads from the keyboard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400" dirty="0">
                <a:latin typeface="Courier New" pitchFamily="-110" charset="0"/>
              </a:rPr>
              <a:t>Scanner scan = new </a:t>
            </a:r>
            <a:r>
              <a:rPr lang="en-US" sz="2400" dirty="0" err="1">
                <a:latin typeface="Courier New" pitchFamily="-110" charset="0"/>
              </a:rPr>
              <a:t>Scanner(System.in</a:t>
            </a:r>
            <a:r>
              <a:rPr lang="en-US" sz="2400" dirty="0">
                <a:latin typeface="Courier New" pitchFamily="-110" charset="0"/>
              </a:rPr>
              <a:t>);</a:t>
            </a:r>
          </a:p>
          <a:p>
            <a:pPr>
              <a:spcBef>
                <a:spcPct val="70000"/>
              </a:spcBef>
            </a:pPr>
            <a:r>
              <a:rPr lang="en-US" dirty="0"/>
              <a:t>The </a:t>
            </a:r>
            <a:r>
              <a:rPr lang="en-US" dirty="0">
                <a:latin typeface="Courier New" pitchFamily="-110" charset="0"/>
              </a:rPr>
              <a:t>new</a:t>
            </a:r>
            <a:r>
              <a:rPr lang="en-US" dirty="0"/>
              <a:t> operator creates the </a:t>
            </a:r>
            <a:r>
              <a:rPr lang="en-US" sz="2800" dirty="0">
                <a:latin typeface="Courier New" pitchFamily="-110" charset="0"/>
              </a:rPr>
              <a:t>Scanner</a:t>
            </a:r>
            <a:r>
              <a:rPr lang="en-US" dirty="0"/>
              <a:t> object</a:t>
            </a:r>
          </a:p>
          <a:p>
            <a:pPr>
              <a:spcBef>
                <a:spcPct val="70000"/>
              </a:spcBef>
            </a:pPr>
            <a:r>
              <a:rPr lang="en-US" dirty="0"/>
              <a:t>Once created, the </a:t>
            </a:r>
            <a:r>
              <a:rPr lang="en-US" sz="2800" dirty="0">
                <a:latin typeface="Courier New" pitchFamily="-110" charset="0"/>
              </a:rPr>
              <a:t>Scanner</a:t>
            </a:r>
            <a:r>
              <a:rPr lang="en-US" dirty="0"/>
              <a:t> object can be used to invoke various input methods, such as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800" dirty="0">
                <a:latin typeface="Courier New" pitchFamily="-110" charset="0"/>
              </a:rPr>
              <a:t>answer = </a:t>
            </a:r>
            <a:r>
              <a:rPr lang="en-US" sz="2400" dirty="0" err="1">
                <a:latin typeface="Courier New" pitchFamily="-110" charset="0"/>
              </a:rPr>
              <a:t>scan.nextLine</a:t>
            </a:r>
            <a:r>
              <a:rPr lang="en-US" sz="2800" dirty="0">
                <a:latin typeface="Courier New" pitchFamily="-110" charset="0"/>
              </a:rPr>
              <a:t>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800" dirty="0">
                <a:latin typeface="Courier New" pitchFamily="-110" charset="0"/>
              </a:rPr>
              <a:t>Scanner</a:t>
            </a:r>
            <a:r>
              <a:rPr lang="en-US" dirty="0"/>
              <a:t> class is part of the </a:t>
            </a:r>
            <a:r>
              <a:rPr lang="en-US" sz="2800" dirty="0" err="1">
                <a:latin typeface="Courier New" pitchFamily="-110" charset="0"/>
              </a:rPr>
              <a:t>java.util</a:t>
            </a:r>
            <a:r>
              <a:rPr lang="en-US" dirty="0"/>
              <a:t> class library, and must be imported into a program to be used</a:t>
            </a:r>
          </a:p>
          <a:p>
            <a:pPr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800" dirty="0" err="1">
                <a:latin typeface="Courier New" pitchFamily="-110" charset="0"/>
              </a:rPr>
              <a:t>nextLine</a:t>
            </a:r>
            <a:r>
              <a:rPr lang="en-US" dirty="0"/>
              <a:t> method reads all of the input until the end of the line is found</a:t>
            </a:r>
          </a:p>
          <a:p>
            <a:pPr>
              <a:spcBef>
                <a:spcPct val="70000"/>
              </a:spcBef>
            </a:pPr>
            <a:r>
              <a:rPr lang="en-US" dirty="0"/>
              <a:t>We'll discuss the details of object creation and class libraries later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808923" y="1253756"/>
            <a:ext cx="3313411" cy="5102594"/>
          </a:xfrm>
        </p:spPr>
        <p:txBody>
          <a:bodyPr/>
          <a:lstStyle/>
          <a:p>
            <a:r>
              <a:rPr lang="en-US" dirty="0"/>
              <a:t>Some methods of the </a:t>
            </a:r>
            <a:r>
              <a:rPr lang="en-US" dirty="0">
                <a:latin typeface="Courier New"/>
                <a:cs typeface="Courier New"/>
              </a:rPr>
              <a:t>Scanner</a:t>
            </a:r>
            <a:r>
              <a:rPr lang="en-US" dirty="0"/>
              <a:t> class: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 descr="Fig2.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7" y="120122"/>
            <a:ext cx="4851400" cy="6169233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808923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Echo.java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nextLine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method of the Scanner class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to read a string from the user.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import </a:t>
            </a:r>
            <a:r>
              <a:rPr lang="en-US" sz="1200" dirty="0" err="1">
                <a:latin typeface="Courier New"/>
                <a:cs typeface="Courier New"/>
              </a:rPr>
              <a:t>java.util.Scanner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public class Echo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Reads a character string from the user and prints it.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public static void </a:t>
            </a:r>
            <a:r>
              <a:rPr lang="en-US" sz="1200" dirty="0" err="1">
                <a:latin typeface="Courier New"/>
                <a:cs typeface="Courier New"/>
              </a:rPr>
              <a:t>main(String</a:t>
            </a:r>
            <a:r>
              <a:rPr lang="en-US" sz="1200" dirty="0">
                <a:latin typeface="Courier New"/>
                <a:cs typeface="Courier New"/>
              </a:rPr>
              <a:t>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String message;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Scanner scan = new </a:t>
            </a:r>
            <a:r>
              <a:rPr lang="en-US" sz="1200" dirty="0" err="1">
                <a:latin typeface="Courier New"/>
                <a:cs typeface="Courier New"/>
              </a:rPr>
              <a:t>Scanner(System.in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System.out.println("Enter</a:t>
            </a:r>
            <a:r>
              <a:rPr lang="en-US" sz="1200" dirty="0">
                <a:latin typeface="Courier New"/>
                <a:cs typeface="Courier New"/>
              </a:rPr>
              <a:t> a line of text:");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message = </a:t>
            </a:r>
            <a:r>
              <a:rPr lang="en-US" sz="1200" dirty="0" err="1">
                <a:latin typeface="Courier New"/>
                <a:cs typeface="Courier New"/>
              </a:rPr>
              <a:t>scan.nextLine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System.out.println("You</a:t>
            </a:r>
            <a:r>
              <a:rPr lang="en-US" sz="1200" dirty="0">
                <a:latin typeface="Courier New"/>
                <a:cs typeface="Courier New"/>
              </a:rPr>
              <a:t> entered: \"" + message + "\"");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dirty="0"/>
              <a:t>Unless specified otherwise, </a:t>
            </a:r>
            <a:r>
              <a:rPr lang="en-US" i="1" dirty="0"/>
              <a:t>white space</a:t>
            </a:r>
            <a:r>
              <a:rPr lang="en-US" dirty="0"/>
              <a:t> is used to separate the elements (called </a:t>
            </a:r>
            <a:r>
              <a:rPr lang="en-US" i="1" dirty="0"/>
              <a:t>tokens</a:t>
            </a:r>
            <a:r>
              <a:rPr lang="en-US" dirty="0"/>
              <a:t>) of the input</a:t>
            </a:r>
          </a:p>
          <a:p>
            <a:pPr>
              <a:spcBef>
                <a:spcPct val="70000"/>
              </a:spcBef>
            </a:pPr>
            <a:r>
              <a:rPr lang="en-US" dirty="0"/>
              <a:t>White space includes space characters, tabs, new line characters</a:t>
            </a:r>
          </a:p>
          <a:p>
            <a:pPr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800" dirty="0">
                <a:latin typeface="Courier New" pitchFamily="-110" charset="0"/>
              </a:rPr>
              <a:t>next</a:t>
            </a:r>
            <a:r>
              <a:rPr lang="en-US" dirty="0"/>
              <a:t> method of the </a:t>
            </a:r>
            <a:r>
              <a:rPr lang="en-US" sz="2800" dirty="0">
                <a:latin typeface="Courier New" pitchFamily="-110" charset="0"/>
              </a:rPr>
              <a:t>Scanner</a:t>
            </a:r>
            <a:r>
              <a:rPr lang="en-US" dirty="0"/>
              <a:t> class reads the next input token and returns it as a string</a:t>
            </a:r>
          </a:p>
          <a:p>
            <a:pPr>
              <a:spcBef>
                <a:spcPct val="70000"/>
              </a:spcBef>
            </a:pPr>
            <a:r>
              <a:rPr lang="en-US" dirty="0"/>
              <a:t>Methods such as </a:t>
            </a:r>
            <a:r>
              <a:rPr lang="en-US" sz="2800" dirty="0" err="1">
                <a:latin typeface="Courier New" pitchFamily="-110" charset="0"/>
              </a:rPr>
              <a:t>nextInt</a:t>
            </a:r>
            <a:r>
              <a:rPr lang="en-US" dirty="0"/>
              <a:t> and </a:t>
            </a:r>
            <a:r>
              <a:rPr lang="en-US" sz="2800" dirty="0" err="1">
                <a:latin typeface="Courier New" pitchFamily="-110" charset="0"/>
              </a:rPr>
              <a:t>nextDouble</a:t>
            </a:r>
            <a:r>
              <a:rPr lang="en-US" dirty="0"/>
              <a:t> read data of particular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808923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>
                <a:solidFill>
                  <a:srgbClr val="3366FF"/>
                </a:solidFill>
                <a:latin typeface="Courier New"/>
                <a:cs typeface="Courier New"/>
              </a:rPr>
              <a:t>GasMileage.java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Scanner class to read numeric data.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import </a:t>
            </a:r>
            <a:r>
              <a:rPr lang="en-US" sz="1000" dirty="0" err="1">
                <a:latin typeface="Courier New"/>
                <a:cs typeface="Courier New"/>
              </a:rPr>
              <a:t>java.util.Scanner</a:t>
            </a:r>
            <a:r>
              <a:rPr lang="en-US" sz="10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public class </a:t>
            </a:r>
            <a:r>
              <a:rPr lang="en-US" sz="1000" dirty="0" err="1">
                <a:latin typeface="Courier New"/>
                <a:cs typeface="Courier New"/>
              </a:rPr>
              <a:t>GasMileage</a:t>
            </a: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   //  Calculates fuel efficiency based on values entered by the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   //  user.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public static void </a:t>
            </a:r>
            <a:r>
              <a:rPr lang="en-US" sz="1000" dirty="0" err="1">
                <a:latin typeface="Courier New"/>
                <a:cs typeface="Courier New"/>
              </a:rPr>
              <a:t>main(String</a:t>
            </a:r>
            <a:r>
              <a:rPr lang="en-US" sz="1000" dirty="0">
                <a:latin typeface="Courier New"/>
                <a:cs typeface="Courier New"/>
              </a:rPr>
              <a:t>[] </a:t>
            </a:r>
            <a:r>
              <a:rPr lang="en-US" sz="1000" dirty="0" err="1">
                <a:latin typeface="Courier New"/>
                <a:cs typeface="Courier New"/>
              </a:rPr>
              <a:t>args</a:t>
            </a:r>
            <a:r>
              <a:rPr lang="en-US" sz="10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</a:t>
            </a:r>
            <a:r>
              <a:rPr lang="en-US" sz="1000" dirty="0" err="1">
                <a:latin typeface="Courier New"/>
                <a:cs typeface="Courier New"/>
              </a:rPr>
              <a:t>int</a:t>
            </a:r>
            <a:r>
              <a:rPr lang="en-US" sz="1000" dirty="0">
                <a:latin typeface="Courier New"/>
                <a:cs typeface="Courier New"/>
              </a:rPr>
              <a:t> miles;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double gallons, mpg;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Scanner scan = new </a:t>
            </a:r>
            <a:r>
              <a:rPr lang="en-US" sz="1000" dirty="0" err="1">
                <a:latin typeface="Courier New"/>
                <a:cs typeface="Courier New"/>
              </a:rPr>
              <a:t>Scanner(System.in</a:t>
            </a:r>
            <a:r>
              <a:rPr lang="en-US" sz="100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</a:t>
            </a:r>
            <a:r>
              <a:rPr lang="en-US" sz="1000" dirty="0" err="1">
                <a:latin typeface="Courier New"/>
                <a:cs typeface="Courier New"/>
              </a:rPr>
              <a:t>System.out.print("Enter</a:t>
            </a:r>
            <a:r>
              <a:rPr lang="en-US" sz="1000" dirty="0">
                <a:latin typeface="Courier New"/>
                <a:cs typeface="Courier New"/>
              </a:rPr>
              <a:t> the number of miles: ");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miles = </a:t>
            </a:r>
            <a:r>
              <a:rPr lang="en-US" sz="1000" dirty="0" err="1">
                <a:latin typeface="Courier New"/>
                <a:cs typeface="Courier New"/>
              </a:rPr>
              <a:t>scan.nextInt</a:t>
            </a:r>
            <a:r>
              <a:rPr lang="en-US" sz="10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</a:t>
            </a:r>
            <a:r>
              <a:rPr lang="en-US" sz="1000" dirty="0" err="1">
                <a:latin typeface="Courier New"/>
                <a:cs typeface="Courier New"/>
              </a:rPr>
              <a:t>System.out.print("Enter</a:t>
            </a:r>
            <a:r>
              <a:rPr lang="en-US" sz="1000" dirty="0">
                <a:latin typeface="Courier New"/>
                <a:cs typeface="Courier New"/>
              </a:rPr>
              <a:t> the gallons of fuel used: ");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gallons = </a:t>
            </a:r>
            <a:r>
              <a:rPr lang="en-US" sz="1000" dirty="0" err="1">
                <a:latin typeface="Courier New"/>
                <a:cs typeface="Courier New"/>
              </a:rPr>
              <a:t>scan.nextDouble</a:t>
            </a:r>
            <a:r>
              <a:rPr lang="en-US" sz="10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mpg = miles / gallons;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</a:t>
            </a:r>
            <a:r>
              <a:rPr lang="en-US" sz="1000" dirty="0" err="1">
                <a:latin typeface="Courier New"/>
                <a:cs typeface="Courier New"/>
              </a:rPr>
              <a:t>System.out.println("Miles</a:t>
            </a:r>
            <a:r>
              <a:rPr lang="en-US" sz="1000" dirty="0">
                <a:latin typeface="Courier New"/>
                <a:cs typeface="Courier New"/>
              </a:rPr>
              <a:t> Per Gallon: " + mpg);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E4EB-5A95-4D73-B0E5-B3040E0C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and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19BF-E8CD-41E5-B767-E017628A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897775"/>
            <a:ext cx="10964333" cy="4519612"/>
          </a:xfrm>
        </p:spPr>
        <p:txBody>
          <a:bodyPr/>
          <a:lstStyle/>
          <a:p>
            <a:r>
              <a:rPr lang="en-GB" dirty="0"/>
              <a:t>Variables allow the programmer to store information in memory</a:t>
            </a:r>
          </a:p>
          <a:p>
            <a:r>
              <a:rPr lang="en-GB" dirty="0"/>
              <a:t>Some languages are “typed”</a:t>
            </a:r>
          </a:p>
          <a:p>
            <a:pPr marL="1143000" lvl="1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Ask for an appropriate sized box</a:t>
            </a:r>
          </a:p>
          <a:p>
            <a:pPr marL="1143000" lvl="1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	don’t let the computer decide (slower) (some languages do)</a:t>
            </a:r>
          </a:p>
          <a:p>
            <a:pPr marL="1143000" lvl="1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	don’t just get a big one that fits all (inefficient)</a:t>
            </a:r>
          </a:p>
          <a:p>
            <a:r>
              <a:rPr lang="en-GB" dirty="0"/>
              <a:t>Specify the type and the name</a:t>
            </a:r>
          </a:p>
          <a:p>
            <a:pPr lvl="2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int 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/>
            <a:r>
              <a:rPr lang="en-GB" dirty="0">
                <a:latin typeface="+mj-lt"/>
              </a:rPr>
              <a:t>Then store something in it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 = 10;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41BF7-B299-4495-8D0B-35E36A015F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9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2057-7612-4ACF-B8ED-AD26C102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and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46A08-BD28-41EA-945D-F5D7A0E61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</a:t>
            </a:r>
          </a:p>
          <a:p>
            <a:pPr marL="1143000" lvl="1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The variable was declared</a:t>
            </a:r>
          </a:p>
          <a:p>
            <a:pPr marL="1143000" lvl="1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Then its value was set</a:t>
            </a:r>
          </a:p>
          <a:p>
            <a:pPr marL="1143000" lvl="1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In sequence</a:t>
            </a:r>
          </a:p>
          <a:p>
            <a:pPr marL="1143000" lvl="1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You cannot set a variable’s value and then define it</a:t>
            </a:r>
          </a:p>
          <a:p>
            <a:pPr marL="1485900" lvl="2" indent="-3429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You would get a “syntax error – undefined variable”</a:t>
            </a:r>
          </a:p>
          <a:p>
            <a:pPr marL="1143000" lvl="1" indent="-4572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You cannot just forget to define it and expect the computer to do it</a:t>
            </a:r>
          </a:p>
          <a:p>
            <a:pPr marL="1485900" lvl="2" indent="-3429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dirty="0"/>
              <a:t>You would get a “syntax error – undefined variable”.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FD960-FC1F-4052-986E-728D3FC707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A </a:t>
            </a:r>
            <a:r>
              <a:rPr lang="en-US" i="1" dirty="0"/>
              <a:t>variable</a:t>
            </a:r>
            <a:r>
              <a:rPr lang="en-US" dirty="0"/>
              <a:t> is a name for a location in memory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A variable must be </a:t>
            </a:r>
            <a:r>
              <a:rPr lang="en-US" i="1" dirty="0"/>
              <a:t>declared</a:t>
            </a:r>
            <a:r>
              <a:rPr lang="en-US" dirty="0"/>
              <a:t> by specifying its name and the type of information that it will hold</a:t>
            </a:r>
            <a:endParaRPr lang="en-US" dirty="0">
              <a:latin typeface="Courier New" pitchFamily="-11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14800" y="4191001"/>
            <a:ext cx="170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err="1">
                <a:solidFill>
                  <a:srgbClr val="FFFF00"/>
                </a:solidFill>
                <a:latin typeface="Courier New" pitchFamily="-110" charset="0"/>
              </a:rPr>
              <a:t>int</a:t>
            </a:r>
            <a:r>
              <a:rPr lang="en-US" sz="2000" dirty="0">
                <a:solidFill>
                  <a:srgbClr val="FFFF00"/>
                </a:solidFill>
                <a:latin typeface="Courier New" pitchFamily="-110" charset="0"/>
              </a:rPr>
              <a:t> total;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14800" y="4665664"/>
            <a:ext cx="3841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err="1">
                <a:solidFill>
                  <a:srgbClr val="FFFF00"/>
                </a:solidFill>
                <a:latin typeface="Courier New" pitchFamily="-110" charset="0"/>
              </a:rPr>
              <a:t>int</a:t>
            </a:r>
            <a:r>
              <a:rPr lang="en-US" sz="2000" dirty="0">
                <a:solidFill>
                  <a:srgbClr val="FFFF00"/>
                </a:solidFill>
                <a:latin typeface="Courier New" pitchFamily="-110" charset="0"/>
              </a:rPr>
              <a:t> count, temp, result;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4975" y="5346701"/>
            <a:ext cx="6400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008000"/>
                </a:solidFill>
                <a:latin typeface="Arial" pitchFamily="-110" charset="0"/>
              </a:rPr>
              <a:t>Multiple variables can be created in one declaration</a:t>
            </a:r>
            <a:endParaRPr lang="en-US">
              <a:solidFill>
                <a:srgbClr val="008000"/>
              </a:solidFill>
              <a:latin typeface="Arial" pitchFamily="-110" charset="0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919414" y="3273426"/>
            <a:ext cx="1423987" cy="841375"/>
            <a:chOff x="831" y="1774"/>
            <a:chExt cx="897" cy="530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31" y="1774"/>
              <a:ext cx="81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8000"/>
                  </a:solidFill>
                  <a:latin typeface="Arial" pitchFamily="-110" charset="0"/>
                </a:rPr>
                <a:t>data type</a:t>
              </a:r>
              <a:endParaRPr lang="en-US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584" y="2016"/>
              <a:ext cx="144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5314951" y="3230564"/>
            <a:ext cx="1878013" cy="841375"/>
            <a:chOff x="2352" y="1774"/>
            <a:chExt cx="1183" cy="530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353" y="1774"/>
              <a:ext cx="118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8000"/>
                  </a:solidFill>
                  <a:latin typeface="Arial" pitchFamily="-110" charset="0"/>
                </a:rPr>
                <a:t>variable name</a:t>
              </a:r>
              <a:endParaRPr lang="en-US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2352" y="2016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variable can be given an initial value in the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a variable is used in a program, its current value is used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Syntax variable declaratio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1" y="2026498"/>
            <a:ext cx="5743576" cy="2242464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dirty="0"/>
              <a:t>assignment statement</a:t>
            </a:r>
            <a:r>
              <a:rPr lang="en-US" dirty="0"/>
              <a:t> changes the value of a variable</a:t>
            </a:r>
          </a:p>
          <a:p>
            <a:pPr>
              <a:lnSpc>
                <a:spcPct val="90000"/>
              </a:lnSpc>
            </a:pPr>
            <a:r>
              <a:rPr lang="en-US" dirty="0"/>
              <a:t>The assignment operator is the </a:t>
            </a:r>
            <a:r>
              <a:rPr lang="en-US" dirty="0">
                <a:latin typeface="Courier New" pitchFamily="-110" charset="0"/>
              </a:rPr>
              <a:t>=</a:t>
            </a:r>
            <a:r>
              <a:rPr lang="en-US" dirty="0"/>
              <a:t> sign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pitchFamily="-110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Courier New" pitchFamily="-110" charset="0"/>
            </a:endParaRPr>
          </a:p>
          <a:p>
            <a:pPr>
              <a:spcBef>
                <a:spcPct val="40000"/>
              </a:spcBef>
            </a:pPr>
            <a:r>
              <a:rPr lang="en-US" dirty="0">
                <a:latin typeface="Times New Roman" pitchFamily="-110" charset="0"/>
              </a:rPr>
              <a:t>The expression on the right is evaluated and the result is stored in the variable on the left</a:t>
            </a:r>
          </a:p>
          <a:p>
            <a:pPr>
              <a:spcBef>
                <a:spcPct val="40000"/>
              </a:spcBef>
            </a:pPr>
            <a:r>
              <a:rPr lang="en-US" dirty="0">
                <a:latin typeface="Times New Roman" pitchFamily="-110" charset="0"/>
              </a:rPr>
              <a:t>The value that was in </a:t>
            </a:r>
            <a:r>
              <a:rPr lang="en-US" dirty="0">
                <a:latin typeface="Courier New" pitchFamily="-110" charset="0"/>
              </a:rPr>
              <a:t>total</a:t>
            </a:r>
            <a:r>
              <a:rPr lang="en-US" dirty="0">
                <a:latin typeface="Times New Roman" pitchFamily="-110" charset="0"/>
              </a:rPr>
              <a:t> is overwritten</a:t>
            </a:r>
          </a:p>
          <a:p>
            <a:pPr>
              <a:spcBef>
                <a:spcPct val="40000"/>
              </a:spcBef>
            </a:pPr>
            <a:r>
              <a:rPr lang="en-US" dirty="0">
                <a:latin typeface="Times New Roman" pitchFamily="-110" charset="0"/>
              </a:rPr>
              <a:t>You can only assign a value to a variable that is consistent with the variable's declared type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pitchFamily="-11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65724" y="2300288"/>
            <a:ext cx="1860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Courier New" pitchFamily="-110" charset="0"/>
              </a:rPr>
              <a:t>total = 55;</a:t>
            </a:r>
            <a:endParaRPr lang="en-US" dirty="0">
              <a:solidFill>
                <a:srgbClr val="FFFF00"/>
              </a:solidFill>
              <a:latin typeface="Arial" pitchFamily="-110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655733" y="2697163"/>
            <a:ext cx="990600" cy="304800"/>
            <a:chOff x="2304" y="1968"/>
            <a:chExt cx="624" cy="240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right-hand side could be an expression</a:t>
            </a:r>
          </a:p>
          <a:p>
            <a:r>
              <a:rPr lang="en-US" dirty="0"/>
              <a:t>The expression is completely evaluated and the result is stored in the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Syntax assignment statemen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325" y="3200400"/>
            <a:ext cx="6534327" cy="2624667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string of characters can be represented as a </a:t>
            </a:r>
            <a:r>
              <a:rPr lang="en-US" i="1" dirty="0"/>
              <a:t>string literal</a:t>
            </a:r>
            <a:r>
              <a:rPr lang="en-US" dirty="0"/>
              <a:t> by putting double quotes around it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Examples: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dirty="0">
                <a:latin typeface="Courier New" pitchFamily="-110" charset="0"/>
              </a:rPr>
              <a:t>"This is a string literal."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>
                <a:latin typeface="Courier New" pitchFamily="-110" charset="0"/>
              </a:rPr>
              <a:t>"123 Main Street"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>
                <a:latin typeface="Courier New" pitchFamily="-110" charset="0"/>
              </a:rPr>
              <a:t>"X"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Every character string is an object in Java, defined by the </a:t>
            </a:r>
            <a:r>
              <a:rPr lang="en-US" sz="2800" dirty="0">
                <a:latin typeface="Courier New" pitchFamily="-110" charset="0"/>
              </a:rPr>
              <a:t>String</a:t>
            </a:r>
            <a:r>
              <a:rPr lang="en-US" dirty="0"/>
              <a:t> class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Every string literal represents a </a:t>
            </a:r>
            <a:r>
              <a:rPr lang="en-US" sz="2800" dirty="0">
                <a:latin typeface="Courier New" pitchFamily="-110" charset="0"/>
              </a:rPr>
              <a:t>String</a:t>
            </a:r>
            <a:r>
              <a:rPr lang="en-US" dirty="0"/>
              <a:t>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1774</Words>
  <Application>Microsoft Office PowerPoint</Application>
  <PresentationFormat>Widescreen</PresentationFormat>
  <Paragraphs>271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Wingdings</vt:lpstr>
      <vt:lpstr>Trebuchet MS</vt:lpstr>
      <vt:lpstr>Arial</vt:lpstr>
      <vt:lpstr>Calibri</vt:lpstr>
      <vt:lpstr>Courier New</vt:lpstr>
      <vt:lpstr>Times New Roman</vt:lpstr>
      <vt:lpstr>1_Office Theme</vt:lpstr>
      <vt:lpstr>Sequence</vt:lpstr>
      <vt:lpstr>Sequence</vt:lpstr>
      <vt:lpstr>Sequence and Variables</vt:lpstr>
      <vt:lpstr>Sequence and Variables</vt:lpstr>
      <vt:lpstr>Variables</vt:lpstr>
      <vt:lpstr>Variables</vt:lpstr>
      <vt:lpstr>Assignment</vt:lpstr>
      <vt:lpstr>Assignment</vt:lpstr>
      <vt:lpstr>Character Strings</vt:lpstr>
      <vt:lpstr>The println Method</vt:lpstr>
      <vt:lpstr>String Concatenation</vt:lpstr>
      <vt:lpstr>String Concatenation</vt:lpstr>
      <vt:lpstr>Escape Sequences</vt:lpstr>
      <vt:lpstr>Escape Sequences</vt:lpstr>
      <vt:lpstr>Constants</vt:lpstr>
      <vt:lpstr>Constants</vt:lpstr>
      <vt:lpstr>Primitive Data Types</vt:lpstr>
      <vt:lpstr>Numeric Types</vt:lpstr>
      <vt:lpstr>Expressions</vt:lpstr>
      <vt:lpstr>Division and Remainder</vt:lpstr>
      <vt:lpstr>Operator Precedence</vt:lpstr>
      <vt:lpstr>Assignment Revisited</vt:lpstr>
      <vt:lpstr>The Scanner Class</vt:lpstr>
      <vt:lpstr>Reading Input</vt:lpstr>
      <vt:lpstr>Reading Input</vt:lpstr>
      <vt:lpstr>xxx</vt:lpstr>
      <vt:lpstr>PowerPoint Presentation</vt:lpstr>
      <vt:lpstr>Input Tokens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Mullier, Duncan</cp:lastModifiedBy>
  <cp:revision>40</cp:revision>
  <dcterms:created xsi:type="dcterms:W3CDTF">2013-08-02T19:24:25Z</dcterms:created>
  <dcterms:modified xsi:type="dcterms:W3CDTF">2020-11-20T11:32:51Z</dcterms:modified>
</cp:coreProperties>
</file>