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B9426C-4846-467B-A103-48BC8B5FA81A}">
  <a:tblStyle styleId="{05B9426C-4846-467B-A103-48BC8B5FA8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7846d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7846d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e47846db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is identical in C,C++,C# and many other languages.</a:t>
            </a:r>
            <a:endParaRPr dirty="0"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8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1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8" name="Google Shape;78;p13"/>
          <p:cNvSpPr/>
          <p:nvPr/>
        </p:nvSpPr>
        <p:spPr>
          <a:xfrm>
            <a:off x="6099200" y="0"/>
            <a:ext cx="60928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9" name="Google Shape;79;p13"/>
          <p:cNvSpPr/>
          <p:nvPr/>
        </p:nvSpPr>
        <p:spPr>
          <a:xfrm>
            <a:off x="7097400" y="741200"/>
            <a:ext cx="4100000" cy="537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BDBDBD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389167" y="542533"/>
            <a:ext cx="5304000" cy="1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5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389267" y="2473267"/>
            <a:ext cx="5304000" cy="3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17145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200">
                <a:solidFill>
                  <a:schemeClr val="dk2"/>
                </a:solidFill>
              </a:defRPr>
            </a:lvl1pPr>
            <a:lvl2pPr marL="685800" lvl="1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050">
                <a:solidFill>
                  <a:schemeClr val="dk2"/>
                </a:solidFill>
              </a:defRPr>
            </a:lvl2pPr>
            <a:lvl3pPr marL="1028700" lvl="2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050">
                <a:solidFill>
                  <a:schemeClr val="dk2"/>
                </a:solidFill>
              </a:defRPr>
            </a:lvl3pPr>
            <a:lvl4pPr marL="1371600" lvl="3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050">
                <a:solidFill>
                  <a:schemeClr val="dk2"/>
                </a:solidFill>
              </a:defRPr>
            </a:lvl4pPr>
            <a:lvl5pPr marL="1714500" lvl="4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050">
                <a:solidFill>
                  <a:schemeClr val="dk2"/>
                </a:solidFill>
              </a:defRPr>
            </a:lvl5pPr>
            <a:lvl6pPr marL="2057400" lvl="5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050">
                <a:solidFill>
                  <a:schemeClr val="dk2"/>
                </a:solidFill>
              </a:defRPr>
            </a:lvl6pPr>
            <a:lvl7pPr marL="2400300" lvl="6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050">
                <a:solidFill>
                  <a:schemeClr val="dk2"/>
                </a:solidFill>
              </a:defRPr>
            </a:lvl7pPr>
            <a:lvl8pPr marL="2743200" lvl="7" indent="-17145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050">
                <a:solidFill>
                  <a:schemeClr val="dk2"/>
                </a:solidFill>
              </a:defRPr>
            </a:lvl8pPr>
            <a:lvl9pPr marL="3086100" lvl="8" indent="-17145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400"/>
              <a:buNone/>
              <a:defRPr sz="10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750">
                <a:solidFill>
                  <a:schemeClr val="dk2"/>
                </a:solidFill>
              </a:defRPr>
            </a:lvl9pPr>
          </a:lstStyle>
          <a:p>
            <a:r>
              <a:rPr lang="en-US"/>
              <a:t>4 -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3350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1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524003" y="1992313"/>
            <a:ext cx="10358967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14463" marR="0" lvl="5" indent="-12858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71638" marR="0" lvl="6" indent="-12858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928813" marR="0" lvl="7" indent="-12858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85988" marR="0" lvl="8" indent="-12858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75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1524003" y="6248405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17910" marR="0" lvl="1" indent="-160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42938" marR="0" lvl="2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900113" marR="0" lvl="3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157288" marR="0" lvl="4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414463" marR="0" lvl="5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8813" marR="0" lvl="6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700338" marR="0" lvl="7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729038" marR="0" lvl="8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4775203" y="6248405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17910" marR="0" lvl="1" indent="-160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42938" marR="0" lvl="2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900113" marR="0" lvl="3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157288" marR="0" lvl="4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414463" marR="0" lvl="5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28813" marR="0" lvl="6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700338" marR="0" lvl="7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729038" marR="0" lvl="8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9347203" y="6248405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788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4 -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7990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10972800" cy="4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2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2870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lvl="3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714500" lvl="4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057400" lvl="5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400300" lvl="6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743200" lvl="7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086100" lvl="8" indent="-266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3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2581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918634" y="238330"/>
            <a:ext cx="10354733" cy="6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Title</a:t>
            </a:r>
            <a:endParaRPr dirty="0"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 hasCustomPrompt="1"/>
          </p:nvPr>
        </p:nvSpPr>
        <p:spPr>
          <a:xfrm>
            <a:off x="914400" y="1169194"/>
            <a:ext cx="10964333" cy="45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Wingdings" panose="05000000000000000000" pitchFamily="2" charset="2"/>
              <a:buNone/>
              <a:defRPr sz="2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3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8210286" y="2456129"/>
            <a:ext cx="4519612" cy="281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2474119" y="-259557"/>
            <a:ext cx="4519612" cy="824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1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524000" y="1992315"/>
            <a:ext cx="10354733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 rot="5400000">
            <a:off x="3831961" y="-1617399"/>
            <a:ext cx="4519612" cy="1096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6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1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7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524000" y="1992315"/>
            <a:ext cx="10354733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1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5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5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524000" y="1992315"/>
            <a:ext cx="10354733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09602" y="1604963"/>
            <a:ext cx="5380567" cy="45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193369" y="1604963"/>
            <a:ext cx="5380567" cy="45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9347200" y="6248400"/>
            <a:ext cx="253153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"/>
          <p:cNvSpPr/>
          <p:nvPr/>
        </p:nvSpPr>
        <p:spPr>
          <a:xfrm>
            <a:off x="-14814" y="1836737"/>
            <a:ext cx="3024716" cy="2709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7851" y="19894"/>
                </a:moveTo>
                <a:lnTo>
                  <a:pt x="56515" y="17715"/>
                </a:lnTo>
                <a:lnTo>
                  <a:pt x="54919" y="0"/>
                </a:lnTo>
                <a:lnTo>
                  <a:pt x="40979" y="913"/>
                </a:lnTo>
                <a:lnTo>
                  <a:pt x="39972" y="17715"/>
                </a:lnTo>
                <a:lnTo>
                  <a:pt x="30650" y="20386"/>
                </a:lnTo>
                <a:lnTo>
                  <a:pt x="17298" y="6045"/>
                </a:lnTo>
                <a:lnTo>
                  <a:pt x="7977" y="10404"/>
                </a:lnTo>
                <a:lnTo>
                  <a:pt x="16794" y="26432"/>
                </a:lnTo>
                <a:lnTo>
                  <a:pt x="10580" y="31634"/>
                </a:lnTo>
                <a:lnTo>
                  <a:pt x="0" y="29736"/>
                </a:lnTo>
                <a:lnTo>
                  <a:pt x="0" y="89490"/>
                </a:lnTo>
                <a:lnTo>
                  <a:pt x="8481" y="86186"/>
                </a:lnTo>
                <a:lnTo>
                  <a:pt x="15199" y="91810"/>
                </a:lnTo>
                <a:lnTo>
                  <a:pt x="5878" y="106080"/>
                </a:lnTo>
                <a:lnTo>
                  <a:pt x="14695" y="112196"/>
                </a:lnTo>
                <a:lnTo>
                  <a:pt x="30650" y="99191"/>
                </a:lnTo>
                <a:lnTo>
                  <a:pt x="39972" y="101792"/>
                </a:lnTo>
                <a:lnTo>
                  <a:pt x="42071" y="119507"/>
                </a:lnTo>
                <a:lnTo>
                  <a:pt x="56011" y="120000"/>
                </a:lnTo>
                <a:lnTo>
                  <a:pt x="57522" y="101370"/>
                </a:lnTo>
                <a:lnTo>
                  <a:pt x="69363" y="98769"/>
                </a:lnTo>
                <a:lnTo>
                  <a:pt x="83386" y="111775"/>
                </a:lnTo>
                <a:lnTo>
                  <a:pt x="92624" y="106994"/>
                </a:lnTo>
                <a:lnTo>
                  <a:pt x="83386" y="91388"/>
                </a:lnTo>
                <a:lnTo>
                  <a:pt x="89601" y="84850"/>
                </a:lnTo>
                <a:lnTo>
                  <a:pt x="108159" y="92231"/>
                </a:lnTo>
                <a:lnTo>
                  <a:pt x="113785" y="84077"/>
                </a:lnTo>
                <a:lnTo>
                  <a:pt x="96822" y="73602"/>
                </a:lnTo>
                <a:lnTo>
                  <a:pt x="98838" y="64534"/>
                </a:lnTo>
                <a:lnTo>
                  <a:pt x="119999" y="62847"/>
                </a:lnTo>
                <a:lnTo>
                  <a:pt x="119496" y="53708"/>
                </a:lnTo>
                <a:lnTo>
                  <a:pt x="98334" y="51107"/>
                </a:lnTo>
                <a:lnTo>
                  <a:pt x="96235" y="44217"/>
                </a:lnTo>
                <a:lnTo>
                  <a:pt x="113282" y="34235"/>
                </a:lnTo>
                <a:lnTo>
                  <a:pt x="107655" y="26010"/>
                </a:lnTo>
                <a:lnTo>
                  <a:pt x="88509" y="32478"/>
                </a:lnTo>
                <a:lnTo>
                  <a:pt x="82295" y="27275"/>
                </a:lnTo>
                <a:lnTo>
                  <a:pt x="92120" y="12161"/>
                </a:lnTo>
                <a:lnTo>
                  <a:pt x="82799" y="7381"/>
                </a:lnTo>
                <a:lnTo>
                  <a:pt x="67851" y="19894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43933" y="15875"/>
            <a:ext cx="1117600" cy="78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136" y="13548"/>
                </a:moveTo>
                <a:lnTo>
                  <a:pt x="66590" y="11129"/>
                </a:lnTo>
                <a:lnTo>
                  <a:pt x="65454" y="0"/>
                </a:lnTo>
                <a:lnTo>
                  <a:pt x="54090" y="0"/>
                </a:lnTo>
                <a:lnTo>
                  <a:pt x="52727" y="11129"/>
                </a:lnTo>
                <a:lnTo>
                  <a:pt x="45000" y="14032"/>
                </a:lnTo>
                <a:lnTo>
                  <a:pt x="33181" y="0"/>
                </a:lnTo>
                <a:lnTo>
                  <a:pt x="25909" y="3387"/>
                </a:lnTo>
                <a:lnTo>
                  <a:pt x="33409" y="20322"/>
                </a:lnTo>
                <a:lnTo>
                  <a:pt x="28181" y="25887"/>
                </a:lnTo>
                <a:lnTo>
                  <a:pt x="11363" y="19596"/>
                </a:lnTo>
                <a:lnTo>
                  <a:pt x="7272" y="26370"/>
                </a:lnTo>
                <a:lnTo>
                  <a:pt x="20454" y="38467"/>
                </a:lnTo>
                <a:lnTo>
                  <a:pt x="18181" y="47661"/>
                </a:lnTo>
                <a:lnTo>
                  <a:pt x="454" y="48870"/>
                </a:lnTo>
                <a:lnTo>
                  <a:pt x="0" y="59032"/>
                </a:lnTo>
                <a:lnTo>
                  <a:pt x="18181" y="61935"/>
                </a:lnTo>
                <a:lnTo>
                  <a:pt x="20000" y="70645"/>
                </a:lnTo>
                <a:lnTo>
                  <a:pt x="6590" y="83467"/>
                </a:lnTo>
                <a:lnTo>
                  <a:pt x="11363" y="91451"/>
                </a:lnTo>
                <a:lnTo>
                  <a:pt x="26363" y="83951"/>
                </a:lnTo>
                <a:lnTo>
                  <a:pt x="32045" y="90000"/>
                </a:lnTo>
                <a:lnTo>
                  <a:pt x="24318" y="105241"/>
                </a:lnTo>
                <a:lnTo>
                  <a:pt x="31590" y="111774"/>
                </a:lnTo>
                <a:lnTo>
                  <a:pt x="45000" y="97741"/>
                </a:lnTo>
                <a:lnTo>
                  <a:pt x="52727" y="100645"/>
                </a:lnTo>
                <a:lnTo>
                  <a:pt x="54545" y="119516"/>
                </a:lnTo>
                <a:lnTo>
                  <a:pt x="66363" y="120000"/>
                </a:lnTo>
                <a:lnTo>
                  <a:pt x="67500" y="100161"/>
                </a:lnTo>
                <a:lnTo>
                  <a:pt x="77500" y="97500"/>
                </a:lnTo>
                <a:lnTo>
                  <a:pt x="89318" y="111290"/>
                </a:lnTo>
                <a:lnTo>
                  <a:pt x="97045" y="106209"/>
                </a:lnTo>
                <a:lnTo>
                  <a:pt x="89318" y="89516"/>
                </a:lnTo>
                <a:lnTo>
                  <a:pt x="94545" y="82500"/>
                </a:lnTo>
                <a:lnTo>
                  <a:pt x="110000" y="90483"/>
                </a:lnTo>
                <a:lnTo>
                  <a:pt x="114772" y="81774"/>
                </a:lnTo>
                <a:lnTo>
                  <a:pt x="100454" y="70645"/>
                </a:lnTo>
                <a:lnTo>
                  <a:pt x="102272" y="60967"/>
                </a:lnTo>
                <a:lnTo>
                  <a:pt x="120000" y="59032"/>
                </a:lnTo>
                <a:lnTo>
                  <a:pt x="119545" y="49354"/>
                </a:lnTo>
                <a:lnTo>
                  <a:pt x="101818" y="46693"/>
                </a:lnTo>
                <a:lnTo>
                  <a:pt x="100000" y="39193"/>
                </a:lnTo>
                <a:lnTo>
                  <a:pt x="114318" y="28790"/>
                </a:lnTo>
                <a:lnTo>
                  <a:pt x="109545" y="19838"/>
                </a:lnTo>
                <a:lnTo>
                  <a:pt x="93636" y="26854"/>
                </a:lnTo>
                <a:lnTo>
                  <a:pt x="88409" y="21290"/>
                </a:lnTo>
                <a:lnTo>
                  <a:pt x="96590" y="5080"/>
                </a:lnTo>
                <a:lnTo>
                  <a:pt x="88863" y="0"/>
                </a:lnTo>
                <a:lnTo>
                  <a:pt x="76136" y="13548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589616" y="354015"/>
            <a:ext cx="3022600" cy="2270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89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3475567" y="1196976"/>
            <a:ext cx="4893733" cy="3671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235" y="4797428"/>
            <a:ext cx="4557183" cy="2097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7" y="32520"/>
                </a:moveTo>
                <a:lnTo>
                  <a:pt x="66716" y="28887"/>
                </a:lnTo>
                <a:lnTo>
                  <a:pt x="65378" y="0"/>
                </a:lnTo>
                <a:lnTo>
                  <a:pt x="53729" y="1453"/>
                </a:lnTo>
                <a:lnTo>
                  <a:pt x="52837" y="28887"/>
                </a:lnTo>
                <a:lnTo>
                  <a:pt x="45034" y="33247"/>
                </a:lnTo>
                <a:lnTo>
                  <a:pt x="33776" y="9901"/>
                </a:lnTo>
                <a:lnTo>
                  <a:pt x="26028" y="16987"/>
                </a:lnTo>
                <a:lnTo>
                  <a:pt x="33385" y="43058"/>
                </a:lnTo>
                <a:lnTo>
                  <a:pt x="28202" y="51597"/>
                </a:lnTo>
                <a:lnTo>
                  <a:pt x="11258" y="41695"/>
                </a:lnTo>
                <a:lnTo>
                  <a:pt x="7357" y="52323"/>
                </a:lnTo>
                <a:lnTo>
                  <a:pt x="20343" y="70673"/>
                </a:lnTo>
                <a:lnTo>
                  <a:pt x="18225" y="84753"/>
                </a:lnTo>
                <a:lnTo>
                  <a:pt x="390" y="86843"/>
                </a:lnTo>
                <a:lnTo>
                  <a:pt x="0" y="102467"/>
                </a:lnTo>
                <a:lnTo>
                  <a:pt x="18225" y="106646"/>
                </a:lnTo>
                <a:lnTo>
                  <a:pt x="19953" y="120000"/>
                </a:lnTo>
                <a:lnTo>
                  <a:pt x="100548" y="120000"/>
                </a:lnTo>
                <a:lnTo>
                  <a:pt x="102275" y="105193"/>
                </a:lnTo>
                <a:lnTo>
                  <a:pt x="120000" y="102467"/>
                </a:lnTo>
                <a:lnTo>
                  <a:pt x="119609" y="87570"/>
                </a:lnTo>
                <a:lnTo>
                  <a:pt x="101830" y="83300"/>
                </a:lnTo>
                <a:lnTo>
                  <a:pt x="100046" y="72036"/>
                </a:lnTo>
                <a:lnTo>
                  <a:pt x="114370" y="55866"/>
                </a:lnTo>
                <a:lnTo>
                  <a:pt x="109633" y="42422"/>
                </a:lnTo>
                <a:lnTo>
                  <a:pt x="93581" y="52959"/>
                </a:lnTo>
                <a:lnTo>
                  <a:pt x="88397" y="44511"/>
                </a:lnTo>
                <a:lnTo>
                  <a:pt x="96590" y="19803"/>
                </a:lnTo>
                <a:lnTo>
                  <a:pt x="88787" y="11990"/>
                </a:lnTo>
                <a:lnTo>
                  <a:pt x="76247" y="32520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5992285" y="4425953"/>
            <a:ext cx="3018367" cy="2263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7462309" y="353149"/>
            <a:ext cx="3905249" cy="2930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9529235" y="2555878"/>
            <a:ext cx="2677583" cy="3997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1"/>
          <p:cNvSpPr/>
          <p:nvPr/>
        </p:nvSpPr>
        <p:spPr>
          <a:xfrm rot="-5400000">
            <a:off x="5584032" y="-1418431"/>
            <a:ext cx="1722437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236" y="-3175"/>
            <a:ext cx="10710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1267883" y="304801"/>
            <a:ext cx="10354733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Title</a:t>
            </a:r>
            <a:endParaRPr dirty="0"/>
          </a:p>
        </p:txBody>
      </p:sp>
      <p:sp>
        <p:nvSpPr>
          <p:cNvPr id="25" name="Google Shape;25;p1"/>
          <p:cNvSpPr txBox="1"/>
          <p:nvPr/>
        </p:nvSpPr>
        <p:spPr>
          <a:xfrm>
            <a:off x="1524002" y="6248403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4775202" y="6248403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1"/>
          <p:cNvSpPr txBox="1">
            <a:spLocks noGrp="1"/>
          </p:cNvSpPr>
          <p:nvPr>
            <p:ph type="body" idx="1"/>
          </p:nvPr>
        </p:nvSpPr>
        <p:spPr>
          <a:xfrm>
            <a:off x="963082" y="2110512"/>
            <a:ext cx="10964333" cy="45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0175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85800" marR="0" lvl="0" indent="-457200" algn="l" rtl="0">
        <a:lnSpc>
          <a:spcPct val="100000"/>
        </a:lnSpc>
        <a:spcBef>
          <a:spcPts val="0"/>
        </a:spcBef>
        <a:spcAft>
          <a:spcPts val="0"/>
        </a:spcAft>
        <a:buClr>
          <a:srgbClr val="FFFF00"/>
        </a:buClr>
        <a:buFont typeface="Wingdings" panose="05000000000000000000" pitchFamily="2" charset="2"/>
        <a:buChar char="v"/>
        <a:defRPr sz="105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058779" y="2801923"/>
            <a:ext cx="10354733" cy="862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39700">
              <a:spcBef>
                <a:spcPts val="640"/>
              </a:spcBef>
            </a:pPr>
            <a:r>
              <a:rPr lang="en-US" sz="3200" dirty="0"/>
              <a:t>Selection</a:t>
            </a:r>
            <a:br>
              <a:rPr lang="en-US" sz="3200" dirty="0"/>
            </a:br>
            <a:r>
              <a:rPr lang="en-US" sz="3200" dirty="0">
                <a:solidFill>
                  <a:schemeClr val="bg1"/>
                </a:solidFill>
              </a:rPr>
              <a:t>AKA ifs</a:t>
            </a:r>
            <a:br>
              <a:rPr lang="en-US" sz="3200" dirty="0"/>
            </a:br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139700" algn="ctr">
              <a:spcBef>
                <a:spcPts val="640"/>
              </a:spcBef>
            </a:pPr>
            <a:endParaRPr dirty="0"/>
          </a:p>
          <a:p>
            <a:pPr indent="-139700" algn="ctr">
              <a:spcBef>
                <a:spcPts val="640"/>
              </a:spcBef>
            </a:pPr>
            <a:endParaRPr dirty="0"/>
          </a:p>
          <a:p>
            <a:pPr indent="-139700" algn="ctr">
              <a:spcBef>
                <a:spcPts val="640"/>
              </a:spcBef>
            </a:pPr>
            <a:endParaRPr dirty="0"/>
          </a:p>
          <a:p>
            <a:pPr indent="-139700" algn="ctr">
              <a:spcBef>
                <a:spcPts val="640"/>
              </a:spcBef>
            </a:pPr>
            <a:endParaRPr dirty="0"/>
          </a:p>
          <a:p>
            <a:pPr indent="-139700" algn="ctr">
              <a:spcBef>
                <a:spcPts val="640"/>
              </a:spcBef>
            </a:pPr>
            <a:endParaRPr dirty="0"/>
          </a:p>
          <a:p>
            <a:pPr indent="-139700" algn="ctr">
              <a:spcBef>
                <a:spcPts val="640"/>
              </a:spcBef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AND and Logical OR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A truth table shows all possible true-false combinations of the terms</a:t>
            </a:r>
            <a:endParaRPr dirty="0"/>
          </a:p>
          <a:p>
            <a:pPr indent="-342900">
              <a:spcBef>
                <a:spcPts val="240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Since 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each have two operands, there are four possible combinations</a:t>
            </a:r>
            <a:endParaRPr sz="3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2" descr="Fig4.4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8427" y="3832226"/>
            <a:ext cx="4393708" cy="2261658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Operators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Expressions that use logical operators can form complex conditions</a:t>
            </a:r>
            <a:endParaRPr dirty="0"/>
          </a:p>
          <a:p>
            <a:pPr indent="-342900">
              <a:spcBef>
                <a:spcPts val="2232"/>
              </a:spcBef>
              <a:buClr>
                <a:schemeClr val="dk1"/>
              </a:buClr>
            </a:pPr>
            <a:r>
              <a:rPr lang="en-US" sz="2162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162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if (total &lt; MAX+5 &amp;&amp; !found)</a:t>
            </a:r>
            <a:endParaRPr dirty="0">
              <a:solidFill>
                <a:schemeClr val="tx1"/>
              </a:solidFill>
            </a:endParaRPr>
          </a:p>
          <a:p>
            <a:pPr indent="-342900">
              <a:spcBef>
                <a:spcPts val="432"/>
              </a:spcBef>
              <a:buClr>
                <a:schemeClr val="dk1"/>
              </a:buClr>
            </a:pPr>
            <a:r>
              <a:rPr lang="en-US" sz="2162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2162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2162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("processing…");</a:t>
            </a:r>
            <a:endParaRPr dirty="0">
              <a:solidFill>
                <a:schemeClr val="tx1"/>
              </a:solidFill>
            </a:endParaRPr>
          </a:p>
          <a:p>
            <a:pPr indent="-342900">
              <a:spcBef>
                <a:spcPts val="220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All logical operators have lower precedence than the relational operators</a:t>
            </a:r>
            <a:endParaRPr dirty="0"/>
          </a:p>
          <a:p>
            <a:pPr indent="-342900">
              <a:spcBef>
                <a:spcPts val="22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Logical NOT has higher precedence than logical AND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logical OR</a:t>
            </a: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 Statement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dirty="0">
                <a:latin typeface="Calibri"/>
                <a:ea typeface="Calibri"/>
                <a:cs typeface="Calibri"/>
                <a:sym typeface="Calibri"/>
              </a:rPr>
              <a:t>Consider the following if statement:</a:t>
            </a:r>
            <a:endParaRPr dirty="0"/>
          </a:p>
          <a:p>
            <a:pPr indent="-342900">
              <a:spcBef>
                <a:spcPts val="1600"/>
              </a:spcBef>
              <a:buClr>
                <a:schemeClr val="dk1"/>
              </a:buClr>
            </a:pPr>
            <a:r>
              <a:rPr lang="en-US" sz="1999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(sum &gt; MAX)</a:t>
            </a:r>
            <a:endParaRPr dirty="0"/>
          </a:p>
          <a:p>
            <a:pPr indent="-342900">
              <a:spcBef>
                <a:spcPts val="400"/>
              </a:spcBef>
              <a:buClr>
                <a:schemeClr val="dk1"/>
              </a:buClr>
            </a:pPr>
            <a:r>
              <a:rPr lang="en-US" sz="1999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delta = sum – MAX;</a:t>
            </a:r>
            <a:endParaRPr dirty="0"/>
          </a:p>
          <a:p>
            <a:pPr indent="-342900">
              <a:spcBef>
                <a:spcPts val="400"/>
              </a:spcBef>
              <a:buClr>
                <a:schemeClr val="dk1"/>
              </a:buClr>
            </a:pPr>
            <a:r>
              <a:rPr lang="en-US" sz="1999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999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999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("The sum is " + sum);</a:t>
            </a:r>
            <a:endParaRPr dirty="0"/>
          </a:p>
          <a:p>
            <a:pPr indent="-342900">
              <a:spcBef>
                <a:spcPts val="2072"/>
              </a:spcBef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dirty="0">
                <a:latin typeface="Times New Roman"/>
                <a:ea typeface="Times New Roman"/>
                <a:cs typeface="Times New Roman"/>
                <a:sym typeface="Times New Roman"/>
              </a:rPr>
              <a:t>First the condition is evaluated -- the value of </a:t>
            </a:r>
            <a:r>
              <a:rPr lang="en-US" sz="2960" dirty="0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960" dirty="0">
                <a:latin typeface="Times New Roman"/>
                <a:ea typeface="Times New Roman"/>
                <a:cs typeface="Times New Roman"/>
                <a:sym typeface="Times New Roman"/>
              </a:rPr>
              <a:t> is either greater than the value of 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2960" dirty="0">
                <a:latin typeface="Times New Roman"/>
                <a:ea typeface="Times New Roman"/>
                <a:cs typeface="Times New Roman"/>
                <a:sym typeface="Times New Roman"/>
              </a:rPr>
              <a:t>, or it is not</a:t>
            </a:r>
            <a:endParaRPr dirty="0"/>
          </a:p>
          <a:p>
            <a:pPr indent="-342900">
              <a:spcBef>
                <a:spcPts val="2072"/>
              </a:spcBef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dirty="0">
                <a:latin typeface="Times New Roman"/>
                <a:ea typeface="Times New Roman"/>
                <a:cs typeface="Times New Roman"/>
                <a:sym typeface="Times New Roman"/>
              </a:rPr>
              <a:t>If the condition is true, the assignment statement is executed -- if it isn’t, it is skipped.</a:t>
            </a:r>
            <a:endParaRPr dirty="0"/>
          </a:p>
          <a:p>
            <a:pPr indent="-342900">
              <a:spcBef>
                <a:spcPts val="2072"/>
              </a:spcBef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dirty="0">
                <a:latin typeface="Times New Roman"/>
                <a:ea typeface="Times New Roman"/>
                <a:cs typeface="Times New Roman"/>
                <a:sym typeface="Times New Roman"/>
              </a:rPr>
              <a:t>Either way, the call to </a:t>
            </a:r>
            <a:r>
              <a:rPr lang="en-US" sz="2590" dirty="0" err="1">
                <a:latin typeface="Calibri"/>
                <a:ea typeface="Calibri"/>
                <a:cs typeface="Calibri"/>
                <a:sym typeface="Calibri"/>
              </a:rPr>
              <a:t>println</a:t>
            </a:r>
            <a:r>
              <a:rPr lang="en-US" sz="2960" dirty="0">
                <a:latin typeface="Times New Roman"/>
                <a:ea typeface="Times New Roman"/>
                <a:cs typeface="Times New Roman"/>
                <a:sym typeface="Times New Roman"/>
              </a:rPr>
              <a:t> is executed next</a:t>
            </a: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The statement controlled by the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statement is indented to indicate that relationship</a:t>
            </a:r>
            <a:endParaRPr dirty="0"/>
          </a:p>
          <a:p>
            <a:pPr indent="-342900">
              <a:lnSpc>
                <a:spcPct val="80000"/>
              </a:lnSpc>
              <a:spcBef>
                <a:spcPts val="180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The use of a consistent indentation style makes a program easier to read and understand</a:t>
            </a:r>
            <a:endParaRPr dirty="0"/>
          </a:p>
          <a:p>
            <a:pPr indent="-342900">
              <a:lnSpc>
                <a:spcPct val="80000"/>
              </a:lnSpc>
              <a:spcBef>
                <a:spcPts val="180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Although it makes no difference to the compiler, proper indentation is crucial</a:t>
            </a:r>
            <a:endParaRPr dirty="0"/>
          </a:p>
          <a:p>
            <a:pPr indent="-139700">
              <a:spcBef>
                <a:spcPts val="1800"/>
              </a:spcBef>
              <a:buClr>
                <a:schemeClr val="dk1"/>
              </a:buClr>
              <a:buSzPts val="3200"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3574408" y="4781842"/>
            <a:ext cx="57150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"</a:t>
            </a:r>
            <a:r>
              <a:rPr lang="en-US" sz="2000" dirty="0">
                <a:solidFill>
                  <a:schemeClr val="tx2"/>
                </a:solidFill>
              </a:rPr>
              <a:t>Always code as if the person who ends up maintaining your code will be a violent psychopath who knows where you live."</a:t>
            </a:r>
            <a:endParaRPr dirty="0">
              <a:solidFill>
                <a:schemeClr val="tx2"/>
              </a:solidFill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tx2"/>
                </a:solidFill>
              </a:rPr>
              <a:t>	-- Martin Golding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if-else Statement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800" i="1" dirty="0">
                <a:latin typeface="Calibri"/>
                <a:ea typeface="Calibri"/>
                <a:cs typeface="Calibri"/>
                <a:sym typeface="Calibri"/>
              </a:rPr>
              <a:t>else clause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can be added to an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statement to make an </a:t>
            </a:r>
            <a:r>
              <a:rPr lang="en-US" sz="2800" i="1" dirty="0">
                <a:latin typeface="Calibri"/>
                <a:ea typeface="Calibri"/>
                <a:cs typeface="Calibri"/>
                <a:sym typeface="Calibri"/>
              </a:rPr>
              <a:t>if-else statement</a:t>
            </a:r>
            <a:endParaRPr sz="2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>
              <a:spcBef>
                <a:spcPts val="560"/>
              </a:spcBef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>
              <a:spcBef>
                <a:spcPts val="560"/>
              </a:spcBef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>
              <a:spcBef>
                <a:spcPts val="560"/>
              </a:spcBef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spcBef>
                <a:spcPts val="19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If the </a:t>
            </a:r>
            <a:r>
              <a:rPr lang="en-US" sz="2800" i="1" dirty="0"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is true, </a:t>
            </a:r>
            <a:r>
              <a:rPr lang="en-US" sz="2800" i="1" dirty="0">
                <a:latin typeface="Calibri"/>
                <a:ea typeface="Calibri"/>
                <a:cs typeface="Calibri"/>
                <a:sym typeface="Calibri"/>
              </a:rPr>
              <a:t>statement1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is executed;  if the condition is false, </a:t>
            </a:r>
            <a:r>
              <a:rPr lang="en-US" sz="2800" i="1" dirty="0">
                <a:latin typeface="Calibri"/>
                <a:ea typeface="Calibri"/>
                <a:cs typeface="Calibri"/>
                <a:sym typeface="Calibri"/>
              </a:rPr>
              <a:t>statement2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is executed</a:t>
            </a:r>
            <a:endParaRPr dirty="0"/>
          </a:p>
          <a:p>
            <a:pPr indent="-342900">
              <a:spcBef>
                <a:spcPts val="19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One or the other will be executed, but not both</a:t>
            </a:r>
            <a:endParaRPr dirty="0"/>
          </a:p>
        </p:txBody>
      </p:sp>
      <p:sp>
        <p:nvSpPr>
          <p:cNvPr id="208" name="Google Shape;208;p26"/>
          <p:cNvSpPr txBox="1"/>
          <p:nvPr/>
        </p:nvSpPr>
        <p:spPr>
          <a:xfrm>
            <a:off x="5105400" y="2356119"/>
            <a:ext cx="222724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if ( </a:t>
            </a:r>
            <a:r>
              <a:rPr lang="en-US" sz="20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0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statement1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0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statement2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if-else Statement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7" descr="Syntax if statement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1639" y="1734609"/>
            <a:ext cx="6532463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if-else Statement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In an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if-else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statement, the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portion, or the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portion, or both, could be block statements</a:t>
            </a:r>
            <a:endParaRPr dirty="0"/>
          </a:p>
          <a:p>
            <a:pPr indent="-139700">
              <a:spcBef>
                <a:spcPts val="640"/>
              </a:spcBef>
              <a:buClr>
                <a:schemeClr val="dk1"/>
              </a:buClr>
              <a:buSzPts val="3200"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3048000" y="2548731"/>
            <a:ext cx="6584950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(total &gt; MAX)</a:t>
            </a:r>
            <a:endParaRPr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("Error!!");</a:t>
            </a:r>
            <a:endParaRPr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errorCount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("Total: " + total);</a:t>
            </a:r>
            <a:endParaRPr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current = total*2;</a:t>
            </a:r>
            <a:endParaRPr dirty="0"/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D00D-5F6B-4F09-BDDF-F8EDFF0D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if..else</a:t>
            </a:r>
            <a:r>
              <a:rPr lang="en-GB" dirty="0"/>
              <a:t> if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73BA5-7256-4881-8B33-3B8777579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>
                <a:latin typeface="Calibri"/>
                <a:ea typeface="Calibri"/>
                <a:cs typeface="Calibri"/>
                <a:sym typeface="Calibri"/>
              </a:rPr>
              <a:t>In an </a:t>
            </a:r>
            <a:r>
              <a:rPr lang="en-GB" sz="2000" dirty="0">
                <a:latin typeface="Courier New"/>
                <a:ea typeface="Courier New"/>
                <a:cs typeface="Courier New"/>
                <a:sym typeface="Courier New"/>
              </a:rPr>
              <a:t>if-else</a:t>
            </a:r>
            <a:r>
              <a:rPr lang="en-GB" sz="2400" dirty="0">
                <a:latin typeface="Calibri"/>
                <a:ea typeface="Calibri"/>
                <a:cs typeface="Calibri"/>
                <a:sym typeface="Calibri"/>
              </a:rPr>
              <a:t> statement, the </a:t>
            </a:r>
            <a:r>
              <a:rPr lang="en-GB" sz="2000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2400" dirty="0">
                <a:latin typeface="Calibri"/>
                <a:ea typeface="Calibri"/>
                <a:cs typeface="Calibri"/>
                <a:sym typeface="Calibri"/>
              </a:rPr>
              <a:t> portion, or the </a:t>
            </a:r>
            <a:r>
              <a:rPr lang="en-GB" sz="2000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2400" dirty="0">
                <a:latin typeface="Calibri"/>
                <a:ea typeface="Calibri"/>
                <a:cs typeface="Calibri"/>
                <a:sym typeface="Calibri"/>
              </a:rPr>
              <a:t> portion, or both, could be block statements</a:t>
            </a:r>
            <a:endParaRPr lang="en-GB" dirty="0"/>
          </a:p>
          <a:p>
            <a:endParaRPr lang="en-GB" dirty="0"/>
          </a:p>
        </p:txBody>
      </p:sp>
      <p:sp>
        <p:nvSpPr>
          <p:cNvPr id="4" name="Google Shape;225;p28">
            <a:extLst>
              <a:ext uri="{FF2B5EF4-FFF2-40B4-BE49-F238E27FC236}">
                <a16:creationId xmlns:a16="http://schemas.microsoft.com/office/drawing/2014/main" id="{A81AF498-772E-4486-955A-85B782D38B91}"/>
              </a:ext>
            </a:extLst>
          </p:cNvPr>
          <p:cNvSpPr txBox="1"/>
          <p:nvPr/>
        </p:nvSpPr>
        <p:spPr>
          <a:xfrm>
            <a:off x="2861567" y="2820148"/>
            <a:ext cx="8225367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(total &gt; MAX)</a:t>
            </a:r>
            <a:endParaRPr sz="1600" dirty="0"/>
          </a:p>
          <a:p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dirty="0"/>
          </a:p>
          <a:p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("Error!!");</a:t>
            </a:r>
            <a:endParaRPr sz="1600" dirty="0"/>
          </a:p>
          <a:p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errorCount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1600" dirty="0"/>
          </a:p>
          <a:p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/>
          </a:p>
          <a:p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if (total == MAX)</a:t>
            </a:r>
            <a:endParaRPr sz="1600" dirty="0"/>
          </a:p>
          <a:p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pROCESSING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1600" dirty="0"/>
          </a:p>
          <a:p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("Total: " + total);</a:t>
            </a:r>
            <a:endParaRPr lang="en-US" sz="1600" dirty="0"/>
          </a:p>
          <a:p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current = total*2;</a:t>
            </a:r>
            <a:endParaRPr lang="en-US" sz="1600" dirty="0"/>
          </a:p>
          <a:p>
            <a:endParaRPr lang="en-US"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617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Data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When comparing data using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expressions, it's important to understand the nuances of certain data types</a:t>
            </a:r>
            <a:endParaRPr dirty="0"/>
          </a:p>
          <a:p>
            <a:pPr indent="-342900">
              <a:lnSpc>
                <a:spcPct val="90000"/>
              </a:lnSpc>
              <a:spcBef>
                <a:spcPts val="22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Let's examine some key situations: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16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comparing floating point values for equality</a:t>
            </a:r>
            <a:endParaRPr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comparing characters</a:t>
            </a:r>
            <a:endParaRPr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comparing strings (alphabetical order)</a:t>
            </a:r>
            <a:endParaRPr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comparing object vs. comparing object references...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Characters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In Unicode, the digit characters (0-9) are contiguous and in order</a:t>
            </a:r>
            <a:endParaRPr dirty="0"/>
          </a:p>
          <a:p>
            <a:pPr indent="-342900">
              <a:spcBef>
                <a:spcPts val="888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Likewise, the uppercase letters (A-Z) and lowercase letters (a-z) are contiguous and in order</a:t>
            </a:r>
            <a:endParaRPr dirty="0"/>
          </a:p>
        </p:txBody>
      </p:sp>
      <p:graphicFrame>
        <p:nvGraphicFramePr>
          <p:cNvPr id="242" name="Google Shape;242;p30"/>
          <p:cNvGraphicFramePr/>
          <p:nvPr/>
        </p:nvGraphicFramePr>
        <p:xfrm>
          <a:off x="3590934" y="3968750"/>
          <a:ext cx="4802200" cy="1828840"/>
        </p:xfrm>
        <a:graphic>
          <a:graphicData uri="http://schemas.openxmlformats.org/drawingml/2006/table">
            <a:tbl>
              <a:tblPr>
                <a:noFill/>
                <a:tableStyleId>{05B9426C-4846-467B-A103-48BC8B5FA81A}</a:tableStyleId>
              </a:tblPr>
              <a:tblGrid>
                <a:gridCol w="24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Unicode Values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– 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 through 57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– Z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 through 90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– z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 through 122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Clr>
                <a:schemeClr val="dk1"/>
              </a:buClr>
            </a:pPr>
            <a:r>
              <a:rPr lang="en-US" dirty="0"/>
              <a:t>Flow of Control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1147864" y="1313282"/>
            <a:ext cx="10964333" cy="5385968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2800" dirty="0"/>
              <a:t>Statement execution is linear unless specified otherwise</a:t>
            </a:r>
          </a:p>
          <a:p>
            <a:pPr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2800" dirty="0"/>
              <a:t>Some programming statements allow us to:</a:t>
            </a:r>
          </a:p>
          <a:p>
            <a:pPr marL="742950" lvl="1" indent="-285750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800" dirty="0">
                <a:solidFill>
                  <a:schemeClr val="bg1"/>
                </a:solidFill>
              </a:rPr>
              <a:t>decide whether or not to execute a particular statement/block of statements</a:t>
            </a:r>
          </a:p>
          <a:p>
            <a:pPr marL="742950" lvl="1" indent="-285750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800" dirty="0">
                <a:solidFill>
                  <a:schemeClr val="bg1"/>
                </a:solidFill>
              </a:rPr>
              <a:t>execute a statement/block of statements over and over, repetitively</a:t>
            </a:r>
          </a:p>
          <a:p>
            <a:pPr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2800" dirty="0"/>
              <a:t>These decisions are based on </a:t>
            </a:r>
            <a:r>
              <a:rPr lang="en-GB" sz="2800" i="1" dirty="0" err="1"/>
              <a:t>boolean</a:t>
            </a:r>
            <a:r>
              <a:rPr lang="en-GB" sz="2800" i="1" dirty="0"/>
              <a:t> expressions</a:t>
            </a:r>
            <a:r>
              <a:rPr lang="en-GB" sz="2800" dirty="0"/>
              <a:t> (or </a:t>
            </a:r>
            <a:r>
              <a:rPr lang="en-GB" sz="2800" i="1" dirty="0"/>
              <a:t>conditions</a:t>
            </a:r>
            <a:r>
              <a:rPr lang="en-GB" sz="2800" dirty="0"/>
              <a:t>) that evaluate to true or false</a:t>
            </a:r>
          </a:p>
          <a:p>
            <a:pPr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2800" dirty="0"/>
              <a:t>The order of statement execution is called the </a:t>
            </a:r>
            <a:r>
              <a:rPr lang="en-GB" sz="2800" i="1" dirty="0"/>
              <a:t>flow of control</a:t>
            </a:r>
            <a:endParaRPr lang="en-GB" sz="2800" dirty="0"/>
          </a:p>
          <a:p>
            <a:pPr indent="-139700">
              <a:spcBef>
                <a:spcPts val="640"/>
              </a:spcBef>
              <a:buClr>
                <a:schemeClr val="dk1"/>
              </a:buClr>
              <a:buSzPts val="3200"/>
            </a:pPr>
            <a:endParaRPr lang="en-GB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Statements</a:t>
            </a: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3200" i="1" dirty="0">
                <a:latin typeface="Calibri"/>
                <a:ea typeface="Calibri"/>
                <a:cs typeface="Calibri"/>
                <a:sym typeface="Calibri"/>
              </a:rPr>
              <a:t>conditional statement</a:t>
            </a:r>
            <a:r>
              <a:rPr lang="en-GB" sz="3200" dirty="0">
                <a:latin typeface="Calibri"/>
                <a:ea typeface="Calibri"/>
                <a:cs typeface="Calibri"/>
                <a:sym typeface="Calibri"/>
              </a:rPr>
              <a:t> lets us choose which statement will be executed next</a:t>
            </a:r>
            <a:endParaRPr lang="en-GB" dirty="0"/>
          </a:p>
          <a:p>
            <a:pPr indent="-34290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 dirty="0">
                <a:latin typeface="Calibri"/>
                <a:ea typeface="Calibri"/>
                <a:cs typeface="Calibri"/>
                <a:sym typeface="Calibri"/>
              </a:rPr>
              <a:t>Therefore they are sometimes called </a:t>
            </a:r>
            <a:r>
              <a:rPr lang="en-GB" sz="3200" i="1" dirty="0">
                <a:latin typeface="Calibri"/>
                <a:ea typeface="Calibri"/>
                <a:cs typeface="Calibri"/>
                <a:sym typeface="Calibri"/>
              </a:rPr>
              <a:t>selection statements</a:t>
            </a:r>
            <a:endParaRPr lang="en-GB" dirty="0"/>
          </a:p>
          <a:p>
            <a:pPr indent="-34290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 dirty="0">
                <a:latin typeface="Calibri"/>
                <a:ea typeface="Calibri"/>
                <a:cs typeface="Calibri"/>
                <a:sym typeface="Calibri"/>
              </a:rPr>
              <a:t>Conditional statements give us the power to make basic decisions</a:t>
            </a:r>
            <a:endParaRPr lang="en-GB" dirty="0"/>
          </a:p>
          <a:p>
            <a:pPr indent="-34290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 dirty="0">
                <a:latin typeface="Calibri"/>
                <a:ea typeface="Calibri"/>
                <a:cs typeface="Calibri"/>
                <a:sym typeface="Calibri"/>
              </a:rPr>
              <a:t>The Java conditional statements are the</a:t>
            </a:r>
            <a:endParaRPr lang="en-GB" dirty="0"/>
          </a:p>
          <a:p>
            <a:pPr marL="742950" lvl="1" indent="-28575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if statement</a:t>
            </a:r>
            <a:endParaRPr lang="en-GB"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if-else statement</a:t>
            </a:r>
            <a:endParaRPr lang="en-GB"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switch statement</a:t>
            </a:r>
            <a:endParaRPr lang="en-GB"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 Statement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The syntax of a basic if statement is: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046664" y="3613225"/>
            <a:ext cx="203538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0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2816225" y="2622556"/>
            <a:ext cx="2154238" cy="993775"/>
            <a:chOff x="515" y="1486"/>
            <a:chExt cx="1357" cy="626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515" y="1486"/>
              <a:ext cx="1140" cy="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2000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lang="en-US" sz="2000" dirty="0">
                  <a:solidFill>
                    <a:schemeClr val="hlink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is a Java</a:t>
              </a:r>
              <a:endParaRPr dirty="0">
                <a:solidFill>
                  <a:schemeClr val="bg1"/>
                </a:solidFill>
              </a:endParaRPr>
            </a:p>
            <a:p>
              <a:r>
                <a:rPr lang="en-US" sz="2000" dirty="0">
                  <a:solidFill>
                    <a:schemeClr val="bg1"/>
                  </a:solidFill>
                </a:rPr>
                <a:t>reserved word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Google Shape;116;p16"/>
            <p:cNvCxnSpPr/>
            <p:nvPr/>
          </p:nvCxnSpPr>
          <p:spPr>
            <a:xfrm>
              <a:off x="1536" y="1968"/>
              <a:ext cx="336" cy="144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17" name="Google Shape;117;p16"/>
          <p:cNvGrpSpPr/>
          <p:nvPr/>
        </p:nvGrpSpPr>
        <p:grpSpPr>
          <a:xfrm>
            <a:off x="5376324" y="2133604"/>
            <a:ext cx="4200525" cy="1508125"/>
            <a:chOff x="2443" y="1200"/>
            <a:chExt cx="2646" cy="950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2443" y="1200"/>
              <a:ext cx="2646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The </a:t>
              </a:r>
              <a:r>
                <a:rPr lang="en-US" sz="2000" i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condition</a:t>
              </a:r>
              <a:r>
                <a:rPr lang="en-US" sz="2000" dirty="0">
                  <a:solidFill>
                    <a:schemeClr val="bg1"/>
                  </a:solidFill>
                </a:rPr>
                <a:t> must be a</a:t>
              </a:r>
              <a:endParaRPr dirty="0">
                <a:solidFill>
                  <a:schemeClr val="bg1"/>
                </a:solidFill>
              </a:endParaRPr>
            </a:p>
            <a:p>
              <a:r>
                <a:rPr lang="en-US" sz="2000" dirty="0" err="1">
                  <a:solidFill>
                    <a:schemeClr val="bg1"/>
                  </a:solidFill>
                </a:rPr>
                <a:t>boolean</a:t>
              </a:r>
              <a:r>
                <a:rPr lang="en-US" sz="2000" dirty="0">
                  <a:solidFill>
                    <a:schemeClr val="bg1"/>
                  </a:solidFill>
                </a:rPr>
                <a:t> expression. It must</a:t>
              </a:r>
              <a:endParaRPr dirty="0">
                <a:solidFill>
                  <a:schemeClr val="bg1"/>
                </a:solidFill>
              </a:endParaRPr>
            </a:p>
            <a:p>
              <a:r>
                <a:rPr lang="en-US" sz="2000" dirty="0">
                  <a:solidFill>
                    <a:schemeClr val="bg1"/>
                  </a:solidFill>
                </a:rPr>
                <a:t>evaluate to either true or false.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Google Shape;119;p16"/>
            <p:cNvCxnSpPr/>
            <p:nvPr/>
          </p:nvCxnSpPr>
          <p:spPr>
            <a:xfrm flipH="1">
              <a:off x="3065" y="1862"/>
              <a:ext cx="96" cy="288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0" name="Google Shape;120;p16"/>
          <p:cNvGrpSpPr/>
          <p:nvPr/>
        </p:nvGrpSpPr>
        <p:grpSpPr>
          <a:xfrm>
            <a:off x="3152776" y="4454536"/>
            <a:ext cx="5629275" cy="1179514"/>
            <a:chOff x="727" y="2640"/>
            <a:chExt cx="3546" cy="743"/>
          </a:xfrm>
        </p:grpSpPr>
        <p:sp>
          <p:nvSpPr>
            <p:cNvPr id="121" name="Google Shape;121;p16"/>
            <p:cNvSpPr txBox="1"/>
            <p:nvPr/>
          </p:nvSpPr>
          <p:spPr>
            <a:xfrm>
              <a:off x="727" y="2937"/>
              <a:ext cx="3546" cy="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If the </a:t>
              </a:r>
              <a:r>
                <a:rPr lang="en-US" sz="2000" i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condition</a:t>
              </a:r>
              <a:r>
                <a:rPr lang="en-US" sz="2000" dirty="0">
                  <a:solidFill>
                    <a:schemeClr val="bg1"/>
                  </a:solidFill>
                </a:rPr>
                <a:t> is true, the </a:t>
              </a:r>
              <a:r>
                <a:rPr lang="en-US" sz="2000" i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statement</a:t>
              </a:r>
              <a:r>
                <a:rPr lang="en-US" sz="2000" dirty="0">
                  <a:solidFill>
                    <a:schemeClr val="bg1"/>
                  </a:solidFill>
                </a:rPr>
                <a:t> is executed.</a:t>
              </a:r>
              <a:endParaRPr dirty="0">
                <a:solidFill>
                  <a:schemeClr val="bg1"/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If it is false, the </a:t>
              </a:r>
              <a:r>
                <a:rPr lang="en-US" sz="2000" i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statement</a:t>
              </a:r>
              <a:r>
                <a:rPr lang="en-US" sz="2000" dirty="0">
                  <a:solidFill>
                    <a:schemeClr val="bg1"/>
                  </a:solidFill>
                </a:rPr>
                <a:t> is skipped.</a:t>
              </a:r>
              <a:endParaRPr dirty="0">
                <a:solidFill>
                  <a:schemeClr val="bg1"/>
                </a:solidFill>
              </a:endParaRPr>
            </a:p>
          </p:txBody>
        </p:sp>
        <p:cxnSp>
          <p:nvCxnSpPr>
            <p:cNvPr id="122" name="Google Shape;122;p16"/>
            <p:cNvCxnSpPr/>
            <p:nvPr/>
          </p:nvCxnSpPr>
          <p:spPr>
            <a:xfrm rot="10800000">
              <a:off x="2491" y="2640"/>
              <a:ext cx="0" cy="288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Equality and Relational Operators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Often, conditions are based </a:t>
            </a:r>
            <a:r>
              <a:rPr lang="en-US" sz="3200" i="1" dirty="0">
                <a:latin typeface="Calibri"/>
                <a:ea typeface="Calibri"/>
                <a:cs typeface="Calibri"/>
                <a:sym typeface="Calibri"/>
              </a:rPr>
              <a:t>equality operators 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3200" i="1" dirty="0">
                <a:latin typeface="Calibri"/>
                <a:ea typeface="Calibri"/>
                <a:cs typeface="Calibri"/>
                <a:sym typeface="Calibri"/>
              </a:rPr>
              <a:t>relational operators:</a:t>
            </a:r>
            <a:endParaRPr sz="3200" i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7" descr="Fig4.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3959" y="2481263"/>
            <a:ext cx="3999442" cy="306666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Examples of if statements:</a:t>
            </a:r>
            <a:endParaRPr dirty="0"/>
          </a:p>
          <a:p>
            <a:pPr indent="-342900">
              <a:spcBef>
                <a:spcPts val="280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(total == sum)</a:t>
            </a:r>
            <a:endParaRPr dirty="0"/>
          </a:p>
          <a:p>
            <a:pPr indent="-342900">
              <a:spcBef>
                <a:spcPts val="40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("total equals sum");</a:t>
            </a:r>
            <a:endParaRPr dirty="0"/>
          </a:p>
          <a:p>
            <a:pPr indent="-342900">
              <a:spcBef>
                <a:spcPts val="400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(count &gt; 50)</a:t>
            </a:r>
            <a:endParaRPr dirty="0"/>
          </a:p>
          <a:p>
            <a:pPr indent="-342900">
              <a:spcBef>
                <a:spcPts val="40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("count is more than 50");</a:t>
            </a:r>
            <a:endParaRPr dirty="0"/>
          </a:p>
          <a:p>
            <a:pPr indent="-342900">
              <a:spcBef>
                <a:spcPts val="400"/>
              </a:spcBef>
              <a:buClr>
                <a:schemeClr val="dk1"/>
              </a:buClr>
            </a:pP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>
              <a:spcBef>
                <a:spcPts val="40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(letter != 'x')</a:t>
            </a:r>
            <a:endParaRPr dirty="0"/>
          </a:p>
          <a:p>
            <a:pPr indent="-342900">
              <a:spcBef>
                <a:spcPts val="400"/>
              </a:spcBef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("letter is not x");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Operators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Conditions can also use </a:t>
            </a:r>
            <a:r>
              <a:rPr lang="en-US" sz="3200" i="1" dirty="0">
                <a:latin typeface="Calibri"/>
                <a:ea typeface="Calibri"/>
                <a:cs typeface="Calibri"/>
                <a:sym typeface="Calibri"/>
              </a:rPr>
              <a:t>logical operators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indent="-1397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indent="-1397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indent="-1397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indent="-292100">
              <a:lnSpc>
                <a:spcPct val="70000"/>
              </a:lnSpc>
              <a:spcBef>
                <a:spcPts val="1920"/>
              </a:spcBef>
              <a:buClr>
                <a:schemeClr val="dk1"/>
              </a:buClr>
              <a:buSzPts val="2400"/>
              <a:buFont typeface="Arial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indent="-292100">
              <a:lnSpc>
                <a:spcPct val="70000"/>
              </a:lnSpc>
              <a:spcBef>
                <a:spcPts val="192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They all take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operands and produce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results</a:t>
            </a:r>
            <a:endParaRPr dirty="0"/>
          </a:p>
          <a:p>
            <a:pPr indent="-292100">
              <a:lnSpc>
                <a:spcPct val="70000"/>
              </a:lnSpc>
              <a:spcBef>
                <a:spcPts val="192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Logical NOT is a unary operator (it operates on one operand)</a:t>
            </a:r>
            <a:endParaRPr dirty="0"/>
          </a:p>
          <a:p>
            <a:pPr indent="-292100">
              <a:lnSpc>
                <a:spcPct val="70000"/>
              </a:lnSpc>
              <a:spcBef>
                <a:spcPts val="192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Logical AND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logical OR are binary operators (each operates on two operands)</a:t>
            </a:r>
            <a:endParaRPr dirty="0"/>
          </a:p>
          <a:p>
            <a:pPr indent="-1397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9" descr="Fig4.2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5168" y="1962145"/>
            <a:ext cx="6625865" cy="144145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NOT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i="1" dirty="0">
                <a:latin typeface="Calibri"/>
                <a:ea typeface="Calibri"/>
                <a:cs typeface="Calibri"/>
                <a:sym typeface="Calibri"/>
              </a:rPr>
              <a:t>logical NOT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operation is also called </a:t>
            </a:r>
            <a:r>
              <a:rPr lang="en-US" sz="3200" i="1" dirty="0">
                <a:latin typeface="Calibri"/>
                <a:ea typeface="Calibri"/>
                <a:cs typeface="Calibri"/>
                <a:sym typeface="Calibri"/>
              </a:rPr>
              <a:t>logical negation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3200" i="1" dirty="0">
                <a:latin typeface="Calibri"/>
                <a:ea typeface="Calibri"/>
                <a:cs typeface="Calibri"/>
                <a:sym typeface="Calibri"/>
              </a:rPr>
              <a:t>logical complement</a:t>
            </a:r>
            <a:endParaRPr dirty="0"/>
          </a:p>
          <a:p>
            <a:pPr indent="-34290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If some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condition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is true, then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!a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is false;  if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is false, then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!a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is true</a:t>
            </a:r>
            <a:endParaRPr dirty="0"/>
          </a:p>
          <a:p>
            <a:pPr indent="-34290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Logical expressions can be shown using a </a:t>
            </a:r>
            <a:r>
              <a:rPr lang="en-US" sz="3200" i="1" dirty="0">
                <a:latin typeface="Calibri"/>
                <a:ea typeface="Calibri"/>
                <a:cs typeface="Calibri"/>
                <a:sym typeface="Calibri"/>
              </a:rPr>
              <a:t>truth table:</a:t>
            </a:r>
            <a:endParaRPr dirty="0"/>
          </a:p>
        </p:txBody>
      </p:sp>
      <p:pic>
        <p:nvPicPr>
          <p:cNvPr id="157" name="Google Shape;157;p20" descr="Fig4.3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6767" y="4739745"/>
            <a:ext cx="3517900" cy="1330298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AND and Logical OR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960" i="1" dirty="0">
                <a:latin typeface="Calibri"/>
                <a:ea typeface="Calibri"/>
                <a:cs typeface="Calibri"/>
                <a:sym typeface="Calibri"/>
              </a:rPr>
              <a:t>logical AND</a:t>
            </a:r>
            <a:r>
              <a:rPr lang="en-US" sz="2960" dirty="0">
                <a:latin typeface="Calibri"/>
                <a:ea typeface="Calibri"/>
                <a:cs typeface="Calibri"/>
                <a:sym typeface="Calibri"/>
              </a:rPr>
              <a:t> expression</a:t>
            </a:r>
            <a:endParaRPr dirty="0"/>
          </a:p>
          <a:p>
            <a:pPr indent="-342900" algn="ctr">
              <a:spcBef>
                <a:spcPts val="2220"/>
              </a:spcBef>
              <a:buClr>
                <a:schemeClr val="dk1"/>
              </a:buClr>
            </a:pPr>
            <a:r>
              <a:rPr lang="en-US" sz="2960" dirty="0">
                <a:latin typeface="Courier New"/>
                <a:ea typeface="Courier New"/>
                <a:cs typeface="Courier New"/>
                <a:sym typeface="Courier New"/>
              </a:rPr>
              <a:t>a &amp;&amp; b</a:t>
            </a:r>
            <a:endParaRPr sz="2960" dirty="0"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spcBef>
                <a:spcPts val="2220"/>
              </a:spcBef>
              <a:buClr>
                <a:schemeClr val="dk1"/>
              </a:buClr>
            </a:pPr>
            <a:r>
              <a:rPr lang="en-US" sz="2960" dirty="0">
                <a:latin typeface="Calibri"/>
                <a:ea typeface="Calibri"/>
                <a:cs typeface="Calibri"/>
                <a:sym typeface="Calibri"/>
              </a:rPr>
              <a:t>	is true if both 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96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960" dirty="0">
                <a:latin typeface="Calibri"/>
                <a:ea typeface="Calibri"/>
                <a:cs typeface="Calibri"/>
                <a:sym typeface="Calibri"/>
              </a:rPr>
              <a:t> are true, and false otherwise</a:t>
            </a:r>
            <a:endParaRPr dirty="0"/>
          </a:p>
          <a:p>
            <a:pPr indent="-342900">
              <a:spcBef>
                <a:spcPts val="2812"/>
              </a:spcBef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960" i="1" dirty="0">
                <a:latin typeface="Calibri"/>
                <a:ea typeface="Calibri"/>
                <a:cs typeface="Calibri"/>
                <a:sym typeface="Calibri"/>
              </a:rPr>
              <a:t>logical OR</a:t>
            </a:r>
            <a:r>
              <a:rPr lang="en-US" sz="2960" dirty="0">
                <a:latin typeface="Calibri"/>
                <a:ea typeface="Calibri"/>
                <a:cs typeface="Calibri"/>
                <a:sym typeface="Calibri"/>
              </a:rPr>
              <a:t> expression</a:t>
            </a:r>
            <a:endParaRPr dirty="0"/>
          </a:p>
          <a:p>
            <a:pPr indent="-342900" algn="ctr">
              <a:spcBef>
                <a:spcPts val="2220"/>
              </a:spcBef>
              <a:buClr>
                <a:schemeClr val="dk1"/>
              </a:buClr>
            </a:pPr>
            <a:r>
              <a:rPr lang="en-US" sz="2960" dirty="0">
                <a:latin typeface="Courier New"/>
                <a:ea typeface="Courier New"/>
                <a:cs typeface="Courier New"/>
                <a:sym typeface="Courier New"/>
              </a:rPr>
              <a:t>a || b</a:t>
            </a:r>
            <a:endParaRPr sz="2960" dirty="0">
              <a:latin typeface="Calibri"/>
              <a:ea typeface="Calibri"/>
              <a:cs typeface="Calibri"/>
              <a:sym typeface="Calibri"/>
            </a:endParaRPr>
          </a:p>
          <a:p>
            <a:pPr indent="-342900">
              <a:spcBef>
                <a:spcPts val="2220"/>
              </a:spcBef>
              <a:buClr>
                <a:schemeClr val="dk1"/>
              </a:buClr>
            </a:pPr>
            <a:r>
              <a:rPr lang="en-US" sz="2960" dirty="0">
                <a:latin typeface="Calibri"/>
                <a:ea typeface="Calibri"/>
                <a:cs typeface="Calibri"/>
                <a:sym typeface="Calibri"/>
              </a:rPr>
              <a:t>	is true if 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960" dirty="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590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960" dirty="0">
                <a:latin typeface="Calibri"/>
                <a:ea typeface="Calibri"/>
                <a:cs typeface="Calibri"/>
                <a:sym typeface="Calibri"/>
              </a:rPr>
              <a:t> or both are true, and false otherwise</a:t>
            </a:r>
            <a:endParaRPr dirty="0"/>
          </a:p>
          <a:p>
            <a:pPr indent="-154940">
              <a:spcBef>
                <a:spcPts val="592"/>
              </a:spcBef>
              <a:buClr>
                <a:schemeClr val="dk1"/>
              </a:buClr>
              <a:buSzPts val="2960"/>
            </a:pPr>
            <a:endParaRPr sz="296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FFFF00"/>
      </a:dk1>
      <a:lt1>
        <a:sysClr val="window" lastClr="FFFFFF"/>
      </a:lt1>
      <a:dk2>
        <a:srgbClr val="FFFF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FFFF00"/>
    </a:dk1>
    <a:lt1>
      <a:sysClr val="window" lastClr="FFFFFF"/>
    </a:lt1>
    <a:dk2>
      <a:srgbClr val="FFFF00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FFFF00"/>
    </a:dk1>
    <a:lt1>
      <a:sysClr val="window" lastClr="FFFFFF"/>
    </a:lt1>
    <a:dk2>
      <a:srgbClr val="FFFF00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987</Words>
  <Application>Microsoft Office PowerPoint</Application>
  <PresentationFormat>Widescreen</PresentationFormat>
  <Paragraphs>150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Times New Roman</vt:lpstr>
      <vt:lpstr>Courier New</vt:lpstr>
      <vt:lpstr>Calibri</vt:lpstr>
      <vt:lpstr>Wingdings</vt:lpstr>
      <vt:lpstr>Trebuchet MS</vt:lpstr>
      <vt:lpstr>1_Office Theme</vt:lpstr>
      <vt:lpstr>Selection AKA ifs </vt:lpstr>
      <vt:lpstr>Flow of Control</vt:lpstr>
      <vt:lpstr>Conditional Statements</vt:lpstr>
      <vt:lpstr>The if Statement</vt:lpstr>
      <vt:lpstr>Equality and Relational Operators</vt:lpstr>
      <vt:lpstr>Conditions</vt:lpstr>
      <vt:lpstr>Logical Operators</vt:lpstr>
      <vt:lpstr>Logical NOT</vt:lpstr>
      <vt:lpstr>Logical AND and Logical OR</vt:lpstr>
      <vt:lpstr>Logical AND and Logical OR</vt:lpstr>
      <vt:lpstr>Logical Operators</vt:lpstr>
      <vt:lpstr>The if Statement</vt:lpstr>
      <vt:lpstr>Indentation</vt:lpstr>
      <vt:lpstr>The if-else Statement</vt:lpstr>
      <vt:lpstr>The if-else Statement</vt:lpstr>
      <vt:lpstr>The if-else Statement</vt:lpstr>
      <vt:lpstr>The if..else if statement</vt:lpstr>
      <vt:lpstr>Comparing Data</vt:lpstr>
      <vt:lpstr>Comparing Characters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Mullier, Duncan</dc:creator>
  <cp:lastModifiedBy>Mullier, Duncan</cp:lastModifiedBy>
  <cp:revision>21</cp:revision>
  <dcterms:created xsi:type="dcterms:W3CDTF">2020-11-23T10:04:09Z</dcterms:created>
  <dcterms:modified xsi:type="dcterms:W3CDTF">2020-11-30T13:24:23Z</dcterms:modified>
</cp:coreProperties>
</file>