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68" r:id="rId2"/>
    <p:sldMasterId id="2147483682" r:id="rId3"/>
    <p:sldMasterId id="2147483696" r:id="rId4"/>
  </p:sldMasterIdLst>
  <p:notesMasterIdLst>
    <p:notesMasterId r:id="rId20"/>
  </p:notesMasterIdLst>
  <p:sldIdLst>
    <p:sldId id="256" r:id="rId5"/>
    <p:sldId id="270" r:id="rId6"/>
    <p:sldId id="257" r:id="rId7"/>
    <p:sldId id="258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3546138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i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i8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i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i91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i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i9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i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i10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i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i11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i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i12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e3ab05c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e3ab05c99_0_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28214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e3ab05c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e3ab05c99_0_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i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i1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i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i1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32285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i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i2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i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i3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i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i4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i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i6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25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070053" y="4896562"/>
            <a:ext cx="11514217" cy="151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070053" y="3229682"/>
            <a:ext cx="11514217" cy="166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90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13546138" cy="76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78" name="Google Shape;78;p13"/>
          <p:cNvSpPr/>
          <p:nvPr/>
        </p:nvSpPr>
        <p:spPr>
          <a:xfrm>
            <a:off x="6776627" y="0"/>
            <a:ext cx="6769513" cy="762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79" name="Google Shape;79;p13"/>
          <p:cNvSpPr/>
          <p:nvPr/>
        </p:nvSpPr>
        <p:spPr>
          <a:xfrm>
            <a:off x="7885693" y="823556"/>
            <a:ext cx="4555378" cy="597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32391" y="602818"/>
            <a:ext cx="5893103" cy="205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432502" y="2748077"/>
            <a:ext cx="5893103" cy="381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lvl="0" indent="-142865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000">
                <a:solidFill>
                  <a:schemeClr val="dk2"/>
                </a:solidFill>
              </a:defRPr>
            </a:lvl1pPr>
            <a:lvl2pPr marL="571463" lvl="1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2pPr>
            <a:lvl3pPr marL="857195" lvl="2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3pPr>
            <a:lvl4pPr marL="1142926" lvl="3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4pPr>
            <a:lvl5pPr marL="1428657" lvl="4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5pPr>
            <a:lvl6pPr marL="1714388" lvl="5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6pPr>
            <a:lvl7pPr marL="2000120" lvl="6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7pPr>
            <a:lvl8pPr marL="2285852" lvl="7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8pPr>
            <a:lvl9pPr marL="2571583" lvl="8" indent="-142865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2551301" y="6908469"/>
            <a:ext cx="812858" cy="583000"/>
          </a:xfrm>
          <a:prstGeom prst="rect">
            <a:avLst/>
          </a:prstGeom>
          <a:noFill/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9pPr>
          </a:lstStyle>
          <a:p>
            <a:r>
              <a:rPr lang="en-US"/>
              <a:t>4 -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6108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693273" y="2213684"/>
            <a:ext cx="11509515" cy="1592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78642" marR="0" lvl="5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92941" marR="0" lvl="6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7240" marR="0" lvl="7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1539" marR="0" lvl="8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1693273" y="6942673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8236" marR="0" lvl="1" indent="-1339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5747" marR="0" lvl="2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50045" marR="0" lvl="3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4344" marR="0" lvl="4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78642" marR="0" lvl="5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607240" marR="0" lvl="6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250136" marR="0" lvl="7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107330" marR="0" lvl="8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5305574" y="6942673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8236" marR="0" lvl="1" indent="-1339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5747" marR="0" lvl="2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50045" marR="0" lvl="3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4344" marR="0" lvl="4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78642" marR="0" lvl="5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607240" marR="0" lvl="6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250136" marR="0" lvl="7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107330" marR="0" lvl="8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85378" y="6942673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30521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77307" y="1843322"/>
            <a:ext cx="12191524" cy="5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lvl="0" indent="-2698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463" lvl="1" indent="-25398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17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195" lvl="2" indent="-2381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2926" lvl="3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8657" lvl="4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388" lvl="5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120" lvl="6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5852" lvl="7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583" lvl="8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77307" y="305153"/>
            <a:ext cx="12191524" cy="1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033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020665" y="264815"/>
            <a:ext cx="11504810" cy="73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Title</a:t>
            </a:r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 hasCustomPrompt="1"/>
          </p:nvPr>
        </p:nvSpPr>
        <p:spPr>
          <a:xfrm>
            <a:off x="1015960" y="1299105"/>
            <a:ext cx="12182117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Wingdings" panose="05000000000000000000" pitchFamily="2" charset="2"/>
              <a:buNone/>
              <a:defRPr sz="20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2026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9122088" y="2729095"/>
            <a:ext cx="5021791" cy="313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2748818" y="-288217"/>
            <a:ext cx="5021791" cy="916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655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 rot="5400000">
            <a:off x="4257472" y="-1796872"/>
            <a:ext cx="5021791" cy="121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650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2655139" y="5334003"/>
            <a:ext cx="8127683" cy="62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5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2655139" y="680861"/>
            <a:ext cx="812768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85732" marR="0" lvl="1" indent="0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463" marR="0" lvl="2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7195" marR="0" lvl="3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2926" marR="0" lvl="4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8657" marR="0" lvl="5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714388" marR="0" lvl="6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000120" marR="0" lvl="7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285852" marR="0" lvl="8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2655139" y="5963712"/>
            <a:ext cx="8127683" cy="89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380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77310" y="303392"/>
            <a:ext cx="4456586" cy="129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5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296166" y="303396"/>
            <a:ext cx="7572668" cy="650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77310" y="1594560"/>
            <a:ext cx="4456586" cy="521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94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020665" y="264815"/>
            <a:ext cx="11504810" cy="73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Title</a:t>
            </a:r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 hasCustomPrompt="1"/>
          </p:nvPr>
        </p:nvSpPr>
        <p:spPr>
          <a:xfrm>
            <a:off x="1015960" y="1299105"/>
            <a:ext cx="12182117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Wingdings" panose="05000000000000000000" pitchFamily="2" charset="2"/>
              <a:buNone/>
              <a:defRPr sz="20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8570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433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77307" y="305153"/>
            <a:ext cx="12191524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77307" y="1705681"/>
            <a:ext cx="5985230" cy="71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77307" y="2416528"/>
            <a:ext cx="5985230" cy="439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6881255" y="1705681"/>
            <a:ext cx="5987581" cy="71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6881255" y="2416528"/>
            <a:ext cx="5987581" cy="439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5363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77309" y="1783295"/>
            <a:ext cx="5978175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7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881254" y="1783295"/>
            <a:ext cx="5978175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7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689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070053" y="4896562"/>
            <a:ext cx="11514217" cy="151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070053" y="3229682"/>
            <a:ext cx="11514217" cy="166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1928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13546138" cy="76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78" name="Google Shape;78;p13"/>
          <p:cNvSpPr/>
          <p:nvPr/>
        </p:nvSpPr>
        <p:spPr>
          <a:xfrm>
            <a:off x="6776627" y="0"/>
            <a:ext cx="6769513" cy="762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79" name="Google Shape;79;p13"/>
          <p:cNvSpPr/>
          <p:nvPr/>
        </p:nvSpPr>
        <p:spPr>
          <a:xfrm>
            <a:off x="7885693" y="823556"/>
            <a:ext cx="4555378" cy="597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32391" y="602818"/>
            <a:ext cx="5893103" cy="205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432502" y="2748077"/>
            <a:ext cx="5893103" cy="381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lvl="0" indent="-142865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000">
                <a:solidFill>
                  <a:schemeClr val="dk2"/>
                </a:solidFill>
              </a:defRPr>
            </a:lvl1pPr>
            <a:lvl2pPr marL="571463" lvl="1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2pPr>
            <a:lvl3pPr marL="857195" lvl="2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3pPr>
            <a:lvl4pPr marL="1142926" lvl="3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4pPr>
            <a:lvl5pPr marL="1428657" lvl="4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5pPr>
            <a:lvl6pPr marL="1714388" lvl="5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6pPr>
            <a:lvl7pPr marL="2000120" lvl="6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7pPr>
            <a:lvl8pPr marL="2285852" lvl="7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8pPr>
            <a:lvl9pPr marL="2571583" lvl="8" indent="-142865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2551301" y="6908469"/>
            <a:ext cx="812858" cy="583000"/>
          </a:xfrm>
          <a:prstGeom prst="rect">
            <a:avLst/>
          </a:prstGeom>
          <a:noFill/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9pPr>
          </a:lstStyle>
          <a:p>
            <a:r>
              <a:rPr lang="en-US"/>
              <a:t>4 -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827379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693273" y="2213684"/>
            <a:ext cx="11509515" cy="1592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78642" marR="0" lvl="5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92941" marR="0" lvl="6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7240" marR="0" lvl="7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1539" marR="0" lvl="8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1693273" y="6942673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8236" marR="0" lvl="1" indent="-1339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5747" marR="0" lvl="2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50045" marR="0" lvl="3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4344" marR="0" lvl="4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78642" marR="0" lvl="5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607240" marR="0" lvl="6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250136" marR="0" lvl="7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107330" marR="0" lvl="8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5305574" y="6942673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8236" marR="0" lvl="1" indent="-1339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5747" marR="0" lvl="2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50045" marR="0" lvl="3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4344" marR="0" lvl="4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78642" marR="0" lvl="5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607240" marR="0" lvl="6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250136" marR="0" lvl="7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107330" marR="0" lvl="8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85378" y="6942673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45515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77307" y="1843322"/>
            <a:ext cx="12191524" cy="5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lvl="0" indent="-2698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463" lvl="1" indent="-25398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17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195" lvl="2" indent="-2381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2926" lvl="3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8657" lvl="4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388" lvl="5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120" lvl="6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5852" lvl="7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583" lvl="8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77307" y="305153"/>
            <a:ext cx="12191524" cy="1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03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96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020665" y="264815"/>
            <a:ext cx="11504810" cy="73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Title</a:t>
            </a:r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 hasCustomPrompt="1"/>
          </p:nvPr>
        </p:nvSpPr>
        <p:spPr>
          <a:xfrm>
            <a:off x="1015960" y="1299105"/>
            <a:ext cx="12182117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Wingdings" panose="05000000000000000000" pitchFamily="2" charset="2"/>
              <a:buNone/>
              <a:defRPr sz="20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43491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9122088" y="2729095"/>
            <a:ext cx="5021791" cy="313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2748818" y="-288217"/>
            <a:ext cx="5021791" cy="916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35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9122088" y="2729095"/>
            <a:ext cx="5021791" cy="313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2748818" y="-288217"/>
            <a:ext cx="5021791" cy="916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0601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 rot="5400000">
            <a:off x="4257472" y="-1796872"/>
            <a:ext cx="5021791" cy="121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5357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2655139" y="5334003"/>
            <a:ext cx="8127683" cy="62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5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2655139" y="680861"/>
            <a:ext cx="812768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85732" marR="0" lvl="1" indent="0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463" marR="0" lvl="2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7195" marR="0" lvl="3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2926" marR="0" lvl="4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8657" marR="0" lvl="5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714388" marR="0" lvl="6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000120" marR="0" lvl="7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285852" marR="0" lvl="8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2655139" y="5963712"/>
            <a:ext cx="8127683" cy="89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815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77310" y="303392"/>
            <a:ext cx="4456586" cy="129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5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296166" y="303396"/>
            <a:ext cx="7572668" cy="650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77310" y="1594560"/>
            <a:ext cx="4456586" cy="521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332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7703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77307" y="305153"/>
            <a:ext cx="12191524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77307" y="1705681"/>
            <a:ext cx="5985230" cy="71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77307" y="2416528"/>
            <a:ext cx="5985230" cy="439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6881255" y="1705681"/>
            <a:ext cx="5987581" cy="71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6881255" y="2416528"/>
            <a:ext cx="5987581" cy="439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956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77309" y="1783295"/>
            <a:ext cx="5978175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7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881254" y="1783295"/>
            <a:ext cx="5978175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7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153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070053" y="4896562"/>
            <a:ext cx="11514217" cy="151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070053" y="3229682"/>
            <a:ext cx="11514217" cy="166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8583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13546138" cy="76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78" name="Google Shape;78;p13"/>
          <p:cNvSpPr/>
          <p:nvPr/>
        </p:nvSpPr>
        <p:spPr>
          <a:xfrm>
            <a:off x="6776627" y="0"/>
            <a:ext cx="6769513" cy="762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79" name="Google Shape;79;p13"/>
          <p:cNvSpPr/>
          <p:nvPr/>
        </p:nvSpPr>
        <p:spPr>
          <a:xfrm>
            <a:off x="7885693" y="823556"/>
            <a:ext cx="4555378" cy="597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32391" y="602818"/>
            <a:ext cx="5893103" cy="205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432502" y="2748077"/>
            <a:ext cx="5893103" cy="381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lvl="0" indent="-142865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000">
                <a:solidFill>
                  <a:schemeClr val="dk2"/>
                </a:solidFill>
              </a:defRPr>
            </a:lvl1pPr>
            <a:lvl2pPr marL="571463" lvl="1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2pPr>
            <a:lvl3pPr marL="857195" lvl="2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3pPr>
            <a:lvl4pPr marL="1142926" lvl="3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4pPr>
            <a:lvl5pPr marL="1428657" lvl="4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5pPr>
            <a:lvl6pPr marL="1714388" lvl="5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6pPr>
            <a:lvl7pPr marL="2000120" lvl="6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7pPr>
            <a:lvl8pPr marL="2285852" lvl="7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8pPr>
            <a:lvl9pPr marL="2571583" lvl="8" indent="-142865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2551301" y="6908469"/>
            <a:ext cx="812858" cy="583000"/>
          </a:xfrm>
          <a:prstGeom prst="rect">
            <a:avLst/>
          </a:prstGeom>
          <a:noFill/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9pPr>
          </a:lstStyle>
          <a:p>
            <a:r>
              <a:rPr lang="en-US"/>
              <a:t>4 -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22577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693273" y="2213684"/>
            <a:ext cx="11509515" cy="1592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78642" marR="0" lvl="5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92941" marR="0" lvl="6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7240" marR="0" lvl="7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1539" marR="0" lvl="8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1693273" y="6942673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8236" marR="0" lvl="1" indent="-1339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5747" marR="0" lvl="2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50045" marR="0" lvl="3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4344" marR="0" lvl="4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78642" marR="0" lvl="5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607240" marR="0" lvl="6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250136" marR="0" lvl="7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107330" marR="0" lvl="8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5305574" y="6942673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8236" marR="0" lvl="1" indent="-1339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5747" marR="0" lvl="2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50045" marR="0" lvl="3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4344" marR="0" lvl="4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78642" marR="0" lvl="5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607240" marR="0" lvl="6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250136" marR="0" lvl="7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107330" marR="0" lvl="8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85378" y="6942673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535056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77307" y="1843322"/>
            <a:ext cx="12191524" cy="5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lvl="0" indent="-2698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463" lvl="1" indent="-25398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17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195" lvl="2" indent="-2381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2926" lvl="3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8657" lvl="4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388" lvl="5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120" lvl="6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5852" lvl="7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583" lvl="8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77307" y="305153"/>
            <a:ext cx="12191524" cy="1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53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 rot="5400000">
            <a:off x="4257472" y="-1796872"/>
            <a:ext cx="5021791" cy="121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8677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3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020665" y="264815"/>
            <a:ext cx="11504810" cy="73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Title</a:t>
            </a:r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 hasCustomPrompt="1"/>
          </p:nvPr>
        </p:nvSpPr>
        <p:spPr>
          <a:xfrm>
            <a:off x="1015960" y="1299105"/>
            <a:ext cx="12182117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Wingdings" panose="05000000000000000000" pitchFamily="2" charset="2"/>
              <a:buNone/>
              <a:defRPr sz="20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150996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9122088" y="2729095"/>
            <a:ext cx="5021791" cy="313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2748818" y="-288217"/>
            <a:ext cx="5021791" cy="916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57521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 rot="5400000">
            <a:off x="4257472" y="-1796872"/>
            <a:ext cx="5021791" cy="121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5505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2655139" y="5334003"/>
            <a:ext cx="8127683" cy="62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5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2655139" y="680861"/>
            <a:ext cx="812768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85732" marR="0" lvl="1" indent="0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463" marR="0" lvl="2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7195" marR="0" lvl="3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2926" marR="0" lvl="4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8657" marR="0" lvl="5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714388" marR="0" lvl="6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000120" marR="0" lvl="7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285852" marR="0" lvl="8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2655139" y="5963712"/>
            <a:ext cx="8127683" cy="89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4852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77310" y="303392"/>
            <a:ext cx="4456586" cy="129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5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296166" y="303396"/>
            <a:ext cx="7572668" cy="650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77310" y="1594560"/>
            <a:ext cx="4456586" cy="521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007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359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77307" y="305153"/>
            <a:ext cx="12191524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77307" y="1705681"/>
            <a:ext cx="5985230" cy="71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77307" y="2416528"/>
            <a:ext cx="5985230" cy="439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6881255" y="1705681"/>
            <a:ext cx="5987581" cy="71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6881255" y="2416528"/>
            <a:ext cx="5987581" cy="439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711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77309" y="1783295"/>
            <a:ext cx="5978175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7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881254" y="1783295"/>
            <a:ext cx="5978175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7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93650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070053" y="4896562"/>
            <a:ext cx="11514217" cy="151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070053" y="3229682"/>
            <a:ext cx="11514217" cy="166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11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2655139" y="5334003"/>
            <a:ext cx="8127683" cy="62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5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2655139" y="680861"/>
            <a:ext cx="812768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85732" marR="0" lvl="1" indent="0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463" marR="0" lvl="2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7195" marR="0" lvl="3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2926" marR="0" lvl="4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8657" marR="0" lvl="5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714388" marR="0" lvl="6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000120" marR="0" lvl="7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285852" marR="0" lvl="8" indent="0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2655139" y="5963712"/>
            <a:ext cx="8127683" cy="89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07058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13546138" cy="76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78" name="Google Shape;78;p13"/>
          <p:cNvSpPr/>
          <p:nvPr/>
        </p:nvSpPr>
        <p:spPr>
          <a:xfrm>
            <a:off x="6776627" y="0"/>
            <a:ext cx="6769513" cy="762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57141" tIns="57141" rIns="57141" bIns="5714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79" name="Google Shape;79;p13"/>
          <p:cNvSpPr/>
          <p:nvPr/>
        </p:nvSpPr>
        <p:spPr>
          <a:xfrm>
            <a:off x="7885693" y="823556"/>
            <a:ext cx="4555378" cy="597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75"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32391" y="602818"/>
            <a:ext cx="5893103" cy="205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75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432502" y="2748077"/>
            <a:ext cx="5893103" cy="381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lvl="0" indent="-142865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000">
                <a:solidFill>
                  <a:schemeClr val="dk2"/>
                </a:solidFill>
              </a:defRPr>
            </a:lvl1pPr>
            <a:lvl2pPr marL="571463" lvl="1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2pPr>
            <a:lvl3pPr marL="857195" lvl="2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3pPr>
            <a:lvl4pPr marL="1142926" lvl="3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4pPr>
            <a:lvl5pPr marL="1428657" lvl="4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5pPr>
            <a:lvl6pPr marL="1714388" lvl="5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6pPr>
            <a:lvl7pPr marL="2000120" lvl="6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7pPr>
            <a:lvl8pPr marL="2285852" lvl="7" indent="-14286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8pPr>
            <a:lvl9pPr marL="2571583" lvl="8" indent="-142865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None/>
              <a:defRPr sz="875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2551301" y="6908469"/>
            <a:ext cx="812858" cy="583000"/>
          </a:xfrm>
          <a:prstGeom prst="rect">
            <a:avLst/>
          </a:prstGeom>
          <a:noFill/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625">
                <a:solidFill>
                  <a:schemeClr val="dk2"/>
                </a:solidFill>
              </a:defRPr>
            </a:lvl9pPr>
          </a:lstStyle>
          <a:p>
            <a:r>
              <a:rPr lang="en-US"/>
              <a:t>4 -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959816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693273" y="2213684"/>
            <a:ext cx="11509515" cy="1592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78642" marR="0" lvl="5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92941" marR="0" lvl="6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7240" marR="0" lvl="7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1539" marR="0" lvl="8" indent="-1071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62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1693273" y="6942673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8236" marR="0" lvl="1" indent="-1339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5747" marR="0" lvl="2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50045" marR="0" lvl="3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4344" marR="0" lvl="4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78642" marR="0" lvl="5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607240" marR="0" lvl="6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250136" marR="0" lvl="7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107330" marR="0" lvl="8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5305574" y="6942673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8236" marR="0" lvl="1" indent="-1339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35747" marR="0" lvl="2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50045" marR="0" lvl="3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64344" marR="0" lvl="4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78642" marR="0" lvl="5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607240" marR="0" lvl="6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250136" marR="0" lvl="7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107330" marR="0" lvl="8" indent="-10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85378" y="6942673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657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7260510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77307" y="1843322"/>
            <a:ext cx="12191524" cy="5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lvl="0" indent="-2698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463" lvl="1" indent="-25398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17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195" lvl="2" indent="-2381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2926" lvl="3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8657" lvl="4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388" lvl="5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00120" lvl="6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5852" lvl="7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71583" lvl="8" indent="-22223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25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77307" y="305153"/>
            <a:ext cx="12191524" cy="1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25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3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77310" y="303392"/>
            <a:ext cx="4456586" cy="129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5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296166" y="303396"/>
            <a:ext cx="7572668" cy="650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77310" y="1594560"/>
            <a:ext cx="4456586" cy="521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875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562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86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02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77307" y="305153"/>
            <a:ext cx="12191524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77307" y="1705681"/>
            <a:ext cx="5985230" cy="71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77307" y="2416528"/>
            <a:ext cx="5985230" cy="439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6881255" y="1705681"/>
            <a:ext cx="5987581" cy="71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25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6881255" y="2416528"/>
            <a:ext cx="5987581" cy="439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54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693268" y="2213687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315" marR="0" lvl="1" indent="-17858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4329" marR="0" lvl="2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0060" marR="0" lvl="3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792" marR="0" lvl="4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71523" marR="0" lvl="5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57254" marR="0" lvl="6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42986" marR="0" lvl="7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28718" marR="0" lvl="8" indent="-14286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77309" y="1783295"/>
            <a:ext cx="5978175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7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881254" y="1783295"/>
            <a:ext cx="5978175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85732" marR="0" lvl="0" indent="-142865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7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1463" marR="0" lvl="1" indent="-142865" algn="l" rtl="0">
              <a:spcBef>
                <a:spcPts val="437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195" marR="0" lvl="2" indent="-142865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42926" marR="0" lvl="3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28657" marR="0" lvl="4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388" marR="0" lvl="5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00120" marR="0" lvl="6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5852" marR="0" lvl="7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71583" marR="0" lvl="8" indent="-142865" algn="l" rtl="0">
              <a:spcBef>
                <a:spcPts val="312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0385375" y="6942667"/>
            <a:ext cx="2812705" cy="50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875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205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-16457" y="2040819"/>
            <a:ext cx="3360665" cy="301095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59921" y="17642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766173" y="393354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89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861593" y="1329974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707" y="5330479"/>
            <a:ext cx="5063340" cy="233009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657835" y="4917726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291131" y="392389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0587627" y="2839865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"/>
          <p:cNvSpPr/>
          <p:nvPr/>
        </p:nvSpPr>
        <p:spPr>
          <a:xfrm rot="-5400000">
            <a:off x="6204203" y="-1575935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706" y="-3528"/>
            <a:ext cx="1189991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1408705" y="338672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Title</a:t>
            </a:r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1693272" y="6942671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5305573" y="6942671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1070050" y="2345016"/>
            <a:ext cx="12182117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131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71463" marR="0" lvl="0" indent="-380975" algn="l" rtl="0">
        <a:lnSpc>
          <a:spcPct val="100000"/>
        </a:lnSpc>
        <a:spcBef>
          <a:spcPts val="0"/>
        </a:spcBef>
        <a:spcAft>
          <a:spcPts val="0"/>
        </a:spcAft>
        <a:buClr>
          <a:srgbClr val="FFFF00"/>
        </a:buClr>
        <a:buFont typeface="Wingdings" panose="05000000000000000000" pitchFamily="2" charset="2"/>
        <a:buChar char="v"/>
        <a:defRPr sz="875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-16457" y="2040819"/>
            <a:ext cx="3360665" cy="301095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59921" y="17642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766173" y="393354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89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861593" y="1329974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707" y="5330479"/>
            <a:ext cx="5063340" cy="233009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657835" y="4917726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291131" y="392389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0587627" y="2839865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"/>
          <p:cNvSpPr/>
          <p:nvPr/>
        </p:nvSpPr>
        <p:spPr>
          <a:xfrm rot="-5400000">
            <a:off x="6204203" y="-1575935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706" y="-3528"/>
            <a:ext cx="1189991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1408705" y="338672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Title</a:t>
            </a:r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1693272" y="6942671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5305573" y="6942671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1070050" y="2345016"/>
            <a:ext cx="12182117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3171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71463" marR="0" lvl="0" indent="-380975" algn="l" rtl="0">
        <a:lnSpc>
          <a:spcPct val="100000"/>
        </a:lnSpc>
        <a:spcBef>
          <a:spcPts val="0"/>
        </a:spcBef>
        <a:spcAft>
          <a:spcPts val="0"/>
        </a:spcAft>
        <a:buClr>
          <a:srgbClr val="FFFF00"/>
        </a:buClr>
        <a:buFont typeface="Wingdings" panose="05000000000000000000" pitchFamily="2" charset="2"/>
        <a:buChar char="v"/>
        <a:defRPr sz="875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-16457" y="2040819"/>
            <a:ext cx="3360665" cy="301095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59921" y="17642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766173" y="393354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89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861593" y="1329974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707" y="5330479"/>
            <a:ext cx="5063340" cy="233009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657835" y="4917726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291131" y="392389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0587627" y="2839865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"/>
          <p:cNvSpPr/>
          <p:nvPr/>
        </p:nvSpPr>
        <p:spPr>
          <a:xfrm rot="-5400000">
            <a:off x="6204203" y="-1575935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706" y="-3528"/>
            <a:ext cx="1189991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1408705" y="338672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Title</a:t>
            </a:r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1693272" y="6942671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5305573" y="6942671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1070050" y="2345016"/>
            <a:ext cx="12182117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3868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71463" marR="0" lvl="0" indent="-380975" algn="l" rtl="0">
        <a:lnSpc>
          <a:spcPct val="100000"/>
        </a:lnSpc>
        <a:spcBef>
          <a:spcPts val="0"/>
        </a:spcBef>
        <a:spcAft>
          <a:spcPts val="0"/>
        </a:spcAft>
        <a:buClr>
          <a:srgbClr val="FFFF00"/>
        </a:buClr>
        <a:buFont typeface="Wingdings" panose="05000000000000000000" pitchFamily="2" charset="2"/>
        <a:buChar char="v"/>
        <a:defRPr sz="875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-16457" y="2040819"/>
            <a:ext cx="3360665" cy="301095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59921" y="17642"/>
            <a:ext cx="1241729" cy="87488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766173" y="393354"/>
            <a:ext cx="3358313" cy="252236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89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861593" y="1329974"/>
            <a:ext cx="5437269" cy="407987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707" y="5330479"/>
            <a:ext cx="5063340" cy="233009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657835" y="4917726"/>
            <a:ext cx="3353610" cy="251530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291131" y="392389"/>
            <a:ext cx="4338996" cy="32561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0587627" y="2839865"/>
            <a:ext cx="2974976" cy="444147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"/>
          <p:cNvSpPr/>
          <p:nvPr/>
        </p:nvSpPr>
        <p:spPr>
          <a:xfrm rot="-5400000">
            <a:off x="6204203" y="-1575935"/>
            <a:ext cx="1913819" cy="50798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706" y="-3528"/>
            <a:ext cx="1189991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1408705" y="338672"/>
            <a:ext cx="11504810" cy="158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Title</a:t>
            </a:r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1693272" y="6942671"/>
            <a:ext cx="2817409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5305573" y="6942671"/>
            <a:ext cx="4284907" cy="50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28563" rIns="57141" bIns="2856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1070050" y="2345016"/>
            <a:ext cx="12182117" cy="502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566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71463" marR="0" lvl="0" indent="-380975" algn="l" rtl="0">
        <a:lnSpc>
          <a:spcPct val="100000"/>
        </a:lnSpc>
        <a:spcBef>
          <a:spcPts val="0"/>
        </a:spcBef>
        <a:spcAft>
          <a:spcPts val="0"/>
        </a:spcAft>
        <a:buClr>
          <a:srgbClr val="FFFF00"/>
        </a:buClr>
        <a:buFont typeface="Wingdings" panose="05000000000000000000" pitchFamily="2" charset="2"/>
        <a:buChar char="v"/>
        <a:defRPr sz="875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0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1.xml"/><Relationship Id="rId4" Type="http://schemas.openxmlformats.org/officeDocument/2006/relationships/hyperlink" Target="http://docs.oracle.com/javase/7/docs/api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ctrTitle" idx="4294967295"/>
          </p:nvPr>
        </p:nvSpPr>
        <p:spPr>
          <a:xfrm>
            <a:off x="3356770" y="2424115"/>
            <a:ext cx="8496300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>
              <a:lnSpc>
                <a:spcPct val="119921"/>
              </a:lnSpc>
            </a:pPr>
            <a:r>
              <a:rPr lang="en-US" sz="3555" b="1">
                <a:solidFill>
                  <a:schemeClr val="tx1"/>
                </a:solidFill>
              </a:rPr>
              <a:t>Classes </a:t>
            </a:r>
            <a:r>
              <a:rPr lang="en-US" sz="3555" b="1" dirty="0">
                <a:solidFill>
                  <a:schemeClr val="tx1"/>
                </a:solidFill>
              </a:rPr>
              <a:t>and Objects</a:t>
            </a:r>
            <a:endParaRPr sz="3555" b="1" dirty="0">
              <a:solidFill>
                <a:schemeClr val="tx1"/>
              </a:solidFill>
            </a:endParaRPr>
          </a:p>
        </p:txBody>
      </p:sp>
      <p:sp>
        <p:nvSpPr>
          <p:cNvPr id="25" name="Google Shape;25;p7"/>
          <p:cNvSpPr txBox="1">
            <a:spLocks noGrp="1"/>
          </p:cNvSpPr>
          <p:nvPr>
            <p:ph type="subTitle" idx="4294967295"/>
          </p:nvPr>
        </p:nvSpPr>
        <p:spPr>
          <a:xfrm>
            <a:off x="4880770" y="4375152"/>
            <a:ext cx="6972300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indent="0" algn="ctr">
              <a:spcBef>
                <a:spcPts val="500"/>
              </a:spcBef>
            </a:pPr>
            <a:endParaRPr sz="2222" b="1" dirty="0">
              <a:solidFill>
                <a:srgbClr val="000000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 idx="4294967295"/>
          </p:nvPr>
        </p:nvSpPr>
        <p:spPr>
          <a:xfrm>
            <a:off x="5881611" y="1"/>
            <a:ext cx="9609138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Aliases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4294967295"/>
          </p:nvPr>
        </p:nvSpPr>
        <p:spPr>
          <a:xfrm>
            <a:off x="2540486" y="1212645"/>
            <a:ext cx="9191318" cy="50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Two or more references that refer to the same object are called </a:t>
            </a:r>
            <a:r>
              <a:rPr lang="en-US" sz="3111" i="1" dirty="0">
                <a:solidFill>
                  <a:schemeClr val="bg1"/>
                </a:solidFill>
              </a:rPr>
              <a:t>aliases</a:t>
            </a:r>
            <a:r>
              <a:rPr lang="en-US" sz="3111" dirty="0">
                <a:solidFill>
                  <a:schemeClr val="bg1"/>
                </a:solidFill>
              </a:rPr>
              <a:t> of each other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That creates an interesting situation: one object can be accessed using multiple reference variables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Aliases can be useful, but should be managed carefully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Changing an object through one reference changes it for all of its aliases, because there is really only one object</a:t>
            </a:r>
            <a:endParaRPr sz="311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 idx="4294967295"/>
          </p:nvPr>
        </p:nvSpPr>
        <p:spPr>
          <a:xfrm>
            <a:off x="4477442" y="-161925"/>
            <a:ext cx="96075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Garbage Collection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4294967295"/>
          </p:nvPr>
        </p:nvSpPr>
        <p:spPr>
          <a:xfrm>
            <a:off x="2106024" y="1282701"/>
            <a:ext cx="9607550" cy="50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When an object no longer has any valid references to it, it can no longer be accessed by the program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The object is useless, and therefore is called </a:t>
            </a:r>
            <a:r>
              <a:rPr lang="en-US" sz="3111" i="1" dirty="0">
                <a:solidFill>
                  <a:schemeClr val="bg1"/>
                </a:solidFill>
              </a:rPr>
              <a:t>garbage</a:t>
            </a:r>
            <a:endParaRPr sz="3111" i="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Java performs </a:t>
            </a:r>
            <a:r>
              <a:rPr lang="en-US" sz="3111" i="1" dirty="0">
                <a:solidFill>
                  <a:schemeClr val="bg1"/>
                </a:solidFill>
              </a:rPr>
              <a:t>automatic garbage collection</a:t>
            </a:r>
            <a:r>
              <a:rPr lang="en-US" sz="3111" dirty="0">
                <a:solidFill>
                  <a:schemeClr val="bg1"/>
                </a:solidFill>
              </a:rPr>
              <a:t> periodically, returning an object's memory to the system for future use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In other languages, the programmer is responsible for performing garbage collection</a:t>
            </a:r>
            <a:endParaRPr sz="311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 idx="4294967295"/>
          </p:nvPr>
        </p:nvSpPr>
        <p:spPr>
          <a:xfrm>
            <a:off x="4821494" y="32114"/>
            <a:ext cx="9609138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3555" dirty="0">
                <a:solidFill>
                  <a:schemeClr val="tx1"/>
                </a:solidFill>
              </a:rPr>
              <a:t>String</a:t>
            </a:r>
            <a:r>
              <a:rPr lang="en-US" sz="4000" dirty="0">
                <a:solidFill>
                  <a:schemeClr val="tx1"/>
                </a:solidFill>
              </a:rPr>
              <a:t> Class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4294967295"/>
          </p:nvPr>
        </p:nvSpPr>
        <p:spPr>
          <a:xfrm>
            <a:off x="2506127" y="1189703"/>
            <a:ext cx="9710737" cy="50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Because strings are so common, we don't have to use the new operator to create a </a:t>
            </a:r>
            <a:r>
              <a:rPr lang="en-US" sz="2666" dirty="0">
                <a:solidFill>
                  <a:schemeClr val="bg1"/>
                </a:solidFill>
              </a:rPr>
              <a:t>String</a:t>
            </a:r>
            <a:r>
              <a:rPr lang="en-US" sz="3111" dirty="0">
                <a:solidFill>
                  <a:schemeClr val="bg1"/>
                </a:solidFill>
              </a:rPr>
              <a:t> object</a:t>
            </a:r>
            <a:endParaRPr sz="3111" dirty="0">
              <a:solidFill>
                <a:schemeClr val="bg1"/>
              </a:solidFill>
            </a:endParaRPr>
          </a:p>
          <a:p>
            <a:pPr indent="-457189" algn="ctr">
              <a:lnSpc>
                <a:spcPct val="119791"/>
              </a:lnSpc>
              <a:spcBef>
                <a:spcPts val="2042"/>
              </a:spcBef>
              <a:buFont typeface="Arial" panose="020B0604020202020204" pitchFamily="34" charset="0"/>
              <a:buChar char="•"/>
            </a:pPr>
            <a:r>
              <a:rPr lang="en-US" sz="2666" dirty="0">
                <a:solidFill>
                  <a:schemeClr val="bg1"/>
                </a:solidFill>
              </a:rPr>
              <a:t>title = "Software Engineering";</a:t>
            </a:r>
            <a:endParaRPr sz="2666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2385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This is special syntax that works </a:t>
            </a:r>
            <a:r>
              <a:rPr lang="en-US" sz="3111" u="sng" dirty="0">
                <a:solidFill>
                  <a:schemeClr val="bg1"/>
                </a:solidFill>
              </a:rPr>
              <a:t>only</a:t>
            </a:r>
            <a:r>
              <a:rPr lang="en-US" sz="3111" dirty="0">
                <a:solidFill>
                  <a:schemeClr val="bg1"/>
                </a:solidFill>
              </a:rPr>
              <a:t> for strings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Each string literal (enclosed in double quotes) represents a </a:t>
            </a:r>
            <a:r>
              <a:rPr lang="en-US" sz="2666" dirty="0">
                <a:solidFill>
                  <a:schemeClr val="bg1"/>
                </a:solidFill>
              </a:rPr>
              <a:t>String</a:t>
            </a:r>
            <a:r>
              <a:rPr lang="en-US" sz="3111" dirty="0">
                <a:solidFill>
                  <a:schemeClr val="bg1"/>
                </a:solidFill>
              </a:rPr>
              <a:t> object</a:t>
            </a:r>
            <a:endParaRPr sz="311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 idx="4294967295"/>
          </p:nvPr>
        </p:nvSpPr>
        <p:spPr>
          <a:xfrm>
            <a:off x="5203185" y="1"/>
            <a:ext cx="9609138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3555" dirty="0">
                <a:solidFill>
                  <a:schemeClr val="tx1"/>
                </a:solidFill>
              </a:rPr>
              <a:t>String</a:t>
            </a:r>
            <a:r>
              <a:rPr lang="en-US" sz="4000" dirty="0">
                <a:solidFill>
                  <a:schemeClr val="tx1"/>
                </a:solidFill>
              </a:rPr>
              <a:t> Methods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4294967295"/>
          </p:nvPr>
        </p:nvSpPr>
        <p:spPr>
          <a:xfrm>
            <a:off x="2430488" y="1212645"/>
            <a:ext cx="9710738" cy="558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Once a </a:t>
            </a:r>
            <a:r>
              <a:rPr lang="en-US" sz="2666" dirty="0">
                <a:solidFill>
                  <a:schemeClr val="bg1"/>
                </a:solidFill>
              </a:rPr>
              <a:t>String</a:t>
            </a:r>
            <a:r>
              <a:rPr lang="en-US" sz="3111" dirty="0">
                <a:solidFill>
                  <a:schemeClr val="bg1"/>
                </a:solidFill>
              </a:rPr>
              <a:t> object has been created, neither its value nor its length can be changed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Thus we say that an object of the </a:t>
            </a:r>
            <a:r>
              <a:rPr lang="en-US" sz="2666" dirty="0">
                <a:solidFill>
                  <a:schemeClr val="bg1"/>
                </a:solidFill>
              </a:rPr>
              <a:t>String</a:t>
            </a:r>
            <a:r>
              <a:rPr lang="en-US" sz="3111" dirty="0">
                <a:solidFill>
                  <a:schemeClr val="bg1"/>
                </a:solidFill>
              </a:rPr>
              <a:t> class is </a:t>
            </a:r>
            <a:r>
              <a:rPr lang="en-US" sz="3111" i="1" dirty="0">
                <a:solidFill>
                  <a:schemeClr val="bg1"/>
                </a:solidFill>
              </a:rPr>
              <a:t>immutable</a:t>
            </a:r>
            <a:endParaRPr sz="3111" i="1" dirty="0">
              <a:solidFill>
                <a:schemeClr val="bg1"/>
              </a:solidFill>
            </a:endParaRPr>
          </a:p>
          <a:p>
            <a:pPr marL="945422" lvl="1" indent="-457189">
              <a:lnSpc>
                <a:spcPct val="120089"/>
              </a:lnSpc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US" sz="3111" i="1" dirty="0" err="1">
                <a:solidFill>
                  <a:schemeClr val="bg1"/>
                </a:solidFill>
              </a:rPr>
              <a:t>myString</a:t>
            </a:r>
            <a:r>
              <a:rPr lang="en-US" sz="3111" i="1" dirty="0">
                <a:solidFill>
                  <a:schemeClr val="bg1"/>
                </a:solidFill>
              </a:rPr>
              <a:t> = </a:t>
            </a:r>
            <a:r>
              <a:rPr lang="en-US" sz="3111" i="1" dirty="0" err="1">
                <a:solidFill>
                  <a:schemeClr val="bg1"/>
                </a:solidFill>
              </a:rPr>
              <a:t>myString.toLowerCase</a:t>
            </a:r>
            <a:r>
              <a:rPr lang="en-US" sz="3111" i="1" dirty="0">
                <a:solidFill>
                  <a:schemeClr val="bg1"/>
                </a:solidFill>
              </a:rPr>
              <a:t>();</a:t>
            </a:r>
            <a:endParaRPr sz="3111" i="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However, several methods of the </a:t>
            </a:r>
            <a:r>
              <a:rPr lang="en-US" sz="2666" dirty="0">
                <a:solidFill>
                  <a:schemeClr val="bg1"/>
                </a:solidFill>
              </a:rPr>
              <a:t>String</a:t>
            </a:r>
            <a:r>
              <a:rPr lang="en-US" sz="3111" dirty="0">
                <a:solidFill>
                  <a:schemeClr val="bg1"/>
                </a:solidFill>
              </a:rPr>
              <a:t> class return new </a:t>
            </a:r>
            <a:r>
              <a:rPr lang="en-US" sz="2666" dirty="0">
                <a:solidFill>
                  <a:schemeClr val="bg1"/>
                </a:solidFill>
              </a:rPr>
              <a:t>String</a:t>
            </a:r>
            <a:r>
              <a:rPr lang="en-US" sz="3111" dirty="0">
                <a:solidFill>
                  <a:schemeClr val="bg1"/>
                </a:solidFill>
              </a:rPr>
              <a:t> objects that are modified versions of the original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A list of </a:t>
            </a:r>
            <a:r>
              <a:rPr lang="en-US" sz="2666" dirty="0">
                <a:solidFill>
                  <a:schemeClr val="bg1"/>
                </a:solidFill>
              </a:rPr>
              <a:t>String</a:t>
            </a:r>
            <a:r>
              <a:rPr lang="en-US" sz="3111" dirty="0">
                <a:solidFill>
                  <a:schemeClr val="bg1"/>
                </a:solidFill>
              </a:rPr>
              <a:t> methods can be found in the </a:t>
            </a:r>
            <a:r>
              <a:rPr lang="en-US" sz="3111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Java Documentation</a:t>
            </a:r>
            <a:r>
              <a:rPr lang="en-US" sz="3111" dirty="0">
                <a:solidFill>
                  <a:schemeClr val="bg1"/>
                </a:solidFill>
              </a:rPr>
              <a:t> </a:t>
            </a:r>
            <a:endParaRPr sz="311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 idx="4294967295"/>
          </p:nvPr>
        </p:nvSpPr>
        <p:spPr>
          <a:xfrm>
            <a:off x="5203185" y="32114"/>
            <a:ext cx="9609138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3555" dirty="0">
                <a:solidFill>
                  <a:schemeClr val="tx1"/>
                </a:solidFill>
              </a:rPr>
              <a:t>String</a:t>
            </a:r>
            <a:r>
              <a:rPr lang="en-US" sz="4000" dirty="0">
                <a:solidFill>
                  <a:schemeClr val="tx1"/>
                </a:solidFill>
              </a:rPr>
              <a:t> Indexes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4294967295"/>
          </p:nvPr>
        </p:nvSpPr>
        <p:spPr>
          <a:xfrm>
            <a:off x="2565121" y="1582994"/>
            <a:ext cx="9710737" cy="50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It is occasionally helpful to refer to a particular character within a string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This can be done by specifying the character's numeric </a:t>
            </a:r>
            <a:r>
              <a:rPr lang="en-US" sz="3111" i="1" dirty="0">
                <a:solidFill>
                  <a:schemeClr val="bg1"/>
                </a:solidFill>
              </a:rPr>
              <a:t>index</a:t>
            </a:r>
            <a:endParaRPr sz="3111" i="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The indexes begin at zero in each string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In the string "Hello", the character 'H' is at index 0 and the 'o' is at index 4</a:t>
            </a:r>
            <a:endParaRPr sz="311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 idx="4294967295"/>
          </p:nvPr>
        </p:nvSpPr>
        <p:spPr>
          <a:xfrm>
            <a:off x="4998552" y="-161925"/>
            <a:ext cx="96075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Class Libraries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294967295"/>
          </p:nvPr>
        </p:nvSpPr>
        <p:spPr>
          <a:xfrm>
            <a:off x="2312195" y="914401"/>
            <a:ext cx="954087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A </a:t>
            </a:r>
            <a:r>
              <a:rPr lang="en-US" sz="3111" i="1" dirty="0">
                <a:solidFill>
                  <a:schemeClr val="bg1"/>
                </a:solidFill>
              </a:rPr>
              <a:t>class library</a:t>
            </a:r>
            <a:r>
              <a:rPr lang="en-US" sz="3111" dirty="0">
                <a:solidFill>
                  <a:schemeClr val="bg1"/>
                </a:solidFill>
              </a:rPr>
              <a:t> is a collection of classes that we can use when developing programs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The </a:t>
            </a:r>
            <a:r>
              <a:rPr lang="en-US" sz="3111" i="1" dirty="0">
                <a:solidFill>
                  <a:schemeClr val="bg1"/>
                </a:solidFill>
              </a:rPr>
              <a:t>Java standard class library</a:t>
            </a:r>
            <a:r>
              <a:rPr lang="en-US" sz="3111" dirty="0">
                <a:solidFill>
                  <a:schemeClr val="bg1"/>
                </a:solidFill>
              </a:rPr>
              <a:t> is part of any Java development environment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Its classes are not part of the Java language per se, but we rely on them heavily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Various classes we've already used (</a:t>
            </a:r>
            <a:r>
              <a:rPr lang="en-US" sz="2666" dirty="0">
                <a:solidFill>
                  <a:schemeClr val="bg1"/>
                </a:solidFill>
              </a:rPr>
              <a:t>System</a:t>
            </a:r>
            <a:r>
              <a:rPr lang="en-US" sz="3111" dirty="0">
                <a:solidFill>
                  <a:schemeClr val="bg1"/>
                </a:solidFill>
              </a:rPr>
              <a:t> , </a:t>
            </a:r>
            <a:r>
              <a:rPr lang="en-US" sz="2666" dirty="0">
                <a:solidFill>
                  <a:schemeClr val="bg1"/>
                </a:solidFill>
              </a:rPr>
              <a:t>Scanner</a:t>
            </a:r>
            <a:r>
              <a:rPr lang="en-US" sz="3111" dirty="0">
                <a:solidFill>
                  <a:schemeClr val="bg1"/>
                </a:solidFill>
              </a:rPr>
              <a:t>, </a:t>
            </a:r>
            <a:r>
              <a:rPr lang="en-US" sz="2666" dirty="0">
                <a:solidFill>
                  <a:schemeClr val="bg1"/>
                </a:solidFill>
              </a:rPr>
              <a:t>String</a:t>
            </a:r>
            <a:r>
              <a:rPr lang="en-US" sz="3111" dirty="0">
                <a:solidFill>
                  <a:schemeClr val="bg1"/>
                </a:solidFill>
              </a:rPr>
              <a:t>) are part of the Java standard class library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Other class libraries can be obtained through third party vendors, or you can create them yourself..</a:t>
            </a:r>
            <a:endParaRPr sz="311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 idx="4294967295"/>
          </p:nvPr>
        </p:nvSpPr>
        <p:spPr>
          <a:xfrm>
            <a:off x="4573920" y="233726"/>
            <a:ext cx="96075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Classes and Objects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4294967295"/>
          </p:nvPr>
        </p:nvSpPr>
        <p:spPr>
          <a:xfrm>
            <a:off x="2470690" y="1414516"/>
            <a:ext cx="9628187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GB" sz="3111" dirty="0">
                <a:solidFill>
                  <a:schemeClr val="bg1"/>
                </a:solidFill>
              </a:rPr>
              <a:t>Think of a class as a design</a:t>
            </a: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GB" sz="3111" dirty="0">
                <a:solidFill>
                  <a:schemeClr val="bg1"/>
                </a:solidFill>
              </a:rPr>
              <a:t>And the Object the artefact made from the design</a:t>
            </a: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GB" sz="3111" dirty="0">
                <a:solidFill>
                  <a:schemeClr val="bg1"/>
                </a:solidFill>
              </a:rPr>
              <a:t>One design, many artefacts</a:t>
            </a: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GB" sz="3111" dirty="0">
                <a:solidFill>
                  <a:schemeClr val="bg1"/>
                </a:solidFill>
              </a:rPr>
              <a:t>I.e. The class is a pastry cutter</a:t>
            </a: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GB" sz="3111" dirty="0">
                <a:solidFill>
                  <a:schemeClr val="bg1"/>
                </a:solidFill>
              </a:rPr>
              <a:t>The objects are lots of gingerbread men</a:t>
            </a: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GB" sz="3111" dirty="0">
                <a:solidFill>
                  <a:schemeClr val="bg1"/>
                </a:solidFill>
              </a:rPr>
              <a:t>This is the basic concept behind Object Orientation</a:t>
            </a:r>
          </a:p>
          <a:p>
            <a:pPr marL="1047030" lvl="1" indent="-457189"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2711" dirty="0">
                <a:solidFill>
                  <a:schemeClr val="bg1"/>
                </a:solidFill>
              </a:rPr>
              <a:t>Systems are broken down into classes</a:t>
            </a:r>
          </a:p>
          <a:p>
            <a:pPr marL="1047030" lvl="1" indent="-457189"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2711" dirty="0">
                <a:solidFill>
                  <a:schemeClr val="bg1"/>
                </a:solidFill>
              </a:rPr>
              <a:t>Classes can be reused</a:t>
            </a:r>
          </a:p>
          <a:p>
            <a:pPr marL="1047030" lvl="1" indent="-457189"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2711" dirty="0">
                <a:solidFill>
                  <a:schemeClr val="bg1"/>
                </a:solidFill>
              </a:rPr>
              <a:t>In software engineering classes can store data and services</a:t>
            </a:r>
          </a:p>
          <a:p>
            <a:pPr marL="1504230" lvl="2" indent="-457189"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2311" dirty="0">
                <a:solidFill>
                  <a:schemeClr val="bg1"/>
                </a:solidFill>
              </a:rPr>
              <a:t>E.g. A Date class</a:t>
            </a:r>
          </a:p>
          <a:p>
            <a:pPr marL="1961430" lvl="3" indent="-457189"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1911" dirty="0">
                <a:solidFill>
                  <a:schemeClr val="bg1"/>
                </a:solidFill>
              </a:rPr>
              <a:t>Stores 7 items of data</a:t>
            </a:r>
          </a:p>
          <a:p>
            <a:pPr marL="1961430" lvl="3" indent="-457189"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1911" dirty="0">
                <a:solidFill>
                  <a:schemeClr val="bg1"/>
                </a:solidFill>
              </a:rPr>
              <a:t>Offers services to add and subtract dates</a:t>
            </a:r>
          </a:p>
          <a:p>
            <a:pPr marL="1961430" lvl="3" indent="-457189"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1911" dirty="0">
                <a:solidFill>
                  <a:schemeClr val="bg1"/>
                </a:solidFill>
              </a:rPr>
              <a:t>Add seconds etc.</a:t>
            </a:r>
            <a:endParaRPr sz="191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 idx="4294967295"/>
          </p:nvPr>
        </p:nvSpPr>
        <p:spPr>
          <a:xfrm>
            <a:off x="4573920" y="233726"/>
            <a:ext cx="96075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Creating Objects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4294967295"/>
          </p:nvPr>
        </p:nvSpPr>
        <p:spPr>
          <a:xfrm>
            <a:off x="2470690" y="1414516"/>
            <a:ext cx="9628187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A variable holds either a primitive type</a:t>
            </a:r>
          </a:p>
          <a:p>
            <a:pPr marL="1047019" lvl="1" indent="-457189"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US" sz="2711" dirty="0">
                <a:solidFill>
                  <a:schemeClr val="bg1"/>
                </a:solidFill>
              </a:rPr>
              <a:t>int num1;</a:t>
            </a:r>
          </a:p>
          <a:p>
            <a:pPr marL="589830" indent="-457189"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i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to an object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A class name can be used as a type to declare an </a:t>
            </a:r>
            <a:r>
              <a:rPr lang="en-US" sz="3111" i="1" dirty="0">
                <a:solidFill>
                  <a:schemeClr val="bg1"/>
                </a:solidFill>
              </a:rPr>
              <a:t>object reference variable</a:t>
            </a:r>
            <a:endParaRPr sz="3111" i="1" dirty="0">
              <a:solidFill>
                <a:schemeClr val="bg1"/>
              </a:solidFill>
            </a:endParaRPr>
          </a:p>
          <a:p>
            <a:pPr indent="-457189" algn="ctr">
              <a:spcBef>
                <a:spcPts val="1802"/>
              </a:spcBef>
              <a:buFont typeface="Arial" panose="020B0604020202020204" pitchFamily="34" charset="0"/>
              <a:buChar char="•"/>
            </a:pPr>
            <a:r>
              <a:rPr lang="en-US" sz="2666" dirty="0">
                <a:solidFill>
                  <a:schemeClr val="bg1"/>
                </a:solidFill>
              </a:rPr>
              <a:t>String title;</a:t>
            </a:r>
            <a:endParaRPr sz="2666" dirty="0">
              <a:solidFill>
                <a:schemeClr val="bg1"/>
              </a:solidFill>
            </a:endParaRPr>
          </a:p>
          <a:p>
            <a:pPr marL="589830" indent="-457189">
              <a:spcBef>
                <a:spcPts val="2104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No object is created with this declaration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An object reference variable holds the address of an object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The object itself must be created separately</a:t>
            </a:r>
            <a:endParaRPr sz="311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 idx="4294967295"/>
          </p:nvPr>
        </p:nvSpPr>
        <p:spPr>
          <a:xfrm>
            <a:off x="4583753" y="151508"/>
            <a:ext cx="9609138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Creating Objects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294967295"/>
          </p:nvPr>
        </p:nvSpPr>
        <p:spPr>
          <a:xfrm>
            <a:off x="2220992" y="1410020"/>
            <a:ext cx="9710737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Generally, we use the new operator to create an object</a:t>
            </a:r>
            <a:endParaRPr sz="3111" dirty="0">
              <a:solidFill>
                <a:schemeClr val="bg1"/>
              </a:solidFill>
            </a:endParaRPr>
          </a:p>
        </p:txBody>
      </p:sp>
      <p:sp>
        <p:nvSpPr>
          <p:cNvPr id="40" name="Google Shape;40;p9"/>
          <p:cNvSpPr txBox="1"/>
          <p:nvPr/>
        </p:nvSpPr>
        <p:spPr>
          <a:xfrm>
            <a:off x="3284094" y="2746375"/>
            <a:ext cx="83913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 dirty="0">
                <a:solidFill>
                  <a:schemeClr val="tx1"/>
                </a:solidFill>
              </a:rPr>
              <a:t>title = new String ("Software Engineering");</a:t>
            </a:r>
            <a:endParaRPr sz="2222" b="1" dirty="0">
              <a:solidFill>
                <a:schemeClr val="tx1"/>
              </a:solidFill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5365469" y="3600113"/>
            <a:ext cx="56658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222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This calls the String </a:t>
            </a:r>
            <a:r>
              <a:rPr lang="en-US" sz="2222" b="1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constructor</a:t>
            </a:r>
            <a:r>
              <a:rPr lang="en-US" sz="2222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which is</a:t>
            </a:r>
            <a:endParaRPr sz="2222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2222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special method that sets up the object</a:t>
            </a:r>
            <a:endParaRPr sz="2222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2" name="Google Shape;4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471" y="3196152"/>
            <a:ext cx="5630325" cy="2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/>
        </p:nvSpPr>
        <p:spPr>
          <a:xfrm>
            <a:off x="2492827" y="5195599"/>
            <a:ext cx="9438900" cy="132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20089"/>
              </a:lnSpc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Creating an object is called </a:t>
            </a:r>
            <a:r>
              <a:rPr lang="en-US" sz="3111" i="1" dirty="0">
                <a:solidFill>
                  <a:schemeClr val="bg1"/>
                </a:solidFill>
              </a:rPr>
              <a:t>instantiation</a:t>
            </a:r>
            <a:endParaRPr sz="3111" i="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An object is an </a:t>
            </a:r>
            <a:r>
              <a:rPr lang="en-US" sz="3111" i="1" dirty="0">
                <a:solidFill>
                  <a:schemeClr val="bg1"/>
                </a:solidFill>
              </a:rPr>
              <a:t>instance</a:t>
            </a:r>
            <a:r>
              <a:rPr lang="en-US" sz="3111" dirty="0">
                <a:solidFill>
                  <a:schemeClr val="bg1"/>
                </a:solidFill>
              </a:rPr>
              <a:t> of a particular class</a:t>
            </a:r>
            <a:endParaRPr sz="311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 idx="4294967295"/>
          </p:nvPr>
        </p:nvSpPr>
        <p:spPr>
          <a:xfrm>
            <a:off x="4583753" y="151508"/>
            <a:ext cx="9609138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An Analogy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294967295"/>
          </p:nvPr>
        </p:nvSpPr>
        <p:spPr>
          <a:xfrm>
            <a:off x="2220992" y="1410020"/>
            <a:ext cx="7406711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GB" sz="3111" dirty="0">
                <a:solidFill>
                  <a:schemeClr val="bg1"/>
                </a:solidFill>
              </a:rPr>
              <a:t>Think of an object as a balloon</a:t>
            </a: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GB" sz="3111" dirty="0">
                <a:solidFill>
                  <a:schemeClr val="bg1"/>
                </a:solidFill>
              </a:rPr>
              <a:t>And a reference as a piece of string</a:t>
            </a:r>
          </a:p>
          <a:p>
            <a:pPr marL="1047019" lvl="1" indent="-457189">
              <a:lnSpc>
                <a:spcPct val="120089"/>
              </a:lnSpc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2711" dirty="0">
                <a:solidFill>
                  <a:schemeClr val="bg1"/>
                </a:solidFill>
              </a:rPr>
              <a:t>Which I shall call a “twine”</a:t>
            </a:r>
          </a:p>
          <a:p>
            <a:pPr marL="1047019" lvl="1" indent="-457189">
              <a:lnSpc>
                <a:spcPct val="120089"/>
              </a:lnSpc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2711" dirty="0">
                <a:solidFill>
                  <a:schemeClr val="bg1"/>
                </a:solidFill>
              </a:rPr>
              <a:t>In our case the twine is called “title”</a:t>
            </a:r>
          </a:p>
          <a:p>
            <a:pPr marL="1047019" lvl="1" indent="-457189">
              <a:lnSpc>
                <a:spcPct val="120089"/>
              </a:lnSpc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2711" dirty="0">
                <a:solidFill>
                  <a:schemeClr val="bg1"/>
                </a:solidFill>
              </a:rPr>
              <a:t>We have “hold” of the balloon indirectly via the twine</a:t>
            </a:r>
          </a:p>
          <a:p>
            <a:pPr marL="1047019" lvl="1" indent="-457189">
              <a:lnSpc>
                <a:spcPct val="120089"/>
              </a:lnSpc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2711" dirty="0">
                <a:solidFill>
                  <a:schemeClr val="bg1"/>
                </a:solidFill>
              </a:rPr>
              <a:t>The “new” keyword created the object</a:t>
            </a:r>
          </a:p>
          <a:p>
            <a:pPr marL="1047019" lvl="1" indent="-457189">
              <a:lnSpc>
                <a:spcPct val="120089"/>
              </a:lnSpc>
              <a:spcBef>
                <a:spcPts val="0"/>
              </a:spcBef>
              <a:buSzPts val="3111"/>
              <a:buFont typeface="Arial" panose="020B0604020202020204" pitchFamily="34" charset="0"/>
              <a:buChar char="•"/>
            </a:pPr>
            <a:r>
              <a:rPr lang="en-GB" sz="2711" dirty="0">
                <a:solidFill>
                  <a:schemeClr val="bg1"/>
                </a:solidFill>
              </a:rPr>
              <a:t>The = ties it onto the object</a:t>
            </a:r>
            <a:endParaRPr sz="2711" dirty="0">
              <a:solidFill>
                <a:schemeClr val="bg1"/>
              </a:solidFill>
            </a:endParaRPr>
          </a:p>
        </p:txBody>
      </p:sp>
      <p:sp>
        <p:nvSpPr>
          <p:cNvPr id="43" name="Google Shape;43;p9"/>
          <p:cNvSpPr txBox="1"/>
          <p:nvPr/>
        </p:nvSpPr>
        <p:spPr>
          <a:xfrm>
            <a:off x="2492827" y="5195599"/>
            <a:ext cx="9438900" cy="132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20089"/>
              </a:lnSpc>
              <a:buSzPts val="3111"/>
              <a:buFont typeface="Arial" panose="020B0604020202020204" pitchFamily="34" charset="0"/>
              <a:buChar char="•"/>
            </a:pPr>
            <a:endParaRPr sz="311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C6FBF7-AB3E-40C5-8A2A-EFEA295F61B9}"/>
              </a:ext>
            </a:extLst>
          </p:cNvPr>
          <p:cNvCxnSpPr/>
          <p:nvPr/>
        </p:nvCxnSpPr>
        <p:spPr>
          <a:xfrm flipV="1">
            <a:off x="9765355" y="2478974"/>
            <a:ext cx="1543665" cy="114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3889849-073A-4127-9827-278527C38337}"/>
              </a:ext>
            </a:extLst>
          </p:cNvPr>
          <p:cNvSpPr/>
          <p:nvPr/>
        </p:nvSpPr>
        <p:spPr>
          <a:xfrm>
            <a:off x="11171366" y="1523025"/>
            <a:ext cx="1179871" cy="11257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7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 idx="4294967295"/>
          </p:nvPr>
        </p:nvSpPr>
        <p:spPr>
          <a:xfrm>
            <a:off x="4937714" y="7508"/>
            <a:ext cx="9492918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Invoking Methods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4294967295"/>
          </p:nvPr>
        </p:nvSpPr>
        <p:spPr>
          <a:xfrm>
            <a:off x="2270152" y="1307306"/>
            <a:ext cx="9710737" cy="500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Once an object has been instantiated, we can use the </a:t>
            </a:r>
            <a:r>
              <a:rPr lang="en-US" sz="3111" i="1" dirty="0">
                <a:solidFill>
                  <a:schemeClr val="bg1"/>
                </a:solidFill>
              </a:rPr>
              <a:t>dot operator</a:t>
            </a:r>
            <a:r>
              <a:rPr lang="en-US" sz="3111" dirty="0">
                <a:solidFill>
                  <a:schemeClr val="bg1"/>
                </a:solidFill>
              </a:rPr>
              <a:t> to invoke its methods</a:t>
            </a:r>
          </a:p>
          <a:p>
            <a:pPr indent="-457189" algn="ctr">
              <a:lnSpc>
                <a:spcPct val="120089"/>
              </a:lnSpc>
              <a:spcBef>
                <a:spcPts val="2385"/>
              </a:spcBef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count = </a:t>
            </a:r>
            <a:r>
              <a:rPr lang="en-US" sz="3111" dirty="0" err="1">
                <a:solidFill>
                  <a:schemeClr val="bg1"/>
                </a:solidFill>
              </a:rPr>
              <a:t>title.length</a:t>
            </a:r>
            <a:r>
              <a:rPr lang="en-US" sz="3111" dirty="0">
                <a:solidFill>
                  <a:schemeClr val="bg1"/>
                </a:solidFill>
              </a:rPr>
              <a:t>()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2385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A method may </a:t>
            </a:r>
            <a:r>
              <a:rPr lang="en-US" sz="3111" i="1" dirty="0">
                <a:solidFill>
                  <a:schemeClr val="bg1"/>
                </a:solidFill>
              </a:rPr>
              <a:t>return a value</a:t>
            </a:r>
            <a:r>
              <a:rPr lang="en-US" sz="3111" dirty="0">
                <a:solidFill>
                  <a:schemeClr val="bg1"/>
                </a:solidFill>
              </a:rPr>
              <a:t>, which can be used in an assignment or expression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A method invocation can be thought of as asking an object to perform a service</a:t>
            </a:r>
          </a:p>
          <a:p>
            <a:pPr marL="589830" indent="-457189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You can write your own classes</a:t>
            </a:r>
          </a:p>
          <a:p>
            <a:pPr marL="132642" indent="0">
              <a:lnSpc>
                <a:spcPct val="120089"/>
              </a:lnSpc>
              <a:spcBef>
                <a:spcPts val="0"/>
              </a:spcBef>
              <a:buClr>
                <a:srgbClr val="000000"/>
              </a:buClr>
              <a:buSzPts val="3111"/>
            </a:pPr>
            <a:endParaRPr sz="3111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idx="4294967295"/>
          </p:nvPr>
        </p:nvSpPr>
        <p:spPr>
          <a:xfrm>
            <a:off x="5702726" y="117053"/>
            <a:ext cx="9609137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References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4294967295"/>
          </p:nvPr>
        </p:nvSpPr>
        <p:spPr>
          <a:xfrm>
            <a:off x="2243933" y="1447800"/>
            <a:ext cx="9609137" cy="3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08035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Note that a primitive variable contains the value itself, but an object variable contains the address of the object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08035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An object reference can be thought of as a pointer to the location of the object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lnSpc>
                <a:spcPct val="108035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Rather than dealing with arbitrary addresses, we often depict a reference graphically</a:t>
            </a:r>
            <a:endParaRPr sz="3111" dirty="0">
              <a:solidFill>
                <a:schemeClr val="bg1"/>
              </a:solidFill>
            </a:endParaRPr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869" y="5892800"/>
            <a:ext cx="4000500" cy="11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/>
        </p:nvSpPr>
        <p:spPr>
          <a:xfrm>
            <a:off x="7199194" y="6603975"/>
            <a:ext cx="33081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222" b="1"/>
              <a:t>"Chris Froome"</a:t>
            </a:r>
            <a:endParaRPr sz="2222" b="1"/>
          </a:p>
        </p:txBody>
      </p:sp>
      <p:sp>
        <p:nvSpPr>
          <p:cNvPr id="60" name="Google Shape;60;p11"/>
          <p:cNvSpPr txBox="1"/>
          <p:nvPr/>
        </p:nvSpPr>
        <p:spPr>
          <a:xfrm>
            <a:off x="4745146" y="6503350"/>
            <a:ext cx="1219775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name1</a:t>
            </a:r>
            <a:endParaRPr sz="2222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4850469" y="5893425"/>
            <a:ext cx="105175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num1</a:t>
            </a:r>
            <a:endParaRPr sz="2222" b="1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6265069" y="5892800"/>
            <a:ext cx="414850" cy="4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38</a:t>
            </a:r>
            <a:endParaRPr sz="2222" b="1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 idx="4294967295"/>
          </p:nvPr>
        </p:nvSpPr>
        <p:spPr>
          <a:xfrm>
            <a:off x="4318282" y="52525"/>
            <a:ext cx="9609138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Assignment Revisited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4294967295"/>
          </p:nvPr>
        </p:nvSpPr>
        <p:spPr>
          <a:xfrm>
            <a:off x="2413000" y="1783437"/>
            <a:ext cx="9609138" cy="16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The act of assignment takes a copy of a value and stores it in a variable</a:t>
            </a:r>
            <a:endParaRPr sz="3111" dirty="0">
              <a:solidFill>
                <a:schemeClr val="bg1"/>
              </a:solidFill>
            </a:endParaRPr>
          </a:p>
          <a:p>
            <a:pPr marL="589830" indent="-457189"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For primitive types</a:t>
            </a:r>
            <a:endParaRPr sz="3111" dirty="0">
              <a:solidFill>
                <a:schemeClr val="bg1"/>
              </a:solidFill>
            </a:endParaRPr>
          </a:p>
        </p:txBody>
      </p:sp>
      <p:pic>
        <p:nvPicPr>
          <p:cNvPr id="70" name="Google Shape;7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894" y="3206726"/>
            <a:ext cx="783150" cy="10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/>
        </p:nvSpPr>
        <p:spPr>
          <a:xfrm>
            <a:off x="5852644" y="3335500"/>
            <a:ext cx="11838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 dirty="0"/>
              <a:t>num1</a:t>
            </a:r>
            <a:endParaRPr sz="2222" b="1" dirty="0"/>
          </a:p>
        </p:txBody>
      </p:sp>
      <p:sp>
        <p:nvSpPr>
          <p:cNvPr id="72" name="Google Shape;72;p12"/>
          <p:cNvSpPr txBox="1"/>
          <p:nvPr/>
        </p:nvSpPr>
        <p:spPr>
          <a:xfrm>
            <a:off x="7333969" y="3268475"/>
            <a:ext cx="414850" cy="4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38</a:t>
            </a:r>
            <a:endParaRPr sz="2222" b="1"/>
          </a:p>
        </p:txBody>
      </p:sp>
      <p:sp>
        <p:nvSpPr>
          <p:cNvPr id="73" name="Google Shape;73;p12"/>
          <p:cNvSpPr txBox="1"/>
          <p:nvPr/>
        </p:nvSpPr>
        <p:spPr>
          <a:xfrm>
            <a:off x="5938607" y="3928175"/>
            <a:ext cx="10977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num2</a:t>
            </a:r>
            <a:endParaRPr sz="2222" b="1"/>
          </a:p>
        </p:txBody>
      </p:sp>
      <p:sp>
        <p:nvSpPr>
          <p:cNvPr id="74" name="Google Shape;74;p12"/>
          <p:cNvSpPr txBox="1"/>
          <p:nvPr/>
        </p:nvSpPr>
        <p:spPr>
          <a:xfrm>
            <a:off x="7333969" y="3861150"/>
            <a:ext cx="414850" cy="4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96</a:t>
            </a:r>
            <a:endParaRPr sz="2222" b="1"/>
          </a:p>
        </p:txBody>
      </p:sp>
      <p:sp>
        <p:nvSpPr>
          <p:cNvPr id="75" name="Google Shape;75;p12"/>
          <p:cNvSpPr txBox="1"/>
          <p:nvPr/>
        </p:nvSpPr>
        <p:spPr>
          <a:xfrm>
            <a:off x="4589371" y="3589502"/>
            <a:ext cx="1263275" cy="48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19791"/>
              </a:lnSpc>
            </a:pPr>
            <a:r>
              <a:rPr lang="en-US" sz="2666" b="1">
                <a:solidFill>
                  <a:srgbClr val="008000"/>
                </a:solidFill>
              </a:rPr>
              <a:t>Before:</a:t>
            </a:r>
            <a:endParaRPr sz="2666" b="1">
              <a:solidFill>
                <a:srgbClr val="008000"/>
              </a:solidFill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4683094" y="4707101"/>
            <a:ext cx="308015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num2 = num1;</a:t>
            </a:r>
            <a:endParaRPr sz="2222" b="1"/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7570" y="5513901"/>
            <a:ext cx="783150" cy="10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/>
        </p:nvSpPr>
        <p:spPr>
          <a:xfrm>
            <a:off x="6023195" y="5639150"/>
            <a:ext cx="10977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num1</a:t>
            </a:r>
            <a:endParaRPr sz="2222" b="1"/>
          </a:p>
        </p:txBody>
      </p:sp>
      <p:sp>
        <p:nvSpPr>
          <p:cNvPr id="79" name="Google Shape;79;p12"/>
          <p:cNvSpPr txBox="1"/>
          <p:nvPr/>
        </p:nvSpPr>
        <p:spPr>
          <a:xfrm>
            <a:off x="7418644" y="5572125"/>
            <a:ext cx="414850" cy="4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38</a:t>
            </a:r>
            <a:endParaRPr sz="2222" b="1"/>
          </a:p>
        </p:txBody>
      </p:sp>
      <p:sp>
        <p:nvSpPr>
          <p:cNvPr id="80" name="Google Shape;80;p12"/>
          <p:cNvSpPr txBox="1"/>
          <p:nvPr/>
        </p:nvSpPr>
        <p:spPr>
          <a:xfrm>
            <a:off x="6023195" y="6231800"/>
            <a:ext cx="10977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num2</a:t>
            </a:r>
            <a:endParaRPr sz="2222" b="1"/>
          </a:p>
        </p:txBody>
      </p:sp>
      <p:sp>
        <p:nvSpPr>
          <p:cNvPr id="81" name="Google Shape;81;p12"/>
          <p:cNvSpPr txBox="1"/>
          <p:nvPr/>
        </p:nvSpPr>
        <p:spPr>
          <a:xfrm>
            <a:off x="7418644" y="6164775"/>
            <a:ext cx="414850" cy="4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38</a:t>
            </a:r>
            <a:endParaRPr sz="2222" b="1"/>
          </a:p>
        </p:txBody>
      </p:sp>
      <p:sp>
        <p:nvSpPr>
          <p:cNvPr id="82" name="Google Shape;82;p12"/>
          <p:cNvSpPr txBox="1"/>
          <p:nvPr/>
        </p:nvSpPr>
        <p:spPr>
          <a:xfrm>
            <a:off x="4674021" y="5893152"/>
            <a:ext cx="981075" cy="48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19791"/>
              </a:lnSpc>
            </a:pPr>
            <a:r>
              <a:rPr lang="en-US" sz="2666" b="1">
                <a:solidFill>
                  <a:srgbClr val="008000"/>
                </a:solidFill>
              </a:rPr>
              <a:t>After:</a:t>
            </a:r>
            <a:endParaRPr sz="2666" b="1">
              <a:solidFill>
                <a:srgbClr val="008000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 idx="4294967295"/>
          </p:nvPr>
        </p:nvSpPr>
        <p:spPr>
          <a:xfrm>
            <a:off x="4114550" y="36268"/>
            <a:ext cx="9609138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l">
              <a:lnSpc>
                <a:spcPct val="120138"/>
              </a:lnSpc>
            </a:pPr>
            <a:r>
              <a:rPr lang="en-US" sz="4000" dirty="0">
                <a:solidFill>
                  <a:schemeClr val="tx1"/>
                </a:solidFill>
              </a:rPr>
              <a:t>Reference Assignment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2568140" y="1179617"/>
            <a:ext cx="9609138" cy="106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89830" indent="-457189">
              <a:lnSpc>
                <a:spcPct val="108035"/>
              </a:lnSpc>
              <a:spcBef>
                <a:spcPts val="0"/>
              </a:spcBef>
              <a:buClr>
                <a:srgbClr val="000000"/>
              </a:buClr>
              <a:buSzPts val="3111"/>
              <a:buFont typeface="Arial" panose="020B0604020202020204" pitchFamily="34" charset="0"/>
              <a:buChar char="•"/>
            </a:pPr>
            <a:r>
              <a:rPr lang="en-US" sz="3111" dirty="0">
                <a:solidFill>
                  <a:schemeClr val="bg1"/>
                </a:solidFill>
              </a:rPr>
              <a:t>For object references, assignment copies the address</a:t>
            </a:r>
            <a:endParaRPr sz="3111" dirty="0">
              <a:solidFill>
                <a:schemeClr val="bg1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912020" y="4266825"/>
            <a:ext cx="2446850" cy="4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 dirty="0">
                <a:solidFill>
                  <a:schemeClr val="bg1"/>
                </a:solidFill>
              </a:rPr>
              <a:t>name2 = name1;</a:t>
            </a:r>
            <a:endParaRPr sz="2222" b="1" dirty="0">
              <a:solidFill>
                <a:schemeClr val="bg1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469" y="2592900"/>
            <a:ext cx="4085150" cy="10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5241308" y="2725200"/>
            <a:ext cx="1125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name1</a:t>
            </a:r>
            <a:endParaRPr sz="2222" b="1"/>
          </a:p>
        </p:txBody>
      </p:sp>
      <p:sp>
        <p:nvSpPr>
          <p:cNvPr id="93" name="Google Shape;93;p13"/>
          <p:cNvSpPr txBox="1"/>
          <p:nvPr/>
        </p:nvSpPr>
        <p:spPr>
          <a:xfrm>
            <a:off x="5317644" y="3317875"/>
            <a:ext cx="1125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name2</a:t>
            </a:r>
            <a:endParaRPr sz="2222" b="1"/>
          </a:p>
        </p:txBody>
      </p:sp>
      <p:sp>
        <p:nvSpPr>
          <p:cNvPr id="94" name="Google Shape;94;p13"/>
          <p:cNvSpPr txBox="1"/>
          <p:nvPr/>
        </p:nvSpPr>
        <p:spPr>
          <a:xfrm>
            <a:off x="3827371" y="2979202"/>
            <a:ext cx="1263275" cy="48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19791"/>
              </a:lnSpc>
            </a:pPr>
            <a:r>
              <a:rPr lang="en-US" sz="2666" b="1">
                <a:solidFill>
                  <a:srgbClr val="008000"/>
                </a:solidFill>
              </a:rPr>
              <a:t>Before:</a:t>
            </a:r>
            <a:endParaRPr sz="2666" b="1">
              <a:solidFill>
                <a:srgbClr val="008000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276770" y="2592900"/>
            <a:ext cx="3284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222" b="1"/>
              <a:t>"Bradley Wiggins"</a:t>
            </a:r>
            <a:endParaRPr sz="2222" b="1"/>
          </a:p>
        </p:txBody>
      </p:sp>
      <p:sp>
        <p:nvSpPr>
          <p:cNvPr id="96" name="Google Shape;96;p13"/>
          <p:cNvSpPr txBox="1"/>
          <p:nvPr/>
        </p:nvSpPr>
        <p:spPr>
          <a:xfrm>
            <a:off x="7811994" y="3256125"/>
            <a:ext cx="2739650" cy="46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222" b="1"/>
              <a:t>"Geraint Thomas"</a:t>
            </a:r>
            <a:endParaRPr sz="2222" b="1"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3144" y="5154075"/>
            <a:ext cx="34925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5402319" y="5291650"/>
            <a:ext cx="1125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name1</a:t>
            </a:r>
            <a:endParaRPr sz="2222" b="1"/>
          </a:p>
        </p:txBody>
      </p:sp>
      <p:sp>
        <p:nvSpPr>
          <p:cNvPr id="99" name="Google Shape;99;p13"/>
          <p:cNvSpPr txBox="1"/>
          <p:nvPr/>
        </p:nvSpPr>
        <p:spPr>
          <a:xfrm>
            <a:off x="5402319" y="5884325"/>
            <a:ext cx="1125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22" b="1"/>
              <a:t>name2</a:t>
            </a:r>
            <a:endParaRPr sz="2222" b="1"/>
          </a:p>
        </p:txBody>
      </p:sp>
      <p:sp>
        <p:nvSpPr>
          <p:cNvPr id="100" name="Google Shape;100;p13"/>
          <p:cNvSpPr txBox="1"/>
          <p:nvPr/>
        </p:nvSpPr>
        <p:spPr>
          <a:xfrm>
            <a:off x="3912021" y="5545652"/>
            <a:ext cx="981075" cy="48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>
              <a:lnSpc>
                <a:spcPct val="119791"/>
              </a:lnSpc>
            </a:pPr>
            <a:r>
              <a:rPr lang="en-US" sz="2666" b="1">
                <a:solidFill>
                  <a:srgbClr val="008000"/>
                </a:solidFill>
              </a:rPr>
              <a:t>After:</a:t>
            </a:r>
            <a:endParaRPr sz="2666" b="1">
              <a:solidFill>
                <a:srgbClr val="008000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972270" y="5221100"/>
            <a:ext cx="3893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ctr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en-US" sz="2222" b="1" dirty="0">
                <a:solidFill>
                  <a:schemeClr val="dk1"/>
                </a:solidFill>
              </a:rPr>
              <a:t>"</a:t>
            </a:r>
            <a:r>
              <a:rPr lang="en-US" sz="2222" b="1" dirty="0">
                <a:solidFill>
                  <a:schemeClr val="tx2">
                    <a:lumMod val="25000"/>
                  </a:schemeClr>
                </a:solidFill>
              </a:rPr>
              <a:t>Bradley Wiggins</a:t>
            </a:r>
            <a:r>
              <a:rPr lang="en-US" sz="2222" b="1" dirty="0">
                <a:solidFill>
                  <a:schemeClr val="dk1"/>
                </a:solidFill>
              </a:rPr>
              <a:t>"</a:t>
            </a:r>
            <a:endParaRPr sz="2222" b="1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FFFF00"/>
      </a:dk1>
      <a:lt1>
        <a:sysClr val="window" lastClr="FFFFFF"/>
      </a:lt1>
      <a:dk2>
        <a:srgbClr val="FFFF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">
      <a:dk1>
        <a:srgbClr val="FFFF00"/>
      </a:dk1>
      <a:lt1>
        <a:sysClr val="window" lastClr="FFFFFF"/>
      </a:lt1>
      <a:dk2>
        <a:srgbClr val="FFFF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Custom 2">
      <a:dk1>
        <a:srgbClr val="FFFF00"/>
      </a:dk1>
      <a:lt1>
        <a:sysClr val="window" lastClr="FFFFFF"/>
      </a:lt1>
      <a:dk2>
        <a:srgbClr val="FFFF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Custom 2">
      <a:dk1>
        <a:srgbClr val="FFFF00"/>
      </a:dk1>
      <a:lt1>
        <a:sysClr val="window" lastClr="FFFFFF"/>
      </a:lt1>
      <a:dk2>
        <a:srgbClr val="FFFF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833</Words>
  <Application>Microsoft Office PowerPoint</Application>
  <PresentationFormat>Custom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1_Office Theme</vt:lpstr>
      <vt:lpstr>2_Office Theme</vt:lpstr>
      <vt:lpstr>3_Office Theme</vt:lpstr>
      <vt:lpstr>4_Office Theme</vt:lpstr>
      <vt:lpstr>Classes and Objects</vt:lpstr>
      <vt:lpstr>Classes and Objects</vt:lpstr>
      <vt:lpstr>Creating Objects</vt:lpstr>
      <vt:lpstr>Creating Objects</vt:lpstr>
      <vt:lpstr>An Analogy</vt:lpstr>
      <vt:lpstr>Invoking Methods</vt:lpstr>
      <vt:lpstr>References</vt:lpstr>
      <vt:lpstr>Assignment Revisited</vt:lpstr>
      <vt:lpstr>Reference Assignment</vt:lpstr>
      <vt:lpstr>Aliases</vt:lpstr>
      <vt:lpstr>Garbage Collection</vt:lpstr>
      <vt:lpstr>The String Class</vt:lpstr>
      <vt:lpstr>String Methods</vt:lpstr>
      <vt:lpstr>String Indexes</vt:lpstr>
      <vt:lpstr>Class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Classes and Objects</dc:title>
  <cp:lastModifiedBy>Karmacharya, Subrat (Student)</cp:lastModifiedBy>
  <cp:revision>6</cp:revision>
  <dcterms:modified xsi:type="dcterms:W3CDTF">2024-02-26T02:50:15Z</dcterms:modified>
</cp:coreProperties>
</file>