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3.xml" ContentType="application/vnd.openxmlformats-officedocument.themeOverride+xml"/>
  <Override PartName="/ppt/theme/themeOverride2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5" r:id="rId3"/>
    <p:sldId id="288" r:id="rId4"/>
    <p:sldId id="266" r:id="rId5"/>
    <p:sldId id="268" r:id="rId6"/>
    <p:sldId id="267" r:id="rId7"/>
    <p:sldId id="272" r:id="rId8"/>
    <p:sldId id="273" r:id="rId9"/>
    <p:sldId id="274" r:id="rId10"/>
    <p:sldId id="275" r:id="rId11"/>
    <p:sldId id="276" r:id="rId12"/>
    <p:sldId id="277" r:id="rId13"/>
    <p:sldId id="278" r:id="rId14"/>
    <p:sldId id="289" r:id="rId15"/>
    <p:sldId id="269" r:id="rId16"/>
    <p:sldId id="285" r:id="rId17"/>
    <p:sldId id="270" r:id="rId18"/>
    <p:sldId id="279" r:id="rId19"/>
    <p:sldId id="280" r:id="rId20"/>
    <p:sldId id="281" r:id="rId21"/>
    <p:sldId id="284" r:id="rId22"/>
    <p:sldId id="282" r:id="rId23"/>
    <p:sldId id="283" r:id="rId24"/>
    <p:sldId id="290" r:id="rId25"/>
    <p:sldId id="286" r:id="rId26"/>
    <p:sldId id="287" r:id="rId27"/>
    <p:sldId id="291" r:id="rId28"/>
    <p:sldId id="292" r:id="rId2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AADC"/>
    <a:srgbClr val="4472C4"/>
    <a:srgbClr val="FF9900"/>
    <a:srgbClr val="FF3300"/>
    <a:srgbClr val="D9D9D9"/>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88" autoAdjust="0"/>
    <p:restoredTop sz="94660"/>
  </p:normalViewPr>
  <p:slideViewPr>
    <p:cSldViewPr snapToGrid="0">
      <p:cViewPr varScale="1">
        <p:scale>
          <a:sx n="114" d="100"/>
          <a:sy n="114" d="100"/>
        </p:scale>
        <p:origin x="34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zh-TW"/>
              <a:t>工作分配</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zh-TW"/>
        </a:p>
      </c:txPr>
    </c:title>
    <c:autoTitleDeleted val="0"/>
    <c:plotArea>
      <c:layout/>
      <c:pieChart>
        <c:varyColors val="1"/>
        <c:ser>
          <c:idx val="0"/>
          <c:order val="0"/>
          <c:tx>
            <c:strRef>
              <c:f>工作表1!$B$1</c:f>
              <c:strCache>
                <c:ptCount val="1"/>
                <c:pt idx="0">
                  <c:v>銷售</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56DF-48F3-92C3-59513FFB1C19}"/>
              </c:ext>
            </c:extLst>
          </c:dPt>
          <c:dPt>
            <c:idx val="1"/>
            <c:bubble3D val="0"/>
            <c:spPr>
              <a:solidFill>
                <a:srgbClr val="8FAADC"/>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F487-4079-8F53-43D07D51C326}"/>
              </c:ext>
            </c:extLst>
          </c:dPt>
          <c:dPt>
            <c:idx val="2"/>
            <c:bubble3D val="0"/>
            <c:spPr>
              <a:solidFill>
                <a:srgbClr val="FF990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F487-4079-8F53-43D07D51C326}"/>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56DF-48F3-92C3-59513FFB1C19}"/>
              </c:ext>
            </c:extLst>
          </c:dPt>
          <c:dPt>
            <c:idx val="4"/>
            <c:bubble3D val="0"/>
            <c:spPr>
              <a:solidFill>
                <a:schemeClr val="accent4">
                  <a:lumMod val="60000"/>
                  <a:lumOff val="4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487-4079-8F53-43D07D51C326}"/>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zh-TW"/>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工作表1!$A$2:$A$6</c:f>
              <c:strCache>
                <c:ptCount val="5"/>
                <c:pt idx="0">
                  <c:v>四電四乙蘇禎佑</c:v>
                </c:pt>
                <c:pt idx="1">
                  <c:v>四電四乙崔宜庸</c:v>
                </c:pt>
                <c:pt idx="2">
                  <c:v>智慧三甲曾柏誠</c:v>
                </c:pt>
                <c:pt idx="3">
                  <c:v>智慧三甲蔡友智</c:v>
                </c:pt>
                <c:pt idx="4">
                  <c:v>智慧三甲邱証澤</c:v>
                </c:pt>
              </c:strCache>
            </c:strRef>
          </c:cat>
          <c:val>
            <c:numRef>
              <c:f>工作表1!$B$2:$B$6</c:f>
              <c:numCache>
                <c:formatCode>General</c:formatCode>
                <c:ptCount val="5"/>
                <c:pt idx="0">
                  <c:v>35</c:v>
                </c:pt>
                <c:pt idx="1">
                  <c:v>35</c:v>
                </c:pt>
                <c:pt idx="2">
                  <c:v>10</c:v>
                </c:pt>
                <c:pt idx="3">
                  <c:v>10</c:v>
                </c:pt>
                <c:pt idx="4">
                  <c:v>10</c:v>
                </c:pt>
              </c:numCache>
            </c:numRef>
          </c:val>
          <c:extLst>
            <c:ext xmlns:c16="http://schemas.microsoft.com/office/drawing/2014/chart" uri="{C3380CC4-5D6E-409C-BE32-E72D297353CC}">
              <c16:uniqueId val="{00000000-F487-4079-8F53-43D07D51C326}"/>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112318-F619-4488-8B6E-2F5F2426A69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8BEE6BB-9A5F-4E9F-9F1C-6D46BE01A3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D2D9A51D-A948-4CB8-A9EB-5A26520C8EF0}"/>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2021-01-11</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84374BBD-0B82-4658-B13D-088F0E4D078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B1AAA67-696A-4836-A10B-FF164C3AF88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39235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43AEE1-28CA-46D2-81F5-CD34E4F9E58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C738FEC2-4BF0-4A45-9297-EE9B2E45E5CC}"/>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BEDBAD0-D342-4544-94B8-122B3BDBF705}"/>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2021-01-11</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1D70FE0D-ACBA-4806-9F35-4EB786E865F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7F3119A-4AE1-408F-B8AD-4428B0060B24}"/>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62316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0B3D2AB-E650-41C2-B6FB-5398A5C1968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92D6516-8F93-4221-97F7-E01D89EE517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D86CB26-A349-496A-B48B-A7B89117223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2021-01-11</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C2E726FD-A739-41D5-96BA-4670363928C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60FAE18D-FED5-4070-8B76-811D76CCECC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111712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C6958D-28E5-4CC8-8C48-52A02A1BC42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8E03031-827B-4AC7-B564-384C16177476}"/>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1C19838-69C9-49EB-9B51-549106E9B8DE}"/>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2021-01-11</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3C26852C-90C9-4502-A697-363CF824CFD0}"/>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DF7509D0-CCBD-406A-9D4E-6845657BBAED}"/>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0600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EF73EF-188B-4B17-B08F-D30E80C308D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D7DD2CA-F9BF-47A8-9D27-757556FD1C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DE78A1FB-ABBF-480D-AC6C-9BB1AEF9789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2021-01-11</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6384247E-1D11-4A19-BDDF-E157A205B45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124EC815-B6FC-4BDE-910C-F8015ED4AD75}"/>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794116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DAEB91-29AA-4ACC-BDCF-960470FCA5A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56B0E51-7DC0-45B6-8306-D8167F5CB7C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F7CB78CC-8798-4261-B4B1-60B4C54377A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79594384-5734-4FC8-928A-E1641354A12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2021-01-11</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282301C0-6908-48C0-8957-C8B3F4594C5A}"/>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507DD8FE-7741-412F-947D-7A7079F48607}"/>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787035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D6DFD1-B640-4CC6-A759-6C7981C5CD6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25B2A237-7572-46BD-9502-829F6C0AD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81AE9732-B570-4506-BDA6-0AB39D453684}"/>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A289407D-7DA6-4293-A426-38DF9B211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239549F-370A-4671-B1BB-79655CC6CB8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86D9E62-97AA-41F8-B69B-6CD691CF0E2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2021-01-11</a:t>
            </a:fld>
            <a:endParaRPr lang="ko-KR" altLang="en-US">
              <a:solidFill>
                <a:prstClr val="black">
                  <a:tint val="75000"/>
                </a:prstClr>
              </a:solidFill>
            </a:endParaRPr>
          </a:p>
        </p:txBody>
      </p:sp>
      <p:sp>
        <p:nvSpPr>
          <p:cNvPr id="8" name="바닥글 개체 틀 7">
            <a:extLst>
              <a:ext uri="{FF2B5EF4-FFF2-40B4-BE49-F238E27FC236}">
                <a16:creationId xmlns:a16="http://schemas.microsoft.com/office/drawing/2014/main" id="{F41D3FC0-561B-4DE4-AA99-9DB56EC6B344}"/>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a:extLst>
              <a:ext uri="{FF2B5EF4-FFF2-40B4-BE49-F238E27FC236}">
                <a16:creationId xmlns:a16="http://schemas.microsoft.com/office/drawing/2014/main" id="{AD0040F2-99C5-450C-9966-5D00290EBF6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676249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E337C1-8281-4F6E-9A31-EBE388C3C82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0EA4B32-9135-4223-8DE6-887D2743405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2021-01-11</a:t>
            </a:fld>
            <a:endParaRPr lang="ko-KR" altLang="en-US">
              <a:solidFill>
                <a:prstClr val="black">
                  <a:tint val="75000"/>
                </a:prstClr>
              </a:solidFill>
            </a:endParaRPr>
          </a:p>
        </p:txBody>
      </p:sp>
      <p:sp>
        <p:nvSpPr>
          <p:cNvPr id="4" name="바닥글 개체 틀 3">
            <a:extLst>
              <a:ext uri="{FF2B5EF4-FFF2-40B4-BE49-F238E27FC236}">
                <a16:creationId xmlns:a16="http://schemas.microsoft.com/office/drawing/2014/main" id="{9407FC83-8D70-48DB-8681-08CFD9C0DA58}"/>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a:extLst>
              <a:ext uri="{FF2B5EF4-FFF2-40B4-BE49-F238E27FC236}">
                <a16:creationId xmlns:a16="http://schemas.microsoft.com/office/drawing/2014/main" id="{A8FC15EC-BCCB-4B82-A94C-FABC63DF674F}"/>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561256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B9F9692-5462-4439-80C8-B7E337FC9AC3}"/>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2021-01-11</a:t>
            </a:fld>
            <a:endParaRPr lang="ko-KR" altLang="en-US">
              <a:solidFill>
                <a:prstClr val="black">
                  <a:tint val="75000"/>
                </a:prstClr>
              </a:solidFill>
            </a:endParaRPr>
          </a:p>
        </p:txBody>
      </p:sp>
      <p:sp>
        <p:nvSpPr>
          <p:cNvPr id="3" name="바닥글 개체 틀 2">
            <a:extLst>
              <a:ext uri="{FF2B5EF4-FFF2-40B4-BE49-F238E27FC236}">
                <a16:creationId xmlns:a16="http://schemas.microsoft.com/office/drawing/2014/main" id="{94CA042D-EBC0-437C-A819-521611A545F2}"/>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a:extLst>
              <a:ext uri="{FF2B5EF4-FFF2-40B4-BE49-F238E27FC236}">
                <a16:creationId xmlns:a16="http://schemas.microsoft.com/office/drawing/2014/main" id="{A2415CDA-0D1F-49BD-8381-21C3BEFD5A98}"/>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7909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6F10D4-8D29-48C2-ADF0-92316E2C8E4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BBA3CD3-DE79-4260-873A-FEDE5C678F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19C6BD2-52A1-4155-9D55-1D847772E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82A3511-0B13-4D97-937C-07365FBADAE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2021-01-11</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4C805B4-20AF-4A3C-B131-E1D9FFBB024D}"/>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89C705FC-2895-472A-B6FD-C2434624BB3B}"/>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208171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00D820-915B-4802-8C2E-FF7CA967E01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0CF9849-20D0-417A-99C8-099DF39939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144A7754-54E7-4123-8C5E-1B05B517B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FFF3F1-9632-4E06-BAB7-312343416AE9}"/>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2021-01-11</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F23D6B1-934F-4B4D-9E4F-5AE9E873CB6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B157FDD5-2092-4E16-8E7C-1CCA4719CF8A}"/>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60470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4C8B562-0886-4274-876D-59EFAAAE2F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1799B9E-1CD2-4A09-9ACC-2FA1C62D7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2A0C5B4-9399-4A5E-8DEE-54436B1EC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40FD1-0EE3-4101-8160-1422DBE4B71F}" type="datetimeFigureOut">
              <a:rPr lang="ko-KR" altLang="en-US" smtClean="0">
                <a:solidFill>
                  <a:prstClr val="black">
                    <a:tint val="75000"/>
                  </a:prstClr>
                </a:solidFill>
              </a:rPr>
              <a:pPr/>
              <a:t>2021-01-11</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F5B2B9FF-C0C5-4E9E-A76A-AF0745E2D8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E8992FE0-2D01-4365-9F95-1FF838BC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7677699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17.png"/><Relationship Id="rId5" Type="http://schemas.openxmlformats.org/officeDocument/2006/relationships/image" Target="../media/image10.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12.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hemeOverride" Target="../theme/themeOverride9.xml"/><Relationship Id="rId5" Type="http://schemas.openxmlformats.org/officeDocument/2006/relationships/image" Target="../media/image13.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hemeOverride" Target="../theme/themeOverride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hemeOverride" Target="../theme/themeOverride14.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hemeOverride" Target="../theme/themeOverride1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hemeOverride" Target="../theme/themeOverride16.xml"/><Relationship Id="rId5" Type="http://schemas.openxmlformats.org/officeDocument/2006/relationships/image" Target="../media/image36.jpe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hemeOverride" Target="../theme/themeOverride17.xml"/><Relationship Id="rId5" Type="http://schemas.openxmlformats.org/officeDocument/2006/relationships/image" Target="../media/image28.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hemeOverride" Target="../theme/themeOverride18.xml"/><Relationship Id="rId5" Type="http://schemas.openxmlformats.org/officeDocument/2006/relationships/image" Target="../media/image28.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hemeOverride" Target="../theme/themeOverride19.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hemeOverride" Target="../theme/themeOverride21.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image" Target="../media/image14.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9.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CF1"/>
        </a:solidFill>
        <a:effectLst/>
      </p:bgPr>
    </p:bg>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3B0C0C12-C77E-406C-8035-14F1E9A640C1}"/>
              </a:ext>
            </a:extLst>
          </p:cNvPr>
          <p:cNvSpPr/>
          <p:nvPr/>
        </p:nvSpPr>
        <p:spPr>
          <a:xfrm>
            <a:off x="0" y="2749098"/>
            <a:ext cx="12192000" cy="1325563"/>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r>
              <a:rPr lang="en-US" altLang="zh-TW" sz="3200" b="1" i="1" kern="0" dirty="0">
                <a:solidFill>
                  <a:prstClr val="black">
                    <a:lumMod val="75000"/>
                    <a:lumOff val="25000"/>
                  </a:prstClr>
                </a:solidFill>
              </a:rPr>
              <a:t>Final</a:t>
            </a:r>
            <a:r>
              <a:rPr lang="en-US" altLang="ko-KR" sz="3200" b="1" i="1" kern="0" dirty="0">
                <a:solidFill>
                  <a:prstClr val="black">
                    <a:lumMod val="75000"/>
                    <a:lumOff val="25000"/>
                  </a:prstClr>
                </a:solidFill>
              </a:rPr>
              <a:t> Report</a:t>
            </a:r>
            <a:endParaRPr lang="en-US" altLang="ko-KR" sz="800" b="1" i="1" kern="0" dirty="0">
              <a:solidFill>
                <a:prstClr val="black">
                  <a:lumMod val="75000"/>
                  <a:lumOff val="25000"/>
                </a:prstClr>
              </a:solidFill>
            </a:endParaRPr>
          </a:p>
          <a:p>
            <a:pPr algn="ctr" latinLnBrk="0">
              <a:defRPr/>
            </a:pPr>
            <a:endParaRPr lang="en-US" altLang="zh-TW" sz="800" b="1" i="1" kern="0" dirty="0">
              <a:solidFill>
                <a:prstClr val="black">
                  <a:lumMod val="75000"/>
                  <a:lumOff val="25000"/>
                </a:prstClr>
              </a:solidFill>
              <a:latin typeface="微軟正黑體" panose="020B0604030504040204" pitchFamily="34" charset="-120"/>
              <a:ea typeface="微軟正黑體" panose="020B0604030504040204" pitchFamily="34" charset="-120"/>
            </a:endParaRPr>
          </a:p>
          <a:p>
            <a:pPr algn="ctr" latinLnBrk="0">
              <a:defRPr/>
            </a:pPr>
            <a:r>
              <a:rPr lang="zh-TW" altLang="en-US" sz="1600" b="1" i="1" kern="0" dirty="0">
                <a:solidFill>
                  <a:prstClr val="black">
                    <a:lumMod val="75000"/>
                    <a:lumOff val="25000"/>
                  </a:prstClr>
                </a:solidFill>
                <a:latin typeface="微軟正黑體" panose="020B0604030504040204" pitchFamily="34" charset="-120"/>
                <a:ea typeface="微軟正黑體" panose="020B0604030504040204" pitchFamily="34" charset="-120"/>
              </a:rPr>
              <a:t>第</a:t>
            </a:r>
            <a:r>
              <a:rPr lang="en-US" altLang="zh-TW" sz="1600" b="1" i="1" kern="0" dirty="0">
                <a:solidFill>
                  <a:prstClr val="black">
                    <a:lumMod val="75000"/>
                    <a:lumOff val="25000"/>
                  </a:prstClr>
                </a:solidFill>
                <a:latin typeface="微軟正黑體" panose="020B0604030504040204" pitchFamily="34" charset="-120"/>
                <a:ea typeface="微軟正黑體" panose="020B0604030504040204" pitchFamily="34" charset="-120"/>
              </a:rPr>
              <a:t>10</a:t>
            </a:r>
            <a:r>
              <a:rPr lang="zh-TW" altLang="en-US" sz="1600" b="1" i="1" kern="0" dirty="0">
                <a:solidFill>
                  <a:prstClr val="black">
                    <a:lumMod val="75000"/>
                    <a:lumOff val="25000"/>
                  </a:prstClr>
                </a:solidFill>
                <a:latin typeface="微軟正黑體" panose="020B0604030504040204" pitchFamily="34" charset="-120"/>
                <a:ea typeface="微軟正黑體" panose="020B0604030504040204" pitchFamily="34" charset="-120"/>
              </a:rPr>
              <a:t>組</a:t>
            </a:r>
            <a:endParaRPr lang="en-US" altLang="ko-KR" sz="3200" b="1" i="1" kern="0" dirty="0">
              <a:solidFill>
                <a:prstClr val="black">
                  <a:lumMod val="75000"/>
                  <a:lumOff val="25000"/>
                </a:prst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83328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9ECF1"/>
        </a:solidFill>
        <a:effectLst/>
      </p:bgPr>
    </p:bg>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3B0C0C12-C77E-406C-8035-14F1E9A640C1}"/>
              </a:ext>
            </a:extLst>
          </p:cNvPr>
          <p:cNvSpPr/>
          <p:nvPr/>
        </p:nvSpPr>
        <p:spPr>
          <a:xfrm>
            <a:off x="292100" y="308161"/>
            <a:ext cx="11607800" cy="684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1.3.4</a:t>
            </a:r>
            <a:r>
              <a:rPr kumimoji="0" lang="zh-TW" altLang="en-US"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 轉彎</a:t>
            </a:r>
            <a:endParaRPr kumimoji="0" lang="en-US" altLang="ko-KR" sz="30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endParaRPr>
          </a:p>
        </p:txBody>
      </p:sp>
      <p:graphicFrame>
        <p:nvGraphicFramePr>
          <p:cNvPr id="4" name="表格 7">
            <a:extLst>
              <a:ext uri="{FF2B5EF4-FFF2-40B4-BE49-F238E27FC236}">
                <a16:creationId xmlns:a16="http://schemas.microsoft.com/office/drawing/2014/main" id="{0EBF1798-A163-48A6-9F2B-41F13B018436}"/>
              </a:ext>
            </a:extLst>
          </p:cNvPr>
          <p:cNvGraphicFramePr>
            <a:graphicFrameLocks noGrp="1"/>
          </p:cNvGraphicFramePr>
          <p:nvPr>
            <p:extLst>
              <p:ext uri="{D42A27DB-BD31-4B8C-83A1-F6EECF244321}">
                <p14:modId xmlns:p14="http://schemas.microsoft.com/office/powerpoint/2010/main" val="3342012130"/>
              </p:ext>
            </p:extLst>
          </p:nvPr>
        </p:nvGraphicFramePr>
        <p:xfrm>
          <a:off x="2102444" y="1488243"/>
          <a:ext cx="3600000" cy="36000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71791327"/>
                    </a:ext>
                  </a:extLst>
                </a:gridCol>
                <a:gridCol w="360000">
                  <a:extLst>
                    <a:ext uri="{9D8B030D-6E8A-4147-A177-3AD203B41FA5}">
                      <a16:colId xmlns:a16="http://schemas.microsoft.com/office/drawing/2014/main" val="245161508"/>
                    </a:ext>
                  </a:extLst>
                </a:gridCol>
                <a:gridCol w="360000">
                  <a:extLst>
                    <a:ext uri="{9D8B030D-6E8A-4147-A177-3AD203B41FA5}">
                      <a16:colId xmlns:a16="http://schemas.microsoft.com/office/drawing/2014/main" val="4237726428"/>
                    </a:ext>
                  </a:extLst>
                </a:gridCol>
                <a:gridCol w="360000">
                  <a:extLst>
                    <a:ext uri="{9D8B030D-6E8A-4147-A177-3AD203B41FA5}">
                      <a16:colId xmlns:a16="http://schemas.microsoft.com/office/drawing/2014/main" val="1966532044"/>
                    </a:ext>
                  </a:extLst>
                </a:gridCol>
                <a:gridCol w="360000">
                  <a:extLst>
                    <a:ext uri="{9D8B030D-6E8A-4147-A177-3AD203B41FA5}">
                      <a16:colId xmlns:a16="http://schemas.microsoft.com/office/drawing/2014/main" val="2758083544"/>
                    </a:ext>
                  </a:extLst>
                </a:gridCol>
                <a:gridCol w="360000">
                  <a:extLst>
                    <a:ext uri="{9D8B030D-6E8A-4147-A177-3AD203B41FA5}">
                      <a16:colId xmlns:a16="http://schemas.microsoft.com/office/drawing/2014/main" val="3961737603"/>
                    </a:ext>
                  </a:extLst>
                </a:gridCol>
                <a:gridCol w="360000">
                  <a:extLst>
                    <a:ext uri="{9D8B030D-6E8A-4147-A177-3AD203B41FA5}">
                      <a16:colId xmlns:a16="http://schemas.microsoft.com/office/drawing/2014/main" val="4216514100"/>
                    </a:ext>
                  </a:extLst>
                </a:gridCol>
                <a:gridCol w="360000">
                  <a:extLst>
                    <a:ext uri="{9D8B030D-6E8A-4147-A177-3AD203B41FA5}">
                      <a16:colId xmlns:a16="http://schemas.microsoft.com/office/drawing/2014/main" val="2871896715"/>
                    </a:ext>
                  </a:extLst>
                </a:gridCol>
                <a:gridCol w="360000">
                  <a:extLst>
                    <a:ext uri="{9D8B030D-6E8A-4147-A177-3AD203B41FA5}">
                      <a16:colId xmlns:a16="http://schemas.microsoft.com/office/drawing/2014/main" val="2603035433"/>
                    </a:ext>
                  </a:extLst>
                </a:gridCol>
                <a:gridCol w="360000">
                  <a:extLst>
                    <a:ext uri="{9D8B030D-6E8A-4147-A177-3AD203B41FA5}">
                      <a16:colId xmlns:a16="http://schemas.microsoft.com/office/drawing/2014/main" val="3986844813"/>
                    </a:ext>
                  </a:extLst>
                </a:gridCol>
              </a:tblGrid>
              <a:tr h="360000">
                <a:tc>
                  <a:txBody>
                    <a:bodyPr/>
                    <a:lstStyle/>
                    <a:p>
                      <a:pPr algn="ctr"/>
                      <a:r>
                        <a:rPr lang="en-US" altLang="zh-TW" sz="800" b="0" dirty="0">
                          <a:solidFill>
                            <a:schemeClr val="tx1"/>
                          </a:solidFill>
                        </a:rPr>
                        <a:t>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TW" sz="800" b="0" dirty="0">
                          <a:solidFill>
                            <a:schemeClr val="tx1"/>
                          </a:solidFill>
                        </a:rPr>
                        <a:t>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sz="800" b="0" dirty="0">
                          <a:solidFill>
                            <a:schemeClr val="tx1"/>
                          </a:solidFill>
                        </a:rPr>
                        <a:t>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sz="800" b="0" dirty="0">
                          <a:solidFill>
                            <a:schemeClr val="tx1"/>
                          </a:solidFill>
                        </a:rPr>
                        <a:t>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sz="800" b="0" dirty="0">
                          <a:solidFill>
                            <a:schemeClr val="tx1"/>
                          </a:solidFill>
                        </a:rPr>
                        <a:t>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94768909"/>
                  </a:ext>
                </a:extLst>
              </a:tr>
              <a:tr h="360000">
                <a:tc>
                  <a:txBody>
                    <a:bodyPr/>
                    <a:lstStyle/>
                    <a:p>
                      <a:pPr algn="ctr"/>
                      <a:r>
                        <a:rPr lang="en-US" altLang="zh-TW" sz="800" b="0" dirty="0">
                          <a:solidFill>
                            <a:schemeClr val="tx1"/>
                          </a:solidFill>
                        </a:rPr>
                        <a:t>11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sz="800" b="0" dirty="0">
                          <a:solidFill>
                            <a:schemeClr val="tx1"/>
                          </a:solidFill>
                        </a:rPr>
                        <a:t>15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0912292"/>
                  </a:ext>
                </a:extLst>
              </a:tr>
              <a:tr h="360000">
                <a:tc>
                  <a:txBody>
                    <a:bodyPr/>
                    <a:lstStyle/>
                    <a:p>
                      <a:pPr algn="ctr"/>
                      <a:r>
                        <a:rPr lang="en-US" altLang="zh-TW" sz="800" b="0" dirty="0">
                          <a:solidFill>
                            <a:schemeClr val="tx1"/>
                          </a:solidFill>
                        </a:rPr>
                        <a:t>21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39963531"/>
                  </a:ext>
                </a:extLst>
              </a:tr>
              <a:tr h="360000">
                <a:tc>
                  <a:txBody>
                    <a:bodyPr/>
                    <a:lstStyle/>
                    <a:p>
                      <a:pPr algn="ctr"/>
                      <a:r>
                        <a:rPr lang="en-US" altLang="zh-TW" sz="800" b="0" dirty="0">
                          <a:solidFill>
                            <a:schemeClr val="tx1"/>
                          </a:solidFill>
                        </a:rPr>
                        <a:t>31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3402703"/>
                  </a:ext>
                </a:extLst>
              </a:tr>
              <a:tr h="360000">
                <a:tc>
                  <a:txBody>
                    <a:bodyPr/>
                    <a:lstStyle/>
                    <a:p>
                      <a:pPr algn="ctr"/>
                      <a:r>
                        <a:rPr lang="en-US" altLang="zh-TW" sz="800" b="0" dirty="0">
                          <a:solidFill>
                            <a:schemeClr val="tx1"/>
                          </a:solidFill>
                        </a:rPr>
                        <a:t>41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5013558"/>
                  </a:ext>
                </a:extLst>
              </a:tr>
              <a:tr h="360000">
                <a:tc>
                  <a:txBody>
                    <a:bodyPr/>
                    <a:lstStyle/>
                    <a:p>
                      <a:pPr algn="ctr"/>
                      <a:r>
                        <a:rPr lang="en-US" altLang="zh-TW" sz="800" b="0" dirty="0">
                          <a:solidFill>
                            <a:schemeClr val="tx1"/>
                          </a:solidFill>
                        </a:rPr>
                        <a:t>51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3562070"/>
                  </a:ext>
                </a:extLst>
              </a:tr>
              <a:tr h="360000">
                <a:tc>
                  <a:txBody>
                    <a:bodyPr/>
                    <a:lstStyle/>
                    <a:p>
                      <a:pPr algn="ctr"/>
                      <a:r>
                        <a:rPr lang="en-US" altLang="zh-TW" sz="800" b="0" dirty="0">
                          <a:solidFill>
                            <a:schemeClr val="tx1"/>
                          </a:solidFill>
                        </a:rPr>
                        <a:t>61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3470066"/>
                  </a:ext>
                </a:extLst>
              </a:tr>
              <a:tr h="360000">
                <a:tc>
                  <a:txBody>
                    <a:bodyPr/>
                    <a:lstStyle/>
                    <a:p>
                      <a:pPr algn="ctr"/>
                      <a:r>
                        <a:rPr lang="en-US" altLang="zh-TW" sz="800" b="0" dirty="0">
                          <a:solidFill>
                            <a:schemeClr val="tx1"/>
                          </a:solidFill>
                        </a:rPr>
                        <a:t>71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8425386"/>
                  </a:ext>
                </a:extLst>
              </a:tr>
              <a:tr h="360000">
                <a:tc>
                  <a:txBody>
                    <a:bodyPr/>
                    <a:lstStyle/>
                    <a:p>
                      <a:pPr algn="ctr"/>
                      <a:r>
                        <a:rPr lang="en-US" altLang="zh-TW" sz="800" b="0" dirty="0">
                          <a:solidFill>
                            <a:schemeClr val="tx1"/>
                          </a:solidFill>
                        </a:rPr>
                        <a:t>81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99696401"/>
                  </a:ext>
                </a:extLst>
              </a:tr>
              <a:tr h="360000">
                <a:tc>
                  <a:txBody>
                    <a:bodyPr/>
                    <a:lstStyle/>
                    <a:p>
                      <a:pPr algn="ctr"/>
                      <a:r>
                        <a:rPr lang="en-US" altLang="zh-TW" sz="800" b="0" dirty="0">
                          <a:solidFill>
                            <a:schemeClr val="tx1"/>
                          </a:solidFill>
                        </a:rPr>
                        <a:t>91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100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7450691"/>
                  </a:ext>
                </a:extLst>
              </a:tr>
            </a:tbl>
          </a:graphicData>
        </a:graphic>
      </p:graphicFrame>
      <p:pic>
        <p:nvPicPr>
          <p:cNvPr id="8" name="圖片 7">
            <a:extLst>
              <a:ext uri="{FF2B5EF4-FFF2-40B4-BE49-F238E27FC236}">
                <a16:creationId xmlns:a16="http://schemas.microsoft.com/office/drawing/2014/main" id="{A413CF53-A5A3-4B41-8056-2BA4B4851B82}"/>
              </a:ext>
            </a:extLst>
          </p:cNvPr>
          <p:cNvPicPr>
            <a:picLocks noChangeAspect="1"/>
          </p:cNvPicPr>
          <p:nvPr/>
        </p:nvPicPr>
        <p:blipFill rotWithShape="1">
          <a:blip r:embed="rId3"/>
          <a:srcRect b="44878"/>
          <a:stretch/>
        </p:blipFill>
        <p:spPr>
          <a:xfrm>
            <a:off x="5976460" y="1488243"/>
            <a:ext cx="4113096" cy="1526010"/>
          </a:xfrm>
          <a:prstGeom prst="rect">
            <a:avLst/>
          </a:prstGeom>
        </p:spPr>
      </p:pic>
      <p:sp>
        <p:nvSpPr>
          <p:cNvPr id="10" name="矩形 9">
            <a:extLst>
              <a:ext uri="{FF2B5EF4-FFF2-40B4-BE49-F238E27FC236}">
                <a16:creationId xmlns:a16="http://schemas.microsoft.com/office/drawing/2014/main" id="{393203D1-03F3-4A65-9CDE-EF39516E5F04}"/>
              </a:ext>
            </a:extLst>
          </p:cNvPr>
          <p:cNvSpPr/>
          <p:nvPr/>
        </p:nvSpPr>
        <p:spPr>
          <a:xfrm>
            <a:off x="6216243" y="2364836"/>
            <a:ext cx="1191236" cy="2013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a:extLst>
              <a:ext uri="{FF2B5EF4-FFF2-40B4-BE49-F238E27FC236}">
                <a16:creationId xmlns:a16="http://schemas.microsoft.com/office/drawing/2014/main" id="{F36C3DF9-F8AD-4F3B-AC30-0C465BFA6DB6}"/>
              </a:ext>
            </a:extLst>
          </p:cNvPr>
          <p:cNvGrpSpPr/>
          <p:nvPr/>
        </p:nvGrpSpPr>
        <p:grpSpPr>
          <a:xfrm>
            <a:off x="5976446" y="4240992"/>
            <a:ext cx="4755159" cy="1879747"/>
            <a:chOff x="5976460" y="3226283"/>
            <a:chExt cx="4755159" cy="1879747"/>
          </a:xfrm>
        </p:grpSpPr>
        <p:pic>
          <p:nvPicPr>
            <p:cNvPr id="5" name="圖片 4">
              <a:extLst>
                <a:ext uri="{FF2B5EF4-FFF2-40B4-BE49-F238E27FC236}">
                  <a16:creationId xmlns:a16="http://schemas.microsoft.com/office/drawing/2014/main" id="{1D852A05-C5DA-4CF6-921E-97702B3B9A4B}"/>
                </a:ext>
              </a:extLst>
            </p:cNvPr>
            <p:cNvPicPr>
              <a:picLocks noChangeAspect="1"/>
            </p:cNvPicPr>
            <p:nvPr/>
          </p:nvPicPr>
          <p:blipFill>
            <a:blip r:embed="rId4"/>
            <a:stretch>
              <a:fillRect/>
            </a:stretch>
          </p:blipFill>
          <p:spPr>
            <a:xfrm>
              <a:off x="5976460" y="3226283"/>
              <a:ext cx="4755159" cy="1879747"/>
            </a:xfrm>
            <a:prstGeom prst="rect">
              <a:avLst/>
            </a:prstGeom>
          </p:spPr>
        </p:pic>
        <p:sp>
          <p:nvSpPr>
            <p:cNvPr id="33" name="矩形 32">
              <a:extLst>
                <a:ext uri="{FF2B5EF4-FFF2-40B4-BE49-F238E27FC236}">
                  <a16:creationId xmlns:a16="http://schemas.microsoft.com/office/drawing/2014/main" id="{AD75840F-850B-40BC-AB98-24D194BD6E6C}"/>
                </a:ext>
              </a:extLst>
            </p:cNvPr>
            <p:cNvSpPr/>
            <p:nvPr/>
          </p:nvSpPr>
          <p:spPr>
            <a:xfrm>
              <a:off x="6241411" y="3871377"/>
              <a:ext cx="2684476" cy="11862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5" name="矩形 34">
            <a:extLst>
              <a:ext uri="{FF2B5EF4-FFF2-40B4-BE49-F238E27FC236}">
                <a16:creationId xmlns:a16="http://schemas.microsoft.com/office/drawing/2014/main" id="{04AC9CCA-8C49-4D29-B10A-8470F72C64FD}"/>
              </a:ext>
            </a:extLst>
          </p:cNvPr>
          <p:cNvSpPr/>
          <p:nvPr/>
        </p:nvSpPr>
        <p:spPr>
          <a:xfrm>
            <a:off x="7550091" y="1500991"/>
            <a:ext cx="2894204" cy="436865"/>
          </a:xfrm>
          <a:prstGeom prst="rect">
            <a:avLst/>
          </a:prstGeom>
          <a:solidFill>
            <a:srgbClr val="8FAADC"/>
          </a:solid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600" b="1" dirty="0">
                <a:solidFill>
                  <a:schemeClr val="tx1"/>
                </a:solidFill>
                <a:latin typeface="微軟正黑體" panose="020B0604030504040204" pitchFamily="34" charset="-120"/>
                <a:ea typeface="微軟正黑體" panose="020B0604030504040204" pitchFamily="34" charset="-120"/>
              </a:rPr>
              <a:t>宣告一個陣列用來儲存變化量</a:t>
            </a:r>
          </a:p>
        </p:txBody>
      </p:sp>
      <p:graphicFrame>
        <p:nvGraphicFramePr>
          <p:cNvPr id="7" name="表格 8">
            <a:extLst>
              <a:ext uri="{FF2B5EF4-FFF2-40B4-BE49-F238E27FC236}">
                <a16:creationId xmlns:a16="http://schemas.microsoft.com/office/drawing/2014/main" id="{525BB997-57CD-4566-91DE-49A37852A1F0}"/>
              </a:ext>
            </a:extLst>
          </p:cNvPr>
          <p:cNvGraphicFramePr>
            <a:graphicFrameLocks noGrp="1"/>
          </p:cNvGraphicFramePr>
          <p:nvPr>
            <p:extLst>
              <p:ext uri="{D42A27DB-BD31-4B8C-83A1-F6EECF244321}">
                <p14:modId xmlns:p14="http://schemas.microsoft.com/office/powerpoint/2010/main" val="1841582998"/>
              </p:ext>
            </p:extLst>
          </p:nvPr>
        </p:nvGraphicFramePr>
        <p:xfrm>
          <a:off x="7647262" y="2567148"/>
          <a:ext cx="1440000" cy="36576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887967574"/>
                    </a:ext>
                  </a:extLst>
                </a:gridCol>
                <a:gridCol w="360000">
                  <a:extLst>
                    <a:ext uri="{9D8B030D-6E8A-4147-A177-3AD203B41FA5}">
                      <a16:colId xmlns:a16="http://schemas.microsoft.com/office/drawing/2014/main" val="2138750761"/>
                    </a:ext>
                  </a:extLst>
                </a:gridCol>
                <a:gridCol w="360000">
                  <a:extLst>
                    <a:ext uri="{9D8B030D-6E8A-4147-A177-3AD203B41FA5}">
                      <a16:colId xmlns:a16="http://schemas.microsoft.com/office/drawing/2014/main" val="1891976466"/>
                    </a:ext>
                  </a:extLst>
                </a:gridCol>
                <a:gridCol w="360000">
                  <a:extLst>
                    <a:ext uri="{9D8B030D-6E8A-4147-A177-3AD203B41FA5}">
                      <a16:colId xmlns:a16="http://schemas.microsoft.com/office/drawing/2014/main" val="456317700"/>
                    </a:ext>
                  </a:extLst>
                </a:gridCol>
              </a:tblGrid>
              <a:tr h="360000">
                <a:tc>
                  <a:txBody>
                    <a:bodyPr/>
                    <a:lstStyle/>
                    <a:p>
                      <a:r>
                        <a:rPr lang="en-US" altLang="zh-TW" dirty="0">
                          <a:solidFill>
                            <a:schemeClr val="tx1"/>
                          </a:solidFill>
                        </a:rPr>
                        <a:t>1</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a:solidFill>
                            <a:schemeClr val="tx1"/>
                          </a:solidFill>
                        </a:rPr>
                        <a:t>1</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a:solidFill>
                            <a:schemeClr val="tx1"/>
                          </a:solidFill>
                        </a:rPr>
                        <a:t>1</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a:solidFill>
                            <a:schemeClr val="tx1"/>
                          </a:solidFill>
                        </a:rPr>
                        <a:t>d</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6835808"/>
                  </a:ext>
                </a:extLst>
              </a:tr>
            </a:tbl>
          </a:graphicData>
        </a:graphic>
      </p:graphicFrame>
      <p:graphicFrame>
        <p:nvGraphicFramePr>
          <p:cNvPr id="31" name="表格 8">
            <a:extLst>
              <a:ext uri="{FF2B5EF4-FFF2-40B4-BE49-F238E27FC236}">
                <a16:creationId xmlns:a16="http://schemas.microsoft.com/office/drawing/2014/main" id="{B0D471BD-009A-4CF0-8A91-C6875A771466}"/>
              </a:ext>
            </a:extLst>
          </p:cNvPr>
          <p:cNvGraphicFramePr>
            <a:graphicFrameLocks noGrp="1"/>
          </p:cNvGraphicFramePr>
          <p:nvPr>
            <p:extLst>
              <p:ext uri="{D42A27DB-BD31-4B8C-83A1-F6EECF244321}">
                <p14:modId xmlns:p14="http://schemas.microsoft.com/office/powerpoint/2010/main" val="3770384270"/>
              </p:ext>
            </p:extLst>
          </p:nvPr>
        </p:nvGraphicFramePr>
        <p:xfrm>
          <a:off x="9858340" y="2326084"/>
          <a:ext cx="1800000" cy="36576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887967574"/>
                    </a:ext>
                  </a:extLst>
                </a:gridCol>
                <a:gridCol w="360000">
                  <a:extLst>
                    <a:ext uri="{9D8B030D-6E8A-4147-A177-3AD203B41FA5}">
                      <a16:colId xmlns:a16="http://schemas.microsoft.com/office/drawing/2014/main" val="2138750761"/>
                    </a:ext>
                  </a:extLst>
                </a:gridCol>
                <a:gridCol w="360000">
                  <a:extLst>
                    <a:ext uri="{9D8B030D-6E8A-4147-A177-3AD203B41FA5}">
                      <a16:colId xmlns:a16="http://schemas.microsoft.com/office/drawing/2014/main" val="1891976466"/>
                    </a:ext>
                  </a:extLst>
                </a:gridCol>
                <a:gridCol w="720000">
                  <a:extLst>
                    <a:ext uri="{9D8B030D-6E8A-4147-A177-3AD203B41FA5}">
                      <a16:colId xmlns:a16="http://schemas.microsoft.com/office/drawing/2014/main" val="456317700"/>
                    </a:ext>
                  </a:extLst>
                </a:gridCol>
              </a:tblGrid>
              <a:tr h="360000">
                <a:tc>
                  <a:txBody>
                    <a:bodyPr/>
                    <a:lstStyle/>
                    <a:p>
                      <a:r>
                        <a:rPr lang="en-US" altLang="zh-TW" dirty="0">
                          <a:solidFill>
                            <a:schemeClr val="tx1"/>
                          </a:solidFill>
                        </a:rPr>
                        <a:t>2</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dirty="0">
                          <a:solidFill>
                            <a:schemeClr val="tx1"/>
                          </a:solidFill>
                        </a:rPr>
                        <a:t>3</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dirty="0">
                          <a:solidFill>
                            <a:schemeClr val="tx1"/>
                          </a:solidFill>
                        </a:rPr>
                        <a:t>4</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dirty="0">
                          <a:solidFill>
                            <a:schemeClr val="tx1"/>
                          </a:solidFill>
                        </a:rPr>
                        <a:t>4+d</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86835808"/>
                  </a:ext>
                </a:extLst>
              </a:tr>
            </a:tbl>
          </a:graphicData>
        </a:graphic>
      </p:graphicFrame>
      <p:graphicFrame>
        <p:nvGraphicFramePr>
          <p:cNvPr id="34" name="表格 8">
            <a:extLst>
              <a:ext uri="{FF2B5EF4-FFF2-40B4-BE49-F238E27FC236}">
                <a16:creationId xmlns:a16="http://schemas.microsoft.com/office/drawing/2014/main" id="{14D0152F-94CC-4067-B49D-FB458EAB9E37}"/>
              </a:ext>
            </a:extLst>
          </p:cNvPr>
          <p:cNvGraphicFramePr>
            <a:graphicFrameLocks noGrp="1"/>
          </p:cNvGraphicFramePr>
          <p:nvPr/>
        </p:nvGraphicFramePr>
        <p:xfrm>
          <a:off x="7647262" y="2122067"/>
          <a:ext cx="1440000" cy="36576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887967574"/>
                    </a:ext>
                  </a:extLst>
                </a:gridCol>
                <a:gridCol w="360000">
                  <a:extLst>
                    <a:ext uri="{9D8B030D-6E8A-4147-A177-3AD203B41FA5}">
                      <a16:colId xmlns:a16="http://schemas.microsoft.com/office/drawing/2014/main" val="2138750761"/>
                    </a:ext>
                  </a:extLst>
                </a:gridCol>
                <a:gridCol w="360000">
                  <a:extLst>
                    <a:ext uri="{9D8B030D-6E8A-4147-A177-3AD203B41FA5}">
                      <a16:colId xmlns:a16="http://schemas.microsoft.com/office/drawing/2014/main" val="1891976466"/>
                    </a:ext>
                  </a:extLst>
                </a:gridCol>
                <a:gridCol w="360000">
                  <a:extLst>
                    <a:ext uri="{9D8B030D-6E8A-4147-A177-3AD203B41FA5}">
                      <a16:colId xmlns:a16="http://schemas.microsoft.com/office/drawing/2014/main" val="456317700"/>
                    </a:ext>
                  </a:extLst>
                </a:gridCol>
              </a:tblGrid>
              <a:tr h="360000">
                <a:tc>
                  <a:txBody>
                    <a:bodyPr/>
                    <a:lstStyle/>
                    <a:p>
                      <a:r>
                        <a:rPr lang="en-US" altLang="zh-TW" dirty="0">
                          <a:solidFill>
                            <a:schemeClr val="tx1"/>
                          </a:solidFill>
                        </a:rPr>
                        <a:t>1</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dirty="0">
                          <a:solidFill>
                            <a:schemeClr val="tx1"/>
                          </a:solidFill>
                        </a:rPr>
                        <a:t>2</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dirty="0">
                          <a:solidFill>
                            <a:schemeClr val="tx1"/>
                          </a:solidFill>
                        </a:rPr>
                        <a:t>3</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dirty="0">
                          <a:solidFill>
                            <a:schemeClr val="tx1"/>
                          </a:solidFill>
                        </a:rPr>
                        <a:t>4</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86835808"/>
                  </a:ext>
                </a:extLst>
              </a:tr>
            </a:tbl>
          </a:graphicData>
        </a:graphic>
      </p:graphicFrame>
      <p:sp>
        <p:nvSpPr>
          <p:cNvPr id="9" name="箭號: 向右 8">
            <a:extLst>
              <a:ext uri="{FF2B5EF4-FFF2-40B4-BE49-F238E27FC236}">
                <a16:creationId xmlns:a16="http://schemas.microsoft.com/office/drawing/2014/main" id="{58426AA0-52CD-4507-A05F-3DBBEF0F0B09}"/>
              </a:ext>
            </a:extLst>
          </p:cNvPr>
          <p:cNvSpPr/>
          <p:nvPr/>
        </p:nvSpPr>
        <p:spPr>
          <a:xfrm>
            <a:off x="9195965" y="2381336"/>
            <a:ext cx="553673" cy="307609"/>
          </a:xfrm>
          <a:prstGeom prst="rightArrow">
            <a:avLst>
              <a:gd name="adj1" fmla="val 39092"/>
              <a:gd name="adj2" fmla="val 6403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 name="群組 1">
            <a:extLst>
              <a:ext uri="{FF2B5EF4-FFF2-40B4-BE49-F238E27FC236}">
                <a16:creationId xmlns:a16="http://schemas.microsoft.com/office/drawing/2014/main" id="{1FB780DA-0A7F-4790-BAC6-1FF08052B280}"/>
              </a:ext>
            </a:extLst>
          </p:cNvPr>
          <p:cNvGrpSpPr/>
          <p:nvPr/>
        </p:nvGrpSpPr>
        <p:grpSpPr>
          <a:xfrm>
            <a:off x="313958" y="1488243"/>
            <a:ext cx="1575356" cy="2253247"/>
            <a:chOff x="3206114" y="4178217"/>
            <a:chExt cx="1575356" cy="2253247"/>
          </a:xfrm>
        </p:grpSpPr>
        <p:sp>
          <p:nvSpPr>
            <p:cNvPr id="23" name="양쪽 모서리가 둥근 사각형 59">
              <a:extLst>
                <a:ext uri="{FF2B5EF4-FFF2-40B4-BE49-F238E27FC236}">
                  <a16:creationId xmlns:a16="http://schemas.microsoft.com/office/drawing/2014/main" id="{7E05AFA3-6EB3-4D47-81D7-5D1D6F79EF2D}"/>
                </a:ext>
              </a:extLst>
            </p:cNvPr>
            <p:cNvSpPr/>
            <p:nvPr/>
          </p:nvSpPr>
          <p:spPr>
            <a:xfrm>
              <a:off x="3220159" y="5704227"/>
              <a:ext cx="1561311" cy="727237"/>
            </a:xfrm>
            <a:prstGeom prst="round2SameRect">
              <a:avLst>
                <a:gd name="adj1" fmla="val 0"/>
                <a:gd name="adj2" fmla="val 116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遊戲玩法</a:t>
              </a:r>
              <a:endParaRPr lang="en-US" altLang="zh-TW" sz="1050" dirty="0">
                <a:solidFill>
                  <a:prstClr val="black">
                    <a:lumMod val="75000"/>
                    <a:lumOff val="25000"/>
                  </a:prstClr>
                </a:solidFill>
                <a:latin typeface="微軟正黑體" panose="020B0604030504040204" pitchFamily="34" charset="-120"/>
                <a:ea typeface="微軟正黑體" panose="020B0604030504040204" pitchFamily="34" charset="-120"/>
              </a:endParaRPr>
            </a:p>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貪吃蛇改變方向</a:t>
              </a:r>
              <a:endParaRPr lang="en-US" altLang="ko-KR" sz="1050" dirty="0">
                <a:solidFill>
                  <a:prstClr val="black">
                    <a:lumMod val="75000"/>
                    <a:lumOff val="25000"/>
                  </a:prstClr>
                </a:solidFill>
                <a:latin typeface="微軟正黑體" panose="020B0604030504040204" pitchFamily="34" charset="-120"/>
                <a:ea typeface="微軟正黑體" panose="020B0604030504040204" pitchFamily="34" charset="-120"/>
              </a:endParaRPr>
            </a:p>
          </p:txBody>
        </p:sp>
        <p:sp>
          <p:nvSpPr>
            <p:cNvPr id="24" name="한쪽 모서리가 둥근 사각형 60">
              <a:extLst>
                <a:ext uri="{FF2B5EF4-FFF2-40B4-BE49-F238E27FC236}">
                  <a16:creationId xmlns:a16="http://schemas.microsoft.com/office/drawing/2014/main" id="{AE3B5B54-81E6-4515-ACC7-31E49CC786BD}"/>
                </a:ext>
              </a:extLst>
            </p:cNvPr>
            <p:cNvSpPr/>
            <p:nvPr/>
          </p:nvSpPr>
          <p:spPr>
            <a:xfrm>
              <a:off x="3220160" y="4178217"/>
              <a:ext cx="1561310" cy="1526011"/>
            </a:xfrm>
            <a:prstGeom prst="round1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微軟正黑體" panose="020B0604030504040204" pitchFamily="34" charset="-120"/>
              </a:endParaRPr>
            </a:p>
          </p:txBody>
        </p:sp>
        <p:pic>
          <p:nvPicPr>
            <p:cNvPr id="25" name="圖片 24">
              <a:extLst>
                <a:ext uri="{FF2B5EF4-FFF2-40B4-BE49-F238E27FC236}">
                  <a16:creationId xmlns:a16="http://schemas.microsoft.com/office/drawing/2014/main" id="{1E761303-92A6-4A7B-815D-E03DFB7A8B66}"/>
                </a:ext>
              </a:extLst>
            </p:cNvPr>
            <p:cNvPicPr>
              <a:picLocks noChangeAspect="1"/>
            </p:cNvPicPr>
            <p:nvPr/>
          </p:nvPicPr>
          <p:blipFill rotWithShape="1">
            <a:blip r:embed="rId5"/>
            <a:srcRect l="-133" t="1795"/>
            <a:stretch/>
          </p:blipFill>
          <p:spPr>
            <a:xfrm>
              <a:off x="3219935" y="4513824"/>
              <a:ext cx="1558800" cy="1041351"/>
            </a:xfrm>
            <a:prstGeom prst="rect">
              <a:avLst/>
            </a:prstGeom>
          </p:spPr>
        </p:pic>
        <p:grpSp>
          <p:nvGrpSpPr>
            <p:cNvPr id="26" name="群組 25">
              <a:extLst>
                <a:ext uri="{FF2B5EF4-FFF2-40B4-BE49-F238E27FC236}">
                  <a16:creationId xmlns:a16="http://schemas.microsoft.com/office/drawing/2014/main" id="{7AC83546-172C-4AED-A0C2-B81CAE5DE76F}"/>
                </a:ext>
              </a:extLst>
            </p:cNvPr>
            <p:cNvGrpSpPr/>
            <p:nvPr/>
          </p:nvGrpSpPr>
          <p:grpSpPr>
            <a:xfrm>
              <a:off x="3206114" y="5406233"/>
              <a:ext cx="1575354" cy="415600"/>
              <a:chOff x="3206114" y="5406233"/>
              <a:chExt cx="1575354" cy="415600"/>
            </a:xfrm>
          </p:grpSpPr>
          <p:sp>
            <p:nvSpPr>
              <p:cNvPr id="27" name="모서리가 둥근 직사각형 62">
                <a:extLst>
                  <a:ext uri="{FF2B5EF4-FFF2-40B4-BE49-F238E27FC236}">
                    <a16:creationId xmlns:a16="http://schemas.microsoft.com/office/drawing/2014/main" id="{49122580-2EF7-4385-BF61-D77A2E7AE781}"/>
                  </a:ext>
                </a:extLst>
              </p:cNvPr>
              <p:cNvSpPr/>
              <p:nvPr/>
            </p:nvSpPr>
            <p:spPr>
              <a:xfrm>
                <a:off x="3220159" y="5409048"/>
                <a:ext cx="1561309" cy="412785"/>
              </a:xfrm>
              <a:prstGeom prst="roundRect">
                <a:avLst>
                  <a:gd name="adj" fmla="val 50000"/>
                </a:avLst>
              </a:prstGeom>
              <a:solidFill>
                <a:srgbClr val="3D5E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prstClr val="white"/>
                    </a:solidFill>
                    <a:latin typeface="微軟正黑體" panose="020B0604030504040204" pitchFamily="34" charset="-120"/>
                    <a:ea typeface="微軟正黑體" panose="020B0604030504040204" pitchFamily="34" charset="-120"/>
                  </a:rPr>
                  <a:t> 轉彎</a:t>
                </a:r>
                <a:endParaRPr lang="en-US" altLang="ko-KR" sz="2400" b="1" dirty="0">
                  <a:solidFill>
                    <a:prstClr val="white"/>
                  </a:solidFill>
                  <a:latin typeface="微軟正黑體" panose="020B0604030504040204" pitchFamily="34" charset="-120"/>
                  <a:ea typeface="微軟正黑體" panose="020B0604030504040204" pitchFamily="34" charset="-120"/>
                </a:endParaRPr>
              </a:p>
            </p:txBody>
          </p:sp>
          <p:sp>
            <p:nvSpPr>
              <p:cNvPr id="28" name="타원 63">
                <a:extLst>
                  <a:ext uri="{FF2B5EF4-FFF2-40B4-BE49-F238E27FC236}">
                    <a16:creationId xmlns:a16="http://schemas.microsoft.com/office/drawing/2014/main" id="{794D0604-16BB-48DA-987B-9E7935A0E532}"/>
                  </a:ext>
                </a:extLst>
              </p:cNvPr>
              <p:cNvSpPr/>
              <p:nvPr/>
            </p:nvSpPr>
            <p:spPr>
              <a:xfrm>
                <a:off x="3206114" y="5406233"/>
                <a:ext cx="417675" cy="412786"/>
              </a:xfrm>
              <a:prstGeom prst="ellipse">
                <a:avLst/>
              </a:prstGeom>
              <a:solidFill>
                <a:schemeClr val="bg1"/>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200" b="1" dirty="0">
                    <a:solidFill>
                      <a:srgbClr val="3D5EDF"/>
                    </a:solidFill>
                    <a:latin typeface="微軟正黑體" panose="020B0604030504040204" pitchFamily="34" charset="-120"/>
                    <a:ea typeface="微軟正黑體" panose="020B0604030504040204" pitchFamily="34" charset="-120"/>
                  </a:rPr>
                  <a:t>0</a:t>
                </a:r>
                <a:r>
                  <a:rPr lang="en-US" altLang="zh-TW" sz="1200" b="1" dirty="0">
                    <a:solidFill>
                      <a:srgbClr val="3D5EDF"/>
                    </a:solidFill>
                    <a:latin typeface="微軟正黑體" panose="020B0604030504040204" pitchFamily="34" charset="-120"/>
                    <a:ea typeface="微軟正黑體" panose="020B0604030504040204" pitchFamily="34" charset="-120"/>
                  </a:rPr>
                  <a:t>4</a:t>
                </a:r>
                <a:endParaRPr lang="ko-KR" altLang="en-US" sz="1200" b="1" dirty="0">
                  <a:solidFill>
                    <a:srgbClr val="3D5EDF"/>
                  </a:solidFill>
                  <a:latin typeface="微軟正黑體" panose="020B0604030504040204" pitchFamily="34" charset="-120"/>
                </a:endParaRPr>
              </a:p>
            </p:txBody>
          </p:sp>
        </p:grpSp>
      </p:grpSp>
      <p:pic>
        <p:nvPicPr>
          <p:cNvPr id="13" name="圖片 12">
            <a:extLst>
              <a:ext uri="{FF2B5EF4-FFF2-40B4-BE49-F238E27FC236}">
                <a16:creationId xmlns:a16="http://schemas.microsoft.com/office/drawing/2014/main" id="{DBBC1F01-39B5-458C-85DD-810991AFD299}"/>
              </a:ext>
            </a:extLst>
          </p:cNvPr>
          <p:cNvPicPr>
            <a:picLocks noChangeAspect="1"/>
          </p:cNvPicPr>
          <p:nvPr/>
        </p:nvPicPr>
        <p:blipFill rotWithShape="1">
          <a:blip r:embed="rId6"/>
          <a:srcRect r="7940"/>
          <a:stretch/>
        </p:blipFill>
        <p:spPr>
          <a:xfrm>
            <a:off x="5976447" y="3127490"/>
            <a:ext cx="4113096" cy="1000265"/>
          </a:xfrm>
          <a:prstGeom prst="rect">
            <a:avLst/>
          </a:prstGeom>
        </p:spPr>
      </p:pic>
      <p:graphicFrame>
        <p:nvGraphicFramePr>
          <p:cNvPr id="39" name="表格 8">
            <a:extLst>
              <a:ext uri="{FF2B5EF4-FFF2-40B4-BE49-F238E27FC236}">
                <a16:creationId xmlns:a16="http://schemas.microsoft.com/office/drawing/2014/main" id="{3BD2ABF0-948B-444A-856C-40D7E90E20E9}"/>
              </a:ext>
            </a:extLst>
          </p:cNvPr>
          <p:cNvGraphicFramePr>
            <a:graphicFrameLocks noGrp="1"/>
          </p:cNvGraphicFramePr>
          <p:nvPr>
            <p:extLst>
              <p:ext uri="{D42A27DB-BD31-4B8C-83A1-F6EECF244321}">
                <p14:modId xmlns:p14="http://schemas.microsoft.com/office/powerpoint/2010/main" val="1437727706"/>
              </p:ext>
            </p:extLst>
          </p:nvPr>
        </p:nvGraphicFramePr>
        <p:xfrm>
          <a:off x="9029638" y="5068237"/>
          <a:ext cx="1440000" cy="36576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887967574"/>
                    </a:ext>
                  </a:extLst>
                </a:gridCol>
                <a:gridCol w="360000">
                  <a:extLst>
                    <a:ext uri="{9D8B030D-6E8A-4147-A177-3AD203B41FA5}">
                      <a16:colId xmlns:a16="http://schemas.microsoft.com/office/drawing/2014/main" val="2138750761"/>
                    </a:ext>
                  </a:extLst>
                </a:gridCol>
                <a:gridCol w="360000">
                  <a:extLst>
                    <a:ext uri="{9D8B030D-6E8A-4147-A177-3AD203B41FA5}">
                      <a16:colId xmlns:a16="http://schemas.microsoft.com/office/drawing/2014/main" val="1891976466"/>
                    </a:ext>
                  </a:extLst>
                </a:gridCol>
                <a:gridCol w="360000">
                  <a:extLst>
                    <a:ext uri="{9D8B030D-6E8A-4147-A177-3AD203B41FA5}">
                      <a16:colId xmlns:a16="http://schemas.microsoft.com/office/drawing/2014/main" val="456317700"/>
                    </a:ext>
                  </a:extLst>
                </a:gridCol>
              </a:tblGrid>
              <a:tr h="360000">
                <a:tc>
                  <a:txBody>
                    <a:bodyPr/>
                    <a:lstStyle/>
                    <a:p>
                      <a:r>
                        <a:rPr lang="en-US" altLang="zh-TW" dirty="0">
                          <a:solidFill>
                            <a:schemeClr val="tx1"/>
                          </a:solidFill>
                        </a:rPr>
                        <a:t>1</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a:solidFill>
                            <a:schemeClr val="tx1"/>
                          </a:solidFill>
                        </a:rPr>
                        <a:t>1</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a:solidFill>
                            <a:schemeClr val="tx1"/>
                          </a:solidFill>
                        </a:rPr>
                        <a:t>1</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a:solidFill>
                            <a:schemeClr val="tx1"/>
                          </a:solidFill>
                        </a:rPr>
                        <a:t>1</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6835808"/>
                  </a:ext>
                </a:extLst>
              </a:tr>
            </a:tbl>
          </a:graphicData>
        </a:graphic>
      </p:graphicFrame>
      <p:graphicFrame>
        <p:nvGraphicFramePr>
          <p:cNvPr id="40" name="表格 8">
            <a:extLst>
              <a:ext uri="{FF2B5EF4-FFF2-40B4-BE49-F238E27FC236}">
                <a16:creationId xmlns:a16="http://schemas.microsoft.com/office/drawing/2014/main" id="{632827AE-E96A-482C-B82F-73DC0791F18D}"/>
              </a:ext>
            </a:extLst>
          </p:cNvPr>
          <p:cNvGraphicFramePr>
            <a:graphicFrameLocks noGrp="1"/>
          </p:cNvGraphicFramePr>
          <p:nvPr>
            <p:extLst>
              <p:ext uri="{D42A27DB-BD31-4B8C-83A1-F6EECF244321}">
                <p14:modId xmlns:p14="http://schemas.microsoft.com/office/powerpoint/2010/main" val="1843610171"/>
              </p:ext>
            </p:extLst>
          </p:nvPr>
        </p:nvGraphicFramePr>
        <p:xfrm>
          <a:off x="9029638" y="5556816"/>
          <a:ext cx="1440000" cy="36576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887967574"/>
                    </a:ext>
                  </a:extLst>
                </a:gridCol>
                <a:gridCol w="360000">
                  <a:extLst>
                    <a:ext uri="{9D8B030D-6E8A-4147-A177-3AD203B41FA5}">
                      <a16:colId xmlns:a16="http://schemas.microsoft.com/office/drawing/2014/main" val="2138750761"/>
                    </a:ext>
                  </a:extLst>
                </a:gridCol>
                <a:gridCol w="360000">
                  <a:extLst>
                    <a:ext uri="{9D8B030D-6E8A-4147-A177-3AD203B41FA5}">
                      <a16:colId xmlns:a16="http://schemas.microsoft.com/office/drawing/2014/main" val="1891976466"/>
                    </a:ext>
                  </a:extLst>
                </a:gridCol>
                <a:gridCol w="360000">
                  <a:extLst>
                    <a:ext uri="{9D8B030D-6E8A-4147-A177-3AD203B41FA5}">
                      <a16:colId xmlns:a16="http://schemas.microsoft.com/office/drawing/2014/main" val="456317700"/>
                    </a:ext>
                  </a:extLst>
                </a:gridCol>
              </a:tblGrid>
              <a:tr h="360000">
                <a:tc>
                  <a:txBody>
                    <a:bodyPr/>
                    <a:lstStyle/>
                    <a:p>
                      <a:r>
                        <a:rPr lang="en-US" altLang="zh-TW" dirty="0">
                          <a:solidFill>
                            <a:schemeClr val="tx1"/>
                          </a:solidFill>
                        </a:rPr>
                        <a:t>1</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a:solidFill>
                            <a:schemeClr val="tx1"/>
                          </a:solidFill>
                        </a:rPr>
                        <a:t>1</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a:solidFill>
                            <a:schemeClr val="tx1"/>
                          </a:solidFill>
                        </a:rPr>
                        <a:t>1</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a:solidFill>
                            <a:schemeClr val="tx1"/>
                          </a:solidFill>
                        </a:rPr>
                        <a:t>d</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6835808"/>
                  </a:ext>
                </a:extLst>
              </a:tr>
            </a:tbl>
          </a:graphicData>
        </a:graphic>
      </p:graphicFrame>
      <p:cxnSp>
        <p:nvCxnSpPr>
          <p:cNvPr id="41" name="直線接點 40">
            <a:extLst>
              <a:ext uri="{FF2B5EF4-FFF2-40B4-BE49-F238E27FC236}">
                <a16:creationId xmlns:a16="http://schemas.microsoft.com/office/drawing/2014/main" id="{98CE325D-75BD-4686-AE36-47CF04E89043}"/>
              </a:ext>
            </a:extLst>
          </p:cNvPr>
          <p:cNvCxnSpPr>
            <a:cxnSpLocks/>
          </p:cNvCxnSpPr>
          <p:nvPr/>
        </p:nvCxnSpPr>
        <p:spPr>
          <a:xfrm>
            <a:off x="9088224" y="5180449"/>
            <a:ext cx="223358" cy="140051"/>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graphicFrame>
        <p:nvGraphicFramePr>
          <p:cNvPr id="42" name="表格 8">
            <a:extLst>
              <a:ext uri="{FF2B5EF4-FFF2-40B4-BE49-F238E27FC236}">
                <a16:creationId xmlns:a16="http://schemas.microsoft.com/office/drawing/2014/main" id="{D840A62D-9717-4847-AD45-388EF4413B50}"/>
              </a:ext>
            </a:extLst>
          </p:cNvPr>
          <p:cNvGraphicFramePr>
            <a:graphicFrameLocks noGrp="1"/>
          </p:cNvGraphicFramePr>
          <p:nvPr>
            <p:extLst>
              <p:ext uri="{D42A27DB-BD31-4B8C-83A1-F6EECF244321}">
                <p14:modId xmlns:p14="http://schemas.microsoft.com/office/powerpoint/2010/main" val="1911819082"/>
              </p:ext>
            </p:extLst>
          </p:nvPr>
        </p:nvGraphicFramePr>
        <p:xfrm>
          <a:off x="8207310" y="3136741"/>
          <a:ext cx="1877350" cy="365760"/>
        </p:xfrm>
        <a:graphic>
          <a:graphicData uri="http://schemas.openxmlformats.org/drawingml/2006/table">
            <a:tbl>
              <a:tblPr firstRow="1" bandRow="1">
                <a:tableStyleId>{5C22544A-7EE6-4342-B048-85BDC9FD1C3A}</a:tableStyleId>
              </a:tblPr>
              <a:tblGrid>
                <a:gridCol w="1877350">
                  <a:extLst>
                    <a:ext uri="{9D8B030D-6E8A-4147-A177-3AD203B41FA5}">
                      <a16:colId xmlns:a16="http://schemas.microsoft.com/office/drawing/2014/main" val="887967574"/>
                    </a:ext>
                  </a:extLst>
                </a:gridCol>
              </a:tblGrid>
              <a:tr h="360000">
                <a:tc>
                  <a:txBody>
                    <a:bodyPr/>
                    <a:lstStyle/>
                    <a:p>
                      <a:r>
                        <a:rPr lang="en-US" altLang="zh-TW" dirty="0" err="1">
                          <a:solidFill>
                            <a:schemeClr val="tx1"/>
                          </a:solidFill>
                        </a:rPr>
                        <a:t>this.state.d</a:t>
                      </a:r>
                      <a:r>
                        <a:rPr lang="en-US" altLang="zh-TW" dirty="0">
                          <a:solidFill>
                            <a:schemeClr val="tx1"/>
                          </a:solidFill>
                        </a:rPr>
                        <a:t> = d</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6835808"/>
                  </a:ext>
                </a:extLst>
              </a:tr>
            </a:tbl>
          </a:graphicData>
        </a:graphic>
      </p:graphicFrame>
      <p:sp>
        <p:nvSpPr>
          <p:cNvPr id="43" name="矩形 42">
            <a:extLst>
              <a:ext uri="{FF2B5EF4-FFF2-40B4-BE49-F238E27FC236}">
                <a16:creationId xmlns:a16="http://schemas.microsoft.com/office/drawing/2014/main" id="{D4CE3EFF-6F06-4CE4-B4D7-98444A3F8481}"/>
              </a:ext>
            </a:extLst>
          </p:cNvPr>
          <p:cNvSpPr/>
          <p:nvPr/>
        </p:nvSpPr>
        <p:spPr>
          <a:xfrm>
            <a:off x="8232476" y="3516553"/>
            <a:ext cx="3554055" cy="436865"/>
          </a:xfrm>
          <a:prstGeom prst="rect">
            <a:avLst/>
          </a:prstGeom>
          <a:solidFill>
            <a:srgbClr val="8FAADC"/>
          </a:solid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600" b="1" dirty="0">
                <a:solidFill>
                  <a:schemeClr val="tx1"/>
                </a:solidFill>
                <a:latin typeface="微軟正黑體" panose="020B0604030504040204" pitchFamily="34" charset="-120"/>
                <a:ea typeface="微軟正黑體" panose="020B0604030504040204" pitchFamily="34" charset="-120"/>
              </a:rPr>
              <a:t>備註</a:t>
            </a:r>
            <a:r>
              <a:rPr lang="en-US" altLang="zh-TW" sz="1600" b="1" dirty="0">
                <a:solidFill>
                  <a:schemeClr val="tx1"/>
                </a:solidFill>
                <a:latin typeface="微軟正黑體" panose="020B0604030504040204" pitchFamily="34" charset="-120"/>
                <a:ea typeface="微軟正黑體" panose="020B0604030504040204" pitchFamily="34" charset="-120"/>
              </a:rPr>
              <a:t>:</a:t>
            </a:r>
            <a:r>
              <a:rPr lang="zh-TW" altLang="en-US" sz="1600" b="1" dirty="0">
                <a:solidFill>
                  <a:schemeClr val="tx1"/>
                </a:solidFill>
                <a:latin typeface="微軟正黑體" panose="020B0604030504040204" pitchFamily="34" charset="-120"/>
                <a:ea typeface="微軟正黑體" panose="020B0604030504040204" pitchFamily="34" charset="-120"/>
              </a:rPr>
              <a:t> 限制方向，比如左轉後再向右轉</a:t>
            </a:r>
          </a:p>
        </p:txBody>
      </p:sp>
      <p:sp>
        <p:nvSpPr>
          <p:cNvPr id="44" name="矩形 43">
            <a:extLst>
              <a:ext uri="{FF2B5EF4-FFF2-40B4-BE49-F238E27FC236}">
                <a16:creationId xmlns:a16="http://schemas.microsoft.com/office/drawing/2014/main" id="{9BDB06DD-D544-489A-BA62-55156BD741C7}"/>
              </a:ext>
            </a:extLst>
          </p:cNvPr>
          <p:cNvSpPr/>
          <p:nvPr/>
        </p:nvSpPr>
        <p:spPr>
          <a:xfrm>
            <a:off x="6095999" y="3319621"/>
            <a:ext cx="1862473" cy="2013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0013878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9ECF1"/>
        </a:solidFill>
        <a:effectLst/>
      </p:bgPr>
    </p:bg>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3B0C0C12-C77E-406C-8035-14F1E9A640C1}"/>
              </a:ext>
            </a:extLst>
          </p:cNvPr>
          <p:cNvSpPr/>
          <p:nvPr/>
        </p:nvSpPr>
        <p:spPr>
          <a:xfrm>
            <a:off x="292100" y="308161"/>
            <a:ext cx="11607800" cy="684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rPr>
              <a:t>1.3.5</a:t>
            </a:r>
            <a:r>
              <a:rPr kumimoji="0" lang="zh-TW" altLang="en-US"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rPr>
              <a:t> </a:t>
            </a:r>
            <a:r>
              <a:rPr lang="zh-TW" altLang="en-US" sz="3000" b="1" i="1" kern="0" dirty="0">
                <a:solidFill>
                  <a:prstClr val="black">
                    <a:lumMod val="75000"/>
                    <a:lumOff val="25000"/>
                  </a:prstClr>
                </a:solidFill>
                <a:latin typeface="微軟正黑體" panose="020B0604030504040204" pitchFamily="34" charset="-120"/>
                <a:ea typeface="微軟正黑體" panose="020B0604030504040204" pitchFamily="34" charset="-120"/>
              </a:rPr>
              <a:t>豆子</a:t>
            </a:r>
            <a:endParaRPr kumimoji="0" lang="en-US" altLang="ko-KR" sz="30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endParaRPr>
          </a:p>
        </p:txBody>
      </p:sp>
      <p:graphicFrame>
        <p:nvGraphicFramePr>
          <p:cNvPr id="4" name="表格 7">
            <a:extLst>
              <a:ext uri="{FF2B5EF4-FFF2-40B4-BE49-F238E27FC236}">
                <a16:creationId xmlns:a16="http://schemas.microsoft.com/office/drawing/2014/main" id="{0EBF1798-A163-48A6-9F2B-41F13B018436}"/>
              </a:ext>
            </a:extLst>
          </p:cNvPr>
          <p:cNvGraphicFramePr>
            <a:graphicFrameLocks noGrp="1"/>
          </p:cNvGraphicFramePr>
          <p:nvPr>
            <p:extLst>
              <p:ext uri="{D42A27DB-BD31-4B8C-83A1-F6EECF244321}">
                <p14:modId xmlns:p14="http://schemas.microsoft.com/office/powerpoint/2010/main" val="1863611445"/>
              </p:ext>
            </p:extLst>
          </p:nvPr>
        </p:nvGraphicFramePr>
        <p:xfrm>
          <a:off x="2102444" y="1488243"/>
          <a:ext cx="3600000" cy="36000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71791327"/>
                    </a:ext>
                  </a:extLst>
                </a:gridCol>
                <a:gridCol w="360000">
                  <a:extLst>
                    <a:ext uri="{9D8B030D-6E8A-4147-A177-3AD203B41FA5}">
                      <a16:colId xmlns:a16="http://schemas.microsoft.com/office/drawing/2014/main" val="245161508"/>
                    </a:ext>
                  </a:extLst>
                </a:gridCol>
                <a:gridCol w="360000">
                  <a:extLst>
                    <a:ext uri="{9D8B030D-6E8A-4147-A177-3AD203B41FA5}">
                      <a16:colId xmlns:a16="http://schemas.microsoft.com/office/drawing/2014/main" val="4237726428"/>
                    </a:ext>
                  </a:extLst>
                </a:gridCol>
                <a:gridCol w="360000">
                  <a:extLst>
                    <a:ext uri="{9D8B030D-6E8A-4147-A177-3AD203B41FA5}">
                      <a16:colId xmlns:a16="http://schemas.microsoft.com/office/drawing/2014/main" val="1966532044"/>
                    </a:ext>
                  </a:extLst>
                </a:gridCol>
                <a:gridCol w="360000">
                  <a:extLst>
                    <a:ext uri="{9D8B030D-6E8A-4147-A177-3AD203B41FA5}">
                      <a16:colId xmlns:a16="http://schemas.microsoft.com/office/drawing/2014/main" val="2758083544"/>
                    </a:ext>
                  </a:extLst>
                </a:gridCol>
                <a:gridCol w="360000">
                  <a:extLst>
                    <a:ext uri="{9D8B030D-6E8A-4147-A177-3AD203B41FA5}">
                      <a16:colId xmlns:a16="http://schemas.microsoft.com/office/drawing/2014/main" val="3961737603"/>
                    </a:ext>
                  </a:extLst>
                </a:gridCol>
                <a:gridCol w="360000">
                  <a:extLst>
                    <a:ext uri="{9D8B030D-6E8A-4147-A177-3AD203B41FA5}">
                      <a16:colId xmlns:a16="http://schemas.microsoft.com/office/drawing/2014/main" val="4216514100"/>
                    </a:ext>
                  </a:extLst>
                </a:gridCol>
                <a:gridCol w="360000">
                  <a:extLst>
                    <a:ext uri="{9D8B030D-6E8A-4147-A177-3AD203B41FA5}">
                      <a16:colId xmlns:a16="http://schemas.microsoft.com/office/drawing/2014/main" val="2871896715"/>
                    </a:ext>
                  </a:extLst>
                </a:gridCol>
                <a:gridCol w="360000">
                  <a:extLst>
                    <a:ext uri="{9D8B030D-6E8A-4147-A177-3AD203B41FA5}">
                      <a16:colId xmlns:a16="http://schemas.microsoft.com/office/drawing/2014/main" val="2603035433"/>
                    </a:ext>
                  </a:extLst>
                </a:gridCol>
                <a:gridCol w="360000">
                  <a:extLst>
                    <a:ext uri="{9D8B030D-6E8A-4147-A177-3AD203B41FA5}">
                      <a16:colId xmlns:a16="http://schemas.microsoft.com/office/drawing/2014/main" val="3986844813"/>
                    </a:ext>
                  </a:extLst>
                </a:gridCol>
              </a:tblGrid>
              <a:tr h="360000">
                <a:tc>
                  <a:txBody>
                    <a:bodyPr/>
                    <a:lstStyle/>
                    <a:p>
                      <a:pPr algn="ctr"/>
                      <a:r>
                        <a:rPr lang="en-US" altLang="zh-TW" sz="800" b="0" dirty="0">
                          <a:solidFill>
                            <a:schemeClr val="tx1"/>
                          </a:solidFill>
                        </a:rPr>
                        <a:t>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TW" sz="800" b="0" dirty="0">
                          <a:solidFill>
                            <a:schemeClr val="tx1"/>
                          </a:solidFill>
                        </a:rPr>
                        <a:t>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sz="800" b="0" dirty="0">
                          <a:solidFill>
                            <a:schemeClr val="tx1"/>
                          </a:solidFill>
                        </a:rPr>
                        <a:t>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sz="800" b="0" dirty="0">
                          <a:solidFill>
                            <a:schemeClr val="tx1"/>
                          </a:solidFill>
                        </a:rPr>
                        <a:t>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sz="800" b="0" dirty="0">
                          <a:solidFill>
                            <a:schemeClr val="tx1"/>
                          </a:solidFill>
                        </a:rPr>
                        <a:t>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TW" sz="800" b="0" dirty="0">
                          <a:solidFill>
                            <a:schemeClr val="tx1"/>
                          </a:solidFill>
                        </a:rPr>
                        <a:t>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94768909"/>
                  </a:ext>
                </a:extLst>
              </a:tr>
              <a:tr h="360000">
                <a:tc>
                  <a:txBody>
                    <a:bodyPr/>
                    <a:lstStyle/>
                    <a:p>
                      <a:pPr algn="ctr"/>
                      <a:r>
                        <a:rPr lang="en-US" altLang="zh-TW" sz="800" b="0" dirty="0">
                          <a:solidFill>
                            <a:schemeClr val="tx1"/>
                          </a:solidFill>
                        </a:rPr>
                        <a:t>11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sz="800" b="0" dirty="0">
                          <a:solidFill>
                            <a:schemeClr val="tx1"/>
                          </a:solidFill>
                        </a:rPr>
                        <a:t>15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0912292"/>
                  </a:ext>
                </a:extLst>
              </a:tr>
              <a:tr h="360000">
                <a:tc>
                  <a:txBody>
                    <a:bodyPr/>
                    <a:lstStyle/>
                    <a:p>
                      <a:pPr algn="ctr"/>
                      <a:r>
                        <a:rPr lang="en-US" altLang="zh-TW" sz="800" b="0" dirty="0">
                          <a:solidFill>
                            <a:schemeClr val="tx1"/>
                          </a:solidFill>
                        </a:rPr>
                        <a:t>21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39963531"/>
                  </a:ext>
                </a:extLst>
              </a:tr>
              <a:tr h="360000">
                <a:tc>
                  <a:txBody>
                    <a:bodyPr/>
                    <a:lstStyle/>
                    <a:p>
                      <a:pPr algn="ctr"/>
                      <a:r>
                        <a:rPr lang="en-US" altLang="zh-TW" sz="800" b="0" dirty="0">
                          <a:solidFill>
                            <a:schemeClr val="tx1"/>
                          </a:solidFill>
                        </a:rPr>
                        <a:t>31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3402703"/>
                  </a:ext>
                </a:extLst>
              </a:tr>
              <a:tr h="360000">
                <a:tc>
                  <a:txBody>
                    <a:bodyPr/>
                    <a:lstStyle/>
                    <a:p>
                      <a:pPr algn="ctr"/>
                      <a:r>
                        <a:rPr lang="en-US" altLang="zh-TW" sz="800" b="0" dirty="0">
                          <a:solidFill>
                            <a:schemeClr val="tx1"/>
                          </a:solidFill>
                        </a:rPr>
                        <a:t>41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5013558"/>
                  </a:ext>
                </a:extLst>
              </a:tr>
              <a:tr h="360000">
                <a:tc>
                  <a:txBody>
                    <a:bodyPr/>
                    <a:lstStyle/>
                    <a:p>
                      <a:pPr algn="ctr"/>
                      <a:r>
                        <a:rPr lang="en-US" altLang="zh-TW" sz="800" b="0" dirty="0">
                          <a:solidFill>
                            <a:schemeClr val="tx1"/>
                          </a:solidFill>
                        </a:rPr>
                        <a:t>51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3562070"/>
                  </a:ext>
                </a:extLst>
              </a:tr>
              <a:tr h="360000">
                <a:tc>
                  <a:txBody>
                    <a:bodyPr/>
                    <a:lstStyle/>
                    <a:p>
                      <a:pPr algn="ctr"/>
                      <a:r>
                        <a:rPr lang="en-US" altLang="zh-TW" sz="800" b="0" dirty="0">
                          <a:solidFill>
                            <a:schemeClr val="tx1"/>
                          </a:solidFill>
                        </a:rPr>
                        <a:t>61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3470066"/>
                  </a:ext>
                </a:extLst>
              </a:tr>
              <a:tr h="360000">
                <a:tc>
                  <a:txBody>
                    <a:bodyPr/>
                    <a:lstStyle/>
                    <a:p>
                      <a:pPr algn="ctr"/>
                      <a:r>
                        <a:rPr lang="en-US" altLang="zh-TW" sz="800" b="0" dirty="0">
                          <a:solidFill>
                            <a:schemeClr val="tx1"/>
                          </a:solidFill>
                        </a:rPr>
                        <a:t>71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8425386"/>
                  </a:ext>
                </a:extLst>
              </a:tr>
              <a:tr h="360000">
                <a:tc>
                  <a:txBody>
                    <a:bodyPr/>
                    <a:lstStyle/>
                    <a:p>
                      <a:pPr algn="ctr"/>
                      <a:r>
                        <a:rPr lang="en-US" altLang="zh-TW" sz="800" b="0" dirty="0">
                          <a:solidFill>
                            <a:schemeClr val="tx1"/>
                          </a:solidFill>
                        </a:rPr>
                        <a:t>81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99696401"/>
                  </a:ext>
                </a:extLst>
              </a:tr>
              <a:tr h="360000">
                <a:tc>
                  <a:txBody>
                    <a:bodyPr/>
                    <a:lstStyle/>
                    <a:p>
                      <a:pPr algn="ctr"/>
                      <a:r>
                        <a:rPr lang="en-US" altLang="zh-TW" sz="800" b="0" dirty="0">
                          <a:solidFill>
                            <a:schemeClr val="tx1"/>
                          </a:solidFill>
                        </a:rPr>
                        <a:t>91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100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7450691"/>
                  </a:ext>
                </a:extLst>
              </a:tr>
            </a:tbl>
          </a:graphicData>
        </a:graphic>
      </p:graphicFrame>
      <p:pic>
        <p:nvPicPr>
          <p:cNvPr id="8" name="圖片 7">
            <a:extLst>
              <a:ext uri="{FF2B5EF4-FFF2-40B4-BE49-F238E27FC236}">
                <a16:creationId xmlns:a16="http://schemas.microsoft.com/office/drawing/2014/main" id="{A413CF53-A5A3-4B41-8056-2BA4B4851B82}"/>
              </a:ext>
            </a:extLst>
          </p:cNvPr>
          <p:cNvPicPr>
            <a:picLocks noChangeAspect="1"/>
          </p:cNvPicPr>
          <p:nvPr/>
        </p:nvPicPr>
        <p:blipFill rotWithShape="1">
          <a:blip r:embed="rId3"/>
          <a:srcRect b="44878"/>
          <a:stretch/>
        </p:blipFill>
        <p:spPr>
          <a:xfrm>
            <a:off x="5976460" y="1488243"/>
            <a:ext cx="4113096" cy="1526010"/>
          </a:xfrm>
          <a:prstGeom prst="rect">
            <a:avLst/>
          </a:prstGeom>
        </p:spPr>
      </p:pic>
      <p:sp>
        <p:nvSpPr>
          <p:cNvPr id="10" name="矩形 9">
            <a:extLst>
              <a:ext uri="{FF2B5EF4-FFF2-40B4-BE49-F238E27FC236}">
                <a16:creationId xmlns:a16="http://schemas.microsoft.com/office/drawing/2014/main" id="{393203D1-03F3-4A65-9CDE-EF39516E5F04}"/>
              </a:ext>
            </a:extLst>
          </p:cNvPr>
          <p:cNvSpPr/>
          <p:nvPr/>
        </p:nvSpPr>
        <p:spPr>
          <a:xfrm>
            <a:off x="6224619" y="2675165"/>
            <a:ext cx="629186" cy="2013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맑은 고딕" panose="020F0502020204030204"/>
              <a:ea typeface="新細明體" panose="02020500000000000000" pitchFamily="18" charset="-120"/>
              <a:cs typeface="+mn-cs"/>
            </a:endParaRPr>
          </a:p>
        </p:txBody>
      </p:sp>
      <p:sp>
        <p:nvSpPr>
          <p:cNvPr id="35" name="矩形 34">
            <a:extLst>
              <a:ext uri="{FF2B5EF4-FFF2-40B4-BE49-F238E27FC236}">
                <a16:creationId xmlns:a16="http://schemas.microsoft.com/office/drawing/2014/main" id="{04AC9CCA-8C49-4D29-B10A-8470F72C64FD}"/>
              </a:ext>
            </a:extLst>
          </p:cNvPr>
          <p:cNvSpPr/>
          <p:nvPr/>
        </p:nvSpPr>
        <p:spPr>
          <a:xfrm>
            <a:off x="7550091" y="1500991"/>
            <a:ext cx="3120705" cy="436865"/>
          </a:xfrm>
          <a:prstGeom prst="rect">
            <a:avLst/>
          </a:prstGeom>
          <a:solidFill>
            <a:srgbClr val="8FAADC"/>
          </a:solid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zh-TW" altLang="en-US" sz="16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宣告一個變數用來儲存豆子位置</a:t>
            </a:r>
          </a:p>
        </p:txBody>
      </p:sp>
      <p:grpSp>
        <p:nvGrpSpPr>
          <p:cNvPr id="29" name="群組 28">
            <a:extLst>
              <a:ext uri="{FF2B5EF4-FFF2-40B4-BE49-F238E27FC236}">
                <a16:creationId xmlns:a16="http://schemas.microsoft.com/office/drawing/2014/main" id="{93E0D26A-A3E7-40B1-AE6E-56D2C8E5B16A}"/>
              </a:ext>
            </a:extLst>
          </p:cNvPr>
          <p:cNvGrpSpPr/>
          <p:nvPr/>
        </p:nvGrpSpPr>
        <p:grpSpPr>
          <a:xfrm>
            <a:off x="377151" y="1479854"/>
            <a:ext cx="1575356" cy="2253247"/>
            <a:chOff x="5407139" y="4178217"/>
            <a:chExt cx="1575356" cy="2253247"/>
          </a:xfrm>
        </p:grpSpPr>
        <p:sp>
          <p:nvSpPr>
            <p:cNvPr id="30" name="양쪽 모서리가 둥근 사각형 59">
              <a:extLst>
                <a:ext uri="{FF2B5EF4-FFF2-40B4-BE49-F238E27FC236}">
                  <a16:creationId xmlns:a16="http://schemas.microsoft.com/office/drawing/2014/main" id="{05B443F4-AC65-4182-B99F-1113D3010748}"/>
                </a:ext>
              </a:extLst>
            </p:cNvPr>
            <p:cNvSpPr/>
            <p:nvPr/>
          </p:nvSpPr>
          <p:spPr>
            <a:xfrm>
              <a:off x="5421184" y="5704227"/>
              <a:ext cx="1561311" cy="727237"/>
            </a:xfrm>
            <a:prstGeom prst="round2SameRect">
              <a:avLst>
                <a:gd name="adj1" fmla="val 0"/>
                <a:gd name="adj2" fmla="val 116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遊戲背景</a:t>
              </a:r>
              <a:endParaRPr lang="en-US" altLang="zh-TW" sz="1050" dirty="0">
                <a:solidFill>
                  <a:prstClr val="black">
                    <a:lumMod val="75000"/>
                    <a:lumOff val="25000"/>
                  </a:prstClr>
                </a:solidFill>
                <a:latin typeface="微軟正黑體" panose="020B0604030504040204" pitchFamily="34" charset="-120"/>
                <a:ea typeface="微軟正黑體" panose="020B0604030504040204" pitchFamily="34" charset="-120"/>
              </a:endParaRPr>
            </a:p>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隨機生成豆子</a:t>
              </a:r>
              <a:endParaRPr lang="en-US" altLang="zh-TW" sz="1050" dirty="0">
                <a:solidFill>
                  <a:prstClr val="black">
                    <a:lumMod val="75000"/>
                    <a:lumOff val="25000"/>
                  </a:prstClr>
                </a:solidFill>
                <a:latin typeface="微軟正黑體" panose="020B0604030504040204" pitchFamily="34" charset="-120"/>
                <a:ea typeface="微軟正黑體" panose="020B0604030504040204" pitchFamily="34" charset="-120"/>
              </a:endParaRPr>
            </a:p>
          </p:txBody>
        </p:sp>
        <p:sp>
          <p:nvSpPr>
            <p:cNvPr id="32" name="한쪽 모서리가 둥근 사각형 60">
              <a:extLst>
                <a:ext uri="{FF2B5EF4-FFF2-40B4-BE49-F238E27FC236}">
                  <a16:creationId xmlns:a16="http://schemas.microsoft.com/office/drawing/2014/main" id="{7D35C4F2-8617-4A52-9EE3-ED78F53FC31B}"/>
                </a:ext>
              </a:extLst>
            </p:cNvPr>
            <p:cNvSpPr/>
            <p:nvPr/>
          </p:nvSpPr>
          <p:spPr>
            <a:xfrm>
              <a:off x="5421185" y="4178217"/>
              <a:ext cx="1561310" cy="1526011"/>
            </a:xfrm>
            <a:prstGeom prst="round1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微軟正黑體" panose="020B0604030504040204" pitchFamily="34" charset="-120"/>
              </a:endParaRPr>
            </a:p>
          </p:txBody>
        </p:sp>
        <p:pic>
          <p:nvPicPr>
            <p:cNvPr id="36" name="圖片 35">
              <a:extLst>
                <a:ext uri="{FF2B5EF4-FFF2-40B4-BE49-F238E27FC236}">
                  <a16:creationId xmlns:a16="http://schemas.microsoft.com/office/drawing/2014/main" id="{40AD23A8-8D88-464E-9B00-E4BDDAD2DF8E}"/>
                </a:ext>
              </a:extLst>
            </p:cNvPr>
            <p:cNvPicPr>
              <a:picLocks noChangeAspect="1"/>
            </p:cNvPicPr>
            <p:nvPr/>
          </p:nvPicPr>
          <p:blipFill>
            <a:blip r:embed="rId4"/>
            <a:stretch>
              <a:fillRect/>
            </a:stretch>
          </p:blipFill>
          <p:spPr>
            <a:xfrm>
              <a:off x="5409651" y="4497418"/>
              <a:ext cx="1558800" cy="1057757"/>
            </a:xfrm>
            <a:prstGeom prst="rect">
              <a:avLst/>
            </a:prstGeom>
          </p:spPr>
        </p:pic>
        <p:grpSp>
          <p:nvGrpSpPr>
            <p:cNvPr id="37" name="群組 36">
              <a:extLst>
                <a:ext uri="{FF2B5EF4-FFF2-40B4-BE49-F238E27FC236}">
                  <a16:creationId xmlns:a16="http://schemas.microsoft.com/office/drawing/2014/main" id="{7D900598-7DC4-4854-B672-F0EEF5DD07CF}"/>
                </a:ext>
              </a:extLst>
            </p:cNvPr>
            <p:cNvGrpSpPr/>
            <p:nvPr/>
          </p:nvGrpSpPr>
          <p:grpSpPr>
            <a:xfrm>
              <a:off x="5407139" y="5406233"/>
              <a:ext cx="1575354" cy="415600"/>
              <a:chOff x="5407139" y="5406233"/>
              <a:chExt cx="1575354" cy="415600"/>
            </a:xfrm>
          </p:grpSpPr>
          <p:sp>
            <p:nvSpPr>
              <p:cNvPr id="38" name="모서리가 둥근 직사각형 62">
                <a:extLst>
                  <a:ext uri="{FF2B5EF4-FFF2-40B4-BE49-F238E27FC236}">
                    <a16:creationId xmlns:a16="http://schemas.microsoft.com/office/drawing/2014/main" id="{41320C8A-A127-4B29-A18B-0F74B55B5B31}"/>
                  </a:ext>
                </a:extLst>
              </p:cNvPr>
              <p:cNvSpPr/>
              <p:nvPr/>
            </p:nvSpPr>
            <p:spPr>
              <a:xfrm>
                <a:off x="5421184" y="5409048"/>
                <a:ext cx="1561309" cy="412785"/>
              </a:xfrm>
              <a:prstGeom prst="roundRect">
                <a:avLst>
                  <a:gd name="adj" fmla="val 50000"/>
                </a:avLst>
              </a:prstGeom>
              <a:solidFill>
                <a:srgbClr val="3D5E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prstClr val="white"/>
                    </a:solidFill>
                    <a:latin typeface="微軟正黑體" panose="020B0604030504040204" pitchFamily="34" charset="-120"/>
                    <a:ea typeface="微軟正黑體" panose="020B0604030504040204" pitchFamily="34" charset="-120"/>
                  </a:rPr>
                  <a:t> 豆子</a:t>
                </a:r>
                <a:endParaRPr lang="en-US" altLang="ko-KR" sz="2400" b="1" dirty="0">
                  <a:solidFill>
                    <a:prstClr val="white"/>
                  </a:solidFill>
                  <a:latin typeface="微軟正黑體" panose="020B0604030504040204" pitchFamily="34" charset="-120"/>
                  <a:ea typeface="微軟正黑體" panose="020B0604030504040204" pitchFamily="34" charset="-120"/>
                </a:endParaRPr>
              </a:p>
            </p:txBody>
          </p:sp>
          <p:sp>
            <p:nvSpPr>
              <p:cNvPr id="43" name="타원 63">
                <a:extLst>
                  <a:ext uri="{FF2B5EF4-FFF2-40B4-BE49-F238E27FC236}">
                    <a16:creationId xmlns:a16="http://schemas.microsoft.com/office/drawing/2014/main" id="{7EFBE191-3F49-4B57-8FF0-9B13ABBA0B36}"/>
                  </a:ext>
                </a:extLst>
              </p:cNvPr>
              <p:cNvSpPr/>
              <p:nvPr/>
            </p:nvSpPr>
            <p:spPr>
              <a:xfrm>
                <a:off x="5407139" y="5406233"/>
                <a:ext cx="417675" cy="412786"/>
              </a:xfrm>
              <a:prstGeom prst="ellipse">
                <a:avLst/>
              </a:prstGeom>
              <a:solidFill>
                <a:schemeClr val="bg1"/>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200" b="1" dirty="0">
                    <a:solidFill>
                      <a:srgbClr val="3D5EDF"/>
                    </a:solidFill>
                    <a:latin typeface="微軟正黑體" panose="020B0604030504040204" pitchFamily="34" charset="-120"/>
                    <a:ea typeface="微軟正黑體" panose="020B0604030504040204" pitchFamily="34" charset="-120"/>
                  </a:rPr>
                  <a:t>0</a:t>
                </a:r>
                <a:r>
                  <a:rPr lang="en-US" altLang="zh-TW" sz="1200" b="1" dirty="0">
                    <a:solidFill>
                      <a:srgbClr val="3D5EDF"/>
                    </a:solidFill>
                    <a:latin typeface="微軟正黑體" panose="020B0604030504040204" pitchFamily="34" charset="-120"/>
                    <a:ea typeface="微軟正黑體" panose="020B0604030504040204" pitchFamily="34" charset="-120"/>
                  </a:rPr>
                  <a:t>5</a:t>
                </a:r>
                <a:endParaRPr lang="ko-KR" altLang="en-US" sz="1200" b="1" dirty="0">
                  <a:solidFill>
                    <a:srgbClr val="3D5EDF"/>
                  </a:solidFill>
                  <a:latin typeface="微軟正黑體" panose="020B0604030504040204" pitchFamily="34" charset="-120"/>
                </a:endParaRPr>
              </a:p>
            </p:txBody>
          </p:sp>
        </p:grpSp>
      </p:grpSp>
      <p:pic>
        <p:nvPicPr>
          <p:cNvPr id="11" name="圖片 10">
            <a:extLst>
              <a:ext uri="{FF2B5EF4-FFF2-40B4-BE49-F238E27FC236}">
                <a16:creationId xmlns:a16="http://schemas.microsoft.com/office/drawing/2014/main" id="{2CAB295F-1470-4C33-9677-5BFAC05172C9}"/>
              </a:ext>
            </a:extLst>
          </p:cNvPr>
          <p:cNvPicPr>
            <a:picLocks noChangeAspect="1"/>
          </p:cNvPicPr>
          <p:nvPr/>
        </p:nvPicPr>
        <p:blipFill>
          <a:blip r:embed="rId5"/>
          <a:stretch>
            <a:fillRect/>
          </a:stretch>
        </p:blipFill>
        <p:spPr>
          <a:xfrm>
            <a:off x="5976460" y="4201175"/>
            <a:ext cx="4334480" cy="2067213"/>
          </a:xfrm>
          <a:prstGeom prst="rect">
            <a:avLst/>
          </a:prstGeom>
        </p:spPr>
      </p:pic>
      <p:pic>
        <p:nvPicPr>
          <p:cNvPr id="15" name="圖片 14">
            <a:extLst>
              <a:ext uri="{FF2B5EF4-FFF2-40B4-BE49-F238E27FC236}">
                <a16:creationId xmlns:a16="http://schemas.microsoft.com/office/drawing/2014/main" id="{B14A6966-BA29-4480-93FB-FA1C7DC3AE36}"/>
              </a:ext>
            </a:extLst>
          </p:cNvPr>
          <p:cNvPicPr>
            <a:picLocks noChangeAspect="1"/>
          </p:cNvPicPr>
          <p:nvPr/>
        </p:nvPicPr>
        <p:blipFill>
          <a:blip r:embed="rId6"/>
          <a:stretch>
            <a:fillRect/>
          </a:stretch>
        </p:blipFill>
        <p:spPr>
          <a:xfrm>
            <a:off x="5976460" y="3469415"/>
            <a:ext cx="5134692" cy="628738"/>
          </a:xfrm>
          <a:prstGeom prst="rect">
            <a:avLst/>
          </a:prstGeom>
        </p:spPr>
      </p:pic>
      <p:sp>
        <p:nvSpPr>
          <p:cNvPr id="44" name="矩形 43">
            <a:extLst>
              <a:ext uri="{FF2B5EF4-FFF2-40B4-BE49-F238E27FC236}">
                <a16:creationId xmlns:a16="http://schemas.microsoft.com/office/drawing/2014/main" id="{10ADB1C1-B3AD-40AD-A064-DE465CCB382C}"/>
              </a:ext>
            </a:extLst>
          </p:cNvPr>
          <p:cNvSpPr/>
          <p:nvPr/>
        </p:nvSpPr>
        <p:spPr>
          <a:xfrm>
            <a:off x="5993238" y="3086654"/>
            <a:ext cx="1863401" cy="423681"/>
          </a:xfrm>
          <a:prstGeom prst="rect">
            <a:avLst/>
          </a:prstGeom>
          <a:solidFill>
            <a:srgbClr val="8FAADC"/>
          </a:solid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zh-TW" altLang="en-US" sz="16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隨機產生一個整數</a:t>
            </a:r>
            <a:endParaRPr kumimoji="0" lang="en-US" altLang="zh-TW" sz="16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sp>
        <p:nvSpPr>
          <p:cNvPr id="48" name="矩形 47">
            <a:extLst>
              <a:ext uri="{FF2B5EF4-FFF2-40B4-BE49-F238E27FC236}">
                <a16:creationId xmlns:a16="http://schemas.microsoft.com/office/drawing/2014/main" id="{0B103DF0-75B1-4921-9103-26C5D7CBE8EB}"/>
              </a:ext>
            </a:extLst>
          </p:cNvPr>
          <p:cNvSpPr/>
          <p:nvPr/>
        </p:nvSpPr>
        <p:spPr>
          <a:xfrm>
            <a:off x="7856839" y="3149139"/>
            <a:ext cx="3905457" cy="352807"/>
          </a:xfrm>
          <a:prstGeom prst="rect">
            <a:avLst/>
          </a:prstGeom>
          <a:solidFill>
            <a:srgbClr val="8FAADC"/>
          </a:solid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zh-TW" sz="1400" b="1" i="0" u="none" strike="noStrike" kern="1200" cap="none" spc="0" normalizeH="0" baseline="0" noProof="0" dirty="0" err="1">
                <a:ln>
                  <a:noFill/>
                </a:ln>
                <a:solidFill>
                  <a:prstClr val="black"/>
                </a:solidFill>
                <a:effectLst/>
                <a:uLnTx/>
                <a:uFillTx/>
                <a:latin typeface="微軟正黑體" panose="020B0604030504040204" pitchFamily="34" charset="-120"/>
                <a:ea typeface="微軟正黑體" panose="020B0604030504040204" pitchFamily="34" charset="-120"/>
                <a:cs typeface="+mn-cs"/>
              </a:rPr>
              <a:t>Math.floor</a:t>
            </a:r>
            <a:r>
              <a:rPr kumimoji="0" lang="en-US" altLang="zh-TW" sz="14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a:t>
            </a:r>
            <a:r>
              <a:rPr kumimoji="0" lang="zh-TW" altLang="en-US" sz="14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回傳小於等於所給數字的最大整數</a:t>
            </a:r>
          </a:p>
        </p:txBody>
      </p:sp>
      <p:sp>
        <p:nvSpPr>
          <p:cNvPr id="33" name="矩形 32">
            <a:extLst>
              <a:ext uri="{FF2B5EF4-FFF2-40B4-BE49-F238E27FC236}">
                <a16:creationId xmlns:a16="http://schemas.microsoft.com/office/drawing/2014/main" id="{AD75840F-850B-40BC-AB98-24D194BD6E6C}"/>
              </a:ext>
            </a:extLst>
          </p:cNvPr>
          <p:cNvSpPr/>
          <p:nvPr/>
        </p:nvSpPr>
        <p:spPr>
          <a:xfrm>
            <a:off x="6121167" y="5465558"/>
            <a:ext cx="2049710" cy="6180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맑은 고딕" panose="020F0502020204030204"/>
              <a:ea typeface="新細明體" panose="02020500000000000000" pitchFamily="18" charset="-120"/>
              <a:cs typeface="+mn-cs"/>
            </a:endParaRPr>
          </a:p>
        </p:txBody>
      </p:sp>
      <p:sp>
        <p:nvSpPr>
          <p:cNvPr id="49" name="矩形 48">
            <a:extLst>
              <a:ext uri="{FF2B5EF4-FFF2-40B4-BE49-F238E27FC236}">
                <a16:creationId xmlns:a16="http://schemas.microsoft.com/office/drawing/2014/main" id="{DA7C8456-686A-4FB7-8790-906EB3431E83}"/>
              </a:ext>
            </a:extLst>
          </p:cNvPr>
          <p:cNvSpPr/>
          <p:nvPr/>
        </p:nvSpPr>
        <p:spPr>
          <a:xfrm>
            <a:off x="8226155" y="5465558"/>
            <a:ext cx="3359041" cy="423681"/>
          </a:xfrm>
          <a:prstGeom prst="rect">
            <a:avLst/>
          </a:prstGeom>
          <a:solidFill>
            <a:srgbClr val="8FAADC"/>
          </a:solid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lang="zh-TW" altLang="en-US" sz="1600" b="1" dirty="0">
                <a:solidFill>
                  <a:prstClr val="black"/>
                </a:solidFill>
                <a:latin typeface="微軟正黑體" panose="020B0604030504040204" pitchFamily="34" charset="-120"/>
                <a:ea typeface="微軟正黑體" panose="020B0604030504040204" pitchFamily="34" charset="-120"/>
              </a:rPr>
              <a:t>避免</a:t>
            </a:r>
            <a:r>
              <a:rPr lang="en-US" altLang="zh-TW" sz="1600" b="1" dirty="0">
                <a:solidFill>
                  <a:prstClr val="black"/>
                </a:solidFill>
                <a:latin typeface="微軟正黑體" panose="020B0604030504040204" pitchFamily="34" charset="-120"/>
                <a:ea typeface="微軟正黑體" panose="020B0604030504040204" pitchFamily="34" charset="-120"/>
              </a:rPr>
              <a:t>random</a:t>
            </a:r>
            <a:r>
              <a:rPr lang="zh-TW" altLang="en-US" sz="1600" b="1" dirty="0">
                <a:solidFill>
                  <a:prstClr val="black"/>
                </a:solidFill>
                <a:latin typeface="微軟正黑體" panose="020B0604030504040204" pitchFamily="34" charset="-120"/>
                <a:ea typeface="微軟正黑體" panose="020B0604030504040204" pitchFamily="34" charset="-120"/>
              </a:rPr>
              <a:t>等於</a:t>
            </a:r>
            <a:r>
              <a:rPr lang="en-US" altLang="zh-TW" sz="1600" b="1" dirty="0">
                <a:solidFill>
                  <a:prstClr val="black"/>
                </a:solidFill>
                <a:latin typeface="微軟正黑體" panose="020B0604030504040204" pitchFamily="34" charset="-120"/>
                <a:ea typeface="微軟正黑體" panose="020B0604030504040204" pitchFamily="34" charset="-120"/>
              </a:rPr>
              <a:t>snake</a:t>
            </a:r>
            <a:r>
              <a:rPr lang="zh-TW" altLang="en-US" sz="1600" b="1" dirty="0">
                <a:solidFill>
                  <a:prstClr val="black"/>
                </a:solidFill>
                <a:latin typeface="微軟正黑體" panose="020B0604030504040204" pitchFamily="34" charset="-120"/>
                <a:ea typeface="微軟正黑體" panose="020B0604030504040204" pitchFamily="34" charset="-120"/>
              </a:rPr>
              <a:t>陣列中的值</a:t>
            </a:r>
            <a:endParaRPr kumimoji="0" lang="en-US" altLang="zh-TW" sz="16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301362157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9ECF1"/>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2742A6A-EE03-4F8E-9312-B513126160B1}"/>
              </a:ext>
            </a:extLst>
          </p:cNvPr>
          <p:cNvSpPr/>
          <p:nvPr/>
        </p:nvSpPr>
        <p:spPr>
          <a:xfrm>
            <a:off x="5976460" y="5172599"/>
            <a:ext cx="4334400" cy="152601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사각형: 둥근 모서리 5">
            <a:extLst>
              <a:ext uri="{FF2B5EF4-FFF2-40B4-BE49-F238E27FC236}">
                <a16:creationId xmlns:a16="http://schemas.microsoft.com/office/drawing/2014/main" id="{3B0C0C12-C77E-406C-8035-14F1E9A640C1}"/>
              </a:ext>
            </a:extLst>
          </p:cNvPr>
          <p:cNvSpPr/>
          <p:nvPr/>
        </p:nvSpPr>
        <p:spPr>
          <a:xfrm>
            <a:off x="292100" y="308161"/>
            <a:ext cx="11607800" cy="684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rPr>
              <a:t>1.3.6</a:t>
            </a:r>
            <a:r>
              <a:rPr kumimoji="0" lang="zh-TW" altLang="en-US"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rPr>
              <a:t> 變長</a:t>
            </a:r>
            <a:endParaRPr kumimoji="0" lang="en-US" altLang="ko-KR" sz="30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endParaRPr>
          </a:p>
        </p:txBody>
      </p:sp>
      <p:graphicFrame>
        <p:nvGraphicFramePr>
          <p:cNvPr id="4" name="表格 7">
            <a:extLst>
              <a:ext uri="{FF2B5EF4-FFF2-40B4-BE49-F238E27FC236}">
                <a16:creationId xmlns:a16="http://schemas.microsoft.com/office/drawing/2014/main" id="{0EBF1798-A163-48A6-9F2B-41F13B018436}"/>
              </a:ext>
            </a:extLst>
          </p:cNvPr>
          <p:cNvGraphicFramePr>
            <a:graphicFrameLocks noGrp="1"/>
          </p:cNvGraphicFramePr>
          <p:nvPr>
            <p:extLst>
              <p:ext uri="{D42A27DB-BD31-4B8C-83A1-F6EECF244321}">
                <p14:modId xmlns:p14="http://schemas.microsoft.com/office/powerpoint/2010/main" val="149963404"/>
              </p:ext>
            </p:extLst>
          </p:nvPr>
        </p:nvGraphicFramePr>
        <p:xfrm>
          <a:off x="2102444" y="1488243"/>
          <a:ext cx="3600000" cy="36000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71791327"/>
                    </a:ext>
                  </a:extLst>
                </a:gridCol>
                <a:gridCol w="360000">
                  <a:extLst>
                    <a:ext uri="{9D8B030D-6E8A-4147-A177-3AD203B41FA5}">
                      <a16:colId xmlns:a16="http://schemas.microsoft.com/office/drawing/2014/main" val="245161508"/>
                    </a:ext>
                  </a:extLst>
                </a:gridCol>
                <a:gridCol w="360000">
                  <a:extLst>
                    <a:ext uri="{9D8B030D-6E8A-4147-A177-3AD203B41FA5}">
                      <a16:colId xmlns:a16="http://schemas.microsoft.com/office/drawing/2014/main" val="4237726428"/>
                    </a:ext>
                  </a:extLst>
                </a:gridCol>
                <a:gridCol w="360000">
                  <a:extLst>
                    <a:ext uri="{9D8B030D-6E8A-4147-A177-3AD203B41FA5}">
                      <a16:colId xmlns:a16="http://schemas.microsoft.com/office/drawing/2014/main" val="1966532044"/>
                    </a:ext>
                  </a:extLst>
                </a:gridCol>
                <a:gridCol w="360000">
                  <a:extLst>
                    <a:ext uri="{9D8B030D-6E8A-4147-A177-3AD203B41FA5}">
                      <a16:colId xmlns:a16="http://schemas.microsoft.com/office/drawing/2014/main" val="2758083544"/>
                    </a:ext>
                  </a:extLst>
                </a:gridCol>
                <a:gridCol w="360000">
                  <a:extLst>
                    <a:ext uri="{9D8B030D-6E8A-4147-A177-3AD203B41FA5}">
                      <a16:colId xmlns:a16="http://schemas.microsoft.com/office/drawing/2014/main" val="3961737603"/>
                    </a:ext>
                  </a:extLst>
                </a:gridCol>
                <a:gridCol w="360000">
                  <a:extLst>
                    <a:ext uri="{9D8B030D-6E8A-4147-A177-3AD203B41FA5}">
                      <a16:colId xmlns:a16="http://schemas.microsoft.com/office/drawing/2014/main" val="4216514100"/>
                    </a:ext>
                  </a:extLst>
                </a:gridCol>
                <a:gridCol w="360000">
                  <a:extLst>
                    <a:ext uri="{9D8B030D-6E8A-4147-A177-3AD203B41FA5}">
                      <a16:colId xmlns:a16="http://schemas.microsoft.com/office/drawing/2014/main" val="2871896715"/>
                    </a:ext>
                  </a:extLst>
                </a:gridCol>
                <a:gridCol w="360000">
                  <a:extLst>
                    <a:ext uri="{9D8B030D-6E8A-4147-A177-3AD203B41FA5}">
                      <a16:colId xmlns:a16="http://schemas.microsoft.com/office/drawing/2014/main" val="2603035433"/>
                    </a:ext>
                  </a:extLst>
                </a:gridCol>
                <a:gridCol w="360000">
                  <a:extLst>
                    <a:ext uri="{9D8B030D-6E8A-4147-A177-3AD203B41FA5}">
                      <a16:colId xmlns:a16="http://schemas.microsoft.com/office/drawing/2014/main" val="3986844813"/>
                    </a:ext>
                  </a:extLst>
                </a:gridCol>
              </a:tblGrid>
              <a:tr h="360000">
                <a:tc>
                  <a:txBody>
                    <a:bodyPr/>
                    <a:lstStyle/>
                    <a:p>
                      <a:pPr algn="ctr"/>
                      <a:r>
                        <a:rPr lang="en-US" altLang="zh-TW" sz="800" b="0" dirty="0">
                          <a:solidFill>
                            <a:schemeClr val="tx1"/>
                          </a:solidFill>
                        </a:rPr>
                        <a:t>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sz="800" b="0" dirty="0">
                          <a:solidFill>
                            <a:schemeClr val="tx1"/>
                          </a:solidFill>
                        </a:rPr>
                        <a:t>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sz="800" b="0" dirty="0">
                          <a:solidFill>
                            <a:schemeClr val="tx1"/>
                          </a:solidFill>
                        </a:rPr>
                        <a:t>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sz="800" b="0" dirty="0">
                          <a:solidFill>
                            <a:schemeClr val="tx1"/>
                          </a:solidFill>
                        </a:rPr>
                        <a:t>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sz="800" b="0" dirty="0">
                          <a:solidFill>
                            <a:schemeClr val="tx1"/>
                          </a:solidFill>
                        </a:rPr>
                        <a:t>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TW" sz="800" b="0" dirty="0">
                          <a:solidFill>
                            <a:schemeClr val="tx1"/>
                          </a:solidFill>
                        </a:rPr>
                        <a:t>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94768909"/>
                  </a:ext>
                </a:extLst>
              </a:tr>
              <a:tr h="360000">
                <a:tc>
                  <a:txBody>
                    <a:bodyPr/>
                    <a:lstStyle/>
                    <a:p>
                      <a:pPr algn="ctr"/>
                      <a:r>
                        <a:rPr lang="en-US" altLang="zh-TW" sz="800" b="0" dirty="0">
                          <a:solidFill>
                            <a:schemeClr val="tx1"/>
                          </a:solidFill>
                        </a:rPr>
                        <a:t>11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0912292"/>
                  </a:ext>
                </a:extLst>
              </a:tr>
              <a:tr h="360000">
                <a:tc>
                  <a:txBody>
                    <a:bodyPr/>
                    <a:lstStyle/>
                    <a:p>
                      <a:pPr algn="ctr"/>
                      <a:r>
                        <a:rPr lang="en-US" altLang="zh-TW" sz="800" b="0" dirty="0">
                          <a:solidFill>
                            <a:schemeClr val="tx1"/>
                          </a:solidFill>
                        </a:rPr>
                        <a:t>21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39963531"/>
                  </a:ext>
                </a:extLst>
              </a:tr>
              <a:tr h="360000">
                <a:tc>
                  <a:txBody>
                    <a:bodyPr/>
                    <a:lstStyle/>
                    <a:p>
                      <a:pPr algn="ctr"/>
                      <a:r>
                        <a:rPr lang="en-US" altLang="zh-TW" sz="800" b="0" dirty="0">
                          <a:solidFill>
                            <a:schemeClr val="tx1"/>
                          </a:solidFill>
                        </a:rPr>
                        <a:t>31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3402703"/>
                  </a:ext>
                </a:extLst>
              </a:tr>
              <a:tr h="360000">
                <a:tc>
                  <a:txBody>
                    <a:bodyPr/>
                    <a:lstStyle/>
                    <a:p>
                      <a:pPr algn="ctr"/>
                      <a:r>
                        <a:rPr lang="en-US" altLang="zh-TW" sz="800" b="0" dirty="0">
                          <a:solidFill>
                            <a:schemeClr val="tx1"/>
                          </a:solidFill>
                        </a:rPr>
                        <a:t>41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5013558"/>
                  </a:ext>
                </a:extLst>
              </a:tr>
              <a:tr h="360000">
                <a:tc>
                  <a:txBody>
                    <a:bodyPr/>
                    <a:lstStyle/>
                    <a:p>
                      <a:pPr algn="ctr"/>
                      <a:r>
                        <a:rPr lang="en-US" altLang="zh-TW" sz="800" b="0" dirty="0">
                          <a:solidFill>
                            <a:schemeClr val="tx1"/>
                          </a:solidFill>
                        </a:rPr>
                        <a:t>51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3562070"/>
                  </a:ext>
                </a:extLst>
              </a:tr>
              <a:tr h="360000">
                <a:tc>
                  <a:txBody>
                    <a:bodyPr/>
                    <a:lstStyle/>
                    <a:p>
                      <a:pPr algn="ctr"/>
                      <a:r>
                        <a:rPr lang="en-US" altLang="zh-TW" sz="800" b="0" dirty="0">
                          <a:solidFill>
                            <a:schemeClr val="tx1"/>
                          </a:solidFill>
                        </a:rPr>
                        <a:t>61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3470066"/>
                  </a:ext>
                </a:extLst>
              </a:tr>
              <a:tr h="360000">
                <a:tc>
                  <a:txBody>
                    <a:bodyPr/>
                    <a:lstStyle/>
                    <a:p>
                      <a:pPr algn="ctr"/>
                      <a:r>
                        <a:rPr lang="en-US" altLang="zh-TW" sz="800" b="0" dirty="0">
                          <a:solidFill>
                            <a:schemeClr val="tx1"/>
                          </a:solidFill>
                        </a:rPr>
                        <a:t>71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8425386"/>
                  </a:ext>
                </a:extLst>
              </a:tr>
              <a:tr h="360000">
                <a:tc>
                  <a:txBody>
                    <a:bodyPr/>
                    <a:lstStyle/>
                    <a:p>
                      <a:pPr algn="ctr"/>
                      <a:r>
                        <a:rPr lang="en-US" altLang="zh-TW" sz="800" b="0" dirty="0">
                          <a:solidFill>
                            <a:schemeClr val="tx1"/>
                          </a:solidFill>
                        </a:rPr>
                        <a:t>81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99696401"/>
                  </a:ext>
                </a:extLst>
              </a:tr>
              <a:tr h="360000">
                <a:tc>
                  <a:txBody>
                    <a:bodyPr/>
                    <a:lstStyle/>
                    <a:p>
                      <a:pPr algn="ctr"/>
                      <a:r>
                        <a:rPr lang="en-US" altLang="zh-TW" sz="800" b="0" dirty="0">
                          <a:solidFill>
                            <a:schemeClr val="tx1"/>
                          </a:solidFill>
                        </a:rPr>
                        <a:t>91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100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7450691"/>
                  </a:ext>
                </a:extLst>
              </a:tr>
            </a:tbl>
          </a:graphicData>
        </a:graphic>
      </p:graphicFrame>
      <p:pic>
        <p:nvPicPr>
          <p:cNvPr id="8" name="圖片 7">
            <a:extLst>
              <a:ext uri="{FF2B5EF4-FFF2-40B4-BE49-F238E27FC236}">
                <a16:creationId xmlns:a16="http://schemas.microsoft.com/office/drawing/2014/main" id="{A413CF53-A5A3-4B41-8056-2BA4B4851B82}"/>
              </a:ext>
            </a:extLst>
          </p:cNvPr>
          <p:cNvPicPr>
            <a:picLocks noChangeAspect="1"/>
          </p:cNvPicPr>
          <p:nvPr/>
        </p:nvPicPr>
        <p:blipFill rotWithShape="1">
          <a:blip r:embed="rId3"/>
          <a:srcRect b="44878"/>
          <a:stretch/>
        </p:blipFill>
        <p:spPr>
          <a:xfrm>
            <a:off x="5976460" y="1488243"/>
            <a:ext cx="4113096" cy="1526010"/>
          </a:xfrm>
          <a:prstGeom prst="rect">
            <a:avLst/>
          </a:prstGeom>
        </p:spPr>
      </p:pic>
      <p:sp>
        <p:nvSpPr>
          <p:cNvPr id="10" name="矩形 9">
            <a:extLst>
              <a:ext uri="{FF2B5EF4-FFF2-40B4-BE49-F238E27FC236}">
                <a16:creationId xmlns:a16="http://schemas.microsoft.com/office/drawing/2014/main" id="{393203D1-03F3-4A65-9CDE-EF39516E5F04}"/>
              </a:ext>
            </a:extLst>
          </p:cNvPr>
          <p:cNvSpPr/>
          <p:nvPr/>
        </p:nvSpPr>
        <p:spPr>
          <a:xfrm>
            <a:off x="6199451" y="2049912"/>
            <a:ext cx="1073803" cy="2013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맑은 고딕" panose="020F0502020204030204"/>
              <a:ea typeface="新細明體" panose="02020500000000000000" pitchFamily="18" charset="-120"/>
              <a:cs typeface="+mn-cs"/>
            </a:endParaRPr>
          </a:p>
        </p:txBody>
      </p:sp>
      <p:pic>
        <p:nvPicPr>
          <p:cNvPr id="11" name="圖片 10">
            <a:extLst>
              <a:ext uri="{FF2B5EF4-FFF2-40B4-BE49-F238E27FC236}">
                <a16:creationId xmlns:a16="http://schemas.microsoft.com/office/drawing/2014/main" id="{2CAB295F-1470-4C33-9677-5BFAC05172C9}"/>
              </a:ext>
            </a:extLst>
          </p:cNvPr>
          <p:cNvPicPr>
            <a:picLocks noChangeAspect="1"/>
          </p:cNvPicPr>
          <p:nvPr/>
        </p:nvPicPr>
        <p:blipFill>
          <a:blip r:embed="rId4"/>
          <a:stretch>
            <a:fillRect/>
          </a:stretch>
        </p:blipFill>
        <p:spPr>
          <a:xfrm>
            <a:off x="5976460" y="3302544"/>
            <a:ext cx="4334480" cy="2067213"/>
          </a:xfrm>
          <a:prstGeom prst="rect">
            <a:avLst/>
          </a:prstGeom>
        </p:spPr>
      </p:pic>
      <p:sp>
        <p:nvSpPr>
          <p:cNvPr id="33" name="矩形 32">
            <a:extLst>
              <a:ext uri="{FF2B5EF4-FFF2-40B4-BE49-F238E27FC236}">
                <a16:creationId xmlns:a16="http://schemas.microsoft.com/office/drawing/2014/main" id="{AD75840F-850B-40BC-AB98-24D194BD6E6C}"/>
              </a:ext>
            </a:extLst>
          </p:cNvPr>
          <p:cNvSpPr/>
          <p:nvPr/>
        </p:nvSpPr>
        <p:spPr>
          <a:xfrm>
            <a:off x="6006370" y="3663073"/>
            <a:ext cx="2835625" cy="6180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맑은 고딕" panose="020F0502020204030204"/>
              <a:ea typeface="新細明體" panose="02020500000000000000" pitchFamily="18" charset="-120"/>
              <a:cs typeface="+mn-cs"/>
            </a:endParaRPr>
          </a:p>
        </p:txBody>
      </p:sp>
      <p:grpSp>
        <p:nvGrpSpPr>
          <p:cNvPr id="20" name="群組 19">
            <a:extLst>
              <a:ext uri="{FF2B5EF4-FFF2-40B4-BE49-F238E27FC236}">
                <a16:creationId xmlns:a16="http://schemas.microsoft.com/office/drawing/2014/main" id="{146BCDE0-DEE8-4562-9FA2-83C2CB4F7EC9}"/>
              </a:ext>
            </a:extLst>
          </p:cNvPr>
          <p:cNvGrpSpPr/>
          <p:nvPr/>
        </p:nvGrpSpPr>
        <p:grpSpPr>
          <a:xfrm>
            <a:off x="381689" y="1479854"/>
            <a:ext cx="1575358" cy="2253247"/>
            <a:chOff x="7622205" y="4178217"/>
            <a:chExt cx="1575358" cy="2253247"/>
          </a:xfrm>
        </p:grpSpPr>
        <p:sp>
          <p:nvSpPr>
            <p:cNvPr id="21" name="양쪽 모서리가 둥근 사각형 59">
              <a:extLst>
                <a:ext uri="{FF2B5EF4-FFF2-40B4-BE49-F238E27FC236}">
                  <a16:creationId xmlns:a16="http://schemas.microsoft.com/office/drawing/2014/main" id="{6F21DA47-5A22-412A-B51C-F9FAF2E49D64}"/>
                </a:ext>
              </a:extLst>
            </p:cNvPr>
            <p:cNvSpPr/>
            <p:nvPr/>
          </p:nvSpPr>
          <p:spPr>
            <a:xfrm>
              <a:off x="7636252" y="5704227"/>
              <a:ext cx="1561311" cy="727237"/>
            </a:xfrm>
            <a:prstGeom prst="round2SameRect">
              <a:avLst>
                <a:gd name="adj1" fmla="val 0"/>
                <a:gd name="adj2" fmla="val 116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遊戲玩法</a:t>
              </a:r>
              <a:endParaRPr lang="en-US" altLang="zh-TW" sz="1050" dirty="0">
                <a:solidFill>
                  <a:prstClr val="black">
                    <a:lumMod val="75000"/>
                    <a:lumOff val="25000"/>
                  </a:prstClr>
                </a:solidFill>
                <a:latin typeface="微軟正黑體" panose="020B0604030504040204" pitchFamily="34" charset="-120"/>
                <a:ea typeface="微軟正黑體" panose="020B0604030504040204" pitchFamily="34" charset="-120"/>
              </a:endParaRPr>
            </a:p>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貪吃蛇吃到豆子變長</a:t>
              </a:r>
              <a:endParaRPr lang="en-US" altLang="ko-KR" sz="1050" dirty="0">
                <a:solidFill>
                  <a:prstClr val="black">
                    <a:lumMod val="75000"/>
                    <a:lumOff val="25000"/>
                  </a:prstClr>
                </a:solidFill>
                <a:latin typeface="微軟正黑體" panose="020B0604030504040204" pitchFamily="34" charset="-120"/>
                <a:ea typeface="微軟正黑體" panose="020B0604030504040204" pitchFamily="34" charset="-120"/>
              </a:endParaRPr>
            </a:p>
          </p:txBody>
        </p:sp>
        <p:sp>
          <p:nvSpPr>
            <p:cNvPr id="22" name="한쪽 모서리가 둥근 사각형 60">
              <a:extLst>
                <a:ext uri="{FF2B5EF4-FFF2-40B4-BE49-F238E27FC236}">
                  <a16:creationId xmlns:a16="http://schemas.microsoft.com/office/drawing/2014/main" id="{A0356659-816F-4250-9BF2-C09D94467391}"/>
                </a:ext>
              </a:extLst>
            </p:cNvPr>
            <p:cNvSpPr/>
            <p:nvPr/>
          </p:nvSpPr>
          <p:spPr>
            <a:xfrm>
              <a:off x="7636253" y="4178217"/>
              <a:ext cx="1561310" cy="1526011"/>
            </a:xfrm>
            <a:prstGeom prst="round1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微軟正黑體" panose="020B0604030504040204" pitchFamily="34" charset="-120"/>
              </a:endParaRPr>
            </a:p>
          </p:txBody>
        </p:sp>
        <p:pic>
          <p:nvPicPr>
            <p:cNvPr id="23" name="圖片 22">
              <a:extLst>
                <a:ext uri="{FF2B5EF4-FFF2-40B4-BE49-F238E27FC236}">
                  <a16:creationId xmlns:a16="http://schemas.microsoft.com/office/drawing/2014/main" id="{97DB09C8-DBC4-4D18-AEBF-3E72D1E4B3D3}"/>
                </a:ext>
              </a:extLst>
            </p:cNvPr>
            <p:cNvPicPr>
              <a:picLocks noChangeAspect="1"/>
            </p:cNvPicPr>
            <p:nvPr/>
          </p:nvPicPr>
          <p:blipFill>
            <a:blip r:embed="rId5"/>
            <a:stretch>
              <a:fillRect/>
            </a:stretch>
          </p:blipFill>
          <p:spPr>
            <a:xfrm>
              <a:off x="7622205" y="4495426"/>
              <a:ext cx="1558800" cy="1073087"/>
            </a:xfrm>
            <a:prstGeom prst="rect">
              <a:avLst/>
            </a:prstGeom>
          </p:spPr>
        </p:pic>
        <p:grpSp>
          <p:nvGrpSpPr>
            <p:cNvPr id="24" name="群組 23">
              <a:extLst>
                <a:ext uri="{FF2B5EF4-FFF2-40B4-BE49-F238E27FC236}">
                  <a16:creationId xmlns:a16="http://schemas.microsoft.com/office/drawing/2014/main" id="{67F2ECAC-AF8F-45AA-AC8F-3D4A36EBF4E6}"/>
                </a:ext>
              </a:extLst>
            </p:cNvPr>
            <p:cNvGrpSpPr/>
            <p:nvPr/>
          </p:nvGrpSpPr>
          <p:grpSpPr>
            <a:xfrm>
              <a:off x="7622207" y="5406233"/>
              <a:ext cx="1575354" cy="415600"/>
              <a:chOff x="7622207" y="5406233"/>
              <a:chExt cx="1575354" cy="415600"/>
            </a:xfrm>
          </p:grpSpPr>
          <p:sp>
            <p:nvSpPr>
              <p:cNvPr id="25" name="모서리가 둥근 직사각형 62">
                <a:extLst>
                  <a:ext uri="{FF2B5EF4-FFF2-40B4-BE49-F238E27FC236}">
                    <a16:creationId xmlns:a16="http://schemas.microsoft.com/office/drawing/2014/main" id="{E63DE5D8-5952-437F-9FDC-C794B959BE78}"/>
                  </a:ext>
                </a:extLst>
              </p:cNvPr>
              <p:cNvSpPr/>
              <p:nvPr/>
            </p:nvSpPr>
            <p:spPr>
              <a:xfrm>
                <a:off x="7636252" y="5409048"/>
                <a:ext cx="1561309" cy="412785"/>
              </a:xfrm>
              <a:prstGeom prst="roundRect">
                <a:avLst>
                  <a:gd name="adj" fmla="val 50000"/>
                </a:avLst>
              </a:prstGeom>
              <a:solidFill>
                <a:srgbClr val="3D5E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prstClr val="white"/>
                    </a:solidFill>
                    <a:latin typeface="微軟正黑體" panose="020B0604030504040204" pitchFamily="34" charset="-120"/>
                    <a:ea typeface="微軟正黑體" panose="020B0604030504040204" pitchFamily="34" charset="-120"/>
                  </a:rPr>
                  <a:t> 變長</a:t>
                </a:r>
                <a:endParaRPr lang="en-US" altLang="ko-KR" sz="2400" b="1" dirty="0">
                  <a:solidFill>
                    <a:prstClr val="white"/>
                  </a:solidFill>
                  <a:latin typeface="微軟正黑體" panose="020B0604030504040204" pitchFamily="34" charset="-120"/>
                  <a:ea typeface="微軟正黑體" panose="020B0604030504040204" pitchFamily="34" charset="-120"/>
                </a:endParaRPr>
              </a:p>
            </p:txBody>
          </p:sp>
          <p:sp>
            <p:nvSpPr>
              <p:cNvPr id="26" name="타원 63">
                <a:extLst>
                  <a:ext uri="{FF2B5EF4-FFF2-40B4-BE49-F238E27FC236}">
                    <a16:creationId xmlns:a16="http://schemas.microsoft.com/office/drawing/2014/main" id="{737224F2-F853-4EAA-8607-65E3D74E4CF6}"/>
                  </a:ext>
                </a:extLst>
              </p:cNvPr>
              <p:cNvSpPr/>
              <p:nvPr/>
            </p:nvSpPr>
            <p:spPr>
              <a:xfrm>
                <a:off x="7622207" y="5406233"/>
                <a:ext cx="417675" cy="412786"/>
              </a:xfrm>
              <a:prstGeom prst="ellipse">
                <a:avLst/>
              </a:prstGeom>
              <a:solidFill>
                <a:schemeClr val="bg1"/>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200" b="1" dirty="0">
                    <a:solidFill>
                      <a:srgbClr val="3D5EDF"/>
                    </a:solidFill>
                    <a:latin typeface="微軟正黑體" panose="020B0604030504040204" pitchFamily="34" charset="-120"/>
                    <a:ea typeface="微軟正黑體" panose="020B0604030504040204" pitchFamily="34" charset="-120"/>
                  </a:rPr>
                  <a:t>0</a:t>
                </a:r>
                <a:r>
                  <a:rPr lang="en-US" altLang="zh-TW" sz="1200" b="1" dirty="0">
                    <a:solidFill>
                      <a:srgbClr val="3D5EDF"/>
                    </a:solidFill>
                    <a:latin typeface="微軟正黑體" panose="020B0604030504040204" pitchFamily="34" charset="-120"/>
                    <a:ea typeface="微軟正黑體" panose="020B0604030504040204" pitchFamily="34" charset="-120"/>
                  </a:rPr>
                  <a:t>6</a:t>
                </a:r>
                <a:endParaRPr lang="ko-KR" altLang="en-US" sz="1200" b="1" dirty="0">
                  <a:solidFill>
                    <a:srgbClr val="3D5EDF"/>
                  </a:solidFill>
                  <a:latin typeface="微軟正黑體" panose="020B0604030504040204" pitchFamily="34" charset="-120"/>
                </a:endParaRPr>
              </a:p>
            </p:txBody>
          </p:sp>
        </p:grpSp>
      </p:grpSp>
      <p:sp>
        <p:nvSpPr>
          <p:cNvPr id="27" name="矩形 26">
            <a:extLst>
              <a:ext uri="{FF2B5EF4-FFF2-40B4-BE49-F238E27FC236}">
                <a16:creationId xmlns:a16="http://schemas.microsoft.com/office/drawing/2014/main" id="{3625ECD1-1D9C-4968-A6B0-9578B964EC5B}"/>
              </a:ext>
            </a:extLst>
          </p:cNvPr>
          <p:cNvSpPr/>
          <p:nvPr/>
        </p:nvSpPr>
        <p:spPr>
          <a:xfrm>
            <a:off x="6199451" y="2372892"/>
            <a:ext cx="1216417" cy="2013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맑은 고딕" panose="020F0502020204030204"/>
              <a:ea typeface="新細明體" panose="02020500000000000000" pitchFamily="18" charset="-120"/>
              <a:cs typeface="+mn-cs"/>
            </a:endParaRPr>
          </a:p>
        </p:txBody>
      </p:sp>
      <p:sp>
        <p:nvSpPr>
          <p:cNvPr id="31" name="矩形 30">
            <a:extLst>
              <a:ext uri="{FF2B5EF4-FFF2-40B4-BE49-F238E27FC236}">
                <a16:creationId xmlns:a16="http://schemas.microsoft.com/office/drawing/2014/main" id="{6A4197D0-AD2F-419B-BC20-DABB0A101FF9}"/>
              </a:ext>
            </a:extLst>
          </p:cNvPr>
          <p:cNvSpPr/>
          <p:nvPr/>
        </p:nvSpPr>
        <p:spPr>
          <a:xfrm>
            <a:off x="7550090" y="1500991"/>
            <a:ext cx="3658845" cy="684000"/>
          </a:xfrm>
          <a:prstGeom prst="rect">
            <a:avLst/>
          </a:prstGeom>
          <a:solidFill>
            <a:srgbClr val="8FAADC"/>
          </a:solid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600" b="1" dirty="0">
                <a:solidFill>
                  <a:schemeClr val="tx1"/>
                </a:solidFill>
                <a:latin typeface="微軟正黑體" panose="020B0604030504040204" pitchFamily="34" charset="-120"/>
                <a:ea typeface="微軟正黑體" panose="020B0604030504040204" pitchFamily="34" charset="-120"/>
              </a:rPr>
              <a:t>宣告一個陣列用來儲存蛇佔用的格子</a:t>
            </a:r>
            <a:endParaRPr lang="en-US" altLang="zh-TW" sz="1600" b="1" dirty="0">
              <a:solidFill>
                <a:schemeClr val="tx1"/>
              </a:solidFill>
              <a:latin typeface="微軟正黑體" panose="020B0604030504040204" pitchFamily="34" charset="-120"/>
              <a:ea typeface="微軟正黑體" panose="020B0604030504040204" pitchFamily="34" charset="-120"/>
            </a:endParaRPr>
          </a:p>
          <a:p>
            <a:r>
              <a:rPr lang="zh-TW" altLang="en-US" sz="1600" b="1" dirty="0">
                <a:solidFill>
                  <a:schemeClr val="tx1"/>
                </a:solidFill>
                <a:latin typeface="微軟正黑體" panose="020B0604030504040204" pitchFamily="34" charset="-120"/>
                <a:ea typeface="微軟正黑體" panose="020B0604030504040204" pitchFamily="34" charset="-120"/>
              </a:rPr>
              <a:t>        一個陣列用來儲存變化量</a:t>
            </a:r>
          </a:p>
        </p:txBody>
      </p:sp>
      <p:graphicFrame>
        <p:nvGraphicFramePr>
          <p:cNvPr id="34" name="表格 8">
            <a:extLst>
              <a:ext uri="{FF2B5EF4-FFF2-40B4-BE49-F238E27FC236}">
                <a16:creationId xmlns:a16="http://schemas.microsoft.com/office/drawing/2014/main" id="{BE905329-D7A7-44CE-82D7-E4E5BD94B13F}"/>
              </a:ext>
            </a:extLst>
          </p:cNvPr>
          <p:cNvGraphicFramePr>
            <a:graphicFrameLocks noGrp="1"/>
          </p:cNvGraphicFramePr>
          <p:nvPr>
            <p:extLst>
              <p:ext uri="{D42A27DB-BD31-4B8C-83A1-F6EECF244321}">
                <p14:modId xmlns:p14="http://schemas.microsoft.com/office/powerpoint/2010/main" val="2370912547"/>
              </p:ext>
            </p:extLst>
          </p:nvPr>
        </p:nvGraphicFramePr>
        <p:xfrm>
          <a:off x="6110090" y="5920249"/>
          <a:ext cx="1800000" cy="36576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887967574"/>
                    </a:ext>
                  </a:extLst>
                </a:gridCol>
                <a:gridCol w="360000">
                  <a:extLst>
                    <a:ext uri="{9D8B030D-6E8A-4147-A177-3AD203B41FA5}">
                      <a16:colId xmlns:a16="http://schemas.microsoft.com/office/drawing/2014/main" val="2138750761"/>
                    </a:ext>
                  </a:extLst>
                </a:gridCol>
                <a:gridCol w="360000">
                  <a:extLst>
                    <a:ext uri="{9D8B030D-6E8A-4147-A177-3AD203B41FA5}">
                      <a16:colId xmlns:a16="http://schemas.microsoft.com/office/drawing/2014/main" val="1891976466"/>
                    </a:ext>
                  </a:extLst>
                </a:gridCol>
                <a:gridCol w="360000">
                  <a:extLst>
                    <a:ext uri="{9D8B030D-6E8A-4147-A177-3AD203B41FA5}">
                      <a16:colId xmlns:a16="http://schemas.microsoft.com/office/drawing/2014/main" val="456317700"/>
                    </a:ext>
                  </a:extLst>
                </a:gridCol>
                <a:gridCol w="360000">
                  <a:extLst>
                    <a:ext uri="{9D8B030D-6E8A-4147-A177-3AD203B41FA5}">
                      <a16:colId xmlns:a16="http://schemas.microsoft.com/office/drawing/2014/main" val="340259634"/>
                    </a:ext>
                  </a:extLst>
                </a:gridCol>
              </a:tblGrid>
              <a:tr h="360000">
                <a:tc>
                  <a:txBody>
                    <a:bodyPr/>
                    <a:lstStyle/>
                    <a:p>
                      <a:r>
                        <a:rPr lang="en-US" altLang="zh-TW" dirty="0">
                          <a:solidFill>
                            <a:schemeClr val="tx1"/>
                          </a:solidFill>
                        </a:rPr>
                        <a:t>1</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a:solidFill>
                            <a:schemeClr val="tx1"/>
                          </a:solidFill>
                        </a:rPr>
                        <a:t>1</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a:solidFill>
                            <a:schemeClr val="tx1"/>
                          </a:solidFill>
                        </a:rPr>
                        <a:t>1</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a:solidFill>
                            <a:schemeClr val="tx1"/>
                          </a:solidFill>
                        </a:rPr>
                        <a:t>1</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a:solidFill>
                            <a:schemeClr val="tx1"/>
                          </a:solidFill>
                        </a:rPr>
                        <a:t>d</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6835808"/>
                  </a:ext>
                </a:extLst>
              </a:tr>
            </a:tbl>
          </a:graphicData>
        </a:graphic>
      </p:graphicFrame>
      <p:graphicFrame>
        <p:nvGraphicFramePr>
          <p:cNvPr id="39" name="表格 8">
            <a:extLst>
              <a:ext uri="{FF2B5EF4-FFF2-40B4-BE49-F238E27FC236}">
                <a16:creationId xmlns:a16="http://schemas.microsoft.com/office/drawing/2014/main" id="{858ED8B7-70BD-4AAB-AE49-1DA0F2F085C1}"/>
              </a:ext>
            </a:extLst>
          </p:cNvPr>
          <p:cNvGraphicFramePr>
            <a:graphicFrameLocks noGrp="1"/>
          </p:cNvGraphicFramePr>
          <p:nvPr>
            <p:extLst>
              <p:ext uri="{D42A27DB-BD31-4B8C-83A1-F6EECF244321}">
                <p14:modId xmlns:p14="http://schemas.microsoft.com/office/powerpoint/2010/main" val="2679083966"/>
              </p:ext>
            </p:extLst>
          </p:nvPr>
        </p:nvGraphicFramePr>
        <p:xfrm>
          <a:off x="9066095" y="5643171"/>
          <a:ext cx="2160000" cy="36576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887967574"/>
                    </a:ext>
                  </a:extLst>
                </a:gridCol>
                <a:gridCol w="360000">
                  <a:extLst>
                    <a:ext uri="{9D8B030D-6E8A-4147-A177-3AD203B41FA5}">
                      <a16:colId xmlns:a16="http://schemas.microsoft.com/office/drawing/2014/main" val="2138750761"/>
                    </a:ext>
                  </a:extLst>
                </a:gridCol>
                <a:gridCol w="360000">
                  <a:extLst>
                    <a:ext uri="{9D8B030D-6E8A-4147-A177-3AD203B41FA5}">
                      <a16:colId xmlns:a16="http://schemas.microsoft.com/office/drawing/2014/main" val="1891976466"/>
                    </a:ext>
                  </a:extLst>
                </a:gridCol>
                <a:gridCol w="360000">
                  <a:extLst>
                    <a:ext uri="{9D8B030D-6E8A-4147-A177-3AD203B41FA5}">
                      <a16:colId xmlns:a16="http://schemas.microsoft.com/office/drawing/2014/main" val="4232890212"/>
                    </a:ext>
                  </a:extLst>
                </a:gridCol>
                <a:gridCol w="720000">
                  <a:extLst>
                    <a:ext uri="{9D8B030D-6E8A-4147-A177-3AD203B41FA5}">
                      <a16:colId xmlns:a16="http://schemas.microsoft.com/office/drawing/2014/main" val="456317700"/>
                    </a:ext>
                  </a:extLst>
                </a:gridCol>
              </a:tblGrid>
              <a:tr h="360000">
                <a:tc>
                  <a:txBody>
                    <a:bodyPr/>
                    <a:lstStyle/>
                    <a:p>
                      <a:r>
                        <a:rPr lang="en-US" altLang="zh-TW" dirty="0">
                          <a:solidFill>
                            <a:schemeClr val="tx1"/>
                          </a:solidFill>
                        </a:rPr>
                        <a:t>2</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dirty="0">
                          <a:solidFill>
                            <a:schemeClr val="tx1"/>
                          </a:solidFill>
                        </a:rPr>
                        <a:t>3</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dirty="0">
                          <a:solidFill>
                            <a:schemeClr val="tx1"/>
                          </a:solidFill>
                        </a:rPr>
                        <a:t>4</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dirty="0">
                          <a:solidFill>
                            <a:schemeClr val="tx1"/>
                          </a:solidFill>
                        </a:rPr>
                        <a:t>5</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dirty="0">
                          <a:solidFill>
                            <a:schemeClr val="tx1"/>
                          </a:solidFill>
                        </a:rPr>
                        <a:t>5+d</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86835808"/>
                  </a:ext>
                </a:extLst>
              </a:tr>
            </a:tbl>
          </a:graphicData>
        </a:graphic>
      </p:graphicFrame>
      <p:graphicFrame>
        <p:nvGraphicFramePr>
          <p:cNvPr id="40" name="表格 8">
            <a:extLst>
              <a:ext uri="{FF2B5EF4-FFF2-40B4-BE49-F238E27FC236}">
                <a16:creationId xmlns:a16="http://schemas.microsoft.com/office/drawing/2014/main" id="{5E5516EF-7F98-4572-B36C-4321C4525230}"/>
              </a:ext>
            </a:extLst>
          </p:cNvPr>
          <p:cNvGraphicFramePr>
            <a:graphicFrameLocks noGrp="1"/>
          </p:cNvGraphicFramePr>
          <p:nvPr>
            <p:extLst>
              <p:ext uri="{D42A27DB-BD31-4B8C-83A1-F6EECF244321}">
                <p14:modId xmlns:p14="http://schemas.microsoft.com/office/powerpoint/2010/main" val="3421751074"/>
              </p:ext>
            </p:extLst>
          </p:nvPr>
        </p:nvGraphicFramePr>
        <p:xfrm>
          <a:off x="6110090" y="5475168"/>
          <a:ext cx="2160000" cy="36576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887967574"/>
                    </a:ext>
                  </a:extLst>
                </a:gridCol>
                <a:gridCol w="360000">
                  <a:extLst>
                    <a:ext uri="{9D8B030D-6E8A-4147-A177-3AD203B41FA5}">
                      <a16:colId xmlns:a16="http://schemas.microsoft.com/office/drawing/2014/main" val="2138750761"/>
                    </a:ext>
                  </a:extLst>
                </a:gridCol>
                <a:gridCol w="360000">
                  <a:extLst>
                    <a:ext uri="{9D8B030D-6E8A-4147-A177-3AD203B41FA5}">
                      <a16:colId xmlns:a16="http://schemas.microsoft.com/office/drawing/2014/main" val="1891976466"/>
                    </a:ext>
                  </a:extLst>
                </a:gridCol>
                <a:gridCol w="360000">
                  <a:extLst>
                    <a:ext uri="{9D8B030D-6E8A-4147-A177-3AD203B41FA5}">
                      <a16:colId xmlns:a16="http://schemas.microsoft.com/office/drawing/2014/main" val="456317700"/>
                    </a:ext>
                  </a:extLst>
                </a:gridCol>
                <a:gridCol w="720000">
                  <a:extLst>
                    <a:ext uri="{9D8B030D-6E8A-4147-A177-3AD203B41FA5}">
                      <a16:colId xmlns:a16="http://schemas.microsoft.com/office/drawing/2014/main" val="2553098725"/>
                    </a:ext>
                  </a:extLst>
                </a:gridCol>
              </a:tblGrid>
              <a:tr h="360000">
                <a:tc>
                  <a:txBody>
                    <a:bodyPr/>
                    <a:lstStyle/>
                    <a:p>
                      <a:r>
                        <a:rPr lang="en-US" altLang="zh-TW" dirty="0">
                          <a:solidFill>
                            <a:schemeClr val="tx1"/>
                          </a:solidFill>
                        </a:rPr>
                        <a:t>1</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dirty="0">
                          <a:solidFill>
                            <a:schemeClr val="tx1"/>
                          </a:solidFill>
                        </a:rPr>
                        <a:t>2</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dirty="0">
                          <a:solidFill>
                            <a:schemeClr val="tx1"/>
                          </a:solidFill>
                        </a:rPr>
                        <a:t>3</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dirty="0">
                          <a:solidFill>
                            <a:schemeClr val="tx1"/>
                          </a:solidFill>
                        </a:rPr>
                        <a:t>4</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dirty="0">
                          <a:solidFill>
                            <a:schemeClr val="tx1"/>
                          </a:solidFill>
                        </a:rPr>
                        <a:t>4+d</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86835808"/>
                  </a:ext>
                </a:extLst>
              </a:tr>
            </a:tbl>
          </a:graphicData>
        </a:graphic>
      </p:graphicFrame>
      <p:sp>
        <p:nvSpPr>
          <p:cNvPr id="41" name="箭號: 向右 40">
            <a:extLst>
              <a:ext uri="{FF2B5EF4-FFF2-40B4-BE49-F238E27FC236}">
                <a16:creationId xmlns:a16="http://schemas.microsoft.com/office/drawing/2014/main" id="{DDF2DFB8-6B0A-4D54-9B6D-C2D0B4C30FC5}"/>
              </a:ext>
            </a:extLst>
          </p:cNvPr>
          <p:cNvSpPr/>
          <p:nvPr/>
        </p:nvSpPr>
        <p:spPr>
          <a:xfrm>
            <a:off x="8403720" y="5698423"/>
            <a:ext cx="553673" cy="307609"/>
          </a:xfrm>
          <a:prstGeom prst="rightArrow">
            <a:avLst>
              <a:gd name="adj1" fmla="val 39092"/>
              <a:gd name="adj2" fmla="val 6403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2475510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9ECF1"/>
        </a:solidFill>
        <a:effectLst/>
      </p:bgPr>
    </p:bg>
    <p:spTree>
      <p:nvGrpSpPr>
        <p:cNvPr id="1" name=""/>
        <p:cNvGrpSpPr/>
        <p:nvPr/>
      </p:nvGrpSpPr>
      <p:grpSpPr>
        <a:xfrm>
          <a:off x="0" y="0"/>
          <a:ext cx="0" cy="0"/>
          <a:chOff x="0" y="0"/>
          <a:chExt cx="0" cy="0"/>
        </a:xfrm>
      </p:grpSpPr>
      <p:sp>
        <p:nvSpPr>
          <p:cNvPr id="42" name="矩形 41">
            <a:extLst>
              <a:ext uri="{FF2B5EF4-FFF2-40B4-BE49-F238E27FC236}">
                <a16:creationId xmlns:a16="http://schemas.microsoft.com/office/drawing/2014/main" id="{5A80D264-26A3-414A-91A7-BEE5E699B23C}"/>
              </a:ext>
            </a:extLst>
          </p:cNvPr>
          <p:cNvSpPr/>
          <p:nvPr/>
        </p:nvSpPr>
        <p:spPr>
          <a:xfrm>
            <a:off x="5976460" y="4770512"/>
            <a:ext cx="4334400" cy="194907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a:extLst>
              <a:ext uri="{FF2B5EF4-FFF2-40B4-BE49-F238E27FC236}">
                <a16:creationId xmlns:a16="http://schemas.microsoft.com/office/drawing/2014/main" id="{F2E65C62-2CF9-41C9-9F47-A141A63C780A}"/>
              </a:ext>
            </a:extLst>
          </p:cNvPr>
          <p:cNvPicPr>
            <a:picLocks noChangeAspect="1"/>
          </p:cNvPicPr>
          <p:nvPr/>
        </p:nvPicPr>
        <p:blipFill>
          <a:blip r:embed="rId3"/>
          <a:stretch>
            <a:fillRect/>
          </a:stretch>
        </p:blipFill>
        <p:spPr>
          <a:xfrm>
            <a:off x="5976460" y="3658634"/>
            <a:ext cx="6554115" cy="1162212"/>
          </a:xfrm>
          <a:prstGeom prst="rect">
            <a:avLst/>
          </a:prstGeom>
        </p:spPr>
      </p:pic>
      <p:sp>
        <p:nvSpPr>
          <p:cNvPr id="6" name="사각형: 둥근 모서리 5">
            <a:extLst>
              <a:ext uri="{FF2B5EF4-FFF2-40B4-BE49-F238E27FC236}">
                <a16:creationId xmlns:a16="http://schemas.microsoft.com/office/drawing/2014/main" id="{3B0C0C12-C77E-406C-8035-14F1E9A640C1}"/>
              </a:ext>
            </a:extLst>
          </p:cNvPr>
          <p:cNvSpPr/>
          <p:nvPr/>
        </p:nvSpPr>
        <p:spPr>
          <a:xfrm>
            <a:off x="292100" y="308161"/>
            <a:ext cx="11607800" cy="684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rPr>
              <a:t>1.3.7</a:t>
            </a:r>
            <a:r>
              <a:rPr kumimoji="0" lang="zh-TW" altLang="en-US"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rPr>
              <a:t> </a:t>
            </a:r>
            <a:r>
              <a:rPr lang="zh-TW" altLang="en-US" sz="3000" b="1" i="1" kern="0" dirty="0">
                <a:solidFill>
                  <a:prstClr val="black">
                    <a:lumMod val="75000"/>
                    <a:lumOff val="25000"/>
                  </a:prstClr>
                </a:solidFill>
                <a:latin typeface="微軟正黑體" panose="020B0604030504040204" pitchFamily="34" charset="-120"/>
                <a:ea typeface="微軟正黑體" panose="020B0604030504040204" pitchFamily="34" charset="-120"/>
              </a:rPr>
              <a:t>死亡</a:t>
            </a:r>
            <a:endParaRPr kumimoji="0" lang="en-US" altLang="ko-KR" sz="30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endParaRPr>
          </a:p>
        </p:txBody>
      </p:sp>
      <p:graphicFrame>
        <p:nvGraphicFramePr>
          <p:cNvPr id="4" name="表格 7">
            <a:extLst>
              <a:ext uri="{FF2B5EF4-FFF2-40B4-BE49-F238E27FC236}">
                <a16:creationId xmlns:a16="http://schemas.microsoft.com/office/drawing/2014/main" id="{0EBF1798-A163-48A6-9F2B-41F13B018436}"/>
              </a:ext>
            </a:extLst>
          </p:cNvPr>
          <p:cNvGraphicFramePr>
            <a:graphicFrameLocks noGrp="1"/>
          </p:cNvGraphicFramePr>
          <p:nvPr>
            <p:extLst>
              <p:ext uri="{D42A27DB-BD31-4B8C-83A1-F6EECF244321}">
                <p14:modId xmlns:p14="http://schemas.microsoft.com/office/powerpoint/2010/main" val="1366201428"/>
              </p:ext>
            </p:extLst>
          </p:nvPr>
        </p:nvGraphicFramePr>
        <p:xfrm>
          <a:off x="2102444" y="1488243"/>
          <a:ext cx="3600000" cy="36000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71791327"/>
                    </a:ext>
                  </a:extLst>
                </a:gridCol>
                <a:gridCol w="360000">
                  <a:extLst>
                    <a:ext uri="{9D8B030D-6E8A-4147-A177-3AD203B41FA5}">
                      <a16:colId xmlns:a16="http://schemas.microsoft.com/office/drawing/2014/main" val="245161508"/>
                    </a:ext>
                  </a:extLst>
                </a:gridCol>
                <a:gridCol w="360000">
                  <a:extLst>
                    <a:ext uri="{9D8B030D-6E8A-4147-A177-3AD203B41FA5}">
                      <a16:colId xmlns:a16="http://schemas.microsoft.com/office/drawing/2014/main" val="4237726428"/>
                    </a:ext>
                  </a:extLst>
                </a:gridCol>
                <a:gridCol w="360000">
                  <a:extLst>
                    <a:ext uri="{9D8B030D-6E8A-4147-A177-3AD203B41FA5}">
                      <a16:colId xmlns:a16="http://schemas.microsoft.com/office/drawing/2014/main" val="1966532044"/>
                    </a:ext>
                  </a:extLst>
                </a:gridCol>
                <a:gridCol w="360000">
                  <a:extLst>
                    <a:ext uri="{9D8B030D-6E8A-4147-A177-3AD203B41FA5}">
                      <a16:colId xmlns:a16="http://schemas.microsoft.com/office/drawing/2014/main" val="2758083544"/>
                    </a:ext>
                  </a:extLst>
                </a:gridCol>
                <a:gridCol w="360000">
                  <a:extLst>
                    <a:ext uri="{9D8B030D-6E8A-4147-A177-3AD203B41FA5}">
                      <a16:colId xmlns:a16="http://schemas.microsoft.com/office/drawing/2014/main" val="3961737603"/>
                    </a:ext>
                  </a:extLst>
                </a:gridCol>
                <a:gridCol w="360000">
                  <a:extLst>
                    <a:ext uri="{9D8B030D-6E8A-4147-A177-3AD203B41FA5}">
                      <a16:colId xmlns:a16="http://schemas.microsoft.com/office/drawing/2014/main" val="4216514100"/>
                    </a:ext>
                  </a:extLst>
                </a:gridCol>
                <a:gridCol w="360000">
                  <a:extLst>
                    <a:ext uri="{9D8B030D-6E8A-4147-A177-3AD203B41FA5}">
                      <a16:colId xmlns:a16="http://schemas.microsoft.com/office/drawing/2014/main" val="2871896715"/>
                    </a:ext>
                  </a:extLst>
                </a:gridCol>
                <a:gridCol w="360000">
                  <a:extLst>
                    <a:ext uri="{9D8B030D-6E8A-4147-A177-3AD203B41FA5}">
                      <a16:colId xmlns:a16="http://schemas.microsoft.com/office/drawing/2014/main" val="2603035433"/>
                    </a:ext>
                  </a:extLst>
                </a:gridCol>
                <a:gridCol w="360000">
                  <a:extLst>
                    <a:ext uri="{9D8B030D-6E8A-4147-A177-3AD203B41FA5}">
                      <a16:colId xmlns:a16="http://schemas.microsoft.com/office/drawing/2014/main" val="3986844813"/>
                    </a:ext>
                  </a:extLst>
                </a:gridCol>
              </a:tblGrid>
              <a:tr h="360000">
                <a:tc>
                  <a:txBody>
                    <a:bodyPr/>
                    <a:lstStyle/>
                    <a:p>
                      <a:pPr algn="ctr"/>
                      <a:r>
                        <a:rPr lang="en-US" altLang="zh-TW" sz="800" b="0" dirty="0">
                          <a:solidFill>
                            <a:schemeClr val="tx1"/>
                          </a:solidFill>
                        </a:rPr>
                        <a:t>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sz="800" b="0" dirty="0">
                          <a:solidFill>
                            <a:schemeClr val="tx1"/>
                          </a:solidFill>
                        </a:rPr>
                        <a:t>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sz="800" b="0" dirty="0">
                          <a:solidFill>
                            <a:schemeClr val="tx1"/>
                          </a:solidFill>
                        </a:rPr>
                        <a:t>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sz="800" b="0" dirty="0">
                          <a:solidFill>
                            <a:schemeClr val="tx1"/>
                          </a:solidFill>
                        </a:rPr>
                        <a:t>10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394768909"/>
                  </a:ext>
                </a:extLst>
              </a:tr>
              <a:tr h="360000">
                <a:tc>
                  <a:txBody>
                    <a:bodyPr/>
                    <a:lstStyle/>
                    <a:p>
                      <a:pPr algn="ctr"/>
                      <a:r>
                        <a:rPr lang="en-US" altLang="zh-TW" sz="800" b="0" dirty="0">
                          <a:solidFill>
                            <a:schemeClr val="tx1"/>
                          </a:solidFill>
                        </a:rPr>
                        <a:t>11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TW" sz="800" b="0" dirty="0">
                          <a:solidFill>
                            <a:schemeClr val="tx1"/>
                          </a:solidFill>
                        </a:rPr>
                        <a:t>13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0912292"/>
                  </a:ext>
                </a:extLst>
              </a:tr>
              <a:tr h="360000">
                <a:tc>
                  <a:txBody>
                    <a:bodyPr/>
                    <a:lstStyle/>
                    <a:p>
                      <a:pPr algn="ctr"/>
                      <a:r>
                        <a:rPr lang="en-US" altLang="zh-TW" sz="800" b="0" dirty="0">
                          <a:solidFill>
                            <a:schemeClr val="tx1"/>
                          </a:solidFill>
                        </a:rPr>
                        <a:t>21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39963531"/>
                  </a:ext>
                </a:extLst>
              </a:tr>
              <a:tr h="360000">
                <a:tc>
                  <a:txBody>
                    <a:bodyPr/>
                    <a:lstStyle/>
                    <a:p>
                      <a:pPr algn="ctr"/>
                      <a:r>
                        <a:rPr lang="en-US" altLang="zh-TW" sz="800" b="0" dirty="0">
                          <a:solidFill>
                            <a:schemeClr val="tx1"/>
                          </a:solidFill>
                        </a:rPr>
                        <a:t>31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3402703"/>
                  </a:ext>
                </a:extLst>
              </a:tr>
              <a:tr h="360000">
                <a:tc>
                  <a:txBody>
                    <a:bodyPr/>
                    <a:lstStyle/>
                    <a:p>
                      <a:pPr algn="ctr"/>
                      <a:r>
                        <a:rPr lang="en-US" altLang="zh-TW" sz="800" b="0" dirty="0">
                          <a:solidFill>
                            <a:schemeClr val="tx1"/>
                          </a:solidFill>
                        </a:rPr>
                        <a:t>41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5013558"/>
                  </a:ext>
                </a:extLst>
              </a:tr>
              <a:tr h="360000">
                <a:tc>
                  <a:txBody>
                    <a:bodyPr/>
                    <a:lstStyle/>
                    <a:p>
                      <a:pPr algn="ctr"/>
                      <a:r>
                        <a:rPr lang="en-US" altLang="zh-TW" sz="800" b="0" dirty="0">
                          <a:solidFill>
                            <a:schemeClr val="tx1"/>
                          </a:solidFill>
                        </a:rPr>
                        <a:t>51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3562070"/>
                  </a:ext>
                </a:extLst>
              </a:tr>
              <a:tr h="360000">
                <a:tc>
                  <a:txBody>
                    <a:bodyPr/>
                    <a:lstStyle/>
                    <a:p>
                      <a:pPr algn="ctr"/>
                      <a:r>
                        <a:rPr lang="en-US" altLang="zh-TW" sz="800" b="0" dirty="0">
                          <a:solidFill>
                            <a:schemeClr val="tx1"/>
                          </a:solidFill>
                        </a:rPr>
                        <a:t>61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3470066"/>
                  </a:ext>
                </a:extLst>
              </a:tr>
              <a:tr h="360000">
                <a:tc>
                  <a:txBody>
                    <a:bodyPr/>
                    <a:lstStyle/>
                    <a:p>
                      <a:pPr algn="ctr"/>
                      <a:r>
                        <a:rPr lang="en-US" altLang="zh-TW" sz="800" b="0" dirty="0">
                          <a:solidFill>
                            <a:schemeClr val="tx1"/>
                          </a:solidFill>
                        </a:rPr>
                        <a:t>71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8425386"/>
                  </a:ext>
                </a:extLst>
              </a:tr>
              <a:tr h="360000">
                <a:tc>
                  <a:txBody>
                    <a:bodyPr/>
                    <a:lstStyle/>
                    <a:p>
                      <a:pPr algn="ctr"/>
                      <a:r>
                        <a:rPr lang="en-US" altLang="zh-TW" sz="800" b="0" dirty="0">
                          <a:solidFill>
                            <a:schemeClr val="tx1"/>
                          </a:solidFill>
                        </a:rPr>
                        <a:t>81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99696401"/>
                  </a:ext>
                </a:extLst>
              </a:tr>
              <a:tr h="360000">
                <a:tc>
                  <a:txBody>
                    <a:bodyPr/>
                    <a:lstStyle/>
                    <a:p>
                      <a:pPr algn="ctr"/>
                      <a:r>
                        <a:rPr lang="en-US" altLang="zh-TW" sz="800" b="0" dirty="0">
                          <a:solidFill>
                            <a:schemeClr val="tx1"/>
                          </a:solidFill>
                        </a:rPr>
                        <a:t>91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100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7450691"/>
                  </a:ext>
                </a:extLst>
              </a:tr>
            </a:tbl>
          </a:graphicData>
        </a:graphic>
      </p:graphicFrame>
      <p:pic>
        <p:nvPicPr>
          <p:cNvPr id="8" name="圖片 7">
            <a:extLst>
              <a:ext uri="{FF2B5EF4-FFF2-40B4-BE49-F238E27FC236}">
                <a16:creationId xmlns:a16="http://schemas.microsoft.com/office/drawing/2014/main" id="{A413CF53-A5A3-4B41-8056-2BA4B4851B82}"/>
              </a:ext>
            </a:extLst>
          </p:cNvPr>
          <p:cNvPicPr>
            <a:picLocks noChangeAspect="1"/>
          </p:cNvPicPr>
          <p:nvPr/>
        </p:nvPicPr>
        <p:blipFill rotWithShape="1">
          <a:blip r:embed="rId4"/>
          <a:srcRect t="1" b="24306"/>
          <a:stretch/>
        </p:blipFill>
        <p:spPr>
          <a:xfrm>
            <a:off x="5976460" y="1488243"/>
            <a:ext cx="4113096" cy="2095508"/>
          </a:xfrm>
          <a:prstGeom prst="rect">
            <a:avLst/>
          </a:prstGeom>
        </p:spPr>
      </p:pic>
      <p:sp>
        <p:nvSpPr>
          <p:cNvPr id="10" name="矩形 9">
            <a:extLst>
              <a:ext uri="{FF2B5EF4-FFF2-40B4-BE49-F238E27FC236}">
                <a16:creationId xmlns:a16="http://schemas.microsoft.com/office/drawing/2014/main" id="{393203D1-03F3-4A65-9CDE-EF39516E5F04}"/>
              </a:ext>
            </a:extLst>
          </p:cNvPr>
          <p:cNvSpPr/>
          <p:nvPr/>
        </p:nvSpPr>
        <p:spPr>
          <a:xfrm>
            <a:off x="6199451" y="2506534"/>
            <a:ext cx="402685" cy="2013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맑은 고딕" panose="020F0502020204030204"/>
              <a:ea typeface="新細明體" panose="02020500000000000000" pitchFamily="18" charset="-120"/>
              <a:cs typeface="+mn-cs"/>
            </a:endParaRPr>
          </a:p>
        </p:txBody>
      </p:sp>
      <p:sp>
        <p:nvSpPr>
          <p:cNvPr id="33" name="矩形 32">
            <a:extLst>
              <a:ext uri="{FF2B5EF4-FFF2-40B4-BE49-F238E27FC236}">
                <a16:creationId xmlns:a16="http://schemas.microsoft.com/office/drawing/2014/main" id="{AD75840F-850B-40BC-AB98-24D194BD6E6C}"/>
              </a:ext>
            </a:extLst>
          </p:cNvPr>
          <p:cNvSpPr/>
          <p:nvPr/>
        </p:nvSpPr>
        <p:spPr>
          <a:xfrm>
            <a:off x="6300133" y="3684216"/>
            <a:ext cx="5989740" cy="5608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맑은 고딕" panose="020F0502020204030204"/>
              <a:ea typeface="新細明體" panose="02020500000000000000" pitchFamily="18" charset="-120"/>
              <a:cs typeface="+mn-cs"/>
            </a:endParaRPr>
          </a:p>
        </p:txBody>
      </p:sp>
      <p:sp>
        <p:nvSpPr>
          <p:cNvPr id="27" name="矩形 26">
            <a:extLst>
              <a:ext uri="{FF2B5EF4-FFF2-40B4-BE49-F238E27FC236}">
                <a16:creationId xmlns:a16="http://schemas.microsoft.com/office/drawing/2014/main" id="{3625ECD1-1D9C-4968-A6B0-9578B964EC5B}"/>
              </a:ext>
            </a:extLst>
          </p:cNvPr>
          <p:cNvSpPr/>
          <p:nvPr/>
        </p:nvSpPr>
        <p:spPr>
          <a:xfrm>
            <a:off x="6199451" y="2977323"/>
            <a:ext cx="3238164" cy="5208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맑은 고딕" panose="020F0502020204030204"/>
              <a:ea typeface="新細明體" panose="02020500000000000000" pitchFamily="18" charset="-120"/>
              <a:cs typeface="+mn-cs"/>
            </a:endParaRPr>
          </a:p>
        </p:txBody>
      </p:sp>
      <p:sp>
        <p:nvSpPr>
          <p:cNvPr id="31" name="矩形 30">
            <a:extLst>
              <a:ext uri="{FF2B5EF4-FFF2-40B4-BE49-F238E27FC236}">
                <a16:creationId xmlns:a16="http://schemas.microsoft.com/office/drawing/2014/main" id="{6A4197D0-AD2F-419B-BC20-DABB0A101FF9}"/>
              </a:ext>
            </a:extLst>
          </p:cNvPr>
          <p:cNvSpPr/>
          <p:nvPr/>
        </p:nvSpPr>
        <p:spPr>
          <a:xfrm>
            <a:off x="7550091" y="1500991"/>
            <a:ext cx="3053594" cy="684000"/>
          </a:xfrm>
          <a:prstGeom prst="rect">
            <a:avLst/>
          </a:prstGeom>
          <a:solidFill>
            <a:srgbClr val="8FAADC"/>
          </a:solid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600" b="1" dirty="0">
                <a:solidFill>
                  <a:schemeClr val="tx1"/>
                </a:solidFill>
                <a:latin typeface="微軟正黑體" panose="020B0604030504040204" pitchFamily="34" charset="-120"/>
                <a:ea typeface="微軟正黑體" panose="020B0604030504040204" pitchFamily="34" charset="-120"/>
              </a:rPr>
              <a:t>宣告一個變數儲存方向</a:t>
            </a:r>
            <a:endParaRPr lang="en-US" altLang="zh-TW" sz="1600" b="1" dirty="0">
              <a:solidFill>
                <a:schemeClr val="tx1"/>
              </a:solidFill>
              <a:latin typeface="微軟正黑體" panose="020B0604030504040204" pitchFamily="34" charset="-120"/>
              <a:ea typeface="微軟正黑體" panose="020B0604030504040204" pitchFamily="34" charset="-120"/>
            </a:endParaRPr>
          </a:p>
          <a:p>
            <a:r>
              <a:rPr lang="zh-TW" altLang="en-US" sz="1600" b="1" dirty="0">
                <a:solidFill>
                  <a:schemeClr val="tx1"/>
                </a:solidFill>
                <a:latin typeface="微軟正黑體" panose="020B0604030504040204" pitchFamily="34" charset="-120"/>
                <a:ea typeface="微軟正黑體" panose="020B0604030504040204" pitchFamily="34" charset="-120"/>
              </a:rPr>
              <a:t>        兩個陣列用來儲存兩側邊線</a:t>
            </a:r>
          </a:p>
        </p:txBody>
      </p:sp>
      <p:grpSp>
        <p:nvGrpSpPr>
          <p:cNvPr id="28" name="群組 27">
            <a:extLst>
              <a:ext uri="{FF2B5EF4-FFF2-40B4-BE49-F238E27FC236}">
                <a16:creationId xmlns:a16="http://schemas.microsoft.com/office/drawing/2014/main" id="{E798E879-C418-49B5-8CBE-26A62EF1209C}"/>
              </a:ext>
            </a:extLst>
          </p:cNvPr>
          <p:cNvGrpSpPr/>
          <p:nvPr/>
        </p:nvGrpSpPr>
        <p:grpSpPr>
          <a:xfrm>
            <a:off x="388670" y="1479854"/>
            <a:ext cx="1575356" cy="2253247"/>
            <a:chOff x="9851318" y="4178217"/>
            <a:chExt cx="1575356" cy="2253247"/>
          </a:xfrm>
        </p:grpSpPr>
        <p:sp>
          <p:nvSpPr>
            <p:cNvPr id="29" name="양쪽 모서리가 둥근 사각형 59">
              <a:extLst>
                <a:ext uri="{FF2B5EF4-FFF2-40B4-BE49-F238E27FC236}">
                  <a16:creationId xmlns:a16="http://schemas.microsoft.com/office/drawing/2014/main" id="{9B04E1E8-42BD-4ED9-98CB-3D65B0DEE96A}"/>
                </a:ext>
              </a:extLst>
            </p:cNvPr>
            <p:cNvSpPr/>
            <p:nvPr/>
          </p:nvSpPr>
          <p:spPr>
            <a:xfrm>
              <a:off x="9865363" y="5704227"/>
              <a:ext cx="1561311" cy="727237"/>
            </a:xfrm>
            <a:prstGeom prst="round2SameRect">
              <a:avLst>
                <a:gd name="adj1" fmla="val 0"/>
                <a:gd name="adj2" fmla="val 116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遊戲玩法</a:t>
              </a:r>
              <a:endParaRPr lang="en-US" altLang="zh-TW" sz="1050" dirty="0">
                <a:solidFill>
                  <a:prstClr val="black">
                    <a:lumMod val="75000"/>
                    <a:lumOff val="25000"/>
                  </a:prstClr>
                </a:solidFill>
                <a:latin typeface="微軟正黑體" panose="020B0604030504040204" pitchFamily="34" charset="-120"/>
                <a:ea typeface="微軟正黑體" panose="020B0604030504040204" pitchFamily="34" charset="-120"/>
              </a:endParaRPr>
            </a:p>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貪吃蛇撞到牆死掉</a:t>
              </a:r>
              <a:endParaRPr lang="en-US" altLang="ko-KR" sz="1050" dirty="0">
                <a:solidFill>
                  <a:prstClr val="black">
                    <a:lumMod val="75000"/>
                    <a:lumOff val="25000"/>
                  </a:prstClr>
                </a:solidFill>
                <a:latin typeface="微軟正黑體" panose="020B0604030504040204" pitchFamily="34" charset="-120"/>
                <a:ea typeface="微軟正黑體" panose="020B0604030504040204" pitchFamily="34" charset="-120"/>
              </a:endParaRPr>
            </a:p>
          </p:txBody>
        </p:sp>
        <p:sp>
          <p:nvSpPr>
            <p:cNvPr id="30" name="한쪽 모서리가 둥근 사각형 60">
              <a:extLst>
                <a:ext uri="{FF2B5EF4-FFF2-40B4-BE49-F238E27FC236}">
                  <a16:creationId xmlns:a16="http://schemas.microsoft.com/office/drawing/2014/main" id="{DBAFDF89-EFC2-4623-AEE7-5A701CDFF892}"/>
                </a:ext>
              </a:extLst>
            </p:cNvPr>
            <p:cNvSpPr/>
            <p:nvPr/>
          </p:nvSpPr>
          <p:spPr>
            <a:xfrm>
              <a:off x="9865364" y="4178217"/>
              <a:ext cx="1561310" cy="1526011"/>
            </a:xfrm>
            <a:prstGeom prst="round1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微軟正黑體" panose="020B0604030504040204" pitchFamily="34" charset="-120"/>
              </a:endParaRPr>
            </a:p>
          </p:txBody>
        </p:sp>
        <p:pic>
          <p:nvPicPr>
            <p:cNvPr id="32" name="圖片 31">
              <a:extLst>
                <a:ext uri="{FF2B5EF4-FFF2-40B4-BE49-F238E27FC236}">
                  <a16:creationId xmlns:a16="http://schemas.microsoft.com/office/drawing/2014/main" id="{AC196581-8499-408F-ABDA-67A1E9F17823}"/>
                </a:ext>
              </a:extLst>
            </p:cNvPr>
            <p:cNvPicPr>
              <a:picLocks noChangeAspect="1"/>
            </p:cNvPicPr>
            <p:nvPr/>
          </p:nvPicPr>
          <p:blipFill>
            <a:blip r:embed="rId5"/>
            <a:stretch>
              <a:fillRect/>
            </a:stretch>
          </p:blipFill>
          <p:spPr>
            <a:xfrm>
              <a:off x="9866617" y="4503342"/>
              <a:ext cx="1558800" cy="1054152"/>
            </a:xfrm>
            <a:prstGeom prst="rect">
              <a:avLst/>
            </a:prstGeom>
          </p:spPr>
        </p:pic>
        <p:grpSp>
          <p:nvGrpSpPr>
            <p:cNvPr id="35" name="群組 34">
              <a:extLst>
                <a:ext uri="{FF2B5EF4-FFF2-40B4-BE49-F238E27FC236}">
                  <a16:creationId xmlns:a16="http://schemas.microsoft.com/office/drawing/2014/main" id="{5E7A08FA-ACAE-4BFD-94BB-0A88B1DF70DE}"/>
                </a:ext>
              </a:extLst>
            </p:cNvPr>
            <p:cNvGrpSpPr/>
            <p:nvPr/>
          </p:nvGrpSpPr>
          <p:grpSpPr>
            <a:xfrm>
              <a:off x="9851318" y="5406233"/>
              <a:ext cx="1575354" cy="415600"/>
              <a:chOff x="9851318" y="5406233"/>
              <a:chExt cx="1575354" cy="415600"/>
            </a:xfrm>
          </p:grpSpPr>
          <p:sp>
            <p:nvSpPr>
              <p:cNvPr id="36" name="모서리가 둥근 직사각형 62">
                <a:extLst>
                  <a:ext uri="{FF2B5EF4-FFF2-40B4-BE49-F238E27FC236}">
                    <a16:creationId xmlns:a16="http://schemas.microsoft.com/office/drawing/2014/main" id="{B46189B3-9BA9-4512-8F58-DCB22C094260}"/>
                  </a:ext>
                </a:extLst>
              </p:cNvPr>
              <p:cNvSpPr/>
              <p:nvPr/>
            </p:nvSpPr>
            <p:spPr>
              <a:xfrm>
                <a:off x="9865363" y="5409048"/>
                <a:ext cx="1561309" cy="412785"/>
              </a:xfrm>
              <a:prstGeom prst="roundRect">
                <a:avLst>
                  <a:gd name="adj" fmla="val 50000"/>
                </a:avLst>
              </a:prstGeom>
              <a:solidFill>
                <a:srgbClr val="3D5E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prstClr val="white"/>
                    </a:solidFill>
                    <a:latin typeface="微軟正黑體" panose="020B0604030504040204" pitchFamily="34" charset="-120"/>
                    <a:ea typeface="微軟正黑體" panose="020B0604030504040204" pitchFamily="34" charset="-120"/>
                  </a:rPr>
                  <a:t> 死亡</a:t>
                </a:r>
                <a:endParaRPr lang="en-US" altLang="ko-KR" sz="2400" b="1" dirty="0">
                  <a:solidFill>
                    <a:prstClr val="white"/>
                  </a:solidFill>
                  <a:latin typeface="微軟正黑體" panose="020B0604030504040204" pitchFamily="34" charset="-120"/>
                  <a:ea typeface="微軟正黑體" panose="020B0604030504040204" pitchFamily="34" charset="-120"/>
                </a:endParaRPr>
              </a:p>
            </p:txBody>
          </p:sp>
          <p:sp>
            <p:nvSpPr>
              <p:cNvPr id="37" name="타원 63">
                <a:extLst>
                  <a:ext uri="{FF2B5EF4-FFF2-40B4-BE49-F238E27FC236}">
                    <a16:creationId xmlns:a16="http://schemas.microsoft.com/office/drawing/2014/main" id="{6F9E57BB-BB1B-4980-B848-39F7B4394860}"/>
                  </a:ext>
                </a:extLst>
              </p:cNvPr>
              <p:cNvSpPr/>
              <p:nvPr/>
            </p:nvSpPr>
            <p:spPr>
              <a:xfrm>
                <a:off x="9851318" y="5406233"/>
                <a:ext cx="417675" cy="412786"/>
              </a:xfrm>
              <a:prstGeom prst="ellipse">
                <a:avLst/>
              </a:prstGeom>
              <a:solidFill>
                <a:schemeClr val="bg1"/>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200" b="1" dirty="0">
                    <a:solidFill>
                      <a:srgbClr val="3D5EDF"/>
                    </a:solidFill>
                    <a:latin typeface="微軟正黑體" panose="020B0604030504040204" pitchFamily="34" charset="-120"/>
                    <a:ea typeface="微軟正黑體" panose="020B0604030504040204" pitchFamily="34" charset="-120"/>
                  </a:rPr>
                  <a:t>0</a:t>
                </a:r>
                <a:r>
                  <a:rPr lang="en-US" altLang="zh-TW" sz="1200" b="1" dirty="0">
                    <a:solidFill>
                      <a:srgbClr val="3D5EDF"/>
                    </a:solidFill>
                    <a:latin typeface="微軟正黑體" panose="020B0604030504040204" pitchFamily="34" charset="-120"/>
                    <a:ea typeface="微軟正黑體" panose="020B0604030504040204" pitchFamily="34" charset="-120"/>
                  </a:rPr>
                  <a:t>7</a:t>
                </a:r>
                <a:endParaRPr lang="ko-KR" altLang="en-US" sz="1200" b="1" dirty="0">
                  <a:solidFill>
                    <a:srgbClr val="3D5EDF"/>
                  </a:solidFill>
                  <a:latin typeface="微軟正黑體" panose="020B0604030504040204" pitchFamily="34" charset="-120"/>
                </a:endParaRPr>
              </a:p>
            </p:txBody>
          </p:sp>
        </p:grpSp>
      </p:grpSp>
      <p:sp>
        <p:nvSpPr>
          <p:cNvPr id="38" name="箭號: 向右 37">
            <a:extLst>
              <a:ext uri="{FF2B5EF4-FFF2-40B4-BE49-F238E27FC236}">
                <a16:creationId xmlns:a16="http://schemas.microsoft.com/office/drawing/2014/main" id="{580CEDBE-D2BF-424B-A9F9-8F7748007C8C}"/>
              </a:ext>
            </a:extLst>
          </p:cNvPr>
          <p:cNvSpPr/>
          <p:nvPr/>
        </p:nvSpPr>
        <p:spPr>
          <a:xfrm>
            <a:off x="6199451" y="4884104"/>
            <a:ext cx="553673" cy="307609"/>
          </a:xfrm>
          <a:prstGeom prst="rightArrow">
            <a:avLst>
              <a:gd name="adj1" fmla="val 39092"/>
              <a:gd name="adj2" fmla="val 6403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7" name="十字形 6">
            <a:extLst>
              <a:ext uri="{FF2B5EF4-FFF2-40B4-BE49-F238E27FC236}">
                <a16:creationId xmlns:a16="http://schemas.microsoft.com/office/drawing/2014/main" id="{A16FA76E-E12A-4885-AEF4-5FC8B264C6F4}"/>
              </a:ext>
            </a:extLst>
          </p:cNvPr>
          <p:cNvSpPr/>
          <p:nvPr/>
        </p:nvSpPr>
        <p:spPr>
          <a:xfrm>
            <a:off x="6884527" y="4882140"/>
            <a:ext cx="302004" cy="319001"/>
          </a:xfrm>
          <a:prstGeom prst="plus">
            <a:avLst>
              <a:gd name="adj" fmla="val 3427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矩形 42">
            <a:extLst>
              <a:ext uri="{FF2B5EF4-FFF2-40B4-BE49-F238E27FC236}">
                <a16:creationId xmlns:a16="http://schemas.microsoft.com/office/drawing/2014/main" id="{06006303-49C5-4161-BEC8-9B18A76E6C85}"/>
              </a:ext>
            </a:extLst>
          </p:cNvPr>
          <p:cNvSpPr/>
          <p:nvPr/>
        </p:nvSpPr>
        <p:spPr>
          <a:xfrm>
            <a:off x="7363502" y="4862173"/>
            <a:ext cx="1008711" cy="346318"/>
          </a:xfrm>
          <a:prstGeom prst="rect">
            <a:avLst/>
          </a:prstGeom>
          <a:solidFill>
            <a:srgbClr val="8FAADC"/>
          </a:solid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600" b="1" dirty="0">
                <a:solidFill>
                  <a:schemeClr val="tx1"/>
                </a:solidFill>
                <a:latin typeface="微軟正黑體" panose="020B0604030504040204" pitchFamily="34" charset="-120"/>
                <a:ea typeface="微軟正黑體" panose="020B0604030504040204" pitchFamily="34" charset="-120"/>
              </a:rPr>
              <a:t>右側邊線</a:t>
            </a:r>
          </a:p>
        </p:txBody>
      </p:sp>
      <p:sp>
        <p:nvSpPr>
          <p:cNvPr id="44" name="箭號: 向右 43">
            <a:extLst>
              <a:ext uri="{FF2B5EF4-FFF2-40B4-BE49-F238E27FC236}">
                <a16:creationId xmlns:a16="http://schemas.microsoft.com/office/drawing/2014/main" id="{7E84CE9A-C3E5-4AE0-A8B1-A9E0FFCBA055}"/>
              </a:ext>
            </a:extLst>
          </p:cNvPr>
          <p:cNvSpPr/>
          <p:nvPr/>
        </p:nvSpPr>
        <p:spPr>
          <a:xfrm flipH="1">
            <a:off x="6165895" y="5338703"/>
            <a:ext cx="553673" cy="307609"/>
          </a:xfrm>
          <a:prstGeom prst="rightArrow">
            <a:avLst>
              <a:gd name="adj1" fmla="val 39092"/>
              <a:gd name="adj2" fmla="val 6403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45" name="十字形 44">
            <a:extLst>
              <a:ext uri="{FF2B5EF4-FFF2-40B4-BE49-F238E27FC236}">
                <a16:creationId xmlns:a16="http://schemas.microsoft.com/office/drawing/2014/main" id="{A25D953B-238E-4D3A-86AF-B7AA3FAB9CC7}"/>
              </a:ext>
            </a:extLst>
          </p:cNvPr>
          <p:cNvSpPr/>
          <p:nvPr/>
        </p:nvSpPr>
        <p:spPr>
          <a:xfrm>
            <a:off x="6892916" y="5336739"/>
            <a:ext cx="302004" cy="319001"/>
          </a:xfrm>
          <a:prstGeom prst="plus">
            <a:avLst>
              <a:gd name="adj" fmla="val 3427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矩形 45">
            <a:extLst>
              <a:ext uri="{FF2B5EF4-FFF2-40B4-BE49-F238E27FC236}">
                <a16:creationId xmlns:a16="http://schemas.microsoft.com/office/drawing/2014/main" id="{4D5F282A-4658-4B0E-88E6-050B6ED52277}"/>
              </a:ext>
            </a:extLst>
          </p:cNvPr>
          <p:cNvSpPr/>
          <p:nvPr/>
        </p:nvSpPr>
        <p:spPr>
          <a:xfrm>
            <a:off x="7371891" y="5316772"/>
            <a:ext cx="1008711" cy="346318"/>
          </a:xfrm>
          <a:prstGeom prst="rect">
            <a:avLst/>
          </a:prstGeom>
          <a:solidFill>
            <a:srgbClr val="8FAADC"/>
          </a:solid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600" b="1" dirty="0">
                <a:solidFill>
                  <a:schemeClr val="tx1"/>
                </a:solidFill>
                <a:latin typeface="微軟正黑體" panose="020B0604030504040204" pitchFamily="34" charset="-120"/>
                <a:ea typeface="微軟正黑體" panose="020B0604030504040204" pitchFamily="34" charset="-120"/>
              </a:rPr>
              <a:t>左側邊線</a:t>
            </a:r>
          </a:p>
        </p:txBody>
      </p:sp>
      <p:sp>
        <p:nvSpPr>
          <p:cNvPr id="47" name="箭號: 向右 46">
            <a:extLst>
              <a:ext uri="{FF2B5EF4-FFF2-40B4-BE49-F238E27FC236}">
                <a16:creationId xmlns:a16="http://schemas.microsoft.com/office/drawing/2014/main" id="{628727DD-6894-469E-B0DC-7752B7865281}"/>
              </a:ext>
            </a:extLst>
          </p:cNvPr>
          <p:cNvSpPr/>
          <p:nvPr/>
        </p:nvSpPr>
        <p:spPr>
          <a:xfrm rot="16200000">
            <a:off x="6295369" y="5793230"/>
            <a:ext cx="360000" cy="306000"/>
          </a:xfrm>
          <a:prstGeom prst="rightArrow">
            <a:avLst>
              <a:gd name="adj1" fmla="val 39092"/>
              <a:gd name="adj2" fmla="val 6403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dirty="0"/>
          </a:p>
        </p:txBody>
      </p:sp>
      <p:sp>
        <p:nvSpPr>
          <p:cNvPr id="48" name="十字形 47">
            <a:extLst>
              <a:ext uri="{FF2B5EF4-FFF2-40B4-BE49-F238E27FC236}">
                <a16:creationId xmlns:a16="http://schemas.microsoft.com/office/drawing/2014/main" id="{646A3C36-B8EB-4D43-87BE-4A316DE841B7}"/>
              </a:ext>
            </a:extLst>
          </p:cNvPr>
          <p:cNvSpPr/>
          <p:nvPr/>
        </p:nvSpPr>
        <p:spPr>
          <a:xfrm>
            <a:off x="6901305" y="5793038"/>
            <a:ext cx="302004" cy="319001"/>
          </a:xfrm>
          <a:prstGeom prst="plus">
            <a:avLst>
              <a:gd name="adj" fmla="val 3427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48">
            <a:extLst>
              <a:ext uri="{FF2B5EF4-FFF2-40B4-BE49-F238E27FC236}">
                <a16:creationId xmlns:a16="http://schemas.microsoft.com/office/drawing/2014/main" id="{0007A126-33BF-4ECD-87EA-BE87A892A4E2}"/>
              </a:ext>
            </a:extLst>
          </p:cNvPr>
          <p:cNvSpPr/>
          <p:nvPr/>
        </p:nvSpPr>
        <p:spPr>
          <a:xfrm>
            <a:off x="7380280" y="5773071"/>
            <a:ext cx="1008711" cy="346318"/>
          </a:xfrm>
          <a:prstGeom prst="rect">
            <a:avLst/>
          </a:prstGeom>
          <a:solidFill>
            <a:srgbClr val="8FAADC"/>
          </a:solid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600" b="1" dirty="0">
                <a:solidFill>
                  <a:schemeClr val="tx1"/>
                </a:solidFill>
                <a:latin typeface="微軟正黑體" panose="020B0604030504040204" pitchFamily="34" charset="-120"/>
                <a:ea typeface="微軟正黑體" panose="020B0604030504040204" pitchFamily="34" charset="-120"/>
              </a:rPr>
              <a:t>上側邊線</a:t>
            </a:r>
          </a:p>
        </p:txBody>
      </p:sp>
      <p:sp>
        <p:nvSpPr>
          <p:cNvPr id="51" name="十字形 50">
            <a:extLst>
              <a:ext uri="{FF2B5EF4-FFF2-40B4-BE49-F238E27FC236}">
                <a16:creationId xmlns:a16="http://schemas.microsoft.com/office/drawing/2014/main" id="{DF90F252-B71F-42FC-B6AD-561EBA08E0C9}"/>
              </a:ext>
            </a:extLst>
          </p:cNvPr>
          <p:cNvSpPr/>
          <p:nvPr/>
        </p:nvSpPr>
        <p:spPr>
          <a:xfrm>
            <a:off x="6909694" y="6247637"/>
            <a:ext cx="302004" cy="319001"/>
          </a:xfrm>
          <a:prstGeom prst="plus">
            <a:avLst>
              <a:gd name="adj" fmla="val 3427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51">
            <a:extLst>
              <a:ext uri="{FF2B5EF4-FFF2-40B4-BE49-F238E27FC236}">
                <a16:creationId xmlns:a16="http://schemas.microsoft.com/office/drawing/2014/main" id="{EE5A9DC0-F8C2-44D2-92A1-D9D4A531DFCA}"/>
              </a:ext>
            </a:extLst>
          </p:cNvPr>
          <p:cNvSpPr/>
          <p:nvPr/>
        </p:nvSpPr>
        <p:spPr>
          <a:xfrm>
            <a:off x="7388669" y="6227670"/>
            <a:ext cx="1008711" cy="346318"/>
          </a:xfrm>
          <a:prstGeom prst="rect">
            <a:avLst/>
          </a:prstGeom>
          <a:solidFill>
            <a:srgbClr val="8FAADC"/>
          </a:solid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600" b="1" dirty="0">
                <a:solidFill>
                  <a:schemeClr val="tx1"/>
                </a:solidFill>
                <a:latin typeface="微軟正黑體" panose="020B0604030504040204" pitchFamily="34" charset="-120"/>
                <a:ea typeface="微軟正黑體" panose="020B0604030504040204" pitchFamily="34" charset="-120"/>
              </a:rPr>
              <a:t>下側邊線</a:t>
            </a:r>
          </a:p>
        </p:txBody>
      </p:sp>
      <p:sp>
        <p:nvSpPr>
          <p:cNvPr id="53" name="箭號: 向右 52">
            <a:extLst>
              <a:ext uri="{FF2B5EF4-FFF2-40B4-BE49-F238E27FC236}">
                <a16:creationId xmlns:a16="http://schemas.microsoft.com/office/drawing/2014/main" id="{8343EDC9-4B43-483F-9997-B60CFE72CA3E}"/>
              </a:ext>
            </a:extLst>
          </p:cNvPr>
          <p:cNvSpPr/>
          <p:nvPr/>
        </p:nvSpPr>
        <p:spPr>
          <a:xfrm rot="5400000" flipV="1">
            <a:off x="6295369" y="6280077"/>
            <a:ext cx="360000" cy="306000"/>
          </a:xfrm>
          <a:prstGeom prst="rightArrow">
            <a:avLst>
              <a:gd name="adj1" fmla="val 39092"/>
              <a:gd name="adj2" fmla="val 6403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dirty="0"/>
          </a:p>
        </p:txBody>
      </p:sp>
      <p:sp>
        <p:nvSpPr>
          <p:cNvPr id="9" name="文字方塊 8">
            <a:extLst>
              <a:ext uri="{FF2B5EF4-FFF2-40B4-BE49-F238E27FC236}">
                <a16:creationId xmlns:a16="http://schemas.microsoft.com/office/drawing/2014/main" id="{A3226730-1F0D-47FD-838D-1F4CA781943A}"/>
              </a:ext>
            </a:extLst>
          </p:cNvPr>
          <p:cNvSpPr txBox="1"/>
          <p:nvPr/>
        </p:nvSpPr>
        <p:spPr>
          <a:xfrm>
            <a:off x="6184247" y="5773071"/>
            <a:ext cx="682205" cy="369332"/>
          </a:xfrm>
          <a:prstGeom prst="rect">
            <a:avLst/>
          </a:prstGeom>
          <a:noFill/>
        </p:spPr>
        <p:txBody>
          <a:bodyPr wrap="square" rtlCol="0">
            <a:spAutoFit/>
          </a:bodyPr>
          <a:lstStyle/>
          <a:p>
            <a:r>
              <a:rPr lang="en-US" altLang="zh-TW" dirty="0">
                <a:solidFill>
                  <a:schemeClr val="bg1"/>
                </a:solidFill>
              </a:rPr>
              <a:t>-10</a:t>
            </a:r>
            <a:endParaRPr lang="zh-TW" altLang="en-US" dirty="0">
              <a:solidFill>
                <a:schemeClr val="bg1"/>
              </a:solidFill>
            </a:endParaRPr>
          </a:p>
        </p:txBody>
      </p:sp>
      <p:sp>
        <p:nvSpPr>
          <p:cNvPr id="54" name="文字方塊 53">
            <a:extLst>
              <a:ext uri="{FF2B5EF4-FFF2-40B4-BE49-F238E27FC236}">
                <a16:creationId xmlns:a16="http://schemas.microsoft.com/office/drawing/2014/main" id="{A8C5319C-FB18-4372-B2AB-2C5FD98222A5}"/>
              </a:ext>
            </a:extLst>
          </p:cNvPr>
          <p:cNvSpPr txBox="1"/>
          <p:nvPr/>
        </p:nvSpPr>
        <p:spPr>
          <a:xfrm>
            <a:off x="6142655" y="6235635"/>
            <a:ext cx="682205" cy="369332"/>
          </a:xfrm>
          <a:prstGeom prst="rect">
            <a:avLst/>
          </a:prstGeom>
          <a:noFill/>
        </p:spPr>
        <p:txBody>
          <a:bodyPr wrap="square" rtlCol="0">
            <a:spAutoFit/>
          </a:bodyPr>
          <a:lstStyle/>
          <a:p>
            <a:r>
              <a:rPr lang="en-US" altLang="zh-TW" dirty="0">
                <a:solidFill>
                  <a:schemeClr val="bg1"/>
                </a:solidFill>
              </a:rPr>
              <a:t>+10</a:t>
            </a:r>
            <a:endParaRPr lang="zh-TW" altLang="en-US" dirty="0">
              <a:solidFill>
                <a:schemeClr val="bg1"/>
              </a:solidFill>
            </a:endParaRPr>
          </a:p>
        </p:txBody>
      </p:sp>
    </p:spTree>
    <p:extLst>
      <p:ext uri="{BB962C8B-B14F-4D97-AF65-F5344CB8AC3E}">
        <p14:creationId xmlns:p14="http://schemas.microsoft.com/office/powerpoint/2010/main" val="15370360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9ECF1"/>
        </a:solidFill>
        <a:effectLst/>
      </p:bgPr>
    </p:bg>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3B0C0C12-C77E-406C-8035-14F1E9A640C1}"/>
              </a:ext>
            </a:extLst>
          </p:cNvPr>
          <p:cNvSpPr/>
          <p:nvPr/>
        </p:nvSpPr>
        <p:spPr>
          <a:xfrm>
            <a:off x="0" y="2749098"/>
            <a:ext cx="12192000" cy="1325563"/>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3200" b="1" i="1" kern="0" dirty="0">
                <a:solidFill>
                  <a:prstClr val="black">
                    <a:lumMod val="75000"/>
                    <a:lumOff val="25000"/>
                  </a:prstClr>
                </a:solidFill>
                <a:latin typeface="微軟正黑體" panose="020B0604030504040204" pitchFamily="34" charset="-120"/>
                <a:ea typeface="微軟正黑體" panose="020B0604030504040204" pitchFamily="34" charset="-120"/>
              </a:rPr>
              <a:t>二</a:t>
            </a:r>
            <a:r>
              <a:rPr kumimoji="0" lang="zh-TW" altLang="en-US" sz="32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rPr>
              <a:t>、踩地雷</a:t>
            </a:r>
          </a:p>
        </p:txBody>
      </p:sp>
    </p:spTree>
    <p:extLst>
      <p:ext uri="{BB962C8B-B14F-4D97-AF65-F5344CB8AC3E}">
        <p14:creationId xmlns:p14="http://schemas.microsoft.com/office/powerpoint/2010/main" val="400617352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9ECF1"/>
        </a:solidFill>
        <a:effectLst/>
      </p:bgPr>
    </p:bg>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3B0C0C12-C77E-406C-8035-14F1E9A640C1}"/>
              </a:ext>
            </a:extLst>
          </p:cNvPr>
          <p:cNvSpPr/>
          <p:nvPr/>
        </p:nvSpPr>
        <p:spPr>
          <a:xfrm>
            <a:off x="292100" y="308161"/>
            <a:ext cx="11607800" cy="684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000" b="1" i="1" kern="0" dirty="0">
                <a:solidFill>
                  <a:prstClr val="black">
                    <a:lumMod val="75000"/>
                    <a:lumOff val="25000"/>
                  </a:prstClr>
                </a:solidFill>
                <a:latin typeface="微軟正黑體" panose="020B0604030504040204" pitchFamily="34" charset="-120"/>
                <a:ea typeface="微軟正黑體" panose="020B0604030504040204" pitchFamily="34" charset="-120"/>
              </a:rPr>
              <a:t>2.1</a:t>
            </a:r>
            <a:r>
              <a:rPr lang="zh-TW" altLang="en-US" sz="3000" b="1" i="1" kern="0" dirty="0">
                <a:solidFill>
                  <a:prstClr val="black">
                    <a:lumMod val="75000"/>
                    <a:lumOff val="25000"/>
                  </a:prstClr>
                </a:solidFill>
                <a:latin typeface="微軟正黑體" panose="020B0604030504040204" pitchFamily="34" charset="-120"/>
                <a:ea typeface="微軟正黑體" panose="020B0604030504040204" pitchFamily="34" charset="-120"/>
              </a:rPr>
              <a:t> 遊戲介紹</a:t>
            </a:r>
            <a:endParaRPr kumimoji="0" lang="en-US" altLang="ko-KR" sz="30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endParaRPr>
          </a:p>
        </p:txBody>
      </p:sp>
      <p:sp>
        <p:nvSpPr>
          <p:cNvPr id="7" name="사각형: 둥근 모서리 5">
            <a:extLst>
              <a:ext uri="{FF2B5EF4-FFF2-40B4-BE49-F238E27FC236}">
                <a16:creationId xmlns:a16="http://schemas.microsoft.com/office/drawing/2014/main" id="{C6CF0462-A57C-4C18-A60D-F450B6EA29D1}"/>
              </a:ext>
            </a:extLst>
          </p:cNvPr>
          <p:cNvSpPr/>
          <p:nvPr/>
        </p:nvSpPr>
        <p:spPr>
          <a:xfrm>
            <a:off x="292100" y="1539479"/>
            <a:ext cx="8491173" cy="5429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000" b="1" kern="0" dirty="0">
                <a:solidFill>
                  <a:prstClr val="black">
                    <a:lumMod val="75000"/>
                    <a:lumOff val="25000"/>
                  </a:prstClr>
                </a:solidFill>
                <a:latin typeface="微軟正黑體" panose="020B0604030504040204" pitchFamily="34" charset="-120"/>
                <a:ea typeface="微軟正黑體" panose="020B0604030504040204" pitchFamily="34" charset="-120"/>
              </a:rPr>
              <a:t> 玩家找出所有沒有地雷的方格。</a:t>
            </a:r>
            <a:endParaRPr kumimoji="0" lang="en-US" altLang="ko-KR" sz="600" b="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endParaRPr>
          </a:p>
        </p:txBody>
      </p:sp>
      <p:sp>
        <p:nvSpPr>
          <p:cNvPr id="9" name="文字方塊 8">
            <a:extLst>
              <a:ext uri="{FF2B5EF4-FFF2-40B4-BE49-F238E27FC236}">
                <a16:creationId xmlns:a16="http://schemas.microsoft.com/office/drawing/2014/main" id="{A6E07432-6298-471E-8035-9E6DFEDDE6BB}"/>
              </a:ext>
            </a:extLst>
          </p:cNvPr>
          <p:cNvSpPr txBox="1"/>
          <p:nvPr/>
        </p:nvSpPr>
        <p:spPr>
          <a:xfrm>
            <a:off x="6632196" y="6564654"/>
            <a:ext cx="5543026" cy="276999"/>
          </a:xfrm>
          <a:prstGeom prst="rect">
            <a:avLst/>
          </a:prstGeom>
          <a:noFill/>
          <a:ln>
            <a:solidFill>
              <a:srgbClr val="FF0000"/>
            </a:solidFill>
          </a:ln>
        </p:spPr>
        <p:txBody>
          <a:bodyPr wrap="square">
            <a:spAutoFit/>
          </a:bodyPr>
          <a:lstStyle/>
          <a:p>
            <a:pPr algn="ctr"/>
            <a:r>
              <a:rPr lang="zh-TW" altLang="en-US" sz="1200" kern="0" dirty="0">
                <a:solidFill>
                  <a:prstClr val="black">
                    <a:lumMod val="75000"/>
                    <a:lumOff val="25000"/>
                  </a:prstClr>
                </a:solidFill>
                <a:latin typeface="微軟正黑體" panose="020B0604030504040204" pitchFamily="34" charset="-120"/>
                <a:ea typeface="微軟正黑體" panose="020B0604030504040204" pitchFamily="34" charset="-120"/>
              </a:rPr>
              <a:t>引用</a:t>
            </a:r>
            <a:r>
              <a:rPr lang="en-US" altLang="zh-TW" sz="1200" kern="0" dirty="0">
                <a:solidFill>
                  <a:prstClr val="black">
                    <a:lumMod val="75000"/>
                    <a:lumOff val="25000"/>
                  </a:prstClr>
                </a:solidFill>
                <a:latin typeface="微軟正黑體" panose="020B0604030504040204" pitchFamily="34" charset="-120"/>
                <a:ea typeface="微軟正黑體" panose="020B0604030504040204" pitchFamily="34" charset="-120"/>
              </a:rPr>
              <a:t>:</a:t>
            </a:r>
            <a:r>
              <a:rPr lang="zh-TW" altLang="en-US" sz="1200" kern="0" dirty="0">
                <a:solidFill>
                  <a:prstClr val="black">
                    <a:lumMod val="75000"/>
                    <a:lumOff val="25000"/>
                  </a:prstClr>
                </a:solidFill>
                <a:latin typeface="微軟正黑體" panose="020B0604030504040204" pitchFamily="34" charset="-120"/>
                <a:ea typeface="微軟正黑體" panose="020B0604030504040204" pitchFamily="34" charset="-120"/>
              </a:rPr>
              <a:t> </a:t>
            </a:r>
            <a:r>
              <a:rPr lang="en-US" altLang="zh-TW" sz="1200" kern="0" dirty="0">
                <a:solidFill>
                  <a:prstClr val="black">
                    <a:lumMod val="75000"/>
                    <a:lumOff val="25000"/>
                  </a:prstClr>
                </a:solidFill>
                <a:latin typeface="微軟正黑體" panose="020B0604030504040204" pitchFamily="34" charset="-120"/>
                <a:ea typeface="微軟正黑體" panose="020B0604030504040204" pitchFamily="34" charset="-120"/>
              </a:rPr>
              <a:t>https://zh.wikipedia.org/wiki/%E8%B8%A9%E5%9C%B0%E9%9B%B7</a:t>
            </a:r>
            <a:endParaRPr lang="zh-TW" altLang="en-US" sz="1200" dirty="0">
              <a:latin typeface="微軟正黑體" panose="020B0604030504040204" pitchFamily="34" charset="-120"/>
              <a:ea typeface="微軟正黑體" panose="020B0604030504040204" pitchFamily="34" charset="-120"/>
            </a:endParaRPr>
          </a:p>
        </p:txBody>
      </p:sp>
      <p:pic>
        <p:nvPicPr>
          <p:cNvPr id="10" name="圖片 9">
            <a:extLst>
              <a:ext uri="{FF2B5EF4-FFF2-40B4-BE49-F238E27FC236}">
                <a16:creationId xmlns:a16="http://schemas.microsoft.com/office/drawing/2014/main" id="{FDE61DD3-F36B-4D65-A2AA-F7C926B465D7}"/>
              </a:ext>
            </a:extLst>
          </p:cNvPr>
          <p:cNvPicPr>
            <a:picLocks noChangeAspect="1"/>
          </p:cNvPicPr>
          <p:nvPr/>
        </p:nvPicPr>
        <p:blipFill>
          <a:blip r:embed="rId3"/>
          <a:stretch>
            <a:fillRect/>
          </a:stretch>
        </p:blipFill>
        <p:spPr>
          <a:xfrm>
            <a:off x="432511" y="3645627"/>
            <a:ext cx="8845713" cy="1903168"/>
          </a:xfrm>
          <a:prstGeom prst="rect">
            <a:avLst/>
          </a:prstGeom>
        </p:spPr>
      </p:pic>
      <p:pic>
        <p:nvPicPr>
          <p:cNvPr id="12" name="圖片 11" descr="一張含有 文字, 計算機 的圖片&#10;&#10;自動產生的描述">
            <a:extLst>
              <a:ext uri="{FF2B5EF4-FFF2-40B4-BE49-F238E27FC236}">
                <a16:creationId xmlns:a16="http://schemas.microsoft.com/office/drawing/2014/main" id="{FE652DE6-833B-4A60-ADCD-F6E24B4351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1872" y="3645627"/>
            <a:ext cx="1819100" cy="2450435"/>
          </a:xfrm>
          <a:prstGeom prst="rect">
            <a:avLst/>
          </a:prstGeom>
        </p:spPr>
      </p:pic>
    </p:spTree>
    <p:extLst>
      <p:ext uri="{BB962C8B-B14F-4D97-AF65-F5344CB8AC3E}">
        <p14:creationId xmlns:p14="http://schemas.microsoft.com/office/powerpoint/2010/main" val="415077695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9ECF1"/>
        </a:solidFill>
        <a:effectLst/>
      </p:bgPr>
    </p:bg>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3B0C0C12-C77E-406C-8035-14F1E9A640C1}"/>
              </a:ext>
            </a:extLst>
          </p:cNvPr>
          <p:cNvSpPr/>
          <p:nvPr/>
        </p:nvSpPr>
        <p:spPr>
          <a:xfrm>
            <a:off x="292100" y="308161"/>
            <a:ext cx="11607800" cy="684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000" b="1" i="1" kern="0" dirty="0">
                <a:solidFill>
                  <a:prstClr val="black">
                    <a:lumMod val="75000"/>
                    <a:lumOff val="25000"/>
                  </a:prstClr>
                </a:solidFill>
                <a:latin typeface="微軟正黑體" panose="020B0604030504040204" pitchFamily="34" charset="-120"/>
                <a:ea typeface="微軟正黑體" panose="020B0604030504040204" pitchFamily="34" charset="-120"/>
              </a:rPr>
              <a:t>2</a:t>
            </a:r>
            <a:r>
              <a:rPr kumimoji="0" lang="en-US" altLang="zh-TW"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.2</a:t>
            </a:r>
            <a:r>
              <a:rPr kumimoji="0" lang="zh-TW" altLang="en-US"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 遊戲</a:t>
            </a:r>
            <a:r>
              <a:rPr lang="zh-TW" altLang="en-US" sz="3000" b="1" i="1" kern="0" dirty="0">
                <a:solidFill>
                  <a:prstClr val="black">
                    <a:lumMod val="75000"/>
                    <a:lumOff val="25000"/>
                  </a:prstClr>
                </a:solidFill>
                <a:latin typeface="微軟正黑體" panose="020B0604030504040204" pitchFamily="34" charset="-120"/>
                <a:ea typeface="微軟正黑體" panose="020B0604030504040204" pitchFamily="34" charset="-120"/>
              </a:rPr>
              <a:t>介面</a:t>
            </a:r>
            <a:endParaRPr kumimoji="0" lang="en-US" altLang="ko-KR" sz="30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endParaRPr>
          </a:p>
        </p:txBody>
      </p:sp>
      <p:sp>
        <p:nvSpPr>
          <p:cNvPr id="64" name="한쪽 모서리가 둥근 사각형 60">
            <a:extLst>
              <a:ext uri="{FF2B5EF4-FFF2-40B4-BE49-F238E27FC236}">
                <a16:creationId xmlns:a16="http://schemas.microsoft.com/office/drawing/2014/main" id="{AFB0B930-540F-47FF-AC56-496DF3224B46}"/>
              </a:ext>
            </a:extLst>
          </p:cNvPr>
          <p:cNvSpPr/>
          <p:nvPr/>
        </p:nvSpPr>
        <p:spPr>
          <a:xfrm>
            <a:off x="3108166" y="2124363"/>
            <a:ext cx="2233275" cy="3999346"/>
          </a:xfrm>
          <a:prstGeom prst="round1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微軟正黑體" panose="020B0604030504040204" pitchFamily="34" charset="-120"/>
            </a:endParaRPr>
          </a:p>
        </p:txBody>
      </p:sp>
      <p:sp>
        <p:nvSpPr>
          <p:cNvPr id="70" name="한쪽 모서리가 둥근 사각형 60">
            <a:extLst>
              <a:ext uri="{FF2B5EF4-FFF2-40B4-BE49-F238E27FC236}">
                <a16:creationId xmlns:a16="http://schemas.microsoft.com/office/drawing/2014/main" id="{8B900BE8-4C63-4D17-A626-64E5A8E92AC7}"/>
              </a:ext>
            </a:extLst>
          </p:cNvPr>
          <p:cNvSpPr/>
          <p:nvPr/>
        </p:nvSpPr>
        <p:spPr>
          <a:xfrm>
            <a:off x="6192670" y="2124363"/>
            <a:ext cx="2233275" cy="3999346"/>
          </a:xfrm>
          <a:prstGeom prst="round1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微軟正黑體" panose="020B0604030504040204" pitchFamily="34" charset="-120"/>
            </a:endParaRPr>
          </a:p>
        </p:txBody>
      </p:sp>
      <p:cxnSp>
        <p:nvCxnSpPr>
          <p:cNvPr id="14" name="直線單箭頭接點 13">
            <a:extLst>
              <a:ext uri="{FF2B5EF4-FFF2-40B4-BE49-F238E27FC236}">
                <a16:creationId xmlns:a16="http://schemas.microsoft.com/office/drawing/2014/main" id="{F474D048-911F-43CE-90CB-64ADB343D656}"/>
              </a:ext>
            </a:extLst>
          </p:cNvPr>
          <p:cNvCxnSpPr/>
          <p:nvPr/>
        </p:nvCxnSpPr>
        <p:spPr>
          <a:xfrm>
            <a:off x="5541818" y="6086764"/>
            <a:ext cx="387927" cy="0"/>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 name="圖片 2">
            <a:extLst>
              <a:ext uri="{FF2B5EF4-FFF2-40B4-BE49-F238E27FC236}">
                <a16:creationId xmlns:a16="http://schemas.microsoft.com/office/drawing/2014/main" id="{AFC57C4F-80C3-435A-90C4-9F74D0E8A855}"/>
              </a:ext>
            </a:extLst>
          </p:cNvPr>
          <p:cNvPicPr>
            <a:picLocks noChangeAspect="1"/>
          </p:cNvPicPr>
          <p:nvPr/>
        </p:nvPicPr>
        <p:blipFill>
          <a:blip r:embed="rId3"/>
          <a:stretch>
            <a:fillRect/>
          </a:stretch>
        </p:blipFill>
        <p:spPr>
          <a:xfrm>
            <a:off x="6192669" y="2424009"/>
            <a:ext cx="2232000" cy="3588229"/>
          </a:xfrm>
          <a:prstGeom prst="rect">
            <a:avLst/>
          </a:prstGeom>
        </p:spPr>
      </p:pic>
      <p:grpSp>
        <p:nvGrpSpPr>
          <p:cNvPr id="71" name="그룹 61">
            <a:extLst>
              <a:ext uri="{FF2B5EF4-FFF2-40B4-BE49-F238E27FC236}">
                <a16:creationId xmlns:a16="http://schemas.microsoft.com/office/drawing/2014/main" id="{34F066CE-266E-47FA-B756-7BB607D37D96}"/>
              </a:ext>
            </a:extLst>
          </p:cNvPr>
          <p:cNvGrpSpPr/>
          <p:nvPr/>
        </p:nvGrpSpPr>
        <p:grpSpPr>
          <a:xfrm>
            <a:off x="6192670" y="5874363"/>
            <a:ext cx="2253363" cy="415600"/>
            <a:chOff x="9749295" y="2057983"/>
            <a:chExt cx="4178739" cy="737288"/>
          </a:xfrm>
        </p:grpSpPr>
        <p:sp>
          <p:nvSpPr>
            <p:cNvPr id="72" name="모서리가 둥근 직사각형 62">
              <a:extLst>
                <a:ext uri="{FF2B5EF4-FFF2-40B4-BE49-F238E27FC236}">
                  <a16:creationId xmlns:a16="http://schemas.microsoft.com/office/drawing/2014/main" id="{DC9411EE-0D5C-4600-8781-FE466F846EF9}"/>
                </a:ext>
              </a:extLst>
            </p:cNvPr>
            <p:cNvSpPr/>
            <p:nvPr/>
          </p:nvSpPr>
          <p:spPr>
            <a:xfrm>
              <a:off x="9786550" y="2062977"/>
              <a:ext cx="4141484" cy="732294"/>
            </a:xfrm>
            <a:prstGeom prst="roundRect">
              <a:avLst>
                <a:gd name="adj" fmla="val 50000"/>
              </a:avLst>
            </a:prstGeom>
            <a:solidFill>
              <a:srgbClr val="3D5E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prstClr val="white"/>
                  </a:solidFill>
                  <a:latin typeface="微軟正黑體" panose="020B0604030504040204" pitchFamily="34" charset="-120"/>
                  <a:ea typeface="微軟正黑體" panose="020B0604030504040204" pitchFamily="34" charset="-120"/>
                </a:rPr>
                <a:t> 遊戲畫面</a:t>
              </a:r>
              <a:endParaRPr lang="en-US" altLang="ko-KR" sz="2400" b="1" dirty="0">
                <a:solidFill>
                  <a:prstClr val="white"/>
                </a:solidFill>
                <a:latin typeface="微軟正黑體" panose="020B0604030504040204" pitchFamily="34" charset="-120"/>
                <a:ea typeface="微軟正黑體" panose="020B0604030504040204" pitchFamily="34" charset="-120"/>
              </a:endParaRPr>
            </a:p>
          </p:txBody>
        </p:sp>
        <p:sp>
          <p:nvSpPr>
            <p:cNvPr id="73" name="타원 63">
              <a:extLst>
                <a:ext uri="{FF2B5EF4-FFF2-40B4-BE49-F238E27FC236}">
                  <a16:creationId xmlns:a16="http://schemas.microsoft.com/office/drawing/2014/main" id="{16452083-DF9C-4558-9404-96424264268E}"/>
                </a:ext>
              </a:extLst>
            </p:cNvPr>
            <p:cNvSpPr/>
            <p:nvPr/>
          </p:nvSpPr>
          <p:spPr>
            <a:xfrm>
              <a:off x="9749295" y="2057983"/>
              <a:ext cx="767740" cy="732296"/>
            </a:xfrm>
            <a:prstGeom prst="ellipse">
              <a:avLst/>
            </a:prstGeom>
            <a:solidFill>
              <a:schemeClr val="bg1"/>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200" b="1" dirty="0">
                  <a:solidFill>
                    <a:srgbClr val="3D5EDF"/>
                  </a:solidFill>
                  <a:latin typeface="微軟正黑體" panose="020B0604030504040204" pitchFamily="34" charset="-120"/>
                  <a:ea typeface="微軟正黑體" panose="020B0604030504040204" pitchFamily="34" charset="-120"/>
                </a:rPr>
                <a:t>0</a:t>
              </a:r>
              <a:r>
                <a:rPr lang="en-US" altLang="zh-TW" sz="1200" b="1" dirty="0">
                  <a:solidFill>
                    <a:srgbClr val="3D5EDF"/>
                  </a:solidFill>
                  <a:latin typeface="微軟正黑體" panose="020B0604030504040204" pitchFamily="34" charset="-120"/>
                  <a:ea typeface="微軟正黑體" panose="020B0604030504040204" pitchFamily="34" charset="-120"/>
                </a:rPr>
                <a:t>2</a:t>
              </a:r>
              <a:endParaRPr lang="ko-KR" altLang="en-US" sz="1200" b="1" dirty="0">
                <a:solidFill>
                  <a:srgbClr val="3D5EDF"/>
                </a:solidFill>
                <a:latin typeface="微軟正黑體" panose="020B0604030504040204" pitchFamily="34" charset="-120"/>
              </a:endParaRPr>
            </a:p>
          </p:txBody>
        </p:sp>
      </p:grpSp>
      <p:pic>
        <p:nvPicPr>
          <p:cNvPr id="7" name="圖片 6">
            <a:extLst>
              <a:ext uri="{FF2B5EF4-FFF2-40B4-BE49-F238E27FC236}">
                <a16:creationId xmlns:a16="http://schemas.microsoft.com/office/drawing/2014/main" id="{A3A75569-D5DA-46B7-912F-7E52AD34D8C6}"/>
              </a:ext>
            </a:extLst>
          </p:cNvPr>
          <p:cNvPicPr>
            <a:picLocks noChangeAspect="1"/>
          </p:cNvPicPr>
          <p:nvPr/>
        </p:nvPicPr>
        <p:blipFill>
          <a:blip r:embed="rId4"/>
          <a:stretch>
            <a:fillRect/>
          </a:stretch>
        </p:blipFill>
        <p:spPr>
          <a:xfrm>
            <a:off x="3115497" y="2424009"/>
            <a:ext cx="2232000" cy="3577232"/>
          </a:xfrm>
          <a:prstGeom prst="rect">
            <a:avLst/>
          </a:prstGeom>
        </p:spPr>
      </p:pic>
      <p:grpSp>
        <p:nvGrpSpPr>
          <p:cNvPr id="65" name="그룹 61">
            <a:extLst>
              <a:ext uri="{FF2B5EF4-FFF2-40B4-BE49-F238E27FC236}">
                <a16:creationId xmlns:a16="http://schemas.microsoft.com/office/drawing/2014/main" id="{8DEDA498-D887-4771-84C8-D446DF1611AB}"/>
              </a:ext>
            </a:extLst>
          </p:cNvPr>
          <p:cNvGrpSpPr/>
          <p:nvPr/>
        </p:nvGrpSpPr>
        <p:grpSpPr>
          <a:xfrm>
            <a:off x="3106549" y="5871549"/>
            <a:ext cx="2253364" cy="415600"/>
            <a:chOff x="9749295" y="2057983"/>
            <a:chExt cx="4178739" cy="737288"/>
          </a:xfrm>
        </p:grpSpPr>
        <p:sp>
          <p:nvSpPr>
            <p:cNvPr id="66" name="모서리가 둥근 직사각형 62">
              <a:extLst>
                <a:ext uri="{FF2B5EF4-FFF2-40B4-BE49-F238E27FC236}">
                  <a16:creationId xmlns:a16="http://schemas.microsoft.com/office/drawing/2014/main" id="{7DC9F501-4849-47DC-86D9-2561F4CC40E5}"/>
                </a:ext>
              </a:extLst>
            </p:cNvPr>
            <p:cNvSpPr/>
            <p:nvPr/>
          </p:nvSpPr>
          <p:spPr>
            <a:xfrm>
              <a:off x="9786550" y="2062977"/>
              <a:ext cx="4141484" cy="732294"/>
            </a:xfrm>
            <a:prstGeom prst="roundRect">
              <a:avLst>
                <a:gd name="adj" fmla="val 50000"/>
              </a:avLst>
            </a:prstGeom>
            <a:solidFill>
              <a:srgbClr val="3D5E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prstClr val="white"/>
                  </a:solidFill>
                  <a:latin typeface="微軟正黑體" panose="020B0604030504040204" pitchFamily="34" charset="-120"/>
                  <a:ea typeface="微軟正黑體" panose="020B0604030504040204" pitchFamily="34" charset="-120"/>
                </a:rPr>
                <a:t> 首頁</a:t>
              </a:r>
              <a:endParaRPr lang="en-US" altLang="ko-KR" sz="2400" b="1" dirty="0">
                <a:solidFill>
                  <a:prstClr val="white"/>
                </a:solidFill>
                <a:latin typeface="微軟正黑體" panose="020B0604030504040204" pitchFamily="34" charset="-120"/>
                <a:ea typeface="微軟正黑體" panose="020B0604030504040204" pitchFamily="34" charset="-120"/>
              </a:endParaRPr>
            </a:p>
          </p:txBody>
        </p:sp>
        <p:sp>
          <p:nvSpPr>
            <p:cNvPr id="67" name="타원 63">
              <a:extLst>
                <a:ext uri="{FF2B5EF4-FFF2-40B4-BE49-F238E27FC236}">
                  <a16:creationId xmlns:a16="http://schemas.microsoft.com/office/drawing/2014/main" id="{E6444D82-BB7D-4FFB-8B35-8FF98E5A77CA}"/>
                </a:ext>
              </a:extLst>
            </p:cNvPr>
            <p:cNvSpPr/>
            <p:nvPr/>
          </p:nvSpPr>
          <p:spPr>
            <a:xfrm>
              <a:off x="9749295" y="2057983"/>
              <a:ext cx="767740" cy="732296"/>
            </a:xfrm>
            <a:prstGeom prst="ellipse">
              <a:avLst/>
            </a:prstGeom>
            <a:solidFill>
              <a:schemeClr val="bg1"/>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200" b="1" dirty="0">
                  <a:solidFill>
                    <a:srgbClr val="3D5EDF"/>
                  </a:solidFill>
                  <a:latin typeface="微軟正黑體" panose="020B0604030504040204" pitchFamily="34" charset="-120"/>
                  <a:ea typeface="微軟正黑體" panose="020B0604030504040204" pitchFamily="34" charset="-120"/>
                </a:rPr>
                <a:t>01</a:t>
              </a:r>
              <a:endParaRPr lang="ko-KR" altLang="en-US" sz="1200" b="1" dirty="0">
                <a:solidFill>
                  <a:srgbClr val="3D5EDF"/>
                </a:solidFill>
                <a:latin typeface="微軟正黑體" panose="020B0604030504040204" pitchFamily="34" charset="-120"/>
              </a:endParaRPr>
            </a:p>
          </p:txBody>
        </p:sp>
      </p:grpSp>
    </p:spTree>
    <p:extLst>
      <p:ext uri="{BB962C8B-B14F-4D97-AF65-F5344CB8AC3E}">
        <p14:creationId xmlns:p14="http://schemas.microsoft.com/office/powerpoint/2010/main" val="2721143020"/>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9ECF1"/>
        </a:solidFill>
        <a:effectLst/>
      </p:bgPr>
    </p:bg>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3B0C0C12-C77E-406C-8035-14F1E9A640C1}"/>
              </a:ext>
            </a:extLst>
          </p:cNvPr>
          <p:cNvSpPr/>
          <p:nvPr/>
        </p:nvSpPr>
        <p:spPr>
          <a:xfrm>
            <a:off x="292100" y="308161"/>
            <a:ext cx="11607800" cy="684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000" b="1" i="1" kern="0" dirty="0">
                <a:solidFill>
                  <a:prstClr val="black">
                    <a:lumMod val="75000"/>
                    <a:lumOff val="25000"/>
                  </a:prstClr>
                </a:solidFill>
                <a:latin typeface="微軟正黑體" panose="020B0604030504040204" pitchFamily="34" charset="-120"/>
                <a:ea typeface="微軟正黑體" panose="020B0604030504040204" pitchFamily="34" charset="-120"/>
              </a:rPr>
              <a:t>2</a:t>
            </a:r>
            <a:r>
              <a:rPr kumimoji="0" lang="en-US" altLang="zh-TW"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.3</a:t>
            </a:r>
            <a:r>
              <a:rPr kumimoji="0" lang="zh-TW" altLang="en-US"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 遊戲</a:t>
            </a:r>
            <a:r>
              <a:rPr lang="zh-TW" altLang="en-US" sz="3000" b="1" i="1" kern="0" dirty="0">
                <a:solidFill>
                  <a:prstClr val="black">
                    <a:lumMod val="75000"/>
                    <a:lumOff val="25000"/>
                  </a:prstClr>
                </a:solidFill>
                <a:latin typeface="微軟正黑體" panose="020B0604030504040204" pitchFamily="34" charset="-120"/>
                <a:ea typeface="微軟正黑體" panose="020B0604030504040204" pitchFamily="34" charset="-120"/>
              </a:rPr>
              <a:t>架構</a:t>
            </a:r>
            <a:endParaRPr kumimoji="0" lang="en-US" altLang="ko-KR" sz="30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endParaRPr>
          </a:p>
        </p:txBody>
      </p:sp>
      <p:grpSp>
        <p:nvGrpSpPr>
          <p:cNvPr id="29" name="群組 28">
            <a:extLst>
              <a:ext uri="{FF2B5EF4-FFF2-40B4-BE49-F238E27FC236}">
                <a16:creationId xmlns:a16="http://schemas.microsoft.com/office/drawing/2014/main" id="{164E082E-55B2-42C9-AA72-5F41F6D29967}"/>
              </a:ext>
            </a:extLst>
          </p:cNvPr>
          <p:cNvGrpSpPr/>
          <p:nvPr/>
        </p:nvGrpSpPr>
        <p:grpSpPr>
          <a:xfrm>
            <a:off x="2510527" y="1488243"/>
            <a:ext cx="1575576" cy="2253247"/>
            <a:chOff x="2510527" y="1488243"/>
            <a:chExt cx="1575576" cy="2253247"/>
          </a:xfrm>
        </p:grpSpPr>
        <p:sp>
          <p:nvSpPr>
            <p:cNvPr id="69" name="양쪽 모서리가 둥근 사각형 59">
              <a:extLst>
                <a:ext uri="{FF2B5EF4-FFF2-40B4-BE49-F238E27FC236}">
                  <a16:creationId xmlns:a16="http://schemas.microsoft.com/office/drawing/2014/main" id="{B25F5C06-38F0-4E82-9AF2-BFB5C2BA0476}"/>
                </a:ext>
              </a:extLst>
            </p:cNvPr>
            <p:cNvSpPr/>
            <p:nvPr/>
          </p:nvSpPr>
          <p:spPr>
            <a:xfrm>
              <a:off x="2524572" y="3014253"/>
              <a:ext cx="1561311" cy="727237"/>
            </a:xfrm>
            <a:prstGeom prst="round2SameRect">
              <a:avLst>
                <a:gd name="adj1" fmla="val 0"/>
                <a:gd name="adj2" fmla="val 116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遊戲背景</a:t>
              </a:r>
              <a:endParaRPr lang="en-US" altLang="zh-TW" sz="1050" dirty="0">
                <a:solidFill>
                  <a:prstClr val="black">
                    <a:lumMod val="75000"/>
                    <a:lumOff val="25000"/>
                  </a:prstClr>
                </a:solidFill>
                <a:latin typeface="微軟正黑體" panose="020B0604030504040204" pitchFamily="34" charset="-120"/>
                <a:ea typeface="微軟正黑體" panose="020B0604030504040204" pitchFamily="34" charset="-120"/>
              </a:endParaRPr>
            </a:p>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隨機格子藏有地雷</a:t>
              </a:r>
              <a:endParaRPr lang="en-US" altLang="ko-KR" sz="1050" dirty="0">
                <a:solidFill>
                  <a:prstClr val="black">
                    <a:lumMod val="75000"/>
                    <a:lumOff val="25000"/>
                  </a:prstClr>
                </a:solidFill>
                <a:latin typeface="微軟正黑體" panose="020B0604030504040204" pitchFamily="34" charset="-120"/>
                <a:ea typeface="微軟正黑體" panose="020B0604030504040204" pitchFamily="34" charset="-120"/>
              </a:endParaRPr>
            </a:p>
          </p:txBody>
        </p:sp>
        <p:sp>
          <p:nvSpPr>
            <p:cNvPr id="70" name="한쪽 모서리가 둥근 사각형 60">
              <a:extLst>
                <a:ext uri="{FF2B5EF4-FFF2-40B4-BE49-F238E27FC236}">
                  <a16:creationId xmlns:a16="http://schemas.microsoft.com/office/drawing/2014/main" id="{8B900BE8-4C63-4D17-A626-64E5A8E92AC7}"/>
                </a:ext>
              </a:extLst>
            </p:cNvPr>
            <p:cNvSpPr/>
            <p:nvPr/>
          </p:nvSpPr>
          <p:spPr>
            <a:xfrm>
              <a:off x="2524573" y="1488243"/>
              <a:ext cx="1561310" cy="1526011"/>
            </a:xfrm>
            <a:prstGeom prst="round1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微軟正黑體" panose="020B0604030504040204" pitchFamily="34" charset="-120"/>
              </a:endParaRPr>
            </a:p>
          </p:txBody>
        </p:sp>
        <p:pic>
          <p:nvPicPr>
            <p:cNvPr id="3" name="圖片 2">
              <a:extLst>
                <a:ext uri="{FF2B5EF4-FFF2-40B4-BE49-F238E27FC236}">
                  <a16:creationId xmlns:a16="http://schemas.microsoft.com/office/drawing/2014/main" id="{0B778B49-8D25-4AC0-8386-5EE4485F5DFF}"/>
                </a:ext>
              </a:extLst>
            </p:cNvPr>
            <p:cNvPicPr>
              <a:picLocks noChangeAspect="1"/>
            </p:cNvPicPr>
            <p:nvPr/>
          </p:nvPicPr>
          <p:blipFill>
            <a:blip r:embed="rId3"/>
            <a:stretch>
              <a:fillRect/>
            </a:stretch>
          </p:blipFill>
          <p:spPr>
            <a:xfrm>
              <a:off x="2527303" y="1783052"/>
              <a:ext cx="1558800" cy="1051076"/>
            </a:xfrm>
            <a:prstGeom prst="rect">
              <a:avLst/>
            </a:prstGeom>
          </p:spPr>
        </p:pic>
        <p:grpSp>
          <p:nvGrpSpPr>
            <p:cNvPr id="7" name="群組 6">
              <a:extLst>
                <a:ext uri="{FF2B5EF4-FFF2-40B4-BE49-F238E27FC236}">
                  <a16:creationId xmlns:a16="http://schemas.microsoft.com/office/drawing/2014/main" id="{B85F7F37-F5E6-4457-B401-77ED55CEA8F6}"/>
                </a:ext>
              </a:extLst>
            </p:cNvPr>
            <p:cNvGrpSpPr/>
            <p:nvPr/>
          </p:nvGrpSpPr>
          <p:grpSpPr>
            <a:xfrm>
              <a:off x="2510527" y="2716259"/>
              <a:ext cx="1575354" cy="415600"/>
              <a:chOff x="2510527" y="2716259"/>
              <a:chExt cx="1575354" cy="415600"/>
            </a:xfrm>
          </p:grpSpPr>
          <p:sp>
            <p:nvSpPr>
              <p:cNvPr id="72" name="모서리가 둥근 직사각형 62">
                <a:extLst>
                  <a:ext uri="{FF2B5EF4-FFF2-40B4-BE49-F238E27FC236}">
                    <a16:creationId xmlns:a16="http://schemas.microsoft.com/office/drawing/2014/main" id="{DC9411EE-0D5C-4600-8781-FE466F846EF9}"/>
                  </a:ext>
                </a:extLst>
              </p:cNvPr>
              <p:cNvSpPr/>
              <p:nvPr/>
            </p:nvSpPr>
            <p:spPr>
              <a:xfrm>
                <a:off x="2524572" y="2719074"/>
                <a:ext cx="1561309" cy="412785"/>
              </a:xfrm>
              <a:prstGeom prst="roundRect">
                <a:avLst>
                  <a:gd name="adj" fmla="val 50000"/>
                </a:avLst>
              </a:prstGeom>
              <a:solidFill>
                <a:srgbClr val="3D5E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prstClr val="white"/>
                    </a:solidFill>
                    <a:latin typeface="微軟正黑體" panose="020B0604030504040204" pitchFamily="34" charset="-120"/>
                    <a:ea typeface="微軟正黑體" panose="020B0604030504040204" pitchFamily="34" charset="-120"/>
                  </a:rPr>
                  <a:t> </a:t>
                </a:r>
                <a:r>
                  <a:rPr lang="en-US" altLang="zh-TW" sz="2400" b="1" dirty="0">
                    <a:solidFill>
                      <a:prstClr val="white"/>
                    </a:solidFill>
                    <a:latin typeface="微軟正黑體" panose="020B0604030504040204" pitchFamily="34" charset="-120"/>
                    <a:ea typeface="微軟正黑體" panose="020B0604030504040204" pitchFamily="34" charset="-120"/>
                  </a:rPr>
                  <a:t>  </a:t>
                </a:r>
                <a:r>
                  <a:rPr lang="zh-TW" altLang="en-US" sz="2400" b="1" dirty="0">
                    <a:solidFill>
                      <a:prstClr val="white"/>
                    </a:solidFill>
                    <a:latin typeface="微軟正黑體" panose="020B0604030504040204" pitchFamily="34" charset="-120"/>
                    <a:ea typeface="微軟正黑體" panose="020B0604030504040204" pitchFamily="34" charset="-120"/>
                  </a:rPr>
                  <a:t>埋雷</a:t>
                </a:r>
                <a:endParaRPr lang="en-US" altLang="ko-KR" sz="2400" b="1" dirty="0">
                  <a:solidFill>
                    <a:prstClr val="white"/>
                  </a:solidFill>
                  <a:latin typeface="微軟正黑體" panose="020B0604030504040204" pitchFamily="34" charset="-120"/>
                  <a:ea typeface="微軟正黑體" panose="020B0604030504040204" pitchFamily="34" charset="-120"/>
                </a:endParaRPr>
              </a:p>
            </p:txBody>
          </p:sp>
          <p:sp>
            <p:nvSpPr>
              <p:cNvPr id="73" name="타원 63">
                <a:extLst>
                  <a:ext uri="{FF2B5EF4-FFF2-40B4-BE49-F238E27FC236}">
                    <a16:creationId xmlns:a16="http://schemas.microsoft.com/office/drawing/2014/main" id="{16452083-DF9C-4558-9404-96424264268E}"/>
                  </a:ext>
                </a:extLst>
              </p:cNvPr>
              <p:cNvSpPr/>
              <p:nvPr/>
            </p:nvSpPr>
            <p:spPr>
              <a:xfrm>
                <a:off x="2510527" y="2716259"/>
                <a:ext cx="417675" cy="412786"/>
              </a:xfrm>
              <a:prstGeom prst="ellipse">
                <a:avLst/>
              </a:prstGeom>
              <a:solidFill>
                <a:schemeClr val="bg1"/>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200" b="1" dirty="0">
                    <a:solidFill>
                      <a:srgbClr val="3D5EDF"/>
                    </a:solidFill>
                    <a:latin typeface="微軟正黑體" panose="020B0604030504040204" pitchFamily="34" charset="-120"/>
                    <a:ea typeface="微軟正黑體" panose="020B0604030504040204" pitchFamily="34" charset="-120"/>
                  </a:rPr>
                  <a:t>0</a:t>
                </a:r>
                <a:r>
                  <a:rPr lang="en-US" altLang="zh-TW" sz="1200" b="1" dirty="0">
                    <a:solidFill>
                      <a:srgbClr val="3D5EDF"/>
                    </a:solidFill>
                    <a:latin typeface="微軟正黑體" panose="020B0604030504040204" pitchFamily="34" charset="-120"/>
                    <a:ea typeface="微軟正黑體" panose="020B0604030504040204" pitchFamily="34" charset="-120"/>
                  </a:rPr>
                  <a:t>2</a:t>
                </a:r>
                <a:endParaRPr lang="ko-KR" altLang="en-US" sz="1200" b="1" dirty="0">
                  <a:solidFill>
                    <a:srgbClr val="3D5EDF"/>
                  </a:solidFill>
                  <a:latin typeface="微軟正黑體" panose="020B0604030504040204" pitchFamily="34" charset="-120"/>
                </a:endParaRPr>
              </a:p>
            </p:txBody>
          </p:sp>
        </p:grpSp>
      </p:grpSp>
      <p:grpSp>
        <p:nvGrpSpPr>
          <p:cNvPr id="28" name="群組 27">
            <a:extLst>
              <a:ext uri="{FF2B5EF4-FFF2-40B4-BE49-F238E27FC236}">
                <a16:creationId xmlns:a16="http://schemas.microsoft.com/office/drawing/2014/main" id="{F98CB044-4191-41EA-8C6A-4A7B75163281}"/>
              </a:ext>
            </a:extLst>
          </p:cNvPr>
          <p:cNvGrpSpPr/>
          <p:nvPr/>
        </p:nvGrpSpPr>
        <p:grpSpPr>
          <a:xfrm>
            <a:off x="354112" y="1488243"/>
            <a:ext cx="1575356" cy="2253247"/>
            <a:chOff x="354112" y="1488243"/>
            <a:chExt cx="1575356" cy="2253247"/>
          </a:xfrm>
        </p:grpSpPr>
        <p:sp>
          <p:nvSpPr>
            <p:cNvPr id="63" name="양쪽 모서리가 둥근 사각형 59">
              <a:extLst>
                <a:ext uri="{FF2B5EF4-FFF2-40B4-BE49-F238E27FC236}">
                  <a16:creationId xmlns:a16="http://schemas.microsoft.com/office/drawing/2014/main" id="{23896076-D8D7-47FF-A390-A3530328E143}"/>
                </a:ext>
              </a:extLst>
            </p:cNvPr>
            <p:cNvSpPr/>
            <p:nvPr/>
          </p:nvSpPr>
          <p:spPr>
            <a:xfrm>
              <a:off x="368157" y="3014253"/>
              <a:ext cx="1561311" cy="727237"/>
            </a:xfrm>
            <a:prstGeom prst="round2SameRect">
              <a:avLst>
                <a:gd name="adj1" fmla="val 0"/>
                <a:gd name="adj2" fmla="val 116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遊戲背景</a:t>
              </a:r>
              <a:endParaRPr lang="en-US" altLang="zh-TW" sz="1050" dirty="0">
                <a:solidFill>
                  <a:prstClr val="black">
                    <a:lumMod val="75000"/>
                    <a:lumOff val="25000"/>
                  </a:prstClr>
                </a:solidFill>
                <a:latin typeface="微軟正黑體" panose="020B0604030504040204" pitchFamily="34" charset="-120"/>
                <a:ea typeface="微軟正黑體" panose="020B0604030504040204" pitchFamily="34" charset="-120"/>
              </a:endParaRPr>
            </a:p>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需要掃雷的區域</a:t>
              </a:r>
              <a:endParaRPr lang="en-US" altLang="ko-KR" sz="1050" dirty="0">
                <a:solidFill>
                  <a:prstClr val="black">
                    <a:lumMod val="75000"/>
                    <a:lumOff val="25000"/>
                  </a:prstClr>
                </a:solidFill>
                <a:latin typeface="微軟正黑體" panose="020B0604030504040204" pitchFamily="34" charset="-120"/>
                <a:ea typeface="微軟正黑體" panose="020B0604030504040204" pitchFamily="34" charset="-120"/>
              </a:endParaRPr>
            </a:p>
          </p:txBody>
        </p:sp>
        <p:sp>
          <p:nvSpPr>
            <p:cNvPr id="64" name="한쪽 모서리가 둥근 사각형 60">
              <a:extLst>
                <a:ext uri="{FF2B5EF4-FFF2-40B4-BE49-F238E27FC236}">
                  <a16:creationId xmlns:a16="http://schemas.microsoft.com/office/drawing/2014/main" id="{AFB0B930-540F-47FF-AC56-496DF3224B46}"/>
                </a:ext>
              </a:extLst>
            </p:cNvPr>
            <p:cNvSpPr/>
            <p:nvPr/>
          </p:nvSpPr>
          <p:spPr>
            <a:xfrm>
              <a:off x="368158" y="1488243"/>
              <a:ext cx="1561310" cy="1526011"/>
            </a:xfrm>
            <a:prstGeom prst="round1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微軟正黑體" panose="020B0604030504040204" pitchFamily="34" charset="-120"/>
              </a:endParaRPr>
            </a:p>
          </p:txBody>
        </p:sp>
        <p:pic>
          <p:nvPicPr>
            <p:cNvPr id="9" name="圖片 8">
              <a:extLst>
                <a:ext uri="{FF2B5EF4-FFF2-40B4-BE49-F238E27FC236}">
                  <a16:creationId xmlns:a16="http://schemas.microsoft.com/office/drawing/2014/main" id="{4DADB68D-A69C-4066-82F0-A3E59CDA180B}"/>
                </a:ext>
              </a:extLst>
            </p:cNvPr>
            <p:cNvPicPr>
              <a:picLocks noChangeAspect="1"/>
            </p:cNvPicPr>
            <p:nvPr/>
          </p:nvPicPr>
          <p:blipFill>
            <a:blip r:embed="rId4"/>
            <a:stretch>
              <a:fillRect/>
            </a:stretch>
          </p:blipFill>
          <p:spPr>
            <a:xfrm>
              <a:off x="370666" y="1789023"/>
              <a:ext cx="1558800" cy="1045105"/>
            </a:xfrm>
            <a:prstGeom prst="rect">
              <a:avLst/>
            </a:prstGeom>
          </p:spPr>
        </p:pic>
        <p:grpSp>
          <p:nvGrpSpPr>
            <p:cNvPr id="5" name="群組 4">
              <a:extLst>
                <a:ext uri="{FF2B5EF4-FFF2-40B4-BE49-F238E27FC236}">
                  <a16:creationId xmlns:a16="http://schemas.microsoft.com/office/drawing/2014/main" id="{CA89FBBA-CADA-462D-9974-D9DE9797E46A}"/>
                </a:ext>
              </a:extLst>
            </p:cNvPr>
            <p:cNvGrpSpPr/>
            <p:nvPr/>
          </p:nvGrpSpPr>
          <p:grpSpPr>
            <a:xfrm>
              <a:off x="354112" y="2716259"/>
              <a:ext cx="1575354" cy="415600"/>
              <a:chOff x="354112" y="2716259"/>
              <a:chExt cx="1575354" cy="415600"/>
            </a:xfrm>
          </p:grpSpPr>
          <p:sp>
            <p:nvSpPr>
              <p:cNvPr id="66" name="모서리가 둥근 직사각형 62">
                <a:extLst>
                  <a:ext uri="{FF2B5EF4-FFF2-40B4-BE49-F238E27FC236}">
                    <a16:creationId xmlns:a16="http://schemas.microsoft.com/office/drawing/2014/main" id="{7DC9F501-4849-47DC-86D9-2561F4CC40E5}"/>
                  </a:ext>
                </a:extLst>
              </p:cNvPr>
              <p:cNvSpPr/>
              <p:nvPr/>
            </p:nvSpPr>
            <p:spPr>
              <a:xfrm>
                <a:off x="368157" y="2719074"/>
                <a:ext cx="1561309" cy="412785"/>
              </a:xfrm>
              <a:prstGeom prst="roundRect">
                <a:avLst>
                  <a:gd name="adj" fmla="val 50000"/>
                </a:avLst>
              </a:prstGeom>
              <a:solidFill>
                <a:srgbClr val="3D5E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prstClr val="white"/>
                    </a:solidFill>
                    <a:latin typeface="微軟正黑體" panose="020B0604030504040204" pitchFamily="34" charset="-120"/>
                    <a:ea typeface="微軟正黑體" panose="020B0604030504040204" pitchFamily="34" charset="-120"/>
                  </a:rPr>
                  <a:t> 格子</a:t>
                </a:r>
                <a:endParaRPr lang="en-US" altLang="ko-KR" sz="2400" b="1" dirty="0">
                  <a:solidFill>
                    <a:prstClr val="white"/>
                  </a:solidFill>
                  <a:latin typeface="微軟正黑體" panose="020B0604030504040204" pitchFamily="34" charset="-120"/>
                  <a:ea typeface="微軟正黑體" panose="020B0604030504040204" pitchFamily="34" charset="-120"/>
                </a:endParaRPr>
              </a:p>
            </p:txBody>
          </p:sp>
          <p:sp>
            <p:nvSpPr>
              <p:cNvPr id="67" name="타원 63">
                <a:extLst>
                  <a:ext uri="{FF2B5EF4-FFF2-40B4-BE49-F238E27FC236}">
                    <a16:creationId xmlns:a16="http://schemas.microsoft.com/office/drawing/2014/main" id="{E6444D82-BB7D-4FFB-8B35-8FF98E5A77CA}"/>
                  </a:ext>
                </a:extLst>
              </p:cNvPr>
              <p:cNvSpPr/>
              <p:nvPr/>
            </p:nvSpPr>
            <p:spPr>
              <a:xfrm>
                <a:off x="354112" y="2716259"/>
                <a:ext cx="417675" cy="412786"/>
              </a:xfrm>
              <a:prstGeom prst="ellipse">
                <a:avLst/>
              </a:prstGeom>
              <a:solidFill>
                <a:schemeClr val="bg1"/>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200" b="1" dirty="0">
                    <a:solidFill>
                      <a:srgbClr val="3D5EDF"/>
                    </a:solidFill>
                    <a:latin typeface="微軟正黑體" panose="020B0604030504040204" pitchFamily="34" charset="-120"/>
                    <a:ea typeface="微軟正黑體" panose="020B0604030504040204" pitchFamily="34" charset="-120"/>
                  </a:rPr>
                  <a:t>01</a:t>
                </a:r>
                <a:endParaRPr lang="ko-KR" altLang="en-US" sz="1200" b="1" dirty="0">
                  <a:solidFill>
                    <a:srgbClr val="3D5EDF"/>
                  </a:solidFill>
                  <a:latin typeface="微軟正黑體" panose="020B0604030504040204" pitchFamily="34" charset="-120"/>
                </a:endParaRPr>
              </a:p>
            </p:txBody>
          </p:sp>
        </p:grpSp>
      </p:grpSp>
      <p:grpSp>
        <p:nvGrpSpPr>
          <p:cNvPr id="30" name="群組 29">
            <a:extLst>
              <a:ext uri="{FF2B5EF4-FFF2-40B4-BE49-F238E27FC236}">
                <a16:creationId xmlns:a16="http://schemas.microsoft.com/office/drawing/2014/main" id="{AE11D1B9-DD73-4631-A220-F694482C9668}"/>
              </a:ext>
            </a:extLst>
          </p:cNvPr>
          <p:cNvGrpSpPr/>
          <p:nvPr/>
        </p:nvGrpSpPr>
        <p:grpSpPr>
          <a:xfrm>
            <a:off x="4680099" y="1488243"/>
            <a:ext cx="1575578" cy="2253247"/>
            <a:chOff x="4680099" y="1488243"/>
            <a:chExt cx="1575578" cy="2253247"/>
          </a:xfrm>
        </p:grpSpPr>
        <p:sp>
          <p:nvSpPr>
            <p:cNvPr id="75" name="양쪽 모서리가 둥근 사각형 59">
              <a:extLst>
                <a:ext uri="{FF2B5EF4-FFF2-40B4-BE49-F238E27FC236}">
                  <a16:creationId xmlns:a16="http://schemas.microsoft.com/office/drawing/2014/main" id="{3D302E89-220E-45A4-A2BB-06F27674A690}"/>
                </a:ext>
              </a:extLst>
            </p:cNvPr>
            <p:cNvSpPr/>
            <p:nvPr/>
          </p:nvSpPr>
          <p:spPr>
            <a:xfrm>
              <a:off x="4694144" y="3014253"/>
              <a:ext cx="1561311" cy="727237"/>
            </a:xfrm>
            <a:prstGeom prst="round2SameRect">
              <a:avLst>
                <a:gd name="adj1" fmla="val 0"/>
                <a:gd name="adj2" fmla="val 116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遊戲玩法</a:t>
              </a:r>
              <a:endParaRPr lang="en-US" altLang="zh-TW" sz="1050" dirty="0">
                <a:solidFill>
                  <a:prstClr val="black">
                    <a:lumMod val="75000"/>
                    <a:lumOff val="25000"/>
                  </a:prstClr>
                </a:solidFill>
                <a:latin typeface="微軟正黑體" panose="020B0604030504040204" pitchFamily="34" charset="-120"/>
                <a:ea typeface="微軟正黑體" panose="020B0604030504040204" pitchFamily="34" charset="-120"/>
              </a:endParaRPr>
            </a:p>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打開格子或插旗子</a:t>
              </a:r>
              <a:endParaRPr lang="en-US" altLang="ko-KR" sz="1050" dirty="0">
                <a:solidFill>
                  <a:prstClr val="black">
                    <a:lumMod val="75000"/>
                    <a:lumOff val="25000"/>
                  </a:prstClr>
                </a:solidFill>
                <a:latin typeface="微軟正黑體" panose="020B0604030504040204" pitchFamily="34" charset="-120"/>
                <a:ea typeface="微軟正黑體" panose="020B0604030504040204" pitchFamily="34" charset="-120"/>
              </a:endParaRPr>
            </a:p>
          </p:txBody>
        </p:sp>
        <p:sp>
          <p:nvSpPr>
            <p:cNvPr id="76" name="한쪽 모서리가 둥근 사각형 60">
              <a:extLst>
                <a:ext uri="{FF2B5EF4-FFF2-40B4-BE49-F238E27FC236}">
                  <a16:creationId xmlns:a16="http://schemas.microsoft.com/office/drawing/2014/main" id="{B616AEEA-A6CC-4C58-94D0-9D0CB638CB83}"/>
                </a:ext>
              </a:extLst>
            </p:cNvPr>
            <p:cNvSpPr/>
            <p:nvPr/>
          </p:nvSpPr>
          <p:spPr>
            <a:xfrm>
              <a:off x="4694145" y="1488243"/>
              <a:ext cx="1561310" cy="1526011"/>
            </a:xfrm>
            <a:prstGeom prst="round1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微軟正黑體" panose="020B0604030504040204" pitchFamily="34" charset="-120"/>
              </a:endParaRPr>
            </a:p>
          </p:txBody>
        </p:sp>
        <p:pic>
          <p:nvPicPr>
            <p:cNvPr id="11" name="圖片 10">
              <a:extLst>
                <a:ext uri="{FF2B5EF4-FFF2-40B4-BE49-F238E27FC236}">
                  <a16:creationId xmlns:a16="http://schemas.microsoft.com/office/drawing/2014/main" id="{5743CC60-B093-4F45-9412-023E6E531A17}"/>
                </a:ext>
              </a:extLst>
            </p:cNvPr>
            <p:cNvPicPr>
              <a:picLocks noChangeAspect="1"/>
            </p:cNvPicPr>
            <p:nvPr/>
          </p:nvPicPr>
          <p:blipFill>
            <a:blip r:embed="rId5"/>
            <a:stretch>
              <a:fillRect/>
            </a:stretch>
          </p:blipFill>
          <p:spPr>
            <a:xfrm>
              <a:off x="4696877" y="1762035"/>
              <a:ext cx="1558800" cy="1249105"/>
            </a:xfrm>
            <a:prstGeom prst="rect">
              <a:avLst/>
            </a:prstGeom>
          </p:spPr>
        </p:pic>
        <p:grpSp>
          <p:nvGrpSpPr>
            <p:cNvPr id="12" name="群組 11">
              <a:extLst>
                <a:ext uri="{FF2B5EF4-FFF2-40B4-BE49-F238E27FC236}">
                  <a16:creationId xmlns:a16="http://schemas.microsoft.com/office/drawing/2014/main" id="{E43D05AB-D1F9-400F-BFA9-3426B21A491E}"/>
                </a:ext>
              </a:extLst>
            </p:cNvPr>
            <p:cNvGrpSpPr/>
            <p:nvPr/>
          </p:nvGrpSpPr>
          <p:grpSpPr>
            <a:xfrm>
              <a:off x="4680099" y="2716259"/>
              <a:ext cx="1575354" cy="415600"/>
              <a:chOff x="4680099" y="2716259"/>
              <a:chExt cx="1575354" cy="415600"/>
            </a:xfrm>
          </p:grpSpPr>
          <p:sp>
            <p:nvSpPr>
              <p:cNvPr id="78" name="모서리가 둥근 직사각형 62">
                <a:extLst>
                  <a:ext uri="{FF2B5EF4-FFF2-40B4-BE49-F238E27FC236}">
                    <a16:creationId xmlns:a16="http://schemas.microsoft.com/office/drawing/2014/main" id="{DB13C677-40A3-4B85-8CA4-D259E44ED502}"/>
                  </a:ext>
                </a:extLst>
              </p:cNvPr>
              <p:cNvSpPr/>
              <p:nvPr/>
            </p:nvSpPr>
            <p:spPr>
              <a:xfrm>
                <a:off x="4694144" y="2719074"/>
                <a:ext cx="1561309" cy="412785"/>
              </a:xfrm>
              <a:prstGeom prst="roundRect">
                <a:avLst>
                  <a:gd name="adj" fmla="val 50000"/>
                </a:avLst>
              </a:prstGeom>
              <a:solidFill>
                <a:srgbClr val="3D5E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prstClr val="white"/>
                    </a:solidFill>
                    <a:latin typeface="微軟正黑體" panose="020B0604030504040204" pitchFamily="34" charset="-120"/>
                    <a:ea typeface="微軟正黑體" panose="020B0604030504040204" pitchFamily="34" charset="-120"/>
                  </a:rPr>
                  <a:t>  </a:t>
                </a:r>
                <a:r>
                  <a:rPr lang="en-US" altLang="zh-TW" sz="2400" b="1" dirty="0">
                    <a:solidFill>
                      <a:prstClr val="white"/>
                    </a:solidFill>
                    <a:latin typeface="微軟正黑體" panose="020B0604030504040204" pitchFamily="34" charset="-120"/>
                    <a:ea typeface="微軟正黑體" panose="020B0604030504040204" pitchFamily="34" charset="-120"/>
                  </a:rPr>
                  <a:t>state</a:t>
                </a:r>
                <a:endParaRPr lang="en-US" altLang="ko-KR" sz="2400" b="1" dirty="0">
                  <a:solidFill>
                    <a:prstClr val="white"/>
                  </a:solidFill>
                  <a:latin typeface="微軟正黑體" panose="020B0604030504040204" pitchFamily="34" charset="-120"/>
                  <a:ea typeface="微軟正黑體" panose="020B0604030504040204" pitchFamily="34" charset="-120"/>
                </a:endParaRPr>
              </a:p>
            </p:txBody>
          </p:sp>
          <p:sp>
            <p:nvSpPr>
              <p:cNvPr id="79" name="타원 63">
                <a:extLst>
                  <a:ext uri="{FF2B5EF4-FFF2-40B4-BE49-F238E27FC236}">
                    <a16:creationId xmlns:a16="http://schemas.microsoft.com/office/drawing/2014/main" id="{D6081F5A-2D19-4771-BE92-3B70B1253786}"/>
                  </a:ext>
                </a:extLst>
              </p:cNvPr>
              <p:cNvSpPr/>
              <p:nvPr/>
            </p:nvSpPr>
            <p:spPr>
              <a:xfrm>
                <a:off x="4680099" y="2716259"/>
                <a:ext cx="417675" cy="412786"/>
              </a:xfrm>
              <a:prstGeom prst="ellipse">
                <a:avLst/>
              </a:prstGeom>
              <a:solidFill>
                <a:schemeClr val="bg1"/>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200" b="1" dirty="0">
                    <a:solidFill>
                      <a:srgbClr val="3D5EDF"/>
                    </a:solidFill>
                    <a:latin typeface="微軟正黑體" panose="020B0604030504040204" pitchFamily="34" charset="-120"/>
                    <a:ea typeface="微軟正黑體" panose="020B0604030504040204" pitchFamily="34" charset="-120"/>
                  </a:rPr>
                  <a:t>0</a:t>
                </a:r>
                <a:r>
                  <a:rPr lang="en-US" altLang="zh-TW" sz="1200" b="1" dirty="0">
                    <a:solidFill>
                      <a:srgbClr val="3D5EDF"/>
                    </a:solidFill>
                    <a:latin typeface="微軟正黑體" panose="020B0604030504040204" pitchFamily="34" charset="-120"/>
                    <a:ea typeface="微軟正黑體" panose="020B0604030504040204" pitchFamily="34" charset="-120"/>
                  </a:rPr>
                  <a:t>3</a:t>
                </a:r>
                <a:endParaRPr lang="ko-KR" altLang="en-US" sz="1200" b="1" dirty="0">
                  <a:solidFill>
                    <a:srgbClr val="3D5EDF"/>
                  </a:solidFill>
                  <a:latin typeface="微軟正黑體" panose="020B0604030504040204" pitchFamily="34" charset="-120"/>
                </a:endParaRPr>
              </a:p>
            </p:txBody>
          </p:sp>
        </p:grpSp>
      </p:grpSp>
      <p:grpSp>
        <p:nvGrpSpPr>
          <p:cNvPr id="31" name="群組 30">
            <a:extLst>
              <a:ext uri="{FF2B5EF4-FFF2-40B4-BE49-F238E27FC236}">
                <a16:creationId xmlns:a16="http://schemas.microsoft.com/office/drawing/2014/main" id="{F4F8287D-3917-4A48-AAA9-2670E11001CE}"/>
              </a:ext>
            </a:extLst>
          </p:cNvPr>
          <p:cNvGrpSpPr/>
          <p:nvPr/>
        </p:nvGrpSpPr>
        <p:grpSpPr>
          <a:xfrm>
            <a:off x="5474798" y="4023873"/>
            <a:ext cx="2847184" cy="2263463"/>
            <a:chOff x="5281307" y="4036669"/>
            <a:chExt cx="2847184" cy="2263463"/>
          </a:xfrm>
        </p:grpSpPr>
        <p:sp>
          <p:nvSpPr>
            <p:cNvPr id="81" name="양쪽 모서리가 둥근 사각형 59">
              <a:extLst>
                <a:ext uri="{FF2B5EF4-FFF2-40B4-BE49-F238E27FC236}">
                  <a16:creationId xmlns:a16="http://schemas.microsoft.com/office/drawing/2014/main" id="{F8703FBB-A862-4F2F-883F-82022EB5D13A}"/>
                </a:ext>
              </a:extLst>
            </p:cNvPr>
            <p:cNvSpPr/>
            <p:nvPr/>
          </p:nvSpPr>
          <p:spPr>
            <a:xfrm>
              <a:off x="5306691" y="5551451"/>
              <a:ext cx="2821800" cy="748681"/>
            </a:xfrm>
            <a:prstGeom prst="round2SameRect">
              <a:avLst>
                <a:gd name="adj1" fmla="val 0"/>
                <a:gd name="adj2" fmla="val 116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遊戲玩法</a:t>
              </a:r>
              <a:endParaRPr lang="en-US" altLang="zh-TW" sz="1050" dirty="0">
                <a:solidFill>
                  <a:prstClr val="black">
                    <a:lumMod val="75000"/>
                    <a:lumOff val="25000"/>
                  </a:prstClr>
                </a:solidFill>
                <a:latin typeface="微軟正黑體" panose="020B0604030504040204" pitchFamily="34" charset="-120"/>
                <a:ea typeface="微軟正黑體" panose="020B0604030504040204" pitchFamily="34" charset="-120"/>
              </a:endParaRPr>
            </a:p>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按到附近沒有地雷的格子，會展開大量格子</a:t>
              </a:r>
              <a:endParaRPr lang="en-US" altLang="ko-KR" sz="1050" dirty="0">
                <a:solidFill>
                  <a:prstClr val="black">
                    <a:lumMod val="75000"/>
                    <a:lumOff val="25000"/>
                  </a:prstClr>
                </a:solidFill>
                <a:latin typeface="微軟正黑體" panose="020B0604030504040204" pitchFamily="34" charset="-120"/>
                <a:ea typeface="微軟正黑體" panose="020B0604030504040204" pitchFamily="34" charset="-120"/>
              </a:endParaRPr>
            </a:p>
          </p:txBody>
        </p:sp>
        <p:sp>
          <p:nvSpPr>
            <p:cNvPr id="82" name="한쪽 모서리가 둥근 사각형 60">
              <a:extLst>
                <a:ext uri="{FF2B5EF4-FFF2-40B4-BE49-F238E27FC236}">
                  <a16:creationId xmlns:a16="http://schemas.microsoft.com/office/drawing/2014/main" id="{2D81C0BE-BC4D-4124-A29C-4EA785DE93C9}"/>
                </a:ext>
              </a:extLst>
            </p:cNvPr>
            <p:cNvSpPr/>
            <p:nvPr/>
          </p:nvSpPr>
          <p:spPr>
            <a:xfrm>
              <a:off x="5306692" y="4036669"/>
              <a:ext cx="2821799" cy="1514783"/>
            </a:xfrm>
            <a:prstGeom prst="round1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微軟正黑體" panose="020B0604030504040204" pitchFamily="34" charset="-120"/>
              </a:endParaRPr>
            </a:p>
          </p:txBody>
        </p:sp>
        <p:pic>
          <p:nvPicPr>
            <p:cNvPr id="18" name="圖片 17">
              <a:extLst>
                <a:ext uri="{FF2B5EF4-FFF2-40B4-BE49-F238E27FC236}">
                  <a16:creationId xmlns:a16="http://schemas.microsoft.com/office/drawing/2014/main" id="{15741C3F-9C20-42A1-A940-CDF19E86FE99}"/>
                </a:ext>
              </a:extLst>
            </p:cNvPr>
            <p:cNvPicPr>
              <a:picLocks noChangeAspect="1"/>
            </p:cNvPicPr>
            <p:nvPr/>
          </p:nvPicPr>
          <p:blipFill>
            <a:blip r:embed="rId6"/>
            <a:stretch>
              <a:fillRect/>
            </a:stretch>
          </p:blipFill>
          <p:spPr>
            <a:xfrm>
              <a:off x="5306686" y="4220263"/>
              <a:ext cx="2821797" cy="1156153"/>
            </a:xfrm>
            <a:prstGeom prst="rect">
              <a:avLst/>
            </a:prstGeom>
          </p:spPr>
        </p:pic>
        <p:grpSp>
          <p:nvGrpSpPr>
            <p:cNvPr id="19" name="群組 18">
              <a:extLst>
                <a:ext uri="{FF2B5EF4-FFF2-40B4-BE49-F238E27FC236}">
                  <a16:creationId xmlns:a16="http://schemas.microsoft.com/office/drawing/2014/main" id="{2F0F582F-F123-4F22-A47B-5DC536F194B0}"/>
                </a:ext>
              </a:extLst>
            </p:cNvPr>
            <p:cNvGrpSpPr/>
            <p:nvPr/>
          </p:nvGrpSpPr>
          <p:grpSpPr>
            <a:xfrm>
              <a:off x="5281307" y="5255651"/>
              <a:ext cx="2847180" cy="421823"/>
              <a:chOff x="5281307" y="5255651"/>
              <a:chExt cx="2847180" cy="421823"/>
            </a:xfrm>
          </p:grpSpPr>
          <p:sp>
            <p:nvSpPr>
              <p:cNvPr id="84" name="모서리가 둥근 직사각형 62">
                <a:extLst>
                  <a:ext uri="{FF2B5EF4-FFF2-40B4-BE49-F238E27FC236}">
                    <a16:creationId xmlns:a16="http://schemas.microsoft.com/office/drawing/2014/main" id="{109DCA40-511C-4790-8C8A-5F03BCD1C9F8}"/>
                  </a:ext>
                </a:extLst>
              </p:cNvPr>
              <p:cNvSpPr/>
              <p:nvPr/>
            </p:nvSpPr>
            <p:spPr>
              <a:xfrm>
                <a:off x="5306690" y="5258445"/>
                <a:ext cx="2821797" cy="409749"/>
              </a:xfrm>
              <a:prstGeom prst="roundRect">
                <a:avLst>
                  <a:gd name="adj" fmla="val 50000"/>
                </a:avLst>
              </a:prstGeom>
              <a:solidFill>
                <a:srgbClr val="3D5E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prstClr val="white"/>
                    </a:solidFill>
                    <a:latin typeface="微軟正黑體" panose="020B0604030504040204" pitchFamily="34" charset="-120"/>
                    <a:ea typeface="微軟正黑體" panose="020B0604030504040204" pitchFamily="34" charset="-120"/>
                  </a:rPr>
                  <a:t>  自動展開格子</a:t>
                </a:r>
                <a:endParaRPr lang="en-US" altLang="ko-KR" sz="2400" b="1" dirty="0">
                  <a:solidFill>
                    <a:prstClr val="white"/>
                  </a:solidFill>
                  <a:latin typeface="微軟正黑體" panose="020B0604030504040204" pitchFamily="34" charset="-120"/>
                  <a:ea typeface="微軟正黑體" panose="020B0604030504040204" pitchFamily="34" charset="-120"/>
                </a:endParaRPr>
              </a:p>
            </p:txBody>
          </p:sp>
          <p:sp>
            <p:nvSpPr>
              <p:cNvPr id="85" name="타원 63">
                <a:extLst>
                  <a:ext uri="{FF2B5EF4-FFF2-40B4-BE49-F238E27FC236}">
                    <a16:creationId xmlns:a16="http://schemas.microsoft.com/office/drawing/2014/main" id="{2DA6A76F-AA56-4D04-B744-A70A25498B3F}"/>
                  </a:ext>
                </a:extLst>
              </p:cNvPr>
              <p:cNvSpPr/>
              <p:nvPr/>
            </p:nvSpPr>
            <p:spPr>
              <a:xfrm>
                <a:off x="5281307" y="5255651"/>
                <a:ext cx="448374" cy="421823"/>
              </a:xfrm>
              <a:prstGeom prst="ellipse">
                <a:avLst/>
              </a:prstGeom>
              <a:solidFill>
                <a:schemeClr val="bg1"/>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200" b="1" dirty="0">
                    <a:solidFill>
                      <a:srgbClr val="3D5EDF"/>
                    </a:solidFill>
                    <a:latin typeface="微軟正黑體" panose="020B0604030504040204" pitchFamily="34" charset="-120"/>
                    <a:ea typeface="微軟正黑體" panose="020B0604030504040204" pitchFamily="34" charset="-120"/>
                  </a:rPr>
                  <a:t>0</a:t>
                </a:r>
                <a:r>
                  <a:rPr lang="en-US" altLang="zh-TW" sz="1200" b="1" dirty="0">
                    <a:solidFill>
                      <a:srgbClr val="3D5EDF"/>
                    </a:solidFill>
                    <a:latin typeface="微軟正黑體" panose="020B0604030504040204" pitchFamily="34" charset="-120"/>
                    <a:ea typeface="微軟正黑體" panose="020B0604030504040204" pitchFamily="34" charset="-120"/>
                  </a:rPr>
                  <a:t>5</a:t>
                </a:r>
                <a:endParaRPr lang="ko-KR" altLang="en-US" sz="1200" b="1" dirty="0">
                  <a:solidFill>
                    <a:srgbClr val="3D5EDF"/>
                  </a:solidFill>
                  <a:latin typeface="微軟正黑體" panose="020B0604030504040204" pitchFamily="34" charset="-120"/>
                </a:endParaRPr>
              </a:p>
            </p:txBody>
          </p:sp>
        </p:grpSp>
      </p:grpSp>
      <p:grpSp>
        <p:nvGrpSpPr>
          <p:cNvPr id="32" name="群組 31">
            <a:extLst>
              <a:ext uri="{FF2B5EF4-FFF2-40B4-BE49-F238E27FC236}">
                <a16:creationId xmlns:a16="http://schemas.microsoft.com/office/drawing/2014/main" id="{62428581-179F-47FB-BC5F-7697003723E8}"/>
              </a:ext>
            </a:extLst>
          </p:cNvPr>
          <p:cNvGrpSpPr/>
          <p:nvPr/>
        </p:nvGrpSpPr>
        <p:grpSpPr>
          <a:xfrm>
            <a:off x="8796291" y="4036669"/>
            <a:ext cx="2872796" cy="2263463"/>
            <a:chOff x="8796291" y="4036669"/>
            <a:chExt cx="2872796" cy="2263463"/>
          </a:xfrm>
        </p:grpSpPr>
        <p:sp>
          <p:nvSpPr>
            <p:cNvPr id="87" name="양쪽 모서리가 둥근 사각형 59">
              <a:extLst>
                <a:ext uri="{FF2B5EF4-FFF2-40B4-BE49-F238E27FC236}">
                  <a16:creationId xmlns:a16="http://schemas.microsoft.com/office/drawing/2014/main" id="{5ED09010-1FF5-4B69-9EC2-A12223B343F5}"/>
                </a:ext>
              </a:extLst>
            </p:cNvPr>
            <p:cNvSpPr/>
            <p:nvPr/>
          </p:nvSpPr>
          <p:spPr>
            <a:xfrm>
              <a:off x="8821903" y="5562679"/>
              <a:ext cx="2847184" cy="737453"/>
            </a:xfrm>
            <a:prstGeom prst="round2SameRect">
              <a:avLst>
                <a:gd name="adj1" fmla="val 0"/>
                <a:gd name="adj2" fmla="val 116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遊戲玩法</a:t>
              </a:r>
              <a:endParaRPr lang="en-US" altLang="zh-TW" sz="1050" dirty="0">
                <a:solidFill>
                  <a:prstClr val="black">
                    <a:lumMod val="75000"/>
                    <a:lumOff val="25000"/>
                  </a:prstClr>
                </a:solidFill>
                <a:latin typeface="微軟正黑體" panose="020B0604030504040204" pitchFamily="34" charset="-120"/>
                <a:ea typeface="微軟正黑體" panose="020B0604030504040204" pitchFamily="34" charset="-120"/>
              </a:endParaRPr>
            </a:p>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監測是否勝利</a:t>
              </a:r>
              <a:endParaRPr lang="en-US" altLang="zh-TW" sz="1050" dirty="0">
                <a:solidFill>
                  <a:prstClr val="black">
                    <a:lumMod val="75000"/>
                    <a:lumOff val="25000"/>
                  </a:prstClr>
                </a:solidFill>
                <a:latin typeface="微軟正黑體" panose="020B0604030504040204" pitchFamily="34" charset="-120"/>
                <a:ea typeface="微軟正黑體" panose="020B0604030504040204" pitchFamily="34" charset="-120"/>
              </a:endParaRPr>
            </a:p>
          </p:txBody>
        </p:sp>
        <p:sp>
          <p:nvSpPr>
            <p:cNvPr id="88" name="한쪽 모서리가 둥근 사각형 60">
              <a:extLst>
                <a:ext uri="{FF2B5EF4-FFF2-40B4-BE49-F238E27FC236}">
                  <a16:creationId xmlns:a16="http://schemas.microsoft.com/office/drawing/2014/main" id="{6274DF7F-A6DD-4556-AE99-4820E40A86D2}"/>
                </a:ext>
              </a:extLst>
            </p:cNvPr>
            <p:cNvSpPr/>
            <p:nvPr/>
          </p:nvSpPr>
          <p:spPr>
            <a:xfrm>
              <a:off x="8821904" y="4036669"/>
              <a:ext cx="2847183" cy="1526012"/>
            </a:xfrm>
            <a:prstGeom prst="round1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微軟正黑體" panose="020B0604030504040204" pitchFamily="34" charset="-120"/>
              </a:endParaRPr>
            </a:p>
          </p:txBody>
        </p:sp>
        <p:grpSp>
          <p:nvGrpSpPr>
            <p:cNvPr id="27" name="群組 26">
              <a:extLst>
                <a:ext uri="{FF2B5EF4-FFF2-40B4-BE49-F238E27FC236}">
                  <a16:creationId xmlns:a16="http://schemas.microsoft.com/office/drawing/2014/main" id="{5EF7DF1F-E980-4778-81AE-0A053296437C}"/>
                </a:ext>
              </a:extLst>
            </p:cNvPr>
            <p:cNvGrpSpPr/>
            <p:nvPr/>
          </p:nvGrpSpPr>
          <p:grpSpPr>
            <a:xfrm>
              <a:off x="9120280" y="4064881"/>
              <a:ext cx="2250425" cy="1188000"/>
              <a:chOff x="9007601" y="4293974"/>
              <a:chExt cx="2029060" cy="963401"/>
            </a:xfrm>
          </p:grpSpPr>
          <p:pic>
            <p:nvPicPr>
              <p:cNvPr id="21" name="圖片 20">
                <a:extLst>
                  <a:ext uri="{FF2B5EF4-FFF2-40B4-BE49-F238E27FC236}">
                    <a16:creationId xmlns:a16="http://schemas.microsoft.com/office/drawing/2014/main" id="{C346F6A4-88EB-4800-980F-98018DFFF3AA}"/>
                  </a:ext>
                </a:extLst>
              </p:cNvPr>
              <p:cNvPicPr>
                <a:picLocks noChangeAspect="1"/>
              </p:cNvPicPr>
              <p:nvPr/>
            </p:nvPicPr>
            <p:blipFill rotWithShape="1">
              <a:blip r:embed="rId7"/>
              <a:srcRect l="5240" t="12591" r="8066" b="40648"/>
              <a:stretch/>
            </p:blipFill>
            <p:spPr>
              <a:xfrm>
                <a:off x="9007896" y="4293974"/>
                <a:ext cx="2028765" cy="476200"/>
              </a:xfrm>
              <a:prstGeom prst="rect">
                <a:avLst/>
              </a:prstGeom>
              <a:ln>
                <a:solidFill>
                  <a:srgbClr val="FF0000"/>
                </a:solidFill>
              </a:ln>
            </p:spPr>
          </p:pic>
          <p:pic>
            <p:nvPicPr>
              <p:cNvPr id="23" name="圖片 22">
                <a:extLst>
                  <a:ext uri="{FF2B5EF4-FFF2-40B4-BE49-F238E27FC236}">
                    <a16:creationId xmlns:a16="http://schemas.microsoft.com/office/drawing/2014/main" id="{A932ADE4-2E5A-4010-96FB-965EEBC8F182}"/>
                  </a:ext>
                </a:extLst>
              </p:cNvPr>
              <p:cNvPicPr>
                <a:picLocks noChangeAspect="1"/>
              </p:cNvPicPr>
              <p:nvPr/>
            </p:nvPicPr>
            <p:blipFill rotWithShape="1">
              <a:blip r:embed="rId8"/>
              <a:srcRect l="6400" t="13312" r="7520" b="38926"/>
              <a:stretch/>
            </p:blipFill>
            <p:spPr>
              <a:xfrm>
                <a:off x="9007601" y="4781175"/>
                <a:ext cx="2028765" cy="476200"/>
              </a:xfrm>
              <a:prstGeom prst="rect">
                <a:avLst/>
              </a:prstGeom>
              <a:ln>
                <a:solidFill>
                  <a:srgbClr val="FF0000"/>
                </a:solidFill>
              </a:ln>
            </p:spPr>
          </p:pic>
        </p:grpSp>
        <p:grpSp>
          <p:nvGrpSpPr>
            <p:cNvPr id="25" name="群組 24">
              <a:extLst>
                <a:ext uri="{FF2B5EF4-FFF2-40B4-BE49-F238E27FC236}">
                  <a16:creationId xmlns:a16="http://schemas.microsoft.com/office/drawing/2014/main" id="{6825B0B7-EA1E-4B1A-BB2C-4F78043D1A52}"/>
                </a:ext>
              </a:extLst>
            </p:cNvPr>
            <p:cNvGrpSpPr/>
            <p:nvPr/>
          </p:nvGrpSpPr>
          <p:grpSpPr>
            <a:xfrm>
              <a:off x="8796291" y="5264686"/>
              <a:ext cx="2872793" cy="415600"/>
              <a:chOff x="8796291" y="5264686"/>
              <a:chExt cx="2872793" cy="415600"/>
            </a:xfrm>
          </p:grpSpPr>
          <p:sp>
            <p:nvSpPr>
              <p:cNvPr id="90" name="모서리가 둥근 직사각형 62">
                <a:extLst>
                  <a:ext uri="{FF2B5EF4-FFF2-40B4-BE49-F238E27FC236}">
                    <a16:creationId xmlns:a16="http://schemas.microsoft.com/office/drawing/2014/main" id="{C28EC1A8-B8E0-4EB6-94D5-582D561DBDC0}"/>
                  </a:ext>
                </a:extLst>
              </p:cNvPr>
              <p:cNvSpPr/>
              <p:nvPr/>
            </p:nvSpPr>
            <p:spPr>
              <a:xfrm>
                <a:off x="8821903" y="5267501"/>
                <a:ext cx="2847181" cy="412785"/>
              </a:xfrm>
              <a:prstGeom prst="roundRect">
                <a:avLst>
                  <a:gd name="adj" fmla="val 50000"/>
                </a:avLst>
              </a:prstGeom>
              <a:solidFill>
                <a:srgbClr val="3D5E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prstClr val="white"/>
                    </a:solidFill>
                    <a:latin typeface="微軟正黑體" panose="020B0604030504040204" pitchFamily="34" charset="-120"/>
                    <a:ea typeface="微軟正黑體" panose="020B0604030504040204" pitchFamily="34" charset="-120"/>
                  </a:rPr>
                  <a:t> 監測是否勝利</a:t>
                </a:r>
                <a:endParaRPr lang="en-US" altLang="ko-KR" sz="2400" b="1" dirty="0">
                  <a:solidFill>
                    <a:prstClr val="white"/>
                  </a:solidFill>
                  <a:latin typeface="微軟正黑體" panose="020B0604030504040204" pitchFamily="34" charset="-120"/>
                  <a:ea typeface="微軟正黑體" panose="020B0604030504040204" pitchFamily="34" charset="-120"/>
                </a:endParaRPr>
              </a:p>
            </p:txBody>
          </p:sp>
          <p:sp>
            <p:nvSpPr>
              <p:cNvPr id="91" name="타원 63">
                <a:extLst>
                  <a:ext uri="{FF2B5EF4-FFF2-40B4-BE49-F238E27FC236}">
                    <a16:creationId xmlns:a16="http://schemas.microsoft.com/office/drawing/2014/main" id="{58C3241F-8FAD-4B70-9B66-D9722E254305}"/>
                  </a:ext>
                </a:extLst>
              </p:cNvPr>
              <p:cNvSpPr/>
              <p:nvPr/>
            </p:nvSpPr>
            <p:spPr>
              <a:xfrm>
                <a:off x="8796291" y="5264686"/>
                <a:ext cx="423210" cy="412786"/>
              </a:xfrm>
              <a:prstGeom prst="ellipse">
                <a:avLst/>
              </a:prstGeom>
              <a:solidFill>
                <a:schemeClr val="bg1"/>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200" b="1" dirty="0">
                    <a:solidFill>
                      <a:srgbClr val="3D5EDF"/>
                    </a:solidFill>
                    <a:latin typeface="微軟正黑體" panose="020B0604030504040204" pitchFamily="34" charset="-120"/>
                    <a:ea typeface="微軟正黑體" panose="020B0604030504040204" pitchFamily="34" charset="-120"/>
                  </a:rPr>
                  <a:t>0</a:t>
                </a:r>
                <a:r>
                  <a:rPr lang="en-US" altLang="zh-TW" sz="1200" b="1" dirty="0">
                    <a:solidFill>
                      <a:srgbClr val="3D5EDF"/>
                    </a:solidFill>
                    <a:latin typeface="微軟正黑體" panose="020B0604030504040204" pitchFamily="34" charset="-120"/>
                    <a:ea typeface="微軟正黑體" panose="020B0604030504040204" pitchFamily="34" charset="-120"/>
                  </a:rPr>
                  <a:t>6</a:t>
                </a:r>
                <a:endParaRPr lang="ko-KR" altLang="en-US" sz="1200" b="1" dirty="0">
                  <a:solidFill>
                    <a:srgbClr val="3D5EDF"/>
                  </a:solidFill>
                  <a:latin typeface="微軟正黑體" panose="020B0604030504040204" pitchFamily="34" charset="-120"/>
                </a:endParaRPr>
              </a:p>
            </p:txBody>
          </p:sp>
        </p:grpSp>
      </p:grpSp>
      <p:grpSp>
        <p:nvGrpSpPr>
          <p:cNvPr id="104" name="群組 103">
            <a:extLst>
              <a:ext uri="{FF2B5EF4-FFF2-40B4-BE49-F238E27FC236}">
                <a16:creationId xmlns:a16="http://schemas.microsoft.com/office/drawing/2014/main" id="{B557D3AC-98A6-4F18-A3A1-73B6CC3D153A}"/>
              </a:ext>
            </a:extLst>
          </p:cNvPr>
          <p:cNvGrpSpPr/>
          <p:nvPr/>
        </p:nvGrpSpPr>
        <p:grpSpPr>
          <a:xfrm>
            <a:off x="2159742" y="4023873"/>
            <a:ext cx="2847184" cy="2263463"/>
            <a:chOff x="5281307" y="4036669"/>
            <a:chExt cx="2847184" cy="2263463"/>
          </a:xfrm>
        </p:grpSpPr>
        <p:sp>
          <p:nvSpPr>
            <p:cNvPr id="105" name="양쪽 모서리가 둥근 사각형 59">
              <a:extLst>
                <a:ext uri="{FF2B5EF4-FFF2-40B4-BE49-F238E27FC236}">
                  <a16:creationId xmlns:a16="http://schemas.microsoft.com/office/drawing/2014/main" id="{25430C04-8007-4537-8BA2-BF1435A1B0ED}"/>
                </a:ext>
              </a:extLst>
            </p:cNvPr>
            <p:cNvSpPr/>
            <p:nvPr/>
          </p:nvSpPr>
          <p:spPr>
            <a:xfrm>
              <a:off x="5306691" y="5551451"/>
              <a:ext cx="2821800" cy="748681"/>
            </a:xfrm>
            <a:prstGeom prst="round2SameRect">
              <a:avLst>
                <a:gd name="adj1" fmla="val 0"/>
                <a:gd name="adj2" fmla="val 116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遊戲玩法</a:t>
              </a:r>
              <a:endParaRPr lang="en-US" altLang="zh-TW" sz="1050" dirty="0">
                <a:solidFill>
                  <a:prstClr val="black">
                    <a:lumMod val="75000"/>
                    <a:lumOff val="25000"/>
                  </a:prstClr>
                </a:solidFill>
                <a:latin typeface="微軟正黑體" panose="020B0604030504040204" pitchFamily="34" charset="-120"/>
                <a:ea typeface="微軟正黑體" panose="020B0604030504040204" pitchFamily="34" charset="-120"/>
              </a:endParaRPr>
            </a:p>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偵測附近有幾個地雷</a:t>
              </a:r>
              <a:endParaRPr lang="en-US" altLang="ko-KR" sz="1050" dirty="0">
                <a:solidFill>
                  <a:prstClr val="black">
                    <a:lumMod val="75000"/>
                    <a:lumOff val="25000"/>
                  </a:prstClr>
                </a:solidFill>
                <a:latin typeface="微軟正黑體" panose="020B0604030504040204" pitchFamily="34" charset="-120"/>
                <a:ea typeface="微軟正黑體" panose="020B0604030504040204" pitchFamily="34" charset="-120"/>
              </a:endParaRPr>
            </a:p>
          </p:txBody>
        </p:sp>
        <p:sp>
          <p:nvSpPr>
            <p:cNvPr id="106" name="한쪽 모서리가 둥근 사각형 60">
              <a:extLst>
                <a:ext uri="{FF2B5EF4-FFF2-40B4-BE49-F238E27FC236}">
                  <a16:creationId xmlns:a16="http://schemas.microsoft.com/office/drawing/2014/main" id="{F1B6BD67-3CF9-413F-A581-9A5D60943C29}"/>
                </a:ext>
              </a:extLst>
            </p:cNvPr>
            <p:cNvSpPr/>
            <p:nvPr/>
          </p:nvSpPr>
          <p:spPr>
            <a:xfrm>
              <a:off x="5306692" y="4036669"/>
              <a:ext cx="2821799" cy="1514783"/>
            </a:xfrm>
            <a:prstGeom prst="round1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微軟正黑體" panose="020B0604030504040204" pitchFamily="34" charset="-120"/>
              </a:endParaRPr>
            </a:p>
          </p:txBody>
        </p:sp>
        <p:pic>
          <p:nvPicPr>
            <p:cNvPr id="107" name="圖片 106">
              <a:extLst>
                <a:ext uri="{FF2B5EF4-FFF2-40B4-BE49-F238E27FC236}">
                  <a16:creationId xmlns:a16="http://schemas.microsoft.com/office/drawing/2014/main" id="{3B2244BD-7993-48C6-9ABB-B9F3595755AB}"/>
                </a:ext>
              </a:extLst>
            </p:cNvPr>
            <p:cNvPicPr>
              <a:picLocks noChangeAspect="1"/>
            </p:cNvPicPr>
            <p:nvPr/>
          </p:nvPicPr>
          <p:blipFill>
            <a:blip r:embed="rId6"/>
            <a:stretch>
              <a:fillRect/>
            </a:stretch>
          </p:blipFill>
          <p:spPr>
            <a:xfrm>
              <a:off x="5306686" y="4220263"/>
              <a:ext cx="2821797" cy="1156153"/>
            </a:xfrm>
            <a:prstGeom prst="rect">
              <a:avLst/>
            </a:prstGeom>
          </p:spPr>
        </p:pic>
        <p:grpSp>
          <p:nvGrpSpPr>
            <p:cNvPr id="108" name="群組 107">
              <a:extLst>
                <a:ext uri="{FF2B5EF4-FFF2-40B4-BE49-F238E27FC236}">
                  <a16:creationId xmlns:a16="http://schemas.microsoft.com/office/drawing/2014/main" id="{A7F1ADD7-31DD-4A35-A43B-066895E9C4AA}"/>
                </a:ext>
              </a:extLst>
            </p:cNvPr>
            <p:cNvGrpSpPr/>
            <p:nvPr/>
          </p:nvGrpSpPr>
          <p:grpSpPr>
            <a:xfrm>
              <a:off x="5281307" y="5255651"/>
              <a:ext cx="2847180" cy="421823"/>
              <a:chOff x="5281307" y="5255651"/>
              <a:chExt cx="2847180" cy="421823"/>
            </a:xfrm>
          </p:grpSpPr>
          <p:sp>
            <p:nvSpPr>
              <p:cNvPr id="109" name="모서리가 둥근 직사각형 62">
                <a:extLst>
                  <a:ext uri="{FF2B5EF4-FFF2-40B4-BE49-F238E27FC236}">
                    <a16:creationId xmlns:a16="http://schemas.microsoft.com/office/drawing/2014/main" id="{7100A9C7-36EC-441E-B950-64B375A036E9}"/>
                  </a:ext>
                </a:extLst>
              </p:cNvPr>
              <p:cNvSpPr/>
              <p:nvPr/>
            </p:nvSpPr>
            <p:spPr>
              <a:xfrm>
                <a:off x="5306690" y="5258445"/>
                <a:ext cx="2821797" cy="409749"/>
              </a:xfrm>
              <a:prstGeom prst="roundRect">
                <a:avLst>
                  <a:gd name="adj" fmla="val 50000"/>
                </a:avLst>
              </a:prstGeom>
              <a:solidFill>
                <a:srgbClr val="3D5E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prstClr val="white"/>
                    </a:solidFill>
                    <a:latin typeface="微軟正黑體" panose="020B0604030504040204" pitchFamily="34" charset="-120"/>
                    <a:ea typeface="微軟正黑體" panose="020B0604030504040204" pitchFamily="34" charset="-120"/>
                  </a:rPr>
                  <a:t>  偵測地雷</a:t>
                </a:r>
                <a:endParaRPr lang="en-US" altLang="ko-KR" sz="2400" b="1" dirty="0">
                  <a:solidFill>
                    <a:prstClr val="white"/>
                  </a:solidFill>
                  <a:latin typeface="微軟正黑體" panose="020B0604030504040204" pitchFamily="34" charset="-120"/>
                  <a:ea typeface="微軟正黑體" panose="020B0604030504040204" pitchFamily="34" charset="-120"/>
                </a:endParaRPr>
              </a:p>
            </p:txBody>
          </p:sp>
          <p:sp>
            <p:nvSpPr>
              <p:cNvPr id="110" name="타원 63">
                <a:extLst>
                  <a:ext uri="{FF2B5EF4-FFF2-40B4-BE49-F238E27FC236}">
                    <a16:creationId xmlns:a16="http://schemas.microsoft.com/office/drawing/2014/main" id="{8B7AD9F2-BB36-4F69-8F10-2A20D1C691EF}"/>
                  </a:ext>
                </a:extLst>
              </p:cNvPr>
              <p:cNvSpPr/>
              <p:nvPr/>
            </p:nvSpPr>
            <p:spPr>
              <a:xfrm>
                <a:off x="5281307" y="5255651"/>
                <a:ext cx="448374" cy="421823"/>
              </a:xfrm>
              <a:prstGeom prst="ellipse">
                <a:avLst/>
              </a:prstGeom>
              <a:solidFill>
                <a:schemeClr val="bg1"/>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200" b="1" dirty="0">
                    <a:solidFill>
                      <a:srgbClr val="3D5EDF"/>
                    </a:solidFill>
                    <a:latin typeface="微軟正黑體" panose="020B0604030504040204" pitchFamily="34" charset="-120"/>
                    <a:ea typeface="微軟正黑體" panose="020B0604030504040204" pitchFamily="34" charset="-120"/>
                  </a:rPr>
                  <a:t>0</a:t>
                </a:r>
                <a:r>
                  <a:rPr lang="en-US" altLang="zh-TW" sz="1200" b="1" dirty="0">
                    <a:solidFill>
                      <a:srgbClr val="3D5EDF"/>
                    </a:solidFill>
                    <a:latin typeface="微軟正黑體" panose="020B0604030504040204" pitchFamily="34" charset="-120"/>
                    <a:ea typeface="微軟正黑體" panose="020B0604030504040204" pitchFamily="34" charset="-120"/>
                  </a:rPr>
                  <a:t>4</a:t>
                </a:r>
                <a:endParaRPr lang="ko-KR" altLang="en-US" sz="1200" b="1" dirty="0">
                  <a:solidFill>
                    <a:srgbClr val="3D5EDF"/>
                  </a:solidFill>
                  <a:latin typeface="微軟正黑體" panose="020B0604030504040204" pitchFamily="34" charset="-120"/>
                </a:endParaRPr>
              </a:p>
            </p:txBody>
          </p:sp>
        </p:grpSp>
      </p:grpSp>
    </p:spTree>
    <p:extLst>
      <p:ext uri="{BB962C8B-B14F-4D97-AF65-F5344CB8AC3E}">
        <p14:creationId xmlns:p14="http://schemas.microsoft.com/office/powerpoint/2010/main" val="86999111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9ECF1"/>
        </a:solidFill>
        <a:effectLst/>
      </p:bgPr>
    </p:bg>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3B0C0C12-C77E-406C-8035-14F1E9A640C1}"/>
              </a:ext>
            </a:extLst>
          </p:cNvPr>
          <p:cNvSpPr/>
          <p:nvPr/>
        </p:nvSpPr>
        <p:spPr>
          <a:xfrm>
            <a:off x="292100" y="308161"/>
            <a:ext cx="11607800" cy="684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rPr>
              <a:t>2.3.1</a:t>
            </a:r>
            <a:r>
              <a:rPr kumimoji="0" lang="zh-TW" altLang="en-US"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rPr>
              <a:t> 踩地雷格子</a:t>
            </a:r>
            <a:endParaRPr kumimoji="0" lang="en-US" altLang="ko-KR" sz="30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endParaRPr>
          </a:p>
        </p:txBody>
      </p:sp>
      <p:grpSp>
        <p:nvGrpSpPr>
          <p:cNvPr id="28" name="群組 27">
            <a:extLst>
              <a:ext uri="{FF2B5EF4-FFF2-40B4-BE49-F238E27FC236}">
                <a16:creationId xmlns:a16="http://schemas.microsoft.com/office/drawing/2014/main" id="{F98CB044-4191-41EA-8C6A-4A7B75163281}"/>
              </a:ext>
            </a:extLst>
          </p:cNvPr>
          <p:cNvGrpSpPr/>
          <p:nvPr/>
        </p:nvGrpSpPr>
        <p:grpSpPr>
          <a:xfrm>
            <a:off x="354112" y="1488243"/>
            <a:ext cx="1575356" cy="2253247"/>
            <a:chOff x="354112" y="1488243"/>
            <a:chExt cx="1575356" cy="2253247"/>
          </a:xfrm>
        </p:grpSpPr>
        <p:sp>
          <p:nvSpPr>
            <p:cNvPr id="63" name="양쪽 모서리가 둥근 사각형 59">
              <a:extLst>
                <a:ext uri="{FF2B5EF4-FFF2-40B4-BE49-F238E27FC236}">
                  <a16:creationId xmlns:a16="http://schemas.microsoft.com/office/drawing/2014/main" id="{23896076-D8D7-47FF-A390-A3530328E143}"/>
                </a:ext>
              </a:extLst>
            </p:cNvPr>
            <p:cNvSpPr/>
            <p:nvPr/>
          </p:nvSpPr>
          <p:spPr>
            <a:xfrm>
              <a:off x="368157" y="3014253"/>
              <a:ext cx="1561311" cy="727237"/>
            </a:xfrm>
            <a:prstGeom prst="round2SameRect">
              <a:avLst>
                <a:gd name="adj1" fmla="val 0"/>
                <a:gd name="adj2" fmla="val 116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zh-TW" altLang="en-US" sz="1050" b="0" i="0" u="none" strike="noStrike" kern="120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rPr>
                <a:t>遊戲背景</a:t>
              </a:r>
              <a:endParaRPr kumimoji="0" lang="en-US" altLang="zh-TW" sz="1050" b="0" i="0" u="none" strike="noStrike" kern="120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914400" rtl="0" eaLnBrk="1" fontAlgn="auto" latinLnBrk="1" hangingPunct="1">
                <a:lnSpc>
                  <a:spcPct val="150000"/>
                </a:lnSpc>
                <a:spcBef>
                  <a:spcPts val="0"/>
                </a:spcBef>
                <a:spcAft>
                  <a:spcPts val="0"/>
                </a:spcAft>
                <a:buClrTx/>
                <a:buSzTx/>
                <a:buFontTx/>
                <a:buNone/>
                <a:tabLst/>
                <a:defRPr/>
              </a:pPr>
              <a:r>
                <a:rPr kumimoji="0" lang="zh-TW" altLang="en-US" sz="1050" b="0" i="0" u="none" strike="noStrike" kern="120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rPr>
                <a:t>需要掃雷的區域</a:t>
              </a:r>
              <a:endParaRPr kumimoji="0" lang="en-US" altLang="ko-KR" sz="1050" b="0" i="0" u="none" strike="noStrike" kern="120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endParaRPr>
            </a:p>
          </p:txBody>
        </p:sp>
        <p:sp>
          <p:nvSpPr>
            <p:cNvPr id="64" name="한쪽 모서리가 둥근 사각형 60">
              <a:extLst>
                <a:ext uri="{FF2B5EF4-FFF2-40B4-BE49-F238E27FC236}">
                  <a16:creationId xmlns:a16="http://schemas.microsoft.com/office/drawing/2014/main" id="{AFB0B930-540F-47FF-AC56-496DF3224B46}"/>
                </a:ext>
              </a:extLst>
            </p:cNvPr>
            <p:cNvSpPr/>
            <p:nvPr/>
          </p:nvSpPr>
          <p:spPr>
            <a:xfrm>
              <a:off x="368158" y="1488243"/>
              <a:ext cx="1561310" cy="1526011"/>
            </a:xfrm>
            <a:prstGeom prst="round1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微軟正黑體" panose="020B0604030504040204" pitchFamily="34" charset="-120"/>
                <a:ea typeface="맑은 고딕" panose="020B0503020000020004" pitchFamily="34" charset="-127"/>
                <a:cs typeface="+mn-cs"/>
              </a:endParaRPr>
            </a:p>
          </p:txBody>
        </p:sp>
        <p:pic>
          <p:nvPicPr>
            <p:cNvPr id="9" name="圖片 8">
              <a:extLst>
                <a:ext uri="{FF2B5EF4-FFF2-40B4-BE49-F238E27FC236}">
                  <a16:creationId xmlns:a16="http://schemas.microsoft.com/office/drawing/2014/main" id="{4DADB68D-A69C-4066-82F0-A3E59CDA180B}"/>
                </a:ext>
              </a:extLst>
            </p:cNvPr>
            <p:cNvPicPr>
              <a:picLocks noChangeAspect="1"/>
            </p:cNvPicPr>
            <p:nvPr/>
          </p:nvPicPr>
          <p:blipFill>
            <a:blip r:embed="rId3"/>
            <a:stretch>
              <a:fillRect/>
            </a:stretch>
          </p:blipFill>
          <p:spPr>
            <a:xfrm>
              <a:off x="370666" y="1789023"/>
              <a:ext cx="1558800" cy="1045105"/>
            </a:xfrm>
            <a:prstGeom prst="rect">
              <a:avLst/>
            </a:prstGeom>
          </p:spPr>
        </p:pic>
        <p:grpSp>
          <p:nvGrpSpPr>
            <p:cNvPr id="5" name="群組 4">
              <a:extLst>
                <a:ext uri="{FF2B5EF4-FFF2-40B4-BE49-F238E27FC236}">
                  <a16:creationId xmlns:a16="http://schemas.microsoft.com/office/drawing/2014/main" id="{CA89FBBA-CADA-462D-9974-D9DE9797E46A}"/>
                </a:ext>
              </a:extLst>
            </p:cNvPr>
            <p:cNvGrpSpPr/>
            <p:nvPr/>
          </p:nvGrpSpPr>
          <p:grpSpPr>
            <a:xfrm>
              <a:off x="354112" y="2716259"/>
              <a:ext cx="1575354" cy="415600"/>
              <a:chOff x="354112" y="2716259"/>
              <a:chExt cx="1575354" cy="415600"/>
            </a:xfrm>
          </p:grpSpPr>
          <p:sp>
            <p:nvSpPr>
              <p:cNvPr id="66" name="모서리가 둥근 직사각형 62">
                <a:extLst>
                  <a:ext uri="{FF2B5EF4-FFF2-40B4-BE49-F238E27FC236}">
                    <a16:creationId xmlns:a16="http://schemas.microsoft.com/office/drawing/2014/main" id="{7DC9F501-4849-47DC-86D9-2561F4CC40E5}"/>
                  </a:ext>
                </a:extLst>
              </p:cNvPr>
              <p:cNvSpPr/>
              <p:nvPr/>
            </p:nvSpPr>
            <p:spPr>
              <a:xfrm>
                <a:off x="368157" y="2719074"/>
                <a:ext cx="1561309" cy="412785"/>
              </a:xfrm>
              <a:prstGeom prst="roundRect">
                <a:avLst>
                  <a:gd name="adj" fmla="val 50000"/>
                </a:avLst>
              </a:prstGeom>
              <a:solidFill>
                <a:srgbClr val="3D5E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 格子</a:t>
                </a:r>
                <a:endParaRPr kumimoji="0" lang="en-US" altLang="ko-KR" sz="24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sp>
            <p:nvSpPr>
              <p:cNvPr id="67" name="타원 63">
                <a:extLst>
                  <a:ext uri="{FF2B5EF4-FFF2-40B4-BE49-F238E27FC236}">
                    <a16:creationId xmlns:a16="http://schemas.microsoft.com/office/drawing/2014/main" id="{E6444D82-BB7D-4FFB-8B35-8FF98E5A77CA}"/>
                  </a:ext>
                </a:extLst>
              </p:cNvPr>
              <p:cNvSpPr/>
              <p:nvPr/>
            </p:nvSpPr>
            <p:spPr>
              <a:xfrm>
                <a:off x="354112" y="2716259"/>
                <a:ext cx="417675" cy="412786"/>
              </a:xfrm>
              <a:prstGeom prst="ellipse">
                <a:avLst/>
              </a:prstGeom>
              <a:solidFill>
                <a:schemeClr val="bg1"/>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srgbClr val="3D5EDF"/>
                    </a:solidFill>
                    <a:effectLst/>
                    <a:uLnTx/>
                    <a:uFillTx/>
                    <a:latin typeface="微軟正黑體" panose="020B0604030504040204" pitchFamily="34" charset="-120"/>
                    <a:ea typeface="微軟正黑體" panose="020B0604030504040204" pitchFamily="34" charset="-120"/>
                    <a:cs typeface="+mn-cs"/>
                  </a:rPr>
                  <a:t>01</a:t>
                </a:r>
                <a:endParaRPr kumimoji="0" lang="ko-KR" altLang="en-US" sz="1200" b="1" i="0" u="none" strike="noStrike" kern="1200" cap="none" spc="0" normalizeH="0" baseline="0" noProof="0" dirty="0">
                  <a:ln>
                    <a:noFill/>
                  </a:ln>
                  <a:solidFill>
                    <a:srgbClr val="3D5EDF"/>
                  </a:solidFill>
                  <a:effectLst/>
                  <a:uLnTx/>
                  <a:uFillTx/>
                  <a:latin typeface="微軟正黑體" panose="020B0604030504040204" pitchFamily="34" charset="-120"/>
                  <a:ea typeface="맑은 고딕" panose="020B0503020000020004" pitchFamily="34" charset="-127"/>
                  <a:cs typeface="+mn-cs"/>
                </a:endParaRPr>
              </a:p>
            </p:txBody>
          </p:sp>
        </p:grpSp>
      </p:grpSp>
      <p:graphicFrame>
        <p:nvGraphicFramePr>
          <p:cNvPr id="40" name="表格 7">
            <a:extLst>
              <a:ext uri="{FF2B5EF4-FFF2-40B4-BE49-F238E27FC236}">
                <a16:creationId xmlns:a16="http://schemas.microsoft.com/office/drawing/2014/main" id="{E2F3A324-BA7C-4C46-B732-F555AB60F0A9}"/>
              </a:ext>
            </a:extLst>
          </p:cNvPr>
          <p:cNvGraphicFramePr>
            <a:graphicFrameLocks noGrp="1"/>
          </p:cNvGraphicFramePr>
          <p:nvPr>
            <p:extLst>
              <p:ext uri="{D42A27DB-BD31-4B8C-83A1-F6EECF244321}">
                <p14:modId xmlns:p14="http://schemas.microsoft.com/office/powerpoint/2010/main" val="1252090837"/>
              </p:ext>
            </p:extLst>
          </p:nvPr>
        </p:nvGraphicFramePr>
        <p:xfrm>
          <a:off x="2102444" y="1488243"/>
          <a:ext cx="3600000" cy="36000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71791327"/>
                    </a:ext>
                  </a:extLst>
                </a:gridCol>
                <a:gridCol w="360000">
                  <a:extLst>
                    <a:ext uri="{9D8B030D-6E8A-4147-A177-3AD203B41FA5}">
                      <a16:colId xmlns:a16="http://schemas.microsoft.com/office/drawing/2014/main" val="245161508"/>
                    </a:ext>
                  </a:extLst>
                </a:gridCol>
                <a:gridCol w="360000">
                  <a:extLst>
                    <a:ext uri="{9D8B030D-6E8A-4147-A177-3AD203B41FA5}">
                      <a16:colId xmlns:a16="http://schemas.microsoft.com/office/drawing/2014/main" val="4237726428"/>
                    </a:ext>
                  </a:extLst>
                </a:gridCol>
                <a:gridCol w="360000">
                  <a:extLst>
                    <a:ext uri="{9D8B030D-6E8A-4147-A177-3AD203B41FA5}">
                      <a16:colId xmlns:a16="http://schemas.microsoft.com/office/drawing/2014/main" val="1966532044"/>
                    </a:ext>
                  </a:extLst>
                </a:gridCol>
                <a:gridCol w="360000">
                  <a:extLst>
                    <a:ext uri="{9D8B030D-6E8A-4147-A177-3AD203B41FA5}">
                      <a16:colId xmlns:a16="http://schemas.microsoft.com/office/drawing/2014/main" val="2758083544"/>
                    </a:ext>
                  </a:extLst>
                </a:gridCol>
                <a:gridCol w="360000">
                  <a:extLst>
                    <a:ext uri="{9D8B030D-6E8A-4147-A177-3AD203B41FA5}">
                      <a16:colId xmlns:a16="http://schemas.microsoft.com/office/drawing/2014/main" val="3961737603"/>
                    </a:ext>
                  </a:extLst>
                </a:gridCol>
                <a:gridCol w="360000">
                  <a:extLst>
                    <a:ext uri="{9D8B030D-6E8A-4147-A177-3AD203B41FA5}">
                      <a16:colId xmlns:a16="http://schemas.microsoft.com/office/drawing/2014/main" val="4216514100"/>
                    </a:ext>
                  </a:extLst>
                </a:gridCol>
                <a:gridCol w="360000">
                  <a:extLst>
                    <a:ext uri="{9D8B030D-6E8A-4147-A177-3AD203B41FA5}">
                      <a16:colId xmlns:a16="http://schemas.microsoft.com/office/drawing/2014/main" val="2871896715"/>
                    </a:ext>
                  </a:extLst>
                </a:gridCol>
                <a:gridCol w="360000">
                  <a:extLst>
                    <a:ext uri="{9D8B030D-6E8A-4147-A177-3AD203B41FA5}">
                      <a16:colId xmlns:a16="http://schemas.microsoft.com/office/drawing/2014/main" val="2603035433"/>
                    </a:ext>
                  </a:extLst>
                </a:gridCol>
                <a:gridCol w="360000">
                  <a:extLst>
                    <a:ext uri="{9D8B030D-6E8A-4147-A177-3AD203B41FA5}">
                      <a16:colId xmlns:a16="http://schemas.microsoft.com/office/drawing/2014/main" val="3986844813"/>
                    </a:ext>
                  </a:extLst>
                </a:gridCol>
              </a:tblGrid>
              <a:tr h="360000">
                <a:tc>
                  <a:txBody>
                    <a:bodyPr/>
                    <a:lstStyle/>
                    <a:p>
                      <a:pPr algn="ctr"/>
                      <a:r>
                        <a:rPr lang="en-US" altLang="zh-TW" sz="800" b="0" dirty="0">
                          <a:solidFill>
                            <a:schemeClr val="tx1"/>
                          </a:solidFill>
                        </a:rPr>
                        <a:t>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10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94768909"/>
                  </a:ext>
                </a:extLst>
              </a:tr>
              <a:tr h="360000">
                <a:tc>
                  <a:txBody>
                    <a:bodyPr/>
                    <a:lstStyle/>
                    <a:p>
                      <a:pPr algn="ctr"/>
                      <a:r>
                        <a:rPr lang="en-US" altLang="zh-TW" sz="800" b="0" dirty="0">
                          <a:solidFill>
                            <a:schemeClr val="tx1"/>
                          </a:solidFill>
                        </a:rPr>
                        <a:t>11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12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13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14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15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16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17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18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19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20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80912292"/>
                  </a:ext>
                </a:extLst>
              </a:tr>
              <a:tr h="360000">
                <a:tc>
                  <a:txBody>
                    <a:bodyPr/>
                    <a:lstStyle/>
                    <a:p>
                      <a:pPr algn="ctr"/>
                      <a:r>
                        <a:rPr lang="en-US" altLang="zh-TW" sz="800" b="0" dirty="0">
                          <a:solidFill>
                            <a:schemeClr val="tx1"/>
                          </a:solidFill>
                        </a:rPr>
                        <a:t>21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22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23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24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25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26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27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28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29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30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239963531"/>
                  </a:ext>
                </a:extLst>
              </a:tr>
              <a:tr h="360000">
                <a:tc>
                  <a:txBody>
                    <a:bodyPr/>
                    <a:lstStyle/>
                    <a:p>
                      <a:pPr algn="ctr"/>
                      <a:r>
                        <a:rPr lang="en-US" altLang="zh-TW" sz="800" b="0" dirty="0">
                          <a:solidFill>
                            <a:schemeClr val="tx1"/>
                          </a:solidFill>
                        </a:rPr>
                        <a:t>31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32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33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34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35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36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37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38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39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40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93402703"/>
                  </a:ext>
                </a:extLst>
              </a:tr>
              <a:tr h="360000">
                <a:tc>
                  <a:txBody>
                    <a:bodyPr/>
                    <a:lstStyle/>
                    <a:p>
                      <a:pPr algn="ctr"/>
                      <a:r>
                        <a:rPr lang="en-US" altLang="zh-TW" sz="800" b="0" dirty="0">
                          <a:solidFill>
                            <a:schemeClr val="tx1"/>
                          </a:solidFill>
                        </a:rPr>
                        <a:t>41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42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43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44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45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46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47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48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49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50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75013558"/>
                  </a:ext>
                </a:extLst>
              </a:tr>
              <a:tr h="360000">
                <a:tc>
                  <a:txBody>
                    <a:bodyPr/>
                    <a:lstStyle/>
                    <a:p>
                      <a:pPr algn="ctr"/>
                      <a:r>
                        <a:rPr lang="en-US" altLang="zh-TW" sz="800" b="0" dirty="0">
                          <a:solidFill>
                            <a:schemeClr val="tx1"/>
                          </a:solidFill>
                        </a:rPr>
                        <a:t>51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52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53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54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55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56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57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58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59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60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83562070"/>
                  </a:ext>
                </a:extLst>
              </a:tr>
              <a:tr h="360000">
                <a:tc>
                  <a:txBody>
                    <a:bodyPr/>
                    <a:lstStyle/>
                    <a:p>
                      <a:pPr algn="ctr"/>
                      <a:r>
                        <a:rPr lang="en-US" altLang="zh-TW" sz="800" b="0" dirty="0">
                          <a:solidFill>
                            <a:schemeClr val="tx1"/>
                          </a:solidFill>
                        </a:rPr>
                        <a:t>61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62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63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64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65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66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67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68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69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70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3470066"/>
                  </a:ext>
                </a:extLst>
              </a:tr>
              <a:tr h="360000">
                <a:tc>
                  <a:txBody>
                    <a:bodyPr/>
                    <a:lstStyle/>
                    <a:p>
                      <a:pPr algn="ctr"/>
                      <a:r>
                        <a:rPr lang="en-US" altLang="zh-TW" sz="800" b="0" dirty="0">
                          <a:solidFill>
                            <a:schemeClr val="tx1"/>
                          </a:solidFill>
                        </a:rPr>
                        <a:t>71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72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73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74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75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76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77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78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79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80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38425386"/>
                  </a:ext>
                </a:extLst>
              </a:tr>
              <a:tr h="360000">
                <a:tc>
                  <a:txBody>
                    <a:bodyPr/>
                    <a:lstStyle/>
                    <a:p>
                      <a:pPr algn="ctr"/>
                      <a:r>
                        <a:rPr lang="en-US" altLang="zh-TW" sz="800" b="0" dirty="0">
                          <a:solidFill>
                            <a:schemeClr val="tx1"/>
                          </a:solidFill>
                        </a:rPr>
                        <a:t>81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82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83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84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85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86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87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88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89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90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99696401"/>
                  </a:ext>
                </a:extLst>
              </a:tr>
              <a:tr h="360000">
                <a:tc>
                  <a:txBody>
                    <a:bodyPr/>
                    <a:lstStyle/>
                    <a:p>
                      <a:pPr algn="ctr"/>
                      <a:r>
                        <a:rPr lang="en-US" altLang="zh-TW" sz="800" b="0" dirty="0">
                          <a:solidFill>
                            <a:schemeClr val="tx1"/>
                          </a:solidFill>
                        </a:rPr>
                        <a:t>91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92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93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94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95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96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97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98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99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100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57450691"/>
                  </a:ext>
                </a:extLst>
              </a:tr>
            </a:tbl>
          </a:graphicData>
        </a:graphic>
      </p:graphicFrame>
      <p:pic>
        <p:nvPicPr>
          <p:cNvPr id="4" name="圖片 3">
            <a:extLst>
              <a:ext uri="{FF2B5EF4-FFF2-40B4-BE49-F238E27FC236}">
                <a16:creationId xmlns:a16="http://schemas.microsoft.com/office/drawing/2014/main" id="{FC480AE8-9066-4F08-9769-1CFC91F35729}"/>
              </a:ext>
            </a:extLst>
          </p:cNvPr>
          <p:cNvPicPr>
            <a:picLocks noChangeAspect="1"/>
          </p:cNvPicPr>
          <p:nvPr/>
        </p:nvPicPr>
        <p:blipFill>
          <a:blip r:embed="rId4"/>
          <a:stretch>
            <a:fillRect/>
          </a:stretch>
        </p:blipFill>
        <p:spPr>
          <a:xfrm>
            <a:off x="6001255" y="1488243"/>
            <a:ext cx="4505954" cy="1667108"/>
          </a:xfrm>
          <a:prstGeom prst="rect">
            <a:avLst/>
          </a:prstGeom>
        </p:spPr>
      </p:pic>
      <p:pic>
        <p:nvPicPr>
          <p:cNvPr id="10" name="圖片 9">
            <a:extLst>
              <a:ext uri="{FF2B5EF4-FFF2-40B4-BE49-F238E27FC236}">
                <a16:creationId xmlns:a16="http://schemas.microsoft.com/office/drawing/2014/main" id="{7D57EA2F-6BB2-45D4-92D9-E37C75422C76}"/>
              </a:ext>
            </a:extLst>
          </p:cNvPr>
          <p:cNvPicPr>
            <a:picLocks noChangeAspect="1"/>
          </p:cNvPicPr>
          <p:nvPr/>
        </p:nvPicPr>
        <p:blipFill>
          <a:blip r:embed="rId5"/>
          <a:stretch>
            <a:fillRect/>
          </a:stretch>
        </p:blipFill>
        <p:spPr>
          <a:xfrm>
            <a:off x="6001255" y="3288243"/>
            <a:ext cx="5172797" cy="1495634"/>
          </a:xfrm>
          <a:prstGeom prst="rect">
            <a:avLst/>
          </a:prstGeom>
        </p:spPr>
      </p:pic>
      <p:sp>
        <p:nvSpPr>
          <p:cNvPr id="45" name="矩形 44">
            <a:extLst>
              <a:ext uri="{FF2B5EF4-FFF2-40B4-BE49-F238E27FC236}">
                <a16:creationId xmlns:a16="http://schemas.microsoft.com/office/drawing/2014/main" id="{655F913C-DAC4-435C-B3CA-AB25A1DAE331}"/>
              </a:ext>
            </a:extLst>
          </p:cNvPr>
          <p:cNvSpPr/>
          <p:nvPr/>
        </p:nvSpPr>
        <p:spPr>
          <a:xfrm>
            <a:off x="6001255" y="1488243"/>
            <a:ext cx="3503472" cy="16671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맑은 고딕" panose="020F0502020204030204"/>
              <a:ea typeface="新細明體" panose="02020500000000000000" pitchFamily="18" charset="-120"/>
              <a:cs typeface="+mn-cs"/>
            </a:endParaRPr>
          </a:p>
        </p:txBody>
      </p:sp>
      <p:sp>
        <p:nvSpPr>
          <p:cNvPr id="46" name="矩形 45">
            <a:extLst>
              <a:ext uri="{FF2B5EF4-FFF2-40B4-BE49-F238E27FC236}">
                <a16:creationId xmlns:a16="http://schemas.microsoft.com/office/drawing/2014/main" id="{96310251-B208-46B4-8159-621694B01555}"/>
              </a:ext>
            </a:extLst>
          </p:cNvPr>
          <p:cNvSpPr/>
          <p:nvPr/>
        </p:nvSpPr>
        <p:spPr>
          <a:xfrm>
            <a:off x="8276741" y="1496632"/>
            <a:ext cx="3053594" cy="374113"/>
          </a:xfrm>
          <a:prstGeom prst="rect">
            <a:avLst/>
          </a:prstGeom>
          <a:solidFill>
            <a:srgbClr val="8FAADC"/>
          </a:solid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600" b="1" dirty="0">
                <a:solidFill>
                  <a:schemeClr val="tx1"/>
                </a:solidFill>
                <a:latin typeface="微軟正黑體" panose="020B0604030504040204" pitchFamily="34" charset="-120"/>
                <a:ea typeface="微軟正黑體" panose="020B0604030504040204" pitchFamily="34" charset="-120"/>
              </a:rPr>
              <a:t>宣告一個二維陣列用來儲存格子</a:t>
            </a:r>
          </a:p>
        </p:txBody>
      </p:sp>
      <p:sp>
        <p:nvSpPr>
          <p:cNvPr id="47" name="矩形 46">
            <a:extLst>
              <a:ext uri="{FF2B5EF4-FFF2-40B4-BE49-F238E27FC236}">
                <a16:creationId xmlns:a16="http://schemas.microsoft.com/office/drawing/2014/main" id="{80BB497E-3B72-4BEE-BAD8-FE5D677E85BA}"/>
              </a:ext>
            </a:extLst>
          </p:cNvPr>
          <p:cNvSpPr/>
          <p:nvPr/>
        </p:nvSpPr>
        <p:spPr>
          <a:xfrm>
            <a:off x="6300066" y="3838559"/>
            <a:ext cx="1711420" cy="1797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맑은 고딕" panose="020F0502020204030204"/>
              <a:ea typeface="新細明體" panose="02020500000000000000" pitchFamily="18" charset="-120"/>
              <a:cs typeface="+mn-cs"/>
            </a:endParaRPr>
          </a:p>
        </p:txBody>
      </p:sp>
      <p:cxnSp>
        <p:nvCxnSpPr>
          <p:cNvPr id="14" name="直線接點 13">
            <a:extLst>
              <a:ext uri="{FF2B5EF4-FFF2-40B4-BE49-F238E27FC236}">
                <a16:creationId xmlns:a16="http://schemas.microsoft.com/office/drawing/2014/main" id="{16E9FE0D-9392-4121-AB5E-0C8B62F2BFA2}"/>
              </a:ext>
            </a:extLst>
          </p:cNvPr>
          <p:cNvCxnSpPr>
            <a:cxnSpLocks/>
          </p:cNvCxnSpPr>
          <p:nvPr/>
        </p:nvCxnSpPr>
        <p:spPr>
          <a:xfrm>
            <a:off x="8075405" y="3926048"/>
            <a:ext cx="17616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7E1B8BE5-E594-451B-9824-211DE60F1B3D}"/>
              </a:ext>
            </a:extLst>
          </p:cNvPr>
          <p:cNvCxnSpPr>
            <a:cxnSpLocks/>
          </p:cNvCxnSpPr>
          <p:nvPr/>
        </p:nvCxnSpPr>
        <p:spPr>
          <a:xfrm>
            <a:off x="8310297" y="3926048"/>
            <a:ext cx="17616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D5E43DAC-7380-4748-B2DB-BDF1A87A7C2A}"/>
              </a:ext>
            </a:extLst>
          </p:cNvPr>
          <p:cNvCxnSpPr>
            <a:cxnSpLocks/>
          </p:cNvCxnSpPr>
          <p:nvPr/>
        </p:nvCxnSpPr>
        <p:spPr>
          <a:xfrm>
            <a:off x="8571754" y="3926048"/>
            <a:ext cx="17616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69ACB11C-76A3-4E96-B2B7-E7FAD8F66297}"/>
              </a:ext>
            </a:extLst>
          </p:cNvPr>
          <p:cNvCxnSpPr>
            <a:cxnSpLocks/>
          </p:cNvCxnSpPr>
          <p:nvPr/>
        </p:nvCxnSpPr>
        <p:spPr>
          <a:xfrm>
            <a:off x="8831812" y="3927446"/>
            <a:ext cx="17616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8186EB82-E3A6-4546-9848-D3A11CDF4062}"/>
              </a:ext>
            </a:extLst>
          </p:cNvPr>
          <p:cNvCxnSpPr>
            <a:cxnSpLocks/>
          </p:cNvCxnSpPr>
          <p:nvPr/>
        </p:nvCxnSpPr>
        <p:spPr>
          <a:xfrm>
            <a:off x="9105854" y="3927446"/>
            <a:ext cx="17616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9C9A742B-5F6F-45C1-BF27-CCA79F306D69}"/>
              </a:ext>
            </a:extLst>
          </p:cNvPr>
          <p:cNvCxnSpPr>
            <a:cxnSpLocks/>
          </p:cNvCxnSpPr>
          <p:nvPr/>
        </p:nvCxnSpPr>
        <p:spPr>
          <a:xfrm>
            <a:off x="9367311" y="3927446"/>
            <a:ext cx="17616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B6D9E1B3-1820-4CE4-B513-3E796A18797C}"/>
              </a:ext>
            </a:extLst>
          </p:cNvPr>
          <p:cNvCxnSpPr>
            <a:cxnSpLocks/>
          </p:cNvCxnSpPr>
          <p:nvPr/>
        </p:nvCxnSpPr>
        <p:spPr>
          <a:xfrm>
            <a:off x="9627369" y="3928844"/>
            <a:ext cx="17616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0" name="群組 19">
            <a:extLst>
              <a:ext uri="{FF2B5EF4-FFF2-40B4-BE49-F238E27FC236}">
                <a16:creationId xmlns:a16="http://schemas.microsoft.com/office/drawing/2014/main" id="{E57FD96E-4680-4F85-BFEC-CE0427852B5A}"/>
              </a:ext>
            </a:extLst>
          </p:cNvPr>
          <p:cNvGrpSpPr/>
          <p:nvPr/>
        </p:nvGrpSpPr>
        <p:grpSpPr>
          <a:xfrm rot="5400000">
            <a:off x="9553266" y="3576507"/>
            <a:ext cx="697684" cy="1398"/>
            <a:chOff x="8462697" y="4078448"/>
            <a:chExt cx="697684" cy="1398"/>
          </a:xfrm>
        </p:grpSpPr>
        <p:cxnSp>
          <p:nvCxnSpPr>
            <p:cNvPr id="62" name="直線接點 61">
              <a:extLst>
                <a:ext uri="{FF2B5EF4-FFF2-40B4-BE49-F238E27FC236}">
                  <a16:creationId xmlns:a16="http://schemas.microsoft.com/office/drawing/2014/main" id="{5C256FB2-DB42-4811-8F3F-0ED747F2B34B}"/>
                </a:ext>
              </a:extLst>
            </p:cNvPr>
            <p:cNvCxnSpPr>
              <a:cxnSpLocks/>
            </p:cNvCxnSpPr>
            <p:nvPr/>
          </p:nvCxnSpPr>
          <p:spPr>
            <a:xfrm>
              <a:off x="8462697" y="4078448"/>
              <a:ext cx="17616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8085C65F-B24B-4A54-A0B9-3A81D43095FC}"/>
                </a:ext>
              </a:extLst>
            </p:cNvPr>
            <p:cNvCxnSpPr>
              <a:cxnSpLocks/>
            </p:cNvCxnSpPr>
            <p:nvPr/>
          </p:nvCxnSpPr>
          <p:spPr>
            <a:xfrm>
              <a:off x="8724154" y="4078448"/>
              <a:ext cx="17616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9FA6CEDC-AF56-4A21-81BA-8E4FA4940FA4}"/>
                </a:ext>
              </a:extLst>
            </p:cNvPr>
            <p:cNvCxnSpPr>
              <a:cxnSpLocks/>
            </p:cNvCxnSpPr>
            <p:nvPr/>
          </p:nvCxnSpPr>
          <p:spPr>
            <a:xfrm>
              <a:off x="8984212" y="4079846"/>
              <a:ext cx="17616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83" name="直線接點 82">
            <a:extLst>
              <a:ext uri="{FF2B5EF4-FFF2-40B4-BE49-F238E27FC236}">
                <a16:creationId xmlns:a16="http://schemas.microsoft.com/office/drawing/2014/main" id="{E34B86F2-4168-434A-A584-B0DF199E63C6}"/>
              </a:ext>
            </a:extLst>
          </p:cNvPr>
          <p:cNvCxnSpPr>
            <a:cxnSpLocks/>
          </p:cNvCxnSpPr>
          <p:nvPr/>
        </p:nvCxnSpPr>
        <p:spPr>
          <a:xfrm rot="5400000">
            <a:off x="9813325" y="2563686"/>
            <a:ext cx="17616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直線接點 85">
            <a:extLst>
              <a:ext uri="{FF2B5EF4-FFF2-40B4-BE49-F238E27FC236}">
                <a16:creationId xmlns:a16="http://schemas.microsoft.com/office/drawing/2014/main" id="{83C5141B-F3A8-4242-A2FA-D1393B290C43}"/>
              </a:ext>
            </a:extLst>
          </p:cNvPr>
          <p:cNvCxnSpPr>
            <a:cxnSpLocks/>
          </p:cNvCxnSpPr>
          <p:nvPr/>
        </p:nvCxnSpPr>
        <p:spPr>
          <a:xfrm rot="5400000">
            <a:off x="9813325" y="2825143"/>
            <a:ext cx="17616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直線接點 88">
            <a:extLst>
              <a:ext uri="{FF2B5EF4-FFF2-40B4-BE49-F238E27FC236}">
                <a16:creationId xmlns:a16="http://schemas.microsoft.com/office/drawing/2014/main" id="{B97E6CBD-C5C9-4CFB-8B7F-32694E195ECE}"/>
              </a:ext>
            </a:extLst>
          </p:cNvPr>
          <p:cNvCxnSpPr>
            <a:cxnSpLocks/>
          </p:cNvCxnSpPr>
          <p:nvPr/>
        </p:nvCxnSpPr>
        <p:spPr>
          <a:xfrm rot="5400000">
            <a:off x="9811927" y="3085201"/>
            <a:ext cx="17616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直線接點 91">
            <a:extLst>
              <a:ext uri="{FF2B5EF4-FFF2-40B4-BE49-F238E27FC236}">
                <a16:creationId xmlns:a16="http://schemas.microsoft.com/office/drawing/2014/main" id="{29AA7D76-A683-494E-B3BE-2321607FE759}"/>
              </a:ext>
            </a:extLst>
          </p:cNvPr>
          <p:cNvCxnSpPr>
            <a:cxnSpLocks/>
          </p:cNvCxnSpPr>
          <p:nvPr/>
        </p:nvCxnSpPr>
        <p:spPr>
          <a:xfrm rot="5400000">
            <a:off x="9811926" y="2060340"/>
            <a:ext cx="17616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直線接點 92">
            <a:extLst>
              <a:ext uri="{FF2B5EF4-FFF2-40B4-BE49-F238E27FC236}">
                <a16:creationId xmlns:a16="http://schemas.microsoft.com/office/drawing/2014/main" id="{F92E1F73-F38B-4748-838E-FD7C0CABF177}"/>
              </a:ext>
            </a:extLst>
          </p:cNvPr>
          <p:cNvCxnSpPr>
            <a:cxnSpLocks/>
          </p:cNvCxnSpPr>
          <p:nvPr/>
        </p:nvCxnSpPr>
        <p:spPr>
          <a:xfrm rot="5400000">
            <a:off x="9811926" y="2321797"/>
            <a:ext cx="17616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4" name="群組 33">
            <a:extLst>
              <a:ext uri="{FF2B5EF4-FFF2-40B4-BE49-F238E27FC236}">
                <a16:creationId xmlns:a16="http://schemas.microsoft.com/office/drawing/2014/main" id="{C96620D8-B09D-4042-9C1B-124B33D4A9E5}"/>
              </a:ext>
            </a:extLst>
          </p:cNvPr>
          <p:cNvGrpSpPr/>
          <p:nvPr/>
        </p:nvGrpSpPr>
        <p:grpSpPr>
          <a:xfrm>
            <a:off x="9765392" y="1950618"/>
            <a:ext cx="194184" cy="176169"/>
            <a:chOff x="9656225" y="5523637"/>
            <a:chExt cx="194184" cy="176169"/>
          </a:xfrm>
        </p:grpSpPr>
        <p:cxnSp>
          <p:nvCxnSpPr>
            <p:cNvPr id="94" name="直線接點 93">
              <a:extLst>
                <a:ext uri="{FF2B5EF4-FFF2-40B4-BE49-F238E27FC236}">
                  <a16:creationId xmlns:a16="http://schemas.microsoft.com/office/drawing/2014/main" id="{D13BC320-EA86-4DE2-B7C0-577532FEF581}"/>
                </a:ext>
              </a:extLst>
            </p:cNvPr>
            <p:cNvCxnSpPr>
              <a:cxnSpLocks/>
            </p:cNvCxnSpPr>
            <p:nvPr/>
          </p:nvCxnSpPr>
          <p:spPr>
            <a:xfrm rot="2700000">
              <a:off x="9762324" y="5611722"/>
              <a:ext cx="17616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線接點 95">
              <a:extLst>
                <a:ext uri="{FF2B5EF4-FFF2-40B4-BE49-F238E27FC236}">
                  <a16:creationId xmlns:a16="http://schemas.microsoft.com/office/drawing/2014/main" id="{F53C48A7-76F9-40D4-A874-6C9B9A50B23C}"/>
                </a:ext>
              </a:extLst>
            </p:cNvPr>
            <p:cNvCxnSpPr>
              <a:cxnSpLocks/>
            </p:cNvCxnSpPr>
            <p:nvPr/>
          </p:nvCxnSpPr>
          <p:spPr>
            <a:xfrm rot="18900000" flipH="1">
              <a:off x="9656225" y="5606647"/>
              <a:ext cx="17616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3326803"/>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9ECF1"/>
        </a:solidFill>
        <a:effectLst/>
      </p:bgPr>
    </p:bg>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3B0C0C12-C77E-406C-8035-14F1E9A640C1}"/>
              </a:ext>
            </a:extLst>
          </p:cNvPr>
          <p:cNvSpPr/>
          <p:nvPr/>
        </p:nvSpPr>
        <p:spPr>
          <a:xfrm>
            <a:off x="292100" y="308161"/>
            <a:ext cx="11607800" cy="684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rPr>
              <a:t>2.3.2</a:t>
            </a:r>
            <a:r>
              <a:rPr kumimoji="0" lang="zh-TW" altLang="en-US"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rPr>
              <a:t> 埋雷</a:t>
            </a:r>
            <a:endParaRPr kumimoji="0" lang="en-US" altLang="ko-KR" sz="30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endParaRPr>
          </a:p>
        </p:txBody>
      </p:sp>
      <p:graphicFrame>
        <p:nvGraphicFramePr>
          <p:cNvPr id="40" name="表格 7">
            <a:extLst>
              <a:ext uri="{FF2B5EF4-FFF2-40B4-BE49-F238E27FC236}">
                <a16:creationId xmlns:a16="http://schemas.microsoft.com/office/drawing/2014/main" id="{E2F3A324-BA7C-4C46-B732-F555AB60F0A9}"/>
              </a:ext>
            </a:extLst>
          </p:cNvPr>
          <p:cNvGraphicFramePr>
            <a:graphicFrameLocks noGrp="1"/>
          </p:cNvGraphicFramePr>
          <p:nvPr>
            <p:extLst>
              <p:ext uri="{D42A27DB-BD31-4B8C-83A1-F6EECF244321}">
                <p14:modId xmlns:p14="http://schemas.microsoft.com/office/powerpoint/2010/main" val="3021398422"/>
              </p:ext>
            </p:extLst>
          </p:nvPr>
        </p:nvGraphicFramePr>
        <p:xfrm>
          <a:off x="2102444" y="1488243"/>
          <a:ext cx="3600000" cy="36000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71791327"/>
                    </a:ext>
                  </a:extLst>
                </a:gridCol>
                <a:gridCol w="360000">
                  <a:extLst>
                    <a:ext uri="{9D8B030D-6E8A-4147-A177-3AD203B41FA5}">
                      <a16:colId xmlns:a16="http://schemas.microsoft.com/office/drawing/2014/main" val="245161508"/>
                    </a:ext>
                  </a:extLst>
                </a:gridCol>
                <a:gridCol w="360000">
                  <a:extLst>
                    <a:ext uri="{9D8B030D-6E8A-4147-A177-3AD203B41FA5}">
                      <a16:colId xmlns:a16="http://schemas.microsoft.com/office/drawing/2014/main" val="4237726428"/>
                    </a:ext>
                  </a:extLst>
                </a:gridCol>
                <a:gridCol w="360000">
                  <a:extLst>
                    <a:ext uri="{9D8B030D-6E8A-4147-A177-3AD203B41FA5}">
                      <a16:colId xmlns:a16="http://schemas.microsoft.com/office/drawing/2014/main" val="1966532044"/>
                    </a:ext>
                  </a:extLst>
                </a:gridCol>
                <a:gridCol w="360000">
                  <a:extLst>
                    <a:ext uri="{9D8B030D-6E8A-4147-A177-3AD203B41FA5}">
                      <a16:colId xmlns:a16="http://schemas.microsoft.com/office/drawing/2014/main" val="2758083544"/>
                    </a:ext>
                  </a:extLst>
                </a:gridCol>
                <a:gridCol w="360000">
                  <a:extLst>
                    <a:ext uri="{9D8B030D-6E8A-4147-A177-3AD203B41FA5}">
                      <a16:colId xmlns:a16="http://schemas.microsoft.com/office/drawing/2014/main" val="3961737603"/>
                    </a:ext>
                  </a:extLst>
                </a:gridCol>
                <a:gridCol w="360000">
                  <a:extLst>
                    <a:ext uri="{9D8B030D-6E8A-4147-A177-3AD203B41FA5}">
                      <a16:colId xmlns:a16="http://schemas.microsoft.com/office/drawing/2014/main" val="4216514100"/>
                    </a:ext>
                  </a:extLst>
                </a:gridCol>
                <a:gridCol w="360000">
                  <a:extLst>
                    <a:ext uri="{9D8B030D-6E8A-4147-A177-3AD203B41FA5}">
                      <a16:colId xmlns:a16="http://schemas.microsoft.com/office/drawing/2014/main" val="2871896715"/>
                    </a:ext>
                  </a:extLst>
                </a:gridCol>
                <a:gridCol w="360000">
                  <a:extLst>
                    <a:ext uri="{9D8B030D-6E8A-4147-A177-3AD203B41FA5}">
                      <a16:colId xmlns:a16="http://schemas.microsoft.com/office/drawing/2014/main" val="2603035433"/>
                    </a:ext>
                  </a:extLst>
                </a:gridCol>
                <a:gridCol w="360000">
                  <a:extLst>
                    <a:ext uri="{9D8B030D-6E8A-4147-A177-3AD203B41FA5}">
                      <a16:colId xmlns:a16="http://schemas.microsoft.com/office/drawing/2014/main" val="3986844813"/>
                    </a:ext>
                  </a:extLst>
                </a:gridCol>
              </a:tblGrid>
              <a:tr h="360000">
                <a:tc>
                  <a:txBody>
                    <a:bodyPr/>
                    <a:lstStyle/>
                    <a:p>
                      <a:pPr algn="ctr"/>
                      <a:r>
                        <a:rPr lang="en-US" altLang="zh-TW" sz="800" b="0" dirty="0">
                          <a:solidFill>
                            <a:schemeClr val="bg1"/>
                          </a:solidFill>
                        </a:rPr>
                        <a:t>1</a:t>
                      </a:r>
                      <a:endParaRPr lang="zh-TW" altLang="en-US" sz="800"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sz="800" b="0" dirty="0">
                          <a:solidFill>
                            <a:schemeClr val="bg1"/>
                          </a:solidFill>
                        </a:rPr>
                        <a:t>2</a:t>
                      </a:r>
                      <a:endParaRPr lang="zh-TW" altLang="en-US" sz="800"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sz="800" b="0" dirty="0">
                          <a:solidFill>
                            <a:schemeClr val="bg1"/>
                          </a:solidFill>
                        </a:rPr>
                        <a:t>3</a:t>
                      </a:r>
                      <a:endParaRPr lang="zh-TW" altLang="en-US" sz="800"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TW" sz="800" b="0" dirty="0">
                          <a:solidFill>
                            <a:schemeClr val="tx1"/>
                          </a:solidFill>
                        </a:rPr>
                        <a:t>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10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94768909"/>
                  </a:ext>
                </a:extLst>
              </a:tr>
              <a:tr h="360000">
                <a:tc>
                  <a:txBody>
                    <a:bodyPr/>
                    <a:lstStyle/>
                    <a:p>
                      <a:pPr algn="ctr"/>
                      <a:r>
                        <a:rPr lang="en-US" altLang="zh-TW" sz="800" b="0" dirty="0">
                          <a:solidFill>
                            <a:schemeClr val="tx1"/>
                          </a:solidFill>
                        </a:rPr>
                        <a:t>11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12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13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14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15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16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17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18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19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20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80912292"/>
                  </a:ext>
                </a:extLst>
              </a:tr>
              <a:tr h="360000">
                <a:tc>
                  <a:txBody>
                    <a:bodyPr/>
                    <a:lstStyle/>
                    <a:p>
                      <a:pPr algn="ctr"/>
                      <a:r>
                        <a:rPr lang="en-US" altLang="zh-TW" sz="800" b="0" dirty="0">
                          <a:solidFill>
                            <a:schemeClr val="tx1"/>
                          </a:solidFill>
                        </a:rPr>
                        <a:t>21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22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23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24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25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26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27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28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29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30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239963531"/>
                  </a:ext>
                </a:extLst>
              </a:tr>
              <a:tr h="360000">
                <a:tc>
                  <a:txBody>
                    <a:bodyPr/>
                    <a:lstStyle/>
                    <a:p>
                      <a:pPr algn="ctr"/>
                      <a:r>
                        <a:rPr lang="en-US" altLang="zh-TW" sz="800" b="0" dirty="0">
                          <a:solidFill>
                            <a:schemeClr val="tx1"/>
                          </a:solidFill>
                        </a:rPr>
                        <a:t>31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32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33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34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35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36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37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38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39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40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93402703"/>
                  </a:ext>
                </a:extLst>
              </a:tr>
              <a:tr h="360000">
                <a:tc>
                  <a:txBody>
                    <a:bodyPr/>
                    <a:lstStyle/>
                    <a:p>
                      <a:pPr algn="ctr"/>
                      <a:r>
                        <a:rPr lang="en-US" altLang="zh-TW" sz="800" b="0" dirty="0">
                          <a:solidFill>
                            <a:schemeClr val="tx1"/>
                          </a:solidFill>
                        </a:rPr>
                        <a:t>41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42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43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44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45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46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47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48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49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50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75013558"/>
                  </a:ext>
                </a:extLst>
              </a:tr>
              <a:tr h="360000">
                <a:tc>
                  <a:txBody>
                    <a:bodyPr/>
                    <a:lstStyle/>
                    <a:p>
                      <a:pPr algn="ctr"/>
                      <a:r>
                        <a:rPr lang="en-US" altLang="zh-TW" sz="800" b="0" dirty="0">
                          <a:solidFill>
                            <a:schemeClr val="tx1"/>
                          </a:solidFill>
                        </a:rPr>
                        <a:t>51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52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53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54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55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56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57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58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59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60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83562070"/>
                  </a:ext>
                </a:extLst>
              </a:tr>
              <a:tr h="360000">
                <a:tc>
                  <a:txBody>
                    <a:bodyPr/>
                    <a:lstStyle/>
                    <a:p>
                      <a:pPr algn="ctr"/>
                      <a:r>
                        <a:rPr lang="en-US" altLang="zh-TW" sz="800" b="0" dirty="0">
                          <a:solidFill>
                            <a:schemeClr val="tx1"/>
                          </a:solidFill>
                        </a:rPr>
                        <a:t>61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62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63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64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65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66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67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68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69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70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3470066"/>
                  </a:ext>
                </a:extLst>
              </a:tr>
              <a:tr h="360000">
                <a:tc>
                  <a:txBody>
                    <a:bodyPr/>
                    <a:lstStyle/>
                    <a:p>
                      <a:pPr algn="ctr"/>
                      <a:r>
                        <a:rPr lang="en-US" altLang="zh-TW" sz="800" b="0" dirty="0">
                          <a:solidFill>
                            <a:schemeClr val="tx1"/>
                          </a:solidFill>
                        </a:rPr>
                        <a:t>71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72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73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74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75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76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77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78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79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80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38425386"/>
                  </a:ext>
                </a:extLst>
              </a:tr>
              <a:tr h="360000">
                <a:tc>
                  <a:txBody>
                    <a:bodyPr/>
                    <a:lstStyle/>
                    <a:p>
                      <a:pPr algn="ctr"/>
                      <a:r>
                        <a:rPr lang="en-US" altLang="zh-TW" sz="800" b="0" dirty="0">
                          <a:solidFill>
                            <a:schemeClr val="tx1"/>
                          </a:solidFill>
                        </a:rPr>
                        <a:t>81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82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83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84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85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86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87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88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89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90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99696401"/>
                  </a:ext>
                </a:extLst>
              </a:tr>
              <a:tr h="360000">
                <a:tc>
                  <a:txBody>
                    <a:bodyPr/>
                    <a:lstStyle/>
                    <a:p>
                      <a:pPr algn="ctr"/>
                      <a:r>
                        <a:rPr lang="en-US" altLang="zh-TW" sz="800" b="0" dirty="0">
                          <a:solidFill>
                            <a:schemeClr val="tx1"/>
                          </a:solidFill>
                        </a:rPr>
                        <a:t>91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92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93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94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95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96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97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98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99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100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57450691"/>
                  </a:ext>
                </a:extLst>
              </a:tr>
            </a:tbl>
          </a:graphicData>
        </a:graphic>
      </p:graphicFrame>
      <p:grpSp>
        <p:nvGrpSpPr>
          <p:cNvPr id="12" name="群組 11">
            <a:extLst>
              <a:ext uri="{FF2B5EF4-FFF2-40B4-BE49-F238E27FC236}">
                <a16:creationId xmlns:a16="http://schemas.microsoft.com/office/drawing/2014/main" id="{9C4FFEC8-5490-41F9-95A4-A1672DEA22F3}"/>
              </a:ext>
            </a:extLst>
          </p:cNvPr>
          <p:cNvGrpSpPr/>
          <p:nvPr/>
        </p:nvGrpSpPr>
        <p:grpSpPr>
          <a:xfrm>
            <a:off x="5920703" y="1478398"/>
            <a:ext cx="5172797" cy="608661"/>
            <a:chOff x="5920703" y="2375215"/>
            <a:chExt cx="5172797" cy="608661"/>
          </a:xfrm>
        </p:grpSpPr>
        <p:pic>
          <p:nvPicPr>
            <p:cNvPr id="10" name="圖片 9">
              <a:extLst>
                <a:ext uri="{FF2B5EF4-FFF2-40B4-BE49-F238E27FC236}">
                  <a16:creationId xmlns:a16="http://schemas.microsoft.com/office/drawing/2014/main" id="{7D57EA2F-6BB2-45D4-92D9-E37C75422C76}"/>
                </a:ext>
              </a:extLst>
            </p:cNvPr>
            <p:cNvPicPr>
              <a:picLocks noChangeAspect="1"/>
            </p:cNvPicPr>
            <p:nvPr/>
          </p:nvPicPr>
          <p:blipFill rotWithShape="1">
            <a:blip r:embed="rId3"/>
            <a:srcRect t="59304"/>
            <a:stretch/>
          </p:blipFill>
          <p:spPr>
            <a:xfrm>
              <a:off x="5920703" y="2375215"/>
              <a:ext cx="5172797" cy="608661"/>
            </a:xfrm>
            <a:prstGeom prst="rect">
              <a:avLst/>
            </a:prstGeom>
          </p:spPr>
        </p:pic>
        <p:sp>
          <p:nvSpPr>
            <p:cNvPr id="45" name="矩形 44">
              <a:extLst>
                <a:ext uri="{FF2B5EF4-FFF2-40B4-BE49-F238E27FC236}">
                  <a16:creationId xmlns:a16="http://schemas.microsoft.com/office/drawing/2014/main" id="{655F913C-DAC4-435C-B3CA-AB25A1DAE331}"/>
                </a:ext>
              </a:extLst>
            </p:cNvPr>
            <p:cNvSpPr/>
            <p:nvPr/>
          </p:nvSpPr>
          <p:spPr>
            <a:xfrm>
              <a:off x="6234545" y="2375216"/>
              <a:ext cx="1145081" cy="2240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맑은 고딕" panose="020F0502020204030204"/>
                <a:ea typeface="新細明體" panose="02020500000000000000" pitchFamily="18" charset="-120"/>
                <a:cs typeface="+mn-cs"/>
              </a:endParaRPr>
            </a:p>
          </p:txBody>
        </p:sp>
      </p:grpSp>
      <p:sp>
        <p:nvSpPr>
          <p:cNvPr id="46" name="矩形 45">
            <a:extLst>
              <a:ext uri="{FF2B5EF4-FFF2-40B4-BE49-F238E27FC236}">
                <a16:creationId xmlns:a16="http://schemas.microsoft.com/office/drawing/2014/main" id="{96310251-B208-46B4-8159-621694B01555}"/>
              </a:ext>
            </a:extLst>
          </p:cNvPr>
          <p:cNvSpPr/>
          <p:nvPr/>
        </p:nvSpPr>
        <p:spPr>
          <a:xfrm>
            <a:off x="7421208" y="1488366"/>
            <a:ext cx="2622168" cy="374113"/>
          </a:xfrm>
          <a:prstGeom prst="rect">
            <a:avLst/>
          </a:prstGeom>
          <a:solidFill>
            <a:srgbClr val="8FAADC"/>
          </a:solid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zh-TW" altLang="en-US" sz="16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宣告一個陣列用來儲存地雷</a:t>
            </a:r>
          </a:p>
        </p:txBody>
      </p:sp>
      <p:sp>
        <p:nvSpPr>
          <p:cNvPr id="47" name="矩形 46">
            <a:extLst>
              <a:ext uri="{FF2B5EF4-FFF2-40B4-BE49-F238E27FC236}">
                <a16:creationId xmlns:a16="http://schemas.microsoft.com/office/drawing/2014/main" id="{80BB497E-3B72-4BEE-BAD8-FE5D677E85BA}"/>
              </a:ext>
            </a:extLst>
          </p:cNvPr>
          <p:cNvSpPr/>
          <p:nvPr/>
        </p:nvSpPr>
        <p:spPr>
          <a:xfrm>
            <a:off x="9858414" y="3886194"/>
            <a:ext cx="1711420" cy="1797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맑은 고딕" panose="020F0502020204030204"/>
              <a:ea typeface="新細明體" panose="02020500000000000000" pitchFamily="18" charset="-120"/>
              <a:cs typeface="+mn-cs"/>
            </a:endParaRPr>
          </a:p>
        </p:txBody>
      </p:sp>
      <p:grpSp>
        <p:nvGrpSpPr>
          <p:cNvPr id="35" name="群組 34">
            <a:extLst>
              <a:ext uri="{FF2B5EF4-FFF2-40B4-BE49-F238E27FC236}">
                <a16:creationId xmlns:a16="http://schemas.microsoft.com/office/drawing/2014/main" id="{A722AF64-51ED-4077-97FE-40053DCCE5FE}"/>
              </a:ext>
            </a:extLst>
          </p:cNvPr>
          <p:cNvGrpSpPr/>
          <p:nvPr/>
        </p:nvGrpSpPr>
        <p:grpSpPr>
          <a:xfrm>
            <a:off x="377463" y="1479007"/>
            <a:ext cx="1575576" cy="2253247"/>
            <a:chOff x="2510527" y="1488243"/>
            <a:chExt cx="1575576" cy="2253247"/>
          </a:xfrm>
        </p:grpSpPr>
        <p:sp>
          <p:nvSpPr>
            <p:cNvPr id="36" name="양쪽 모서리가 둥근 사각형 59">
              <a:extLst>
                <a:ext uri="{FF2B5EF4-FFF2-40B4-BE49-F238E27FC236}">
                  <a16:creationId xmlns:a16="http://schemas.microsoft.com/office/drawing/2014/main" id="{888BEB84-2DDE-44AA-8C66-DD10892AF23A}"/>
                </a:ext>
              </a:extLst>
            </p:cNvPr>
            <p:cNvSpPr/>
            <p:nvPr/>
          </p:nvSpPr>
          <p:spPr>
            <a:xfrm>
              <a:off x="2524572" y="3014253"/>
              <a:ext cx="1561311" cy="727237"/>
            </a:xfrm>
            <a:prstGeom prst="round2SameRect">
              <a:avLst>
                <a:gd name="adj1" fmla="val 0"/>
                <a:gd name="adj2" fmla="val 116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遊戲背景</a:t>
              </a:r>
              <a:endParaRPr lang="en-US" altLang="zh-TW" sz="1050" dirty="0">
                <a:solidFill>
                  <a:prstClr val="black">
                    <a:lumMod val="75000"/>
                    <a:lumOff val="25000"/>
                  </a:prstClr>
                </a:solidFill>
                <a:latin typeface="微軟正黑體" panose="020B0604030504040204" pitchFamily="34" charset="-120"/>
                <a:ea typeface="微軟正黑體" panose="020B0604030504040204" pitchFamily="34" charset="-120"/>
              </a:endParaRPr>
            </a:p>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隨機格子藏有地雷</a:t>
              </a:r>
              <a:endParaRPr lang="en-US" altLang="ko-KR" sz="1050" dirty="0">
                <a:solidFill>
                  <a:prstClr val="black">
                    <a:lumMod val="75000"/>
                    <a:lumOff val="25000"/>
                  </a:prstClr>
                </a:solidFill>
                <a:latin typeface="微軟正黑體" panose="020B0604030504040204" pitchFamily="34" charset="-120"/>
                <a:ea typeface="微軟正黑體" panose="020B0604030504040204" pitchFamily="34" charset="-120"/>
              </a:endParaRPr>
            </a:p>
          </p:txBody>
        </p:sp>
        <p:sp>
          <p:nvSpPr>
            <p:cNvPr id="37" name="한쪽 모서리가 둥근 사각형 60">
              <a:extLst>
                <a:ext uri="{FF2B5EF4-FFF2-40B4-BE49-F238E27FC236}">
                  <a16:creationId xmlns:a16="http://schemas.microsoft.com/office/drawing/2014/main" id="{9B8AF8C4-DF36-4778-80E2-A6F72380FC71}"/>
                </a:ext>
              </a:extLst>
            </p:cNvPr>
            <p:cNvSpPr/>
            <p:nvPr/>
          </p:nvSpPr>
          <p:spPr>
            <a:xfrm>
              <a:off x="2524573" y="1488243"/>
              <a:ext cx="1561310" cy="1526011"/>
            </a:xfrm>
            <a:prstGeom prst="round1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微軟正黑體" panose="020B0604030504040204" pitchFamily="34" charset="-120"/>
              </a:endParaRPr>
            </a:p>
          </p:txBody>
        </p:sp>
        <p:pic>
          <p:nvPicPr>
            <p:cNvPr id="38" name="圖片 37">
              <a:extLst>
                <a:ext uri="{FF2B5EF4-FFF2-40B4-BE49-F238E27FC236}">
                  <a16:creationId xmlns:a16="http://schemas.microsoft.com/office/drawing/2014/main" id="{D9BD631D-C8A1-4AFB-90C3-271066696F18}"/>
                </a:ext>
              </a:extLst>
            </p:cNvPr>
            <p:cNvPicPr>
              <a:picLocks noChangeAspect="1"/>
            </p:cNvPicPr>
            <p:nvPr/>
          </p:nvPicPr>
          <p:blipFill>
            <a:blip r:embed="rId4"/>
            <a:stretch>
              <a:fillRect/>
            </a:stretch>
          </p:blipFill>
          <p:spPr>
            <a:xfrm>
              <a:off x="2527303" y="1783052"/>
              <a:ext cx="1558800" cy="1051076"/>
            </a:xfrm>
            <a:prstGeom prst="rect">
              <a:avLst/>
            </a:prstGeom>
          </p:spPr>
        </p:pic>
        <p:grpSp>
          <p:nvGrpSpPr>
            <p:cNvPr id="39" name="群組 38">
              <a:extLst>
                <a:ext uri="{FF2B5EF4-FFF2-40B4-BE49-F238E27FC236}">
                  <a16:creationId xmlns:a16="http://schemas.microsoft.com/office/drawing/2014/main" id="{2888890F-D18D-4404-B2A5-15DFA476E068}"/>
                </a:ext>
              </a:extLst>
            </p:cNvPr>
            <p:cNvGrpSpPr/>
            <p:nvPr/>
          </p:nvGrpSpPr>
          <p:grpSpPr>
            <a:xfrm>
              <a:off x="2510527" y="2716259"/>
              <a:ext cx="1575354" cy="415600"/>
              <a:chOff x="2510527" y="2716259"/>
              <a:chExt cx="1575354" cy="415600"/>
            </a:xfrm>
          </p:grpSpPr>
          <p:sp>
            <p:nvSpPr>
              <p:cNvPr id="41" name="모서리가 둥근 직사각형 62">
                <a:extLst>
                  <a:ext uri="{FF2B5EF4-FFF2-40B4-BE49-F238E27FC236}">
                    <a16:creationId xmlns:a16="http://schemas.microsoft.com/office/drawing/2014/main" id="{0E23C8F3-0FBD-4F64-8191-69154F5E1184}"/>
                  </a:ext>
                </a:extLst>
              </p:cNvPr>
              <p:cNvSpPr/>
              <p:nvPr/>
            </p:nvSpPr>
            <p:spPr>
              <a:xfrm>
                <a:off x="2524572" y="2719074"/>
                <a:ext cx="1561309" cy="412785"/>
              </a:xfrm>
              <a:prstGeom prst="roundRect">
                <a:avLst>
                  <a:gd name="adj" fmla="val 50000"/>
                </a:avLst>
              </a:prstGeom>
              <a:solidFill>
                <a:srgbClr val="3D5E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prstClr val="white"/>
                    </a:solidFill>
                    <a:latin typeface="微軟正黑體" panose="020B0604030504040204" pitchFamily="34" charset="-120"/>
                    <a:ea typeface="微軟正黑體" panose="020B0604030504040204" pitchFamily="34" charset="-120"/>
                  </a:rPr>
                  <a:t> </a:t>
                </a:r>
                <a:r>
                  <a:rPr lang="en-US" altLang="zh-TW" sz="2400" b="1" dirty="0">
                    <a:solidFill>
                      <a:prstClr val="white"/>
                    </a:solidFill>
                    <a:latin typeface="微軟正黑體" panose="020B0604030504040204" pitchFamily="34" charset="-120"/>
                    <a:ea typeface="微軟正黑體" panose="020B0604030504040204" pitchFamily="34" charset="-120"/>
                  </a:rPr>
                  <a:t>  </a:t>
                </a:r>
                <a:r>
                  <a:rPr lang="zh-TW" altLang="en-US" sz="2400" b="1" dirty="0">
                    <a:solidFill>
                      <a:prstClr val="white"/>
                    </a:solidFill>
                    <a:latin typeface="微軟正黑體" panose="020B0604030504040204" pitchFamily="34" charset="-120"/>
                    <a:ea typeface="微軟正黑體" panose="020B0604030504040204" pitchFamily="34" charset="-120"/>
                  </a:rPr>
                  <a:t>埋雷</a:t>
                </a:r>
                <a:endParaRPr lang="en-US" altLang="ko-KR" sz="2400" b="1" dirty="0">
                  <a:solidFill>
                    <a:prstClr val="white"/>
                  </a:solidFill>
                  <a:latin typeface="微軟正黑體" panose="020B0604030504040204" pitchFamily="34" charset="-120"/>
                  <a:ea typeface="微軟正黑體" panose="020B0604030504040204" pitchFamily="34" charset="-120"/>
                </a:endParaRPr>
              </a:p>
            </p:txBody>
          </p:sp>
          <p:sp>
            <p:nvSpPr>
              <p:cNvPr id="42" name="타원 63">
                <a:extLst>
                  <a:ext uri="{FF2B5EF4-FFF2-40B4-BE49-F238E27FC236}">
                    <a16:creationId xmlns:a16="http://schemas.microsoft.com/office/drawing/2014/main" id="{09935E92-1359-4019-BA13-3F6E1382961C}"/>
                  </a:ext>
                </a:extLst>
              </p:cNvPr>
              <p:cNvSpPr/>
              <p:nvPr/>
            </p:nvSpPr>
            <p:spPr>
              <a:xfrm>
                <a:off x="2510527" y="2716259"/>
                <a:ext cx="417675" cy="412786"/>
              </a:xfrm>
              <a:prstGeom prst="ellipse">
                <a:avLst/>
              </a:prstGeom>
              <a:solidFill>
                <a:schemeClr val="bg1"/>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200" b="1" dirty="0">
                    <a:solidFill>
                      <a:srgbClr val="3D5EDF"/>
                    </a:solidFill>
                    <a:latin typeface="微軟正黑體" panose="020B0604030504040204" pitchFamily="34" charset="-120"/>
                    <a:ea typeface="微軟正黑體" panose="020B0604030504040204" pitchFamily="34" charset="-120"/>
                  </a:rPr>
                  <a:t>0</a:t>
                </a:r>
                <a:r>
                  <a:rPr lang="en-US" altLang="zh-TW" sz="1200" b="1" dirty="0">
                    <a:solidFill>
                      <a:srgbClr val="3D5EDF"/>
                    </a:solidFill>
                    <a:latin typeface="微軟正黑體" panose="020B0604030504040204" pitchFamily="34" charset="-120"/>
                    <a:ea typeface="微軟正黑體" panose="020B0604030504040204" pitchFamily="34" charset="-120"/>
                  </a:rPr>
                  <a:t>2</a:t>
                </a:r>
                <a:endParaRPr lang="ko-KR" altLang="en-US" sz="1200" b="1" dirty="0">
                  <a:solidFill>
                    <a:srgbClr val="3D5EDF"/>
                  </a:solidFill>
                  <a:latin typeface="微軟正黑體" panose="020B0604030504040204" pitchFamily="34" charset="-120"/>
                </a:endParaRPr>
              </a:p>
            </p:txBody>
          </p:sp>
        </p:grpSp>
      </p:grpSp>
      <p:pic>
        <p:nvPicPr>
          <p:cNvPr id="3" name="圖片 2">
            <a:extLst>
              <a:ext uri="{FF2B5EF4-FFF2-40B4-BE49-F238E27FC236}">
                <a16:creationId xmlns:a16="http://schemas.microsoft.com/office/drawing/2014/main" id="{666001CD-2EAD-494F-B418-C964530B5DAD}"/>
              </a:ext>
            </a:extLst>
          </p:cNvPr>
          <p:cNvPicPr>
            <a:picLocks noChangeAspect="1"/>
          </p:cNvPicPr>
          <p:nvPr/>
        </p:nvPicPr>
        <p:blipFill rotWithShape="1">
          <a:blip r:embed="rId5"/>
          <a:srcRect r="10556"/>
          <a:stretch/>
        </p:blipFill>
        <p:spPr>
          <a:xfrm>
            <a:off x="5920703" y="2157415"/>
            <a:ext cx="6271296" cy="2972215"/>
          </a:xfrm>
          <a:prstGeom prst="rect">
            <a:avLst/>
          </a:prstGeom>
        </p:spPr>
      </p:pic>
      <p:pic>
        <p:nvPicPr>
          <p:cNvPr id="8" name="圖片 7">
            <a:extLst>
              <a:ext uri="{FF2B5EF4-FFF2-40B4-BE49-F238E27FC236}">
                <a16:creationId xmlns:a16="http://schemas.microsoft.com/office/drawing/2014/main" id="{9B9E75DD-CD21-43EB-B355-5B4BD94BE9DE}"/>
              </a:ext>
            </a:extLst>
          </p:cNvPr>
          <p:cNvPicPr>
            <a:picLocks noChangeAspect="1"/>
          </p:cNvPicPr>
          <p:nvPr/>
        </p:nvPicPr>
        <p:blipFill>
          <a:blip r:embed="rId6"/>
          <a:stretch>
            <a:fillRect/>
          </a:stretch>
        </p:blipFill>
        <p:spPr>
          <a:xfrm>
            <a:off x="5920703" y="5199986"/>
            <a:ext cx="4467849" cy="1533739"/>
          </a:xfrm>
          <a:prstGeom prst="rect">
            <a:avLst/>
          </a:prstGeom>
        </p:spPr>
      </p:pic>
      <p:sp>
        <p:nvSpPr>
          <p:cNvPr id="48" name="矩形 47">
            <a:extLst>
              <a:ext uri="{FF2B5EF4-FFF2-40B4-BE49-F238E27FC236}">
                <a16:creationId xmlns:a16="http://schemas.microsoft.com/office/drawing/2014/main" id="{EA4CFCD6-3702-4118-9234-9A480BF6F16E}"/>
              </a:ext>
            </a:extLst>
          </p:cNvPr>
          <p:cNvSpPr/>
          <p:nvPr/>
        </p:nvSpPr>
        <p:spPr>
          <a:xfrm>
            <a:off x="8173098" y="2181982"/>
            <a:ext cx="2818173" cy="374113"/>
          </a:xfrm>
          <a:prstGeom prst="rect">
            <a:avLst/>
          </a:prstGeom>
          <a:solidFill>
            <a:srgbClr val="8FAADC"/>
          </a:solid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zh-TW" altLang="en-US" sz="16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隨機產生</a:t>
            </a:r>
            <a:r>
              <a:rPr kumimoji="0" lang="en-US" altLang="zh-TW" sz="16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10</a:t>
            </a:r>
            <a:r>
              <a:rPr kumimoji="0" lang="zh-TW" altLang="en-US" sz="16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個不重複的數字</a:t>
            </a:r>
          </a:p>
        </p:txBody>
      </p:sp>
      <p:sp>
        <p:nvSpPr>
          <p:cNvPr id="49" name="矩形 48">
            <a:extLst>
              <a:ext uri="{FF2B5EF4-FFF2-40B4-BE49-F238E27FC236}">
                <a16:creationId xmlns:a16="http://schemas.microsoft.com/office/drawing/2014/main" id="{04AD2321-73F7-497E-B876-0AC5BD680FA8}"/>
              </a:ext>
            </a:extLst>
          </p:cNvPr>
          <p:cNvSpPr/>
          <p:nvPr/>
        </p:nvSpPr>
        <p:spPr>
          <a:xfrm>
            <a:off x="8173098" y="5218240"/>
            <a:ext cx="2818173" cy="374113"/>
          </a:xfrm>
          <a:prstGeom prst="rect">
            <a:avLst/>
          </a:prstGeom>
          <a:solidFill>
            <a:srgbClr val="8FAADC"/>
          </a:solid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zh-TW" altLang="en-US" sz="16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重置遊戲</a:t>
            </a:r>
            <a:r>
              <a:rPr kumimoji="0" lang="en-US" altLang="zh-TW" sz="16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a:t>
            </a:r>
            <a:r>
              <a:rPr kumimoji="0" lang="zh-TW" altLang="en-US" sz="16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 產生隨機</a:t>
            </a:r>
            <a:r>
              <a:rPr kumimoji="0" lang="en-US" altLang="zh-TW" sz="16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10</a:t>
            </a:r>
            <a:r>
              <a:rPr kumimoji="0" lang="zh-TW" altLang="en-US" sz="16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個地雷</a:t>
            </a:r>
          </a:p>
        </p:txBody>
      </p:sp>
    </p:spTree>
    <p:extLst>
      <p:ext uri="{BB962C8B-B14F-4D97-AF65-F5344CB8AC3E}">
        <p14:creationId xmlns:p14="http://schemas.microsoft.com/office/powerpoint/2010/main" val="367448888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9ECF1"/>
        </a:solidFill>
        <a:effectLst/>
      </p:bgPr>
    </p:bg>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3B0C0C12-C77E-406C-8035-14F1E9A640C1}"/>
              </a:ext>
            </a:extLst>
          </p:cNvPr>
          <p:cNvSpPr/>
          <p:nvPr/>
        </p:nvSpPr>
        <p:spPr>
          <a:xfrm>
            <a:off x="292100" y="308162"/>
            <a:ext cx="11607800" cy="684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目錄</a:t>
            </a:r>
            <a:endParaRPr kumimoji="0" lang="en-US" altLang="ko-KR" sz="30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endParaRPr>
          </a:p>
        </p:txBody>
      </p:sp>
      <p:sp>
        <p:nvSpPr>
          <p:cNvPr id="23" name="사각형: 둥근 모서리 5">
            <a:extLst>
              <a:ext uri="{FF2B5EF4-FFF2-40B4-BE49-F238E27FC236}">
                <a16:creationId xmlns:a16="http://schemas.microsoft.com/office/drawing/2014/main" id="{843C5CB9-AC6C-4BA7-A1ED-EDF30375FCED}"/>
              </a:ext>
            </a:extLst>
          </p:cNvPr>
          <p:cNvSpPr/>
          <p:nvPr/>
        </p:nvSpPr>
        <p:spPr>
          <a:xfrm>
            <a:off x="433503" y="1164805"/>
            <a:ext cx="3927562" cy="468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一、貪吃蛇</a:t>
            </a:r>
            <a:endParaRPr kumimoji="0" lang="en-US" altLang="ko-KR" sz="6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endParaRPr>
          </a:p>
        </p:txBody>
      </p:sp>
      <p:sp>
        <p:nvSpPr>
          <p:cNvPr id="28" name="사각형: 둥근 모서리 5">
            <a:extLst>
              <a:ext uri="{FF2B5EF4-FFF2-40B4-BE49-F238E27FC236}">
                <a16:creationId xmlns:a16="http://schemas.microsoft.com/office/drawing/2014/main" id="{F04110FB-2E11-4A05-BCCB-D5EA4675A234}"/>
              </a:ext>
            </a:extLst>
          </p:cNvPr>
          <p:cNvSpPr/>
          <p:nvPr/>
        </p:nvSpPr>
        <p:spPr>
          <a:xfrm>
            <a:off x="433503" y="3852098"/>
            <a:ext cx="3927562" cy="468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000" b="1" i="1" kern="0" dirty="0">
                <a:solidFill>
                  <a:prstClr val="black">
                    <a:lumMod val="75000"/>
                    <a:lumOff val="25000"/>
                  </a:prstClr>
                </a:solidFill>
                <a:latin typeface="微軟正黑體" panose="020B0604030504040204" pitchFamily="34" charset="-120"/>
                <a:ea typeface="微軟正黑體" panose="020B0604030504040204" pitchFamily="34" charset="-120"/>
              </a:rPr>
              <a:t>二</a:t>
            </a:r>
            <a:r>
              <a:rPr kumimoji="0" lang="zh-TW" altLang="en-US" sz="2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、踩地雷</a:t>
            </a:r>
            <a:endParaRPr kumimoji="0" lang="en-US" altLang="ko-KR" sz="6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endParaRPr>
          </a:p>
        </p:txBody>
      </p:sp>
      <p:sp>
        <p:nvSpPr>
          <p:cNvPr id="29" name="사각형: 둥근 모서리 5">
            <a:extLst>
              <a:ext uri="{FF2B5EF4-FFF2-40B4-BE49-F238E27FC236}">
                <a16:creationId xmlns:a16="http://schemas.microsoft.com/office/drawing/2014/main" id="{E0328536-9070-4C6A-BE97-C6B005D0674C}"/>
              </a:ext>
            </a:extLst>
          </p:cNvPr>
          <p:cNvSpPr/>
          <p:nvPr/>
        </p:nvSpPr>
        <p:spPr>
          <a:xfrm>
            <a:off x="1726806" y="1758314"/>
            <a:ext cx="3927562" cy="468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b="1" i="1" kern="0" dirty="0">
                <a:solidFill>
                  <a:prstClr val="black">
                    <a:lumMod val="75000"/>
                    <a:lumOff val="25000"/>
                  </a:prstClr>
                </a:solidFill>
                <a:latin typeface="微軟正黑體" panose="020B0604030504040204" pitchFamily="34" charset="-120"/>
                <a:ea typeface="微軟正黑體" panose="020B0604030504040204" pitchFamily="34" charset="-120"/>
              </a:rPr>
              <a:t>1.1</a:t>
            </a:r>
            <a:r>
              <a:rPr lang="zh-TW" altLang="en-US" sz="2000" b="1" i="1" kern="0" dirty="0">
                <a:solidFill>
                  <a:prstClr val="black">
                    <a:lumMod val="75000"/>
                    <a:lumOff val="25000"/>
                  </a:prstClr>
                </a:solidFill>
                <a:latin typeface="微軟正黑體" panose="020B0604030504040204" pitchFamily="34" charset="-120"/>
                <a:ea typeface="微軟正黑體" panose="020B0604030504040204" pitchFamily="34" charset="-120"/>
              </a:rPr>
              <a:t> 遊戲介紹 </a:t>
            </a:r>
            <a:endParaRPr kumimoji="0" lang="en-US" altLang="ko-KR" sz="6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endParaRPr>
          </a:p>
        </p:txBody>
      </p:sp>
      <p:sp>
        <p:nvSpPr>
          <p:cNvPr id="30" name="사각형: 둥근 모서리 5">
            <a:extLst>
              <a:ext uri="{FF2B5EF4-FFF2-40B4-BE49-F238E27FC236}">
                <a16:creationId xmlns:a16="http://schemas.microsoft.com/office/drawing/2014/main" id="{E885A07E-4AA1-4024-8460-3CDDB57EC9ED}"/>
              </a:ext>
            </a:extLst>
          </p:cNvPr>
          <p:cNvSpPr/>
          <p:nvPr/>
        </p:nvSpPr>
        <p:spPr>
          <a:xfrm>
            <a:off x="1726806" y="2303903"/>
            <a:ext cx="3927562" cy="468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b="1" i="1" kern="0">
                <a:solidFill>
                  <a:prstClr val="black">
                    <a:lumMod val="75000"/>
                    <a:lumOff val="25000"/>
                  </a:prstClr>
                </a:solidFill>
                <a:latin typeface="微軟正黑體" panose="020B0604030504040204" pitchFamily="34" charset="-120"/>
                <a:ea typeface="微軟正黑體" panose="020B0604030504040204" pitchFamily="34" charset="-120"/>
              </a:rPr>
              <a:t>1.2</a:t>
            </a:r>
            <a:r>
              <a:rPr lang="zh-TW" altLang="en-US" sz="2000" b="1" i="1" kern="0">
                <a:solidFill>
                  <a:prstClr val="black">
                    <a:lumMod val="75000"/>
                    <a:lumOff val="25000"/>
                  </a:prstClr>
                </a:solidFill>
                <a:latin typeface="微軟正黑體" panose="020B0604030504040204" pitchFamily="34" charset="-120"/>
                <a:ea typeface="微軟正黑體" panose="020B0604030504040204" pitchFamily="34" charset="-120"/>
              </a:rPr>
              <a:t> </a:t>
            </a:r>
            <a:r>
              <a:rPr lang="zh-TW" altLang="en-US" sz="2000" b="1" i="1" kern="0" dirty="0">
                <a:solidFill>
                  <a:prstClr val="black">
                    <a:lumMod val="75000"/>
                    <a:lumOff val="25000"/>
                  </a:prstClr>
                </a:solidFill>
                <a:latin typeface="微軟正黑體" panose="020B0604030504040204" pitchFamily="34" charset="-120"/>
                <a:ea typeface="微軟正黑體" panose="020B0604030504040204" pitchFamily="34" charset="-120"/>
              </a:rPr>
              <a:t>遊戲介面 </a:t>
            </a:r>
            <a:endParaRPr kumimoji="0" lang="en-US" altLang="ko-KR" sz="6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endParaRPr>
          </a:p>
        </p:txBody>
      </p:sp>
      <p:sp>
        <p:nvSpPr>
          <p:cNvPr id="31" name="사각형: 둥근 모서리 5">
            <a:extLst>
              <a:ext uri="{FF2B5EF4-FFF2-40B4-BE49-F238E27FC236}">
                <a16:creationId xmlns:a16="http://schemas.microsoft.com/office/drawing/2014/main" id="{8000AA0C-6B32-416C-BB4C-6CE65D62B9DC}"/>
              </a:ext>
            </a:extLst>
          </p:cNvPr>
          <p:cNvSpPr/>
          <p:nvPr/>
        </p:nvSpPr>
        <p:spPr>
          <a:xfrm>
            <a:off x="1726806" y="2858396"/>
            <a:ext cx="3927562" cy="468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b="1" i="1" kern="0">
                <a:solidFill>
                  <a:prstClr val="black">
                    <a:lumMod val="75000"/>
                    <a:lumOff val="25000"/>
                  </a:prstClr>
                </a:solidFill>
                <a:latin typeface="微軟正黑體" panose="020B0604030504040204" pitchFamily="34" charset="-120"/>
                <a:ea typeface="微軟正黑體" panose="020B0604030504040204" pitchFamily="34" charset="-120"/>
              </a:rPr>
              <a:t>1.3</a:t>
            </a:r>
            <a:r>
              <a:rPr lang="zh-TW" altLang="en-US" sz="2000" b="1" i="1" kern="0">
                <a:solidFill>
                  <a:prstClr val="black">
                    <a:lumMod val="75000"/>
                    <a:lumOff val="25000"/>
                  </a:prstClr>
                </a:solidFill>
                <a:latin typeface="微軟正黑體" panose="020B0604030504040204" pitchFamily="34" charset="-120"/>
                <a:ea typeface="微軟正黑體" panose="020B0604030504040204" pitchFamily="34" charset="-120"/>
              </a:rPr>
              <a:t> </a:t>
            </a:r>
            <a:r>
              <a:rPr lang="zh-TW" altLang="en-US" sz="2000" b="1" i="1" kern="0" dirty="0">
                <a:solidFill>
                  <a:prstClr val="black">
                    <a:lumMod val="75000"/>
                    <a:lumOff val="25000"/>
                  </a:prstClr>
                </a:solidFill>
                <a:latin typeface="微軟正黑體" panose="020B0604030504040204" pitchFamily="34" charset="-120"/>
                <a:ea typeface="微軟正黑體" panose="020B0604030504040204" pitchFamily="34" charset="-120"/>
              </a:rPr>
              <a:t>遊戲架構</a:t>
            </a:r>
            <a:endParaRPr kumimoji="0" lang="en-US" altLang="ko-KR" sz="6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endParaRPr>
          </a:p>
        </p:txBody>
      </p:sp>
      <p:sp>
        <p:nvSpPr>
          <p:cNvPr id="32" name="사각형: 둥근 모서리 5">
            <a:extLst>
              <a:ext uri="{FF2B5EF4-FFF2-40B4-BE49-F238E27FC236}">
                <a16:creationId xmlns:a16="http://schemas.microsoft.com/office/drawing/2014/main" id="{CD4A0C22-D4AA-4023-B8A7-376A07C52B6A}"/>
              </a:ext>
            </a:extLst>
          </p:cNvPr>
          <p:cNvSpPr/>
          <p:nvPr/>
        </p:nvSpPr>
        <p:spPr>
          <a:xfrm>
            <a:off x="1726807" y="4463831"/>
            <a:ext cx="3927562" cy="468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b="1" i="1" kern="0">
                <a:solidFill>
                  <a:prstClr val="black">
                    <a:lumMod val="75000"/>
                    <a:lumOff val="25000"/>
                  </a:prstClr>
                </a:solidFill>
                <a:latin typeface="微軟正黑體" panose="020B0604030504040204" pitchFamily="34" charset="-120"/>
                <a:ea typeface="微軟正黑體" panose="020B0604030504040204" pitchFamily="34" charset="-120"/>
              </a:rPr>
              <a:t>2.1</a:t>
            </a:r>
            <a:r>
              <a:rPr lang="zh-TW" altLang="en-US" sz="2000" b="1" i="1" kern="0">
                <a:solidFill>
                  <a:prstClr val="black">
                    <a:lumMod val="75000"/>
                    <a:lumOff val="25000"/>
                  </a:prstClr>
                </a:solidFill>
                <a:latin typeface="微軟正黑體" panose="020B0604030504040204" pitchFamily="34" charset="-120"/>
                <a:ea typeface="微軟正黑體" panose="020B0604030504040204" pitchFamily="34" charset="-120"/>
              </a:rPr>
              <a:t> </a:t>
            </a:r>
            <a:r>
              <a:rPr lang="zh-TW" altLang="en-US" sz="2000" b="1" i="1" kern="0" dirty="0">
                <a:solidFill>
                  <a:prstClr val="black">
                    <a:lumMod val="75000"/>
                    <a:lumOff val="25000"/>
                  </a:prstClr>
                </a:solidFill>
                <a:latin typeface="微軟正黑體" panose="020B0604030504040204" pitchFamily="34" charset="-120"/>
                <a:ea typeface="微軟正黑體" panose="020B0604030504040204" pitchFamily="34" charset="-120"/>
              </a:rPr>
              <a:t>遊戲介紹 </a:t>
            </a:r>
            <a:endParaRPr kumimoji="0" lang="en-US" altLang="ko-KR" sz="6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endParaRPr>
          </a:p>
        </p:txBody>
      </p:sp>
      <p:sp>
        <p:nvSpPr>
          <p:cNvPr id="33" name="사각형: 둥근 모서리 5">
            <a:extLst>
              <a:ext uri="{FF2B5EF4-FFF2-40B4-BE49-F238E27FC236}">
                <a16:creationId xmlns:a16="http://schemas.microsoft.com/office/drawing/2014/main" id="{02404C0A-2B60-444D-9A76-08B1AAA1A1FC}"/>
              </a:ext>
            </a:extLst>
          </p:cNvPr>
          <p:cNvSpPr/>
          <p:nvPr/>
        </p:nvSpPr>
        <p:spPr>
          <a:xfrm>
            <a:off x="1726807" y="5026243"/>
            <a:ext cx="3927562" cy="468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b="1" i="1" kern="0">
                <a:solidFill>
                  <a:prstClr val="black">
                    <a:lumMod val="75000"/>
                    <a:lumOff val="25000"/>
                  </a:prstClr>
                </a:solidFill>
                <a:latin typeface="微軟正黑體" panose="020B0604030504040204" pitchFamily="34" charset="-120"/>
                <a:ea typeface="微軟正黑體" panose="020B0604030504040204" pitchFamily="34" charset="-120"/>
              </a:rPr>
              <a:t>2.2</a:t>
            </a:r>
            <a:r>
              <a:rPr lang="zh-TW" altLang="en-US" sz="2000" b="1" i="1" kern="0">
                <a:solidFill>
                  <a:prstClr val="black">
                    <a:lumMod val="75000"/>
                    <a:lumOff val="25000"/>
                  </a:prstClr>
                </a:solidFill>
                <a:latin typeface="微軟正黑體" panose="020B0604030504040204" pitchFamily="34" charset="-120"/>
                <a:ea typeface="微軟正黑體" panose="020B0604030504040204" pitchFamily="34" charset="-120"/>
              </a:rPr>
              <a:t> </a:t>
            </a:r>
            <a:r>
              <a:rPr lang="zh-TW" altLang="en-US" sz="2000" b="1" i="1" kern="0" dirty="0">
                <a:solidFill>
                  <a:prstClr val="black">
                    <a:lumMod val="75000"/>
                    <a:lumOff val="25000"/>
                  </a:prstClr>
                </a:solidFill>
                <a:latin typeface="微軟正黑體" panose="020B0604030504040204" pitchFamily="34" charset="-120"/>
                <a:ea typeface="微軟正黑體" panose="020B0604030504040204" pitchFamily="34" charset="-120"/>
              </a:rPr>
              <a:t>遊戲介面 </a:t>
            </a:r>
            <a:endParaRPr kumimoji="0" lang="en-US" altLang="ko-KR" sz="6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endParaRPr>
          </a:p>
        </p:txBody>
      </p:sp>
      <p:sp>
        <p:nvSpPr>
          <p:cNvPr id="34" name="사각형: 둥근 모서리 5">
            <a:extLst>
              <a:ext uri="{FF2B5EF4-FFF2-40B4-BE49-F238E27FC236}">
                <a16:creationId xmlns:a16="http://schemas.microsoft.com/office/drawing/2014/main" id="{94A5BE46-D7D6-407A-99F5-C27A2ED46148}"/>
              </a:ext>
            </a:extLst>
          </p:cNvPr>
          <p:cNvSpPr/>
          <p:nvPr/>
        </p:nvSpPr>
        <p:spPr>
          <a:xfrm>
            <a:off x="1726807" y="5593910"/>
            <a:ext cx="3927562" cy="468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b="1" i="1" kern="0">
                <a:solidFill>
                  <a:prstClr val="black">
                    <a:lumMod val="75000"/>
                    <a:lumOff val="25000"/>
                  </a:prstClr>
                </a:solidFill>
                <a:latin typeface="微軟正黑體" panose="020B0604030504040204" pitchFamily="34" charset="-120"/>
                <a:ea typeface="微軟正黑體" panose="020B0604030504040204" pitchFamily="34" charset="-120"/>
              </a:rPr>
              <a:t>2.3</a:t>
            </a:r>
            <a:r>
              <a:rPr lang="zh-TW" altLang="en-US" sz="2000" b="1" i="1" kern="0">
                <a:solidFill>
                  <a:prstClr val="black">
                    <a:lumMod val="75000"/>
                    <a:lumOff val="25000"/>
                  </a:prstClr>
                </a:solidFill>
                <a:latin typeface="微軟正黑體" panose="020B0604030504040204" pitchFamily="34" charset="-120"/>
                <a:ea typeface="微軟正黑體" panose="020B0604030504040204" pitchFamily="34" charset="-120"/>
              </a:rPr>
              <a:t> </a:t>
            </a:r>
            <a:r>
              <a:rPr lang="zh-TW" altLang="en-US" sz="2000" b="1" i="1" kern="0" dirty="0">
                <a:solidFill>
                  <a:prstClr val="black">
                    <a:lumMod val="75000"/>
                    <a:lumOff val="25000"/>
                  </a:prstClr>
                </a:solidFill>
                <a:latin typeface="微軟正黑體" panose="020B0604030504040204" pitchFamily="34" charset="-120"/>
                <a:ea typeface="微軟正黑體" panose="020B0604030504040204" pitchFamily="34" charset="-120"/>
              </a:rPr>
              <a:t>遊戲架構</a:t>
            </a:r>
            <a:endParaRPr kumimoji="0" lang="en-US" altLang="ko-KR" sz="6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endParaRPr>
          </a:p>
        </p:txBody>
      </p:sp>
      <p:sp>
        <p:nvSpPr>
          <p:cNvPr id="35" name="사각형: 둥근 모서리 5">
            <a:extLst>
              <a:ext uri="{FF2B5EF4-FFF2-40B4-BE49-F238E27FC236}">
                <a16:creationId xmlns:a16="http://schemas.microsoft.com/office/drawing/2014/main" id="{C2C31858-D0B9-4F40-BFD2-40C68432D1F6}"/>
              </a:ext>
            </a:extLst>
          </p:cNvPr>
          <p:cNvSpPr/>
          <p:nvPr/>
        </p:nvSpPr>
        <p:spPr>
          <a:xfrm>
            <a:off x="6537631" y="1164805"/>
            <a:ext cx="3927562" cy="468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三、工作分配</a:t>
            </a:r>
            <a:endParaRPr kumimoji="0" lang="en-US" altLang="ko-KR" sz="6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endParaRPr>
          </a:p>
        </p:txBody>
      </p:sp>
      <p:sp>
        <p:nvSpPr>
          <p:cNvPr id="36" name="사각형: 둥근 모서리 5">
            <a:extLst>
              <a:ext uri="{FF2B5EF4-FFF2-40B4-BE49-F238E27FC236}">
                <a16:creationId xmlns:a16="http://schemas.microsoft.com/office/drawing/2014/main" id="{D8291C8D-CE37-49FF-8859-A5A503A6D492}"/>
              </a:ext>
            </a:extLst>
          </p:cNvPr>
          <p:cNvSpPr/>
          <p:nvPr/>
        </p:nvSpPr>
        <p:spPr>
          <a:xfrm>
            <a:off x="7830935" y="1776538"/>
            <a:ext cx="3927562" cy="468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b="1" i="1" kern="0">
                <a:solidFill>
                  <a:prstClr val="black">
                    <a:lumMod val="75000"/>
                    <a:lumOff val="25000"/>
                  </a:prstClr>
                </a:solidFill>
                <a:latin typeface="微軟正黑體" panose="020B0604030504040204" pitchFamily="34" charset="-120"/>
                <a:ea typeface="微軟正黑體" panose="020B0604030504040204" pitchFamily="34" charset="-120"/>
              </a:rPr>
              <a:t>3.1</a:t>
            </a:r>
            <a:r>
              <a:rPr lang="zh-TW" altLang="en-US" sz="2000" b="1" i="1" kern="0">
                <a:solidFill>
                  <a:prstClr val="black">
                    <a:lumMod val="75000"/>
                    <a:lumOff val="25000"/>
                  </a:prstClr>
                </a:solidFill>
                <a:latin typeface="微軟正黑體" panose="020B0604030504040204" pitchFamily="34" charset="-120"/>
                <a:ea typeface="微軟正黑體" panose="020B0604030504040204" pitchFamily="34" charset="-120"/>
              </a:rPr>
              <a:t> </a:t>
            </a:r>
            <a:r>
              <a:rPr lang="zh-TW" altLang="en-US" sz="2000" b="1" i="1" kern="0" dirty="0">
                <a:solidFill>
                  <a:prstClr val="black">
                    <a:lumMod val="75000"/>
                    <a:lumOff val="25000"/>
                  </a:prstClr>
                </a:solidFill>
                <a:latin typeface="微軟正黑體" panose="020B0604030504040204" pitchFamily="34" charset="-120"/>
                <a:ea typeface="微軟正黑體" panose="020B0604030504040204" pitchFamily="34" charset="-120"/>
              </a:rPr>
              <a:t>工作圖表 </a:t>
            </a:r>
            <a:endParaRPr kumimoji="0" lang="en-US" altLang="ko-KR" sz="6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endParaRPr>
          </a:p>
        </p:txBody>
      </p:sp>
      <p:sp>
        <p:nvSpPr>
          <p:cNvPr id="43" name="사각형: 둥근 모서리 5">
            <a:extLst>
              <a:ext uri="{FF2B5EF4-FFF2-40B4-BE49-F238E27FC236}">
                <a16:creationId xmlns:a16="http://schemas.microsoft.com/office/drawing/2014/main" id="{F593E0EA-1DBF-4850-8897-88876193BD68}"/>
              </a:ext>
            </a:extLst>
          </p:cNvPr>
          <p:cNvSpPr/>
          <p:nvPr/>
        </p:nvSpPr>
        <p:spPr>
          <a:xfrm>
            <a:off x="7830935" y="2317467"/>
            <a:ext cx="3927562" cy="468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b="1" i="1" kern="0">
                <a:solidFill>
                  <a:prstClr val="black">
                    <a:lumMod val="75000"/>
                    <a:lumOff val="25000"/>
                  </a:prstClr>
                </a:solidFill>
                <a:latin typeface="微軟正黑體" panose="020B0604030504040204" pitchFamily="34" charset="-120"/>
                <a:ea typeface="微軟正黑體" panose="020B0604030504040204" pitchFamily="34" charset="-120"/>
              </a:rPr>
              <a:t>3.2</a:t>
            </a:r>
            <a:r>
              <a:rPr lang="zh-TW" altLang="en-US" sz="2000" b="1" i="1" kern="0">
                <a:solidFill>
                  <a:prstClr val="black">
                    <a:lumMod val="75000"/>
                    <a:lumOff val="25000"/>
                  </a:prstClr>
                </a:solidFill>
                <a:latin typeface="微軟正黑體" panose="020B0604030504040204" pitchFamily="34" charset="-120"/>
                <a:ea typeface="微軟正黑體" panose="020B0604030504040204" pitchFamily="34" charset="-120"/>
              </a:rPr>
              <a:t> </a:t>
            </a:r>
            <a:r>
              <a:rPr lang="zh-TW" altLang="en-US" sz="2000" b="1" i="1" kern="0" dirty="0">
                <a:solidFill>
                  <a:prstClr val="black">
                    <a:lumMod val="75000"/>
                    <a:lumOff val="25000"/>
                  </a:prstClr>
                </a:solidFill>
                <a:latin typeface="微軟正黑體" panose="020B0604030504040204" pitchFamily="34" charset="-120"/>
                <a:ea typeface="微軟正黑體" panose="020B0604030504040204" pitchFamily="34" charset="-120"/>
              </a:rPr>
              <a:t>工作分配 </a:t>
            </a:r>
            <a:endParaRPr kumimoji="0" lang="en-US" altLang="ko-KR" sz="6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endParaRPr>
          </a:p>
        </p:txBody>
      </p:sp>
      <p:cxnSp>
        <p:nvCxnSpPr>
          <p:cNvPr id="4" name="直線接點 3">
            <a:extLst>
              <a:ext uri="{FF2B5EF4-FFF2-40B4-BE49-F238E27FC236}">
                <a16:creationId xmlns:a16="http://schemas.microsoft.com/office/drawing/2014/main" id="{4B42B0D1-DAB3-4B93-96C0-3FE0D782B4B2}"/>
              </a:ext>
            </a:extLst>
          </p:cNvPr>
          <p:cNvCxnSpPr>
            <a:cxnSpLocks/>
          </p:cNvCxnSpPr>
          <p:nvPr/>
        </p:nvCxnSpPr>
        <p:spPr>
          <a:xfrm>
            <a:off x="5967167" y="992162"/>
            <a:ext cx="0" cy="5865838"/>
          </a:xfrm>
          <a:prstGeom prst="line">
            <a:avLst/>
          </a:prstGeom>
          <a:ln w="57150">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48" name="사각형: 둥근 모서리 5">
            <a:extLst>
              <a:ext uri="{FF2B5EF4-FFF2-40B4-BE49-F238E27FC236}">
                <a16:creationId xmlns:a16="http://schemas.microsoft.com/office/drawing/2014/main" id="{56FC9ED8-1DBA-48B0-91B3-807186DF7EF1}"/>
              </a:ext>
            </a:extLst>
          </p:cNvPr>
          <p:cNvSpPr/>
          <p:nvPr/>
        </p:nvSpPr>
        <p:spPr>
          <a:xfrm>
            <a:off x="292100" y="6688643"/>
            <a:ext cx="11607800" cy="16935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30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endParaRPr>
          </a:p>
        </p:txBody>
      </p:sp>
      <p:sp>
        <p:nvSpPr>
          <p:cNvPr id="16" name="사각형: 둥근 모서리 5">
            <a:extLst>
              <a:ext uri="{FF2B5EF4-FFF2-40B4-BE49-F238E27FC236}">
                <a16:creationId xmlns:a16="http://schemas.microsoft.com/office/drawing/2014/main" id="{CB0009CD-DA5F-45C9-9FA6-1CE0A9CAA868}"/>
              </a:ext>
            </a:extLst>
          </p:cNvPr>
          <p:cNvSpPr/>
          <p:nvPr/>
        </p:nvSpPr>
        <p:spPr>
          <a:xfrm>
            <a:off x="6537631" y="3852098"/>
            <a:ext cx="3927562" cy="468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000" b="1" i="1" kern="0" dirty="0">
                <a:solidFill>
                  <a:prstClr val="black">
                    <a:lumMod val="75000"/>
                    <a:lumOff val="25000"/>
                  </a:prstClr>
                </a:solidFill>
                <a:latin typeface="微軟正黑體" panose="020B0604030504040204" pitchFamily="34" charset="-120"/>
                <a:ea typeface="微軟正黑體" panose="020B0604030504040204" pitchFamily="34" charset="-120"/>
              </a:rPr>
              <a:t>四</a:t>
            </a:r>
            <a:r>
              <a:rPr kumimoji="0" lang="zh-TW" altLang="en-US" sz="2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、心得報告</a:t>
            </a:r>
            <a:endParaRPr kumimoji="0" lang="en-US" altLang="ko-KR" sz="6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endParaRPr>
          </a:p>
        </p:txBody>
      </p:sp>
      <p:sp>
        <p:nvSpPr>
          <p:cNvPr id="17" name="사각형: 둥근 모서리 5">
            <a:extLst>
              <a:ext uri="{FF2B5EF4-FFF2-40B4-BE49-F238E27FC236}">
                <a16:creationId xmlns:a16="http://schemas.microsoft.com/office/drawing/2014/main" id="{CDAAEFFB-E6AB-477A-942D-C3B342BC22C1}"/>
              </a:ext>
            </a:extLst>
          </p:cNvPr>
          <p:cNvSpPr/>
          <p:nvPr/>
        </p:nvSpPr>
        <p:spPr>
          <a:xfrm>
            <a:off x="7830935" y="4463831"/>
            <a:ext cx="3927562" cy="468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b="1" i="1" kern="0" dirty="0">
                <a:solidFill>
                  <a:prstClr val="black">
                    <a:lumMod val="75000"/>
                    <a:lumOff val="25000"/>
                  </a:prstClr>
                </a:solidFill>
                <a:latin typeface="微軟正黑體" panose="020B0604030504040204" pitchFamily="34" charset="-120"/>
                <a:ea typeface="微軟正黑體" panose="020B0604030504040204" pitchFamily="34" charset="-120"/>
              </a:rPr>
              <a:t>4.1</a:t>
            </a:r>
            <a:r>
              <a:rPr lang="zh-TW" altLang="en-US" sz="2000" b="1" i="1" kern="0" dirty="0">
                <a:solidFill>
                  <a:prstClr val="black">
                    <a:lumMod val="75000"/>
                    <a:lumOff val="25000"/>
                  </a:prstClr>
                </a:solidFill>
                <a:latin typeface="微軟正黑體" panose="020B0604030504040204" pitchFamily="34" charset="-120"/>
                <a:ea typeface="微軟正黑體" panose="020B0604030504040204" pitchFamily="34" charset="-120"/>
              </a:rPr>
              <a:t> 個人心得 </a:t>
            </a:r>
            <a:endParaRPr kumimoji="0" lang="en-US" altLang="ko-KR" sz="6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85537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9ECF1"/>
        </a:solidFill>
        <a:effectLst/>
      </p:bgPr>
    </p:bg>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F77C48A5-7297-4DCF-AB82-ABAED31DB5F4}"/>
              </a:ext>
            </a:extLst>
          </p:cNvPr>
          <p:cNvPicPr>
            <a:picLocks noChangeAspect="1"/>
          </p:cNvPicPr>
          <p:nvPr/>
        </p:nvPicPr>
        <p:blipFill rotWithShape="1">
          <a:blip r:embed="rId3"/>
          <a:srcRect l="35" r="4404"/>
          <a:stretch/>
        </p:blipFill>
        <p:spPr>
          <a:xfrm>
            <a:off x="4862764" y="1489086"/>
            <a:ext cx="7264599" cy="2067213"/>
          </a:xfrm>
          <a:prstGeom prst="rect">
            <a:avLst/>
          </a:prstGeom>
        </p:spPr>
      </p:pic>
      <p:sp>
        <p:nvSpPr>
          <p:cNvPr id="6" name="사각형: 둥근 모서리 5">
            <a:extLst>
              <a:ext uri="{FF2B5EF4-FFF2-40B4-BE49-F238E27FC236}">
                <a16:creationId xmlns:a16="http://schemas.microsoft.com/office/drawing/2014/main" id="{3B0C0C12-C77E-406C-8035-14F1E9A640C1}"/>
              </a:ext>
            </a:extLst>
          </p:cNvPr>
          <p:cNvSpPr/>
          <p:nvPr/>
        </p:nvSpPr>
        <p:spPr>
          <a:xfrm>
            <a:off x="292100" y="308161"/>
            <a:ext cx="11607800" cy="684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rPr>
              <a:t>2.3.3</a:t>
            </a:r>
            <a:r>
              <a:rPr kumimoji="0" lang="zh-TW" altLang="en-US"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rPr>
              <a:t> </a:t>
            </a:r>
            <a:r>
              <a:rPr kumimoji="0" lang="en-US" altLang="zh-TW"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rPr>
              <a:t>state(</a:t>
            </a:r>
            <a:r>
              <a:rPr kumimoji="0" lang="zh-TW" altLang="en-US"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rPr>
              <a:t>打開格子</a:t>
            </a:r>
            <a:r>
              <a:rPr kumimoji="0" lang="en-US" altLang="zh-TW"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rPr>
              <a:t>)</a:t>
            </a:r>
            <a:endParaRPr kumimoji="0" lang="en-US" altLang="ko-KR" sz="30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endParaRPr>
          </a:p>
        </p:txBody>
      </p:sp>
      <p:graphicFrame>
        <p:nvGraphicFramePr>
          <p:cNvPr id="40" name="表格 7">
            <a:extLst>
              <a:ext uri="{FF2B5EF4-FFF2-40B4-BE49-F238E27FC236}">
                <a16:creationId xmlns:a16="http://schemas.microsoft.com/office/drawing/2014/main" id="{E2F3A324-BA7C-4C46-B732-F555AB60F0A9}"/>
              </a:ext>
            </a:extLst>
          </p:cNvPr>
          <p:cNvGraphicFramePr>
            <a:graphicFrameLocks noGrp="1"/>
          </p:cNvGraphicFramePr>
          <p:nvPr>
            <p:extLst>
              <p:ext uri="{D42A27DB-BD31-4B8C-83A1-F6EECF244321}">
                <p14:modId xmlns:p14="http://schemas.microsoft.com/office/powerpoint/2010/main" val="435739660"/>
              </p:ext>
            </p:extLst>
          </p:nvPr>
        </p:nvGraphicFramePr>
        <p:xfrm>
          <a:off x="2102444" y="1488243"/>
          <a:ext cx="3600000" cy="36000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71791327"/>
                    </a:ext>
                  </a:extLst>
                </a:gridCol>
                <a:gridCol w="360000">
                  <a:extLst>
                    <a:ext uri="{9D8B030D-6E8A-4147-A177-3AD203B41FA5}">
                      <a16:colId xmlns:a16="http://schemas.microsoft.com/office/drawing/2014/main" val="245161508"/>
                    </a:ext>
                  </a:extLst>
                </a:gridCol>
                <a:gridCol w="360000">
                  <a:extLst>
                    <a:ext uri="{9D8B030D-6E8A-4147-A177-3AD203B41FA5}">
                      <a16:colId xmlns:a16="http://schemas.microsoft.com/office/drawing/2014/main" val="4237726428"/>
                    </a:ext>
                  </a:extLst>
                </a:gridCol>
                <a:gridCol w="360000">
                  <a:extLst>
                    <a:ext uri="{9D8B030D-6E8A-4147-A177-3AD203B41FA5}">
                      <a16:colId xmlns:a16="http://schemas.microsoft.com/office/drawing/2014/main" val="1966532044"/>
                    </a:ext>
                  </a:extLst>
                </a:gridCol>
                <a:gridCol w="360000">
                  <a:extLst>
                    <a:ext uri="{9D8B030D-6E8A-4147-A177-3AD203B41FA5}">
                      <a16:colId xmlns:a16="http://schemas.microsoft.com/office/drawing/2014/main" val="2758083544"/>
                    </a:ext>
                  </a:extLst>
                </a:gridCol>
                <a:gridCol w="360000">
                  <a:extLst>
                    <a:ext uri="{9D8B030D-6E8A-4147-A177-3AD203B41FA5}">
                      <a16:colId xmlns:a16="http://schemas.microsoft.com/office/drawing/2014/main" val="3961737603"/>
                    </a:ext>
                  </a:extLst>
                </a:gridCol>
                <a:gridCol w="360000">
                  <a:extLst>
                    <a:ext uri="{9D8B030D-6E8A-4147-A177-3AD203B41FA5}">
                      <a16:colId xmlns:a16="http://schemas.microsoft.com/office/drawing/2014/main" val="4216514100"/>
                    </a:ext>
                  </a:extLst>
                </a:gridCol>
                <a:gridCol w="360000">
                  <a:extLst>
                    <a:ext uri="{9D8B030D-6E8A-4147-A177-3AD203B41FA5}">
                      <a16:colId xmlns:a16="http://schemas.microsoft.com/office/drawing/2014/main" val="2871896715"/>
                    </a:ext>
                  </a:extLst>
                </a:gridCol>
                <a:gridCol w="360000">
                  <a:extLst>
                    <a:ext uri="{9D8B030D-6E8A-4147-A177-3AD203B41FA5}">
                      <a16:colId xmlns:a16="http://schemas.microsoft.com/office/drawing/2014/main" val="2603035433"/>
                    </a:ext>
                  </a:extLst>
                </a:gridCol>
                <a:gridCol w="360000">
                  <a:extLst>
                    <a:ext uri="{9D8B030D-6E8A-4147-A177-3AD203B41FA5}">
                      <a16:colId xmlns:a16="http://schemas.microsoft.com/office/drawing/2014/main" val="3986844813"/>
                    </a:ext>
                  </a:extLst>
                </a:gridCol>
              </a:tblGrid>
              <a:tr h="360000">
                <a:tc>
                  <a:txBody>
                    <a:bodyPr/>
                    <a:lstStyle/>
                    <a:p>
                      <a:pPr algn="ctr"/>
                      <a:r>
                        <a:rPr lang="en-US" altLang="zh-TW" sz="800" b="0" dirty="0">
                          <a:solidFill>
                            <a:schemeClr val="tx1"/>
                          </a:solidFill>
                        </a:rPr>
                        <a:t>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10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94768909"/>
                  </a:ext>
                </a:extLst>
              </a:tr>
              <a:tr h="360000">
                <a:tc>
                  <a:txBody>
                    <a:bodyPr/>
                    <a:lstStyle/>
                    <a:p>
                      <a:pPr algn="ctr"/>
                      <a:r>
                        <a:rPr lang="en-US" altLang="zh-TW" sz="800" b="0" dirty="0">
                          <a:solidFill>
                            <a:schemeClr val="tx1"/>
                          </a:solidFill>
                        </a:rPr>
                        <a:t>11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16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17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18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19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20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80912292"/>
                  </a:ext>
                </a:extLst>
              </a:tr>
              <a:tr h="360000">
                <a:tc>
                  <a:txBody>
                    <a:bodyPr/>
                    <a:lstStyle/>
                    <a:p>
                      <a:pPr algn="ctr"/>
                      <a:r>
                        <a:rPr lang="en-US" altLang="zh-TW" sz="800" b="0" dirty="0">
                          <a:solidFill>
                            <a:schemeClr val="tx1"/>
                          </a:solidFill>
                        </a:rPr>
                        <a:t>21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22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23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24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25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26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27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28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29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30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239963531"/>
                  </a:ext>
                </a:extLst>
              </a:tr>
              <a:tr h="360000">
                <a:tc>
                  <a:txBody>
                    <a:bodyPr/>
                    <a:lstStyle/>
                    <a:p>
                      <a:pPr algn="ctr"/>
                      <a:r>
                        <a:rPr lang="en-US" altLang="zh-TW" sz="800" b="0" dirty="0">
                          <a:solidFill>
                            <a:schemeClr val="tx1"/>
                          </a:solidFill>
                        </a:rPr>
                        <a:t>31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32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33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34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35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36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37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38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39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40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93402703"/>
                  </a:ext>
                </a:extLst>
              </a:tr>
              <a:tr h="360000">
                <a:tc>
                  <a:txBody>
                    <a:bodyPr/>
                    <a:lstStyle/>
                    <a:p>
                      <a:pPr algn="ctr"/>
                      <a:r>
                        <a:rPr lang="en-US" altLang="zh-TW" sz="800" b="0" dirty="0">
                          <a:solidFill>
                            <a:schemeClr val="tx1"/>
                          </a:solidFill>
                        </a:rPr>
                        <a:t>41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42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43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44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45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46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47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48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49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50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75013558"/>
                  </a:ext>
                </a:extLst>
              </a:tr>
              <a:tr h="360000">
                <a:tc>
                  <a:txBody>
                    <a:bodyPr/>
                    <a:lstStyle/>
                    <a:p>
                      <a:pPr algn="ctr"/>
                      <a:r>
                        <a:rPr lang="en-US" altLang="zh-TW" sz="800" b="0" dirty="0">
                          <a:solidFill>
                            <a:schemeClr val="tx1"/>
                          </a:solidFill>
                        </a:rPr>
                        <a:t>51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52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53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54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55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56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57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58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59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60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83562070"/>
                  </a:ext>
                </a:extLst>
              </a:tr>
              <a:tr h="360000">
                <a:tc>
                  <a:txBody>
                    <a:bodyPr/>
                    <a:lstStyle/>
                    <a:p>
                      <a:pPr algn="ctr"/>
                      <a:r>
                        <a:rPr lang="en-US" altLang="zh-TW" sz="800" b="0" dirty="0">
                          <a:solidFill>
                            <a:schemeClr val="tx1"/>
                          </a:solidFill>
                        </a:rPr>
                        <a:t>61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62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63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64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65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66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67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68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69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70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3470066"/>
                  </a:ext>
                </a:extLst>
              </a:tr>
              <a:tr h="360000">
                <a:tc>
                  <a:txBody>
                    <a:bodyPr/>
                    <a:lstStyle/>
                    <a:p>
                      <a:pPr algn="ctr"/>
                      <a:r>
                        <a:rPr lang="en-US" altLang="zh-TW" sz="800" b="0" dirty="0">
                          <a:solidFill>
                            <a:schemeClr val="tx1"/>
                          </a:solidFill>
                        </a:rPr>
                        <a:t>71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72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73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74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75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76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77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78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79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80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38425386"/>
                  </a:ext>
                </a:extLst>
              </a:tr>
              <a:tr h="360000">
                <a:tc>
                  <a:txBody>
                    <a:bodyPr/>
                    <a:lstStyle/>
                    <a:p>
                      <a:pPr algn="ctr"/>
                      <a:r>
                        <a:rPr lang="en-US" altLang="zh-TW" sz="800" b="0" dirty="0">
                          <a:solidFill>
                            <a:schemeClr val="tx1"/>
                          </a:solidFill>
                        </a:rPr>
                        <a:t>81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82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83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84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85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86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87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88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89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90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99696401"/>
                  </a:ext>
                </a:extLst>
              </a:tr>
              <a:tr h="360000">
                <a:tc>
                  <a:txBody>
                    <a:bodyPr/>
                    <a:lstStyle/>
                    <a:p>
                      <a:pPr algn="ctr"/>
                      <a:r>
                        <a:rPr lang="en-US" altLang="zh-TW" sz="800" b="0" dirty="0">
                          <a:solidFill>
                            <a:schemeClr val="tx1"/>
                          </a:solidFill>
                        </a:rPr>
                        <a:t>91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92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93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94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95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96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97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98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99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800" b="0" dirty="0">
                          <a:solidFill>
                            <a:schemeClr val="tx1"/>
                          </a:solidFill>
                        </a:rPr>
                        <a:t>100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57450691"/>
                  </a:ext>
                </a:extLst>
              </a:tr>
            </a:tbl>
          </a:graphicData>
        </a:graphic>
      </p:graphicFrame>
      <p:sp>
        <p:nvSpPr>
          <p:cNvPr id="45" name="矩形 44">
            <a:extLst>
              <a:ext uri="{FF2B5EF4-FFF2-40B4-BE49-F238E27FC236}">
                <a16:creationId xmlns:a16="http://schemas.microsoft.com/office/drawing/2014/main" id="{655F913C-DAC4-435C-B3CA-AB25A1DAE331}"/>
              </a:ext>
            </a:extLst>
          </p:cNvPr>
          <p:cNvSpPr/>
          <p:nvPr/>
        </p:nvSpPr>
        <p:spPr>
          <a:xfrm>
            <a:off x="5800314" y="2185887"/>
            <a:ext cx="6327043" cy="8061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맑은 고딕" panose="020F0502020204030204"/>
              <a:ea typeface="新細明體" panose="02020500000000000000" pitchFamily="18" charset="-120"/>
              <a:cs typeface="+mn-cs"/>
            </a:endParaRPr>
          </a:p>
        </p:txBody>
      </p:sp>
      <p:sp>
        <p:nvSpPr>
          <p:cNvPr id="46" name="矩形 45">
            <a:extLst>
              <a:ext uri="{FF2B5EF4-FFF2-40B4-BE49-F238E27FC236}">
                <a16:creationId xmlns:a16="http://schemas.microsoft.com/office/drawing/2014/main" id="{96310251-B208-46B4-8159-621694B01555}"/>
              </a:ext>
            </a:extLst>
          </p:cNvPr>
          <p:cNvSpPr/>
          <p:nvPr/>
        </p:nvSpPr>
        <p:spPr>
          <a:xfrm>
            <a:off x="8495063" y="1372601"/>
            <a:ext cx="3493747" cy="374113"/>
          </a:xfrm>
          <a:prstGeom prst="rect">
            <a:avLst/>
          </a:prstGeom>
          <a:solidFill>
            <a:srgbClr val="8FAADC"/>
          </a:solid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600" b="1" dirty="0">
                <a:solidFill>
                  <a:schemeClr val="tx1"/>
                </a:solidFill>
                <a:latin typeface="微軟正黑體" panose="020B0604030504040204" pitchFamily="34" charset="-120"/>
                <a:ea typeface="微軟正黑體" panose="020B0604030504040204" pitchFamily="34" charset="-120"/>
              </a:rPr>
              <a:t>短按</a:t>
            </a:r>
            <a:r>
              <a:rPr lang="en-US" altLang="zh-TW" sz="1600" b="1" dirty="0">
                <a:solidFill>
                  <a:schemeClr val="tx1"/>
                </a:solidFill>
                <a:latin typeface="微軟正黑體" panose="020B0604030504040204" pitchFamily="34" charset="-120"/>
                <a:ea typeface="微軟正黑體" panose="020B0604030504040204" pitchFamily="34" charset="-120"/>
              </a:rPr>
              <a:t>:</a:t>
            </a:r>
            <a:r>
              <a:rPr lang="zh-TW" altLang="en-US" sz="1600" b="1" dirty="0">
                <a:solidFill>
                  <a:schemeClr val="tx1"/>
                </a:solidFill>
                <a:latin typeface="微軟正黑體" panose="020B0604030504040204" pitchFamily="34" charset="-120"/>
                <a:ea typeface="微軟正黑體" panose="020B0604030504040204" pitchFamily="34" charset="-120"/>
              </a:rPr>
              <a:t> 根據是否炸彈，來更改</a:t>
            </a:r>
            <a:r>
              <a:rPr lang="en-US" altLang="zh-TW" sz="1600" b="1" dirty="0">
                <a:solidFill>
                  <a:schemeClr val="tx1"/>
                </a:solidFill>
                <a:latin typeface="微軟正黑體" panose="020B0604030504040204" pitchFamily="34" charset="-120"/>
                <a:ea typeface="微軟正黑體" panose="020B0604030504040204" pitchFamily="34" charset="-120"/>
              </a:rPr>
              <a:t>status</a:t>
            </a:r>
            <a:endParaRPr lang="zh-TW" altLang="en-US" sz="1600" b="1" dirty="0">
              <a:solidFill>
                <a:schemeClr val="tx1"/>
              </a:solidFill>
              <a:latin typeface="微軟正黑體" panose="020B0604030504040204" pitchFamily="34" charset="-120"/>
              <a:ea typeface="微軟正黑體" panose="020B0604030504040204" pitchFamily="34" charset="-120"/>
            </a:endParaRPr>
          </a:p>
        </p:txBody>
      </p:sp>
      <p:grpSp>
        <p:nvGrpSpPr>
          <p:cNvPr id="35" name="群組 34">
            <a:extLst>
              <a:ext uri="{FF2B5EF4-FFF2-40B4-BE49-F238E27FC236}">
                <a16:creationId xmlns:a16="http://schemas.microsoft.com/office/drawing/2014/main" id="{AA53B2C2-6E7E-4088-8249-3B1542BFB74D}"/>
              </a:ext>
            </a:extLst>
          </p:cNvPr>
          <p:cNvGrpSpPr/>
          <p:nvPr/>
        </p:nvGrpSpPr>
        <p:grpSpPr>
          <a:xfrm>
            <a:off x="377461" y="1469771"/>
            <a:ext cx="1575578" cy="2253247"/>
            <a:chOff x="4680099" y="1488243"/>
            <a:chExt cx="1575578" cy="2253247"/>
          </a:xfrm>
        </p:grpSpPr>
        <p:sp>
          <p:nvSpPr>
            <p:cNvPr id="36" name="양쪽 모서리가 둥근 사각형 59">
              <a:extLst>
                <a:ext uri="{FF2B5EF4-FFF2-40B4-BE49-F238E27FC236}">
                  <a16:creationId xmlns:a16="http://schemas.microsoft.com/office/drawing/2014/main" id="{3E3C8B03-9ACF-46CC-9357-C699E57357D0}"/>
                </a:ext>
              </a:extLst>
            </p:cNvPr>
            <p:cNvSpPr/>
            <p:nvPr/>
          </p:nvSpPr>
          <p:spPr>
            <a:xfrm>
              <a:off x="4694144" y="3014253"/>
              <a:ext cx="1561311" cy="727237"/>
            </a:xfrm>
            <a:prstGeom prst="round2SameRect">
              <a:avLst>
                <a:gd name="adj1" fmla="val 0"/>
                <a:gd name="adj2" fmla="val 116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遊戲玩法</a:t>
              </a:r>
              <a:endParaRPr lang="en-US" altLang="zh-TW" sz="1050" dirty="0">
                <a:solidFill>
                  <a:prstClr val="black">
                    <a:lumMod val="75000"/>
                    <a:lumOff val="25000"/>
                  </a:prstClr>
                </a:solidFill>
                <a:latin typeface="微軟正黑體" panose="020B0604030504040204" pitchFamily="34" charset="-120"/>
                <a:ea typeface="微軟正黑體" panose="020B0604030504040204" pitchFamily="34" charset="-120"/>
              </a:endParaRPr>
            </a:p>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打開格子或插旗子</a:t>
              </a:r>
              <a:endParaRPr lang="en-US" altLang="ko-KR" sz="1050" dirty="0">
                <a:solidFill>
                  <a:prstClr val="black">
                    <a:lumMod val="75000"/>
                    <a:lumOff val="25000"/>
                  </a:prstClr>
                </a:solidFill>
                <a:latin typeface="微軟正黑體" panose="020B0604030504040204" pitchFamily="34" charset="-120"/>
                <a:ea typeface="微軟正黑體" panose="020B0604030504040204" pitchFamily="34" charset="-120"/>
              </a:endParaRPr>
            </a:p>
          </p:txBody>
        </p:sp>
        <p:sp>
          <p:nvSpPr>
            <p:cNvPr id="37" name="한쪽 모서리가 둥근 사각형 60">
              <a:extLst>
                <a:ext uri="{FF2B5EF4-FFF2-40B4-BE49-F238E27FC236}">
                  <a16:creationId xmlns:a16="http://schemas.microsoft.com/office/drawing/2014/main" id="{61071AE2-4130-4878-8A24-140DE8600E88}"/>
                </a:ext>
              </a:extLst>
            </p:cNvPr>
            <p:cNvSpPr/>
            <p:nvPr/>
          </p:nvSpPr>
          <p:spPr>
            <a:xfrm>
              <a:off x="4694145" y="1488243"/>
              <a:ext cx="1561310" cy="1526011"/>
            </a:xfrm>
            <a:prstGeom prst="round1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微軟正黑體" panose="020B0604030504040204" pitchFamily="34" charset="-120"/>
              </a:endParaRPr>
            </a:p>
          </p:txBody>
        </p:sp>
        <p:pic>
          <p:nvPicPr>
            <p:cNvPr id="38" name="圖片 37">
              <a:extLst>
                <a:ext uri="{FF2B5EF4-FFF2-40B4-BE49-F238E27FC236}">
                  <a16:creationId xmlns:a16="http://schemas.microsoft.com/office/drawing/2014/main" id="{A48EC8AA-F568-4299-A477-4797B55F1D10}"/>
                </a:ext>
              </a:extLst>
            </p:cNvPr>
            <p:cNvPicPr>
              <a:picLocks noChangeAspect="1"/>
            </p:cNvPicPr>
            <p:nvPr/>
          </p:nvPicPr>
          <p:blipFill>
            <a:blip r:embed="rId4"/>
            <a:stretch>
              <a:fillRect/>
            </a:stretch>
          </p:blipFill>
          <p:spPr>
            <a:xfrm>
              <a:off x="4696877" y="1762035"/>
              <a:ext cx="1558800" cy="1249105"/>
            </a:xfrm>
            <a:prstGeom prst="rect">
              <a:avLst/>
            </a:prstGeom>
          </p:spPr>
        </p:pic>
        <p:grpSp>
          <p:nvGrpSpPr>
            <p:cNvPr id="39" name="群組 38">
              <a:extLst>
                <a:ext uri="{FF2B5EF4-FFF2-40B4-BE49-F238E27FC236}">
                  <a16:creationId xmlns:a16="http://schemas.microsoft.com/office/drawing/2014/main" id="{22D2C4E0-A9EA-4129-AEBA-C348EDFE8DC0}"/>
                </a:ext>
              </a:extLst>
            </p:cNvPr>
            <p:cNvGrpSpPr/>
            <p:nvPr/>
          </p:nvGrpSpPr>
          <p:grpSpPr>
            <a:xfrm>
              <a:off x="4680099" y="2716259"/>
              <a:ext cx="1575354" cy="415600"/>
              <a:chOff x="4680099" y="2716259"/>
              <a:chExt cx="1575354" cy="415600"/>
            </a:xfrm>
          </p:grpSpPr>
          <p:sp>
            <p:nvSpPr>
              <p:cNvPr id="41" name="모서리가 둥근 직사각형 62">
                <a:extLst>
                  <a:ext uri="{FF2B5EF4-FFF2-40B4-BE49-F238E27FC236}">
                    <a16:creationId xmlns:a16="http://schemas.microsoft.com/office/drawing/2014/main" id="{3C097167-80B6-4464-A8B5-296C7363C31C}"/>
                  </a:ext>
                </a:extLst>
              </p:cNvPr>
              <p:cNvSpPr/>
              <p:nvPr/>
            </p:nvSpPr>
            <p:spPr>
              <a:xfrm>
                <a:off x="4694144" y="2719074"/>
                <a:ext cx="1561309" cy="412785"/>
              </a:xfrm>
              <a:prstGeom prst="roundRect">
                <a:avLst>
                  <a:gd name="adj" fmla="val 50000"/>
                </a:avLst>
              </a:prstGeom>
              <a:solidFill>
                <a:srgbClr val="3D5E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prstClr val="white"/>
                    </a:solidFill>
                    <a:latin typeface="微軟正黑體" panose="020B0604030504040204" pitchFamily="34" charset="-120"/>
                    <a:ea typeface="微軟正黑體" panose="020B0604030504040204" pitchFamily="34" charset="-120"/>
                  </a:rPr>
                  <a:t>  </a:t>
                </a:r>
                <a:r>
                  <a:rPr lang="en-US" altLang="zh-TW" sz="2400" b="1" dirty="0">
                    <a:solidFill>
                      <a:prstClr val="white"/>
                    </a:solidFill>
                    <a:latin typeface="微軟正黑體" panose="020B0604030504040204" pitchFamily="34" charset="-120"/>
                    <a:ea typeface="微軟正黑體" panose="020B0604030504040204" pitchFamily="34" charset="-120"/>
                  </a:rPr>
                  <a:t>state</a:t>
                </a:r>
                <a:endParaRPr lang="en-US" altLang="ko-KR" sz="2400" b="1" dirty="0">
                  <a:solidFill>
                    <a:prstClr val="white"/>
                  </a:solidFill>
                  <a:latin typeface="微軟正黑體" panose="020B0604030504040204" pitchFamily="34" charset="-120"/>
                  <a:ea typeface="微軟正黑體" panose="020B0604030504040204" pitchFamily="34" charset="-120"/>
                </a:endParaRPr>
              </a:p>
            </p:txBody>
          </p:sp>
          <p:sp>
            <p:nvSpPr>
              <p:cNvPr id="42" name="타원 63">
                <a:extLst>
                  <a:ext uri="{FF2B5EF4-FFF2-40B4-BE49-F238E27FC236}">
                    <a16:creationId xmlns:a16="http://schemas.microsoft.com/office/drawing/2014/main" id="{C376BB7C-8304-4C1F-8EFD-F14B187AEBD6}"/>
                  </a:ext>
                </a:extLst>
              </p:cNvPr>
              <p:cNvSpPr/>
              <p:nvPr/>
            </p:nvSpPr>
            <p:spPr>
              <a:xfrm>
                <a:off x="4680099" y="2716259"/>
                <a:ext cx="417675" cy="412786"/>
              </a:xfrm>
              <a:prstGeom prst="ellipse">
                <a:avLst/>
              </a:prstGeom>
              <a:solidFill>
                <a:schemeClr val="bg1"/>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200" b="1" dirty="0">
                    <a:solidFill>
                      <a:srgbClr val="3D5EDF"/>
                    </a:solidFill>
                    <a:latin typeface="微軟正黑體" panose="020B0604030504040204" pitchFamily="34" charset="-120"/>
                    <a:ea typeface="微軟正黑體" panose="020B0604030504040204" pitchFamily="34" charset="-120"/>
                  </a:rPr>
                  <a:t>0</a:t>
                </a:r>
                <a:r>
                  <a:rPr lang="en-US" altLang="zh-TW" sz="1200" b="1" dirty="0">
                    <a:solidFill>
                      <a:srgbClr val="3D5EDF"/>
                    </a:solidFill>
                    <a:latin typeface="微軟正黑體" panose="020B0604030504040204" pitchFamily="34" charset="-120"/>
                    <a:ea typeface="微軟正黑體" panose="020B0604030504040204" pitchFamily="34" charset="-120"/>
                  </a:rPr>
                  <a:t>3</a:t>
                </a:r>
                <a:endParaRPr lang="ko-KR" altLang="en-US" sz="1200" b="1" dirty="0">
                  <a:solidFill>
                    <a:srgbClr val="3D5EDF"/>
                  </a:solidFill>
                  <a:latin typeface="微軟正黑體" panose="020B0604030504040204" pitchFamily="34" charset="-120"/>
                </a:endParaRPr>
              </a:p>
            </p:txBody>
          </p:sp>
        </p:grpSp>
      </p:grpSp>
      <p:sp>
        <p:nvSpPr>
          <p:cNvPr id="44" name="矩形 43">
            <a:extLst>
              <a:ext uri="{FF2B5EF4-FFF2-40B4-BE49-F238E27FC236}">
                <a16:creationId xmlns:a16="http://schemas.microsoft.com/office/drawing/2014/main" id="{E908E8EE-88E9-41F2-A9DC-4908FF202619}"/>
              </a:ext>
            </a:extLst>
          </p:cNvPr>
          <p:cNvSpPr/>
          <p:nvPr/>
        </p:nvSpPr>
        <p:spPr>
          <a:xfrm>
            <a:off x="8495063" y="1746714"/>
            <a:ext cx="3493747" cy="374113"/>
          </a:xfrm>
          <a:prstGeom prst="rect">
            <a:avLst/>
          </a:prstGeom>
          <a:solidFill>
            <a:srgbClr val="8FAADC"/>
          </a:solid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600" b="1" dirty="0">
                <a:solidFill>
                  <a:schemeClr val="tx1"/>
                </a:solidFill>
                <a:latin typeface="微軟正黑體" panose="020B0604030504040204" pitchFamily="34" charset="-120"/>
                <a:ea typeface="微軟正黑體" panose="020B0604030504040204" pitchFamily="34" charset="-120"/>
              </a:rPr>
              <a:t>長按</a:t>
            </a:r>
            <a:r>
              <a:rPr lang="en-US" altLang="zh-TW" sz="1600" b="1" dirty="0">
                <a:solidFill>
                  <a:schemeClr val="tx1"/>
                </a:solidFill>
                <a:latin typeface="微軟正黑體" panose="020B0604030504040204" pitchFamily="34" charset="-120"/>
                <a:ea typeface="微軟正黑體" panose="020B0604030504040204" pitchFamily="34" charset="-120"/>
              </a:rPr>
              <a:t>:</a:t>
            </a:r>
            <a:r>
              <a:rPr lang="zh-TW" altLang="en-US" sz="1600" b="1" dirty="0">
                <a:solidFill>
                  <a:schemeClr val="tx1"/>
                </a:solidFill>
                <a:latin typeface="微軟正黑體" panose="020B0604030504040204" pitchFamily="34" charset="-120"/>
                <a:ea typeface="微軟正黑體" panose="020B0604030504040204" pitchFamily="34" charset="-120"/>
              </a:rPr>
              <a:t> 更改</a:t>
            </a:r>
            <a:r>
              <a:rPr lang="en-US" altLang="zh-TW" sz="1600" b="1" dirty="0">
                <a:solidFill>
                  <a:schemeClr val="tx1"/>
                </a:solidFill>
                <a:latin typeface="微軟正黑體" panose="020B0604030504040204" pitchFamily="34" charset="-120"/>
                <a:ea typeface="微軟正黑體" panose="020B0604030504040204" pitchFamily="34" charset="-120"/>
              </a:rPr>
              <a:t>status</a:t>
            </a:r>
            <a:r>
              <a:rPr lang="zh-TW" altLang="en-US" sz="1600" b="1" dirty="0">
                <a:solidFill>
                  <a:schemeClr val="tx1"/>
                </a:solidFill>
                <a:latin typeface="微軟正黑體" panose="020B0604030504040204" pitchFamily="34" charset="-120"/>
                <a:ea typeface="微軟正黑體" panose="020B0604030504040204" pitchFamily="34" charset="-120"/>
              </a:rPr>
              <a:t>為</a:t>
            </a:r>
            <a:r>
              <a:rPr lang="en-US" altLang="zh-TW" sz="1600" b="1" dirty="0">
                <a:solidFill>
                  <a:schemeClr val="tx1"/>
                </a:solidFill>
                <a:latin typeface="微軟正黑體" panose="020B0604030504040204" pitchFamily="34" charset="-120"/>
                <a:ea typeface="微軟正黑體" panose="020B0604030504040204" pitchFamily="34" charset="-120"/>
              </a:rPr>
              <a:t>flag(</a:t>
            </a:r>
            <a:r>
              <a:rPr lang="zh-TW" altLang="en-US" sz="1600" b="1" dirty="0">
                <a:solidFill>
                  <a:schemeClr val="tx1"/>
                </a:solidFill>
                <a:latin typeface="微軟正黑體" panose="020B0604030504040204" pitchFamily="34" charset="-120"/>
                <a:ea typeface="微軟正黑體" panose="020B0604030504040204" pitchFamily="34" charset="-120"/>
              </a:rPr>
              <a:t>旗子</a:t>
            </a:r>
            <a:r>
              <a:rPr lang="en-US" altLang="zh-TW" sz="1600" b="1" dirty="0">
                <a:solidFill>
                  <a:schemeClr val="tx1"/>
                </a:solidFill>
                <a:latin typeface="微軟正黑體" panose="020B0604030504040204" pitchFamily="34" charset="-120"/>
                <a:ea typeface="微軟正黑體" panose="020B0604030504040204" pitchFamily="34" charset="-120"/>
              </a:rPr>
              <a:t>)</a:t>
            </a:r>
            <a:endParaRPr lang="zh-TW" altLang="en-US" sz="1600" b="1" dirty="0">
              <a:solidFill>
                <a:schemeClr val="tx1"/>
              </a:solidFill>
              <a:latin typeface="微軟正黑體" panose="020B0604030504040204" pitchFamily="34" charset="-120"/>
              <a:ea typeface="微軟正黑體" panose="020B0604030504040204" pitchFamily="34" charset="-120"/>
            </a:endParaRPr>
          </a:p>
        </p:txBody>
      </p:sp>
      <p:pic>
        <p:nvPicPr>
          <p:cNvPr id="8" name="圖片 7" descr="一張含有 箭 的圖片&#10;&#10;自動產生的描述">
            <a:extLst>
              <a:ext uri="{FF2B5EF4-FFF2-40B4-BE49-F238E27FC236}">
                <a16:creationId xmlns:a16="http://schemas.microsoft.com/office/drawing/2014/main" id="{4278AFD5-1D30-4C6B-8B47-C1BA9389C99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193" t="4208" r="2532" b="3131"/>
          <a:stretch/>
        </p:blipFill>
        <p:spPr>
          <a:xfrm>
            <a:off x="3558904" y="1507971"/>
            <a:ext cx="334304" cy="324000"/>
          </a:xfrm>
          <a:prstGeom prst="rect">
            <a:avLst/>
          </a:prstGeom>
        </p:spPr>
      </p:pic>
    </p:spTree>
    <p:extLst>
      <p:ext uri="{BB962C8B-B14F-4D97-AF65-F5344CB8AC3E}">
        <p14:creationId xmlns:p14="http://schemas.microsoft.com/office/powerpoint/2010/main" val="2233759025"/>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9ECF1"/>
        </a:solidFill>
        <a:effectLst/>
      </p:bgPr>
    </p:bg>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5654431E-4C9F-44EE-B8F7-55422F42E1AC}"/>
              </a:ext>
            </a:extLst>
          </p:cNvPr>
          <p:cNvPicPr>
            <a:picLocks noChangeAspect="1"/>
          </p:cNvPicPr>
          <p:nvPr/>
        </p:nvPicPr>
        <p:blipFill>
          <a:blip r:embed="rId3"/>
          <a:stretch>
            <a:fillRect/>
          </a:stretch>
        </p:blipFill>
        <p:spPr>
          <a:xfrm>
            <a:off x="6438119" y="1466718"/>
            <a:ext cx="8097380" cy="4477375"/>
          </a:xfrm>
          <a:prstGeom prst="rect">
            <a:avLst/>
          </a:prstGeom>
        </p:spPr>
      </p:pic>
      <p:sp>
        <p:nvSpPr>
          <p:cNvPr id="6" name="사각형: 둥근 모서리 5">
            <a:extLst>
              <a:ext uri="{FF2B5EF4-FFF2-40B4-BE49-F238E27FC236}">
                <a16:creationId xmlns:a16="http://schemas.microsoft.com/office/drawing/2014/main" id="{3B0C0C12-C77E-406C-8035-14F1E9A640C1}"/>
              </a:ext>
            </a:extLst>
          </p:cNvPr>
          <p:cNvSpPr/>
          <p:nvPr/>
        </p:nvSpPr>
        <p:spPr>
          <a:xfrm>
            <a:off x="292100" y="308161"/>
            <a:ext cx="11607800" cy="684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rPr>
              <a:t>2.3.4</a:t>
            </a:r>
            <a:r>
              <a:rPr kumimoji="0" lang="zh-TW" altLang="en-US"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rPr>
              <a:t> 偵測地雷</a:t>
            </a:r>
            <a:endParaRPr kumimoji="0" lang="en-US" altLang="ko-KR" sz="30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endParaRPr>
          </a:p>
        </p:txBody>
      </p:sp>
      <p:sp>
        <p:nvSpPr>
          <p:cNvPr id="45" name="矩形 44">
            <a:extLst>
              <a:ext uri="{FF2B5EF4-FFF2-40B4-BE49-F238E27FC236}">
                <a16:creationId xmlns:a16="http://schemas.microsoft.com/office/drawing/2014/main" id="{655F913C-DAC4-435C-B3CA-AB25A1DAE331}"/>
              </a:ext>
            </a:extLst>
          </p:cNvPr>
          <p:cNvSpPr/>
          <p:nvPr/>
        </p:nvSpPr>
        <p:spPr>
          <a:xfrm>
            <a:off x="6554873" y="3343564"/>
            <a:ext cx="2912399" cy="9513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맑은 고딕" panose="020F0502020204030204"/>
              <a:ea typeface="新細明體" panose="02020500000000000000" pitchFamily="18" charset="-120"/>
              <a:cs typeface="+mn-cs"/>
            </a:endParaRPr>
          </a:p>
        </p:txBody>
      </p:sp>
      <p:sp>
        <p:nvSpPr>
          <p:cNvPr id="46" name="矩形 45">
            <a:extLst>
              <a:ext uri="{FF2B5EF4-FFF2-40B4-BE49-F238E27FC236}">
                <a16:creationId xmlns:a16="http://schemas.microsoft.com/office/drawing/2014/main" id="{96310251-B208-46B4-8159-621694B01555}"/>
              </a:ext>
            </a:extLst>
          </p:cNvPr>
          <p:cNvSpPr/>
          <p:nvPr/>
        </p:nvSpPr>
        <p:spPr>
          <a:xfrm>
            <a:off x="9500708" y="3331292"/>
            <a:ext cx="1642489" cy="374113"/>
          </a:xfrm>
          <a:prstGeom prst="rect">
            <a:avLst/>
          </a:prstGeom>
          <a:solidFill>
            <a:srgbClr val="8FAADC"/>
          </a:solid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600" b="1" dirty="0">
                <a:solidFill>
                  <a:schemeClr val="tx1"/>
                </a:solidFill>
                <a:latin typeface="微軟正黑體" panose="020B0604030504040204" pitchFamily="34" charset="-120"/>
                <a:ea typeface="微軟正黑體" panose="020B0604030504040204" pitchFamily="34" charset="-120"/>
              </a:rPr>
              <a:t>偵測有幾個地雷</a:t>
            </a:r>
          </a:p>
        </p:txBody>
      </p:sp>
      <p:pic>
        <p:nvPicPr>
          <p:cNvPr id="4" name="圖片 3">
            <a:extLst>
              <a:ext uri="{FF2B5EF4-FFF2-40B4-BE49-F238E27FC236}">
                <a16:creationId xmlns:a16="http://schemas.microsoft.com/office/drawing/2014/main" id="{C4FC4379-ECA2-4E47-B3AD-A38640A128B6}"/>
              </a:ext>
            </a:extLst>
          </p:cNvPr>
          <p:cNvPicPr>
            <a:picLocks noChangeAspect="1"/>
          </p:cNvPicPr>
          <p:nvPr/>
        </p:nvPicPr>
        <p:blipFill>
          <a:blip r:embed="rId4"/>
          <a:stretch>
            <a:fillRect/>
          </a:stretch>
        </p:blipFill>
        <p:spPr>
          <a:xfrm>
            <a:off x="3328254" y="1466718"/>
            <a:ext cx="3019590" cy="3565831"/>
          </a:xfrm>
          <a:prstGeom prst="rect">
            <a:avLst/>
          </a:prstGeom>
        </p:spPr>
      </p:pic>
      <p:sp>
        <p:nvSpPr>
          <p:cNvPr id="37" name="矩形 36">
            <a:extLst>
              <a:ext uri="{FF2B5EF4-FFF2-40B4-BE49-F238E27FC236}">
                <a16:creationId xmlns:a16="http://schemas.microsoft.com/office/drawing/2014/main" id="{99133733-D828-468E-BDBF-727D37B7F2BE}"/>
              </a:ext>
            </a:extLst>
          </p:cNvPr>
          <p:cNvSpPr/>
          <p:nvPr/>
        </p:nvSpPr>
        <p:spPr>
          <a:xfrm>
            <a:off x="6554873" y="2047921"/>
            <a:ext cx="7909272" cy="9513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맑은 고딕" panose="020F0502020204030204"/>
              <a:ea typeface="新細明體" panose="02020500000000000000" pitchFamily="18" charset="-120"/>
              <a:cs typeface="+mn-cs"/>
            </a:endParaRPr>
          </a:p>
        </p:txBody>
      </p:sp>
      <p:sp>
        <p:nvSpPr>
          <p:cNvPr id="38" name="矩形 37">
            <a:extLst>
              <a:ext uri="{FF2B5EF4-FFF2-40B4-BE49-F238E27FC236}">
                <a16:creationId xmlns:a16="http://schemas.microsoft.com/office/drawing/2014/main" id="{3B0D3E48-EFF9-4DFE-9D8B-6012A07DE062}"/>
              </a:ext>
            </a:extLst>
          </p:cNvPr>
          <p:cNvSpPr/>
          <p:nvPr/>
        </p:nvSpPr>
        <p:spPr>
          <a:xfrm>
            <a:off x="8937854" y="1650312"/>
            <a:ext cx="2081127" cy="374113"/>
          </a:xfrm>
          <a:prstGeom prst="rect">
            <a:avLst/>
          </a:prstGeom>
          <a:solidFill>
            <a:srgbClr val="8FAADC"/>
          </a:solid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600" b="1" dirty="0">
                <a:solidFill>
                  <a:schemeClr val="tx1"/>
                </a:solidFill>
                <a:latin typeface="微軟正黑體" panose="020B0604030504040204" pitchFamily="34" charset="-120"/>
                <a:ea typeface="微軟正黑體" panose="020B0604030504040204" pitchFamily="34" charset="-120"/>
              </a:rPr>
              <a:t>決定</a:t>
            </a:r>
            <a:r>
              <a:rPr lang="en-US" altLang="zh-TW" sz="1600" b="1" dirty="0">
                <a:solidFill>
                  <a:schemeClr val="tx1"/>
                </a:solidFill>
                <a:latin typeface="微軟正黑體" panose="020B0604030504040204" pitchFamily="34" charset="-120"/>
                <a:ea typeface="微軟正黑體" panose="020B0604030504040204" pitchFamily="34" charset="-120"/>
              </a:rPr>
              <a:t>index</a:t>
            </a:r>
            <a:r>
              <a:rPr lang="zh-TW" altLang="en-US" sz="1600" b="1" dirty="0">
                <a:solidFill>
                  <a:schemeClr val="tx1"/>
                </a:solidFill>
                <a:latin typeface="微軟正黑體" panose="020B0604030504040204" pitchFamily="34" charset="-120"/>
                <a:ea typeface="微軟正黑體" panose="020B0604030504040204" pitchFamily="34" charset="-120"/>
              </a:rPr>
              <a:t>周圍範圍</a:t>
            </a:r>
          </a:p>
        </p:txBody>
      </p:sp>
      <p:grpSp>
        <p:nvGrpSpPr>
          <p:cNvPr id="39" name="群組 38">
            <a:extLst>
              <a:ext uri="{FF2B5EF4-FFF2-40B4-BE49-F238E27FC236}">
                <a16:creationId xmlns:a16="http://schemas.microsoft.com/office/drawing/2014/main" id="{9F507388-47A8-4E64-9370-03CCC508F841}"/>
              </a:ext>
            </a:extLst>
          </p:cNvPr>
          <p:cNvGrpSpPr/>
          <p:nvPr/>
        </p:nvGrpSpPr>
        <p:grpSpPr>
          <a:xfrm>
            <a:off x="409716" y="1466718"/>
            <a:ext cx="2847184" cy="2263463"/>
            <a:chOff x="5281307" y="4036669"/>
            <a:chExt cx="2847184" cy="2263463"/>
          </a:xfrm>
        </p:grpSpPr>
        <p:sp>
          <p:nvSpPr>
            <p:cNvPr id="40" name="양쪽 모서리가 둥근 사각형 59">
              <a:extLst>
                <a:ext uri="{FF2B5EF4-FFF2-40B4-BE49-F238E27FC236}">
                  <a16:creationId xmlns:a16="http://schemas.microsoft.com/office/drawing/2014/main" id="{EA31F54F-1798-4921-A15E-73E815BB4AB7}"/>
                </a:ext>
              </a:extLst>
            </p:cNvPr>
            <p:cNvSpPr/>
            <p:nvPr/>
          </p:nvSpPr>
          <p:spPr>
            <a:xfrm>
              <a:off x="5306691" y="5551451"/>
              <a:ext cx="2821800" cy="748681"/>
            </a:xfrm>
            <a:prstGeom prst="round2SameRect">
              <a:avLst>
                <a:gd name="adj1" fmla="val 0"/>
                <a:gd name="adj2" fmla="val 116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遊戲玩法</a:t>
              </a:r>
              <a:endParaRPr lang="en-US" altLang="zh-TW" sz="1050" dirty="0">
                <a:solidFill>
                  <a:prstClr val="black">
                    <a:lumMod val="75000"/>
                    <a:lumOff val="25000"/>
                  </a:prstClr>
                </a:solidFill>
                <a:latin typeface="微軟正黑體" panose="020B0604030504040204" pitchFamily="34" charset="-120"/>
                <a:ea typeface="微軟正黑體" panose="020B0604030504040204" pitchFamily="34" charset="-120"/>
              </a:endParaRPr>
            </a:p>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偵測附近有幾個地雷</a:t>
              </a:r>
              <a:endParaRPr lang="en-US" altLang="ko-KR" sz="1050" dirty="0">
                <a:solidFill>
                  <a:prstClr val="black">
                    <a:lumMod val="75000"/>
                    <a:lumOff val="25000"/>
                  </a:prstClr>
                </a:solidFill>
                <a:latin typeface="微軟正黑體" panose="020B0604030504040204" pitchFamily="34" charset="-120"/>
                <a:ea typeface="微軟正黑體" panose="020B0604030504040204" pitchFamily="34" charset="-120"/>
              </a:endParaRPr>
            </a:p>
          </p:txBody>
        </p:sp>
        <p:sp>
          <p:nvSpPr>
            <p:cNvPr id="41" name="한쪽 모서리가 둥근 사각형 60">
              <a:extLst>
                <a:ext uri="{FF2B5EF4-FFF2-40B4-BE49-F238E27FC236}">
                  <a16:creationId xmlns:a16="http://schemas.microsoft.com/office/drawing/2014/main" id="{696E9DA7-8DEC-44E2-BFA8-9ABD0169AFAE}"/>
                </a:ext>
              </a:extLst>
            </p:cNvPr>
            <p:cNvSpPr/>
            <p:nvPr/>
          </p:nvSpPr>
          <p:spPr>
            <a:xfrm>
              <a:off x="5306692" y="4036669"/>
              <a:ext cx="2821799" cy="1514783"/>
            </a:xfrm>
            <a:prstGeom prst="round1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微軟正黑體" panose="020B0604030504040204" pitchFamily="34" charset="-120"/>
              </a:endParaRPr>
            </a:p>
          </p:txBody>
        </p:sp>
        <p:pic>
          <p:nvPicPr>
            <p:cNvPr id="42" name="圖片 41">
              <a:extLst>
                <a:ext uri="{FF2B5EF4-FFF2-40B4-BE49-F238E27FC236}">
                  <a16:creationId xmlns:a16="http://schemas.microsoft.com/office/drawing/2014/main" id="{2C8BF1FF-01B3-450A-9FA9-98F857B25F14}"/>
                </a:ext>
              </a:extLst>
            </p:cNvPr>
            <p:cNvPicPr>
              <a:picLocks noChangeAspect="1"/>
            </p:cNvPicPr>
            <p:nvPr/>
          </p:nvPicPr>
          <p:blipFill>
            <a:blip r:embed="rId5"/>
            <a:stretch>
              <a:fillRect/>
            </a:stretch>
          </p:blipFill>
          <p:spPr>
            <a:xfrm>
              <a:off x="5306686" y="4220263"/>
              <a:ext cx="2821797" cy="1156153"/>
            </a:xfrm>
            <a:prstGeom prst="rect">
              <a:avLst/>
            </a:prstGeom>
          </p:spPr>
        </p:pic>
        <p:grpSp>
          <p:nvGrpSpPr>
            <p:cNvPr id="58" name="群組 57">
              <a:extLst>
                <a:ext uri="{FF2B5EF4-FFF2-40B4-BE49-F238E27FC236}">
                  <a16:creationId xmlns:a16="http://schemas.microsoft.com/office/drawing/2014/main" id="{400145F7-8FD6-413F-983E-F6BC138D8E56}"/>
                </a:ext>
              </a:extLst>
            </p:cNvPr>
            <p:cNvGrpSpPr/>
            <p:nvPr/>
          </p:nvGrpSpPr>
          <p:grpSpPr>
            <a:xfrm>
              <a:off x="5281307" y="5255651"/>
              <a:ext cx="2847180" cy="421823"/>
              <a:chOff x="5281307" y="5255651"/>
              <a:chExt cx="2847180" cy="421823"/>
            </a:xfrm>
          </p:grpSpPr>
          <p:sp>
            <p:nvSpPr>
              <p:cNvPr id="59" name="모서리가 둥근 직사각형 62">
                <a:extLst>
                  <a:ext uri="{FF2B5EF4-FFF2-40B4-BE49-F238E27FC236}">
                    <a16:creationId xmlns:a16="http://schemas.microsoft.com/office/drawing/2014/main" id="{02CFEB3F-B65D-43F5-9BDE-438765C2FF3C}"/>
                  </a:ext>
                </a:extLst>
              </p:cNvPr>
              <p:cNvSpPr/>
              <p:nvPr/>
            </p:nvSpPr>
            <p:spPr>
              <a:xfrm>
                <a:off x="5306690" y="5258445"/>
                <a:ext cx="2821797" cy="409749"/>
              </a:xfrm>
              <a:prstGeom prst="roundRect">
                <a:avLst>
                  <a:gd name="adj" fmla="val 50000"/>
                </a:avLst>
              </a:prstGeom>
              <a:solidFill>
                <a:srgbClr val="3D5E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prstClr val="white"/>
                    </a:solidFill>
                    <a:latin typeface="微軟正黑體" panose="020B0604030504040204" pitchFamily="34" charset="-120"/>
                    <a:ea typeface="微軟正黑體" panose="020B0604030504040204" pitchFamily="34" charset="-120"/>
                  </a:rPr>
                  <a:t>  偵測地雷</a:t>
                </a:r>
                <a:endParaRPr lang="en-US" altLang="ko-KR" sz="2400" b="1" dirty="0">
                  <a:solidFill>
                    <a:prstClr val="white"/>
                  </a:solidFill>
                  <a:latin typeface="微軟正黑體" panose="020B0604030504040204" pitchFamily="34" charset="-120"/>
                  <a:ea typeface="微軟正黑體" panose="020B0604030504040204" pitchFamily="34" charset="-120"/>
                </a:endParaRPr>
              </a:p>
            </p:txBody>
          </p:sp>
          <p:sp>
            <p:nvSpPr>
              <p:cNvPr id="60" name="타원 63">
                <a:extLst>
                  <a:ext uri="{FF2B5EF4-FFF2-40B4-BE49-F238E27FC236}">
                    <a16:creationId xmlns:a16="http://schemas.microsoft.com/office/drawing/2014/main" id="{F4EDA532-A872-48F3-85C7-18099121322B}"/>
                  </a:ext>
                </a:extLst>
              </p:cNvPr>
              <p:cNvSpPr/>
              <p:nvPr/>
            </p:nvSpPr>
            <p:spPr>
              <a:xfrm>
                <a:off x="5281307" y="5255651"/>
                <a:ext cx="448374" cy="421823"/>
              </a:xfrm>
              <a:prstGeom prst="ellipse">
                <a:avLst/>
              </a:prstGeom>
              <a:solidFill>
                <a:schemeClr val="bg1"/>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200" b="1" dirty="0">
                    <a:solidFill>
                      <a:srgbClr val="3D5EDF"/>
                    </a:solidFill>
                    <a:latin typeface="微軟正黑體" panose="020B0604030504040204" pitchFamily="34" charset="-120"/>
                    <a:ea typeface="微軟正黑體" panose="020B0604030504040204" pitchFamily="34" charset="-120"/>
                  </a:rPr>
                  <a:t>0</a:t>
                </a:r>
                <a:r>
                  <a:rPr lang="en-US" altLang="zh-TW" sz="1200" b="1" dirty="0">
                    <a:solidFill>
                      <a:srgbClr val="3D5EDF"/>
                    </a:solidFill>
                    <a:latin typeface="微軟正黑體" panose="020B0604030504040204" pitchFamily="34" charset="-120"/>
                    <a:ea typeface="微軟正黑體" panose="020B0604030504040204" pitchFamily="34" charset="-120"/>
                  </a:rPr>
                  <a:t>4</a:t>
                </a:r>
                <a:endParaRPr lang="ko-KR" altLang="en-US" sz="1200" b="1" dirty="0">
                  <a:solidFill>
                    <a:srgbClr val="3D5EDF"/>
                  </a:solidFill>
                  <a:latin typeface="微軟正黑體" panose="020B0604030504040204" pitchFamily="34" charset="-120"/>
                </a:endParaRPr>
              </a:p>
            </p:txBody>
          </p:sp>
        </p:grpSp>
      </p:grpSp>
    </p:spTree>
    <p:extLst>
      <p:ext uri="{BB962C8B-B14F-4D97-AF65-F5344CB8AC3E}">
        <p14:creationId xmlns:p14="http://schemas.microsoft.com/office/powerpoint/2010/main" val="1054717704"/>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9ECF1"/>
        </a:solidFill>
        <a:effectLst/>
      </p:bgPr>
    </p:bg>
    <p:spTree>
      <p:nvGrpSpPr>
        <p:cNvPr id="1" name=""/>
        <p:cNvGrpSpPr/>
        <p:nvPr/>
      </p:nvGrpSpPr>
      <p:grpSpPr>
        <a:xfrm>
          <a:off x="0" y="0"/>
          <a:ext cx="0" cy="0"/>
          <a:chOff x="0" y="0"/>
          <a:chExt cx="0" cy="0"/>
        </a:xfrm>
      </p:grpSpPr>
      <p:pic>
        <p:nvPicPr>
          <p:cNvPr id="16" name="圖片 15">
            <a:extLst>
              <a:ext uri="{FF2B5EF4-FFF2-40B4-BE49-F238E27FC236}">
                <a16:creationId xmlns:a16="http://schemas.microsoft.com/office/drawing/2014/main" id="{64245F4D-8AFA-4425-9AFE-17FE072F64C0}"/>
              </a:ext>
            </a:extLst>
          </p:cNvPr>
          <p:cNvPicPr>
            <a:picLocks noChangeAspect="1"/>
          </p:cNvPicPr>
          <p:nvPr/>
        </p:nvPicPr>
        <p:blipFill>
          <a:blip r:embed="rId3"/>
          <a:stretch>
            <a:fillRect/>
          </a:stretch>
        </p:blipFill>
        <p:spPr>
          <a:xfrm>
            <a:off x="6507682" y="1488243"/>
            <a:ext cx="5420481" cy="3915321"/>
          </a:xfrm>
          <a:prstGeom prst="rect">
            <a:avLst/>
          </a:prstGeom>
        </p:spPr>
      </p:pic>
      <p:sp>
        <p:nvSpPr>
          <p:cNvPr id="6" name="사각형: 둥근 모서리 5">
            <a:extLst>
              <a:ext uri="{FF2B5EF4-FFF2-40B4-BE49-F238E27FC236}">
                <a16:creationId xmlns:a16="http://schemas.microsoft.com/office/drawing/2014/main" id="{3B0C0C12-C77E-406C-8035-14F1E9A640C1}"/>
              </a:ext>
            </a:extLst>
          </p:cNvPr>
          <p:cNvSpPr/>
          <p:nvPr/>
        </p:nvSpPr>
        <p:spPr>
          <a:xfrm>
            <a:off x="292100" y="308161"/>
            <a:ext cx="11607800" cy="684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rPr>
              <a:t>2.3.5</a:t>
            </a:r>
            <a:r>
              <a:rPr kumimoji="0" lang="zh-TW" altLang="en-US"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rPr>
              <a:t> 自動</a:t>
            </a:r>
            <a:r>
              <a:rPr lang="zh-TW" altLang="en-US" sz="3000" b="1" i="1" kern="0" dirty="0">
                <a:solidFill>
                  <a:prstClr val="black">
                    <a:lumMod val="75000"/>
                    <a:lumOff val="25000"/>
                  </a:prstClr>
                </a:solidFill>
                <a:latin typeface="微軟正黑體" panose="020B0604030504040204" pitchFamily="34" charset="-120"/>
                <a:ea typeface="微軟正黑體" panose="020B0604030504040204" pitchFamily="34" charset="-120"/>
              </a:rPr>
              <a:t>展</a:t>
            </a:r>
            <a:r>
              <a:rPr kumimoji="0" lang="zh-TW" altLang="en-US"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rPr>
              <a:t>開格子</a:t>
            </a:r>
            <a:endParaRPr kumimoji="0" lang="en-US" altLang="ko-KR" sz="30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endParaRPr>
          </a:p>
        </p:txBody>
      </p:sp>
      <p:sp>
        <p:nvSpPr>
          <p:cNvPr id="45" name="矩形 44">
            <a:extLst>
              <a:ext uri="{FF2B5EF4-FFF2-40B4-BE49-F238E27FC236}">
                <a16:creationId xmlns:a16="http://schemas.microsoft.com/office/drawing/2014/main" id="{655F913C-DAC4-435C-B3CA-AB25A1DAE331}"/>
              </a:ext>
            </a:extLst>
          </p:cNvPr>
          <p:cNvSpPr/>
          <p:nvPr/>
        </p:nvSpPr>
        <p:spPr>
          <a:xfrm>
            <a:off x="6665710" y="1721526"/>
            <a:ext cx="2829304" cy="18116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맑은 고딕" panose="020F0502020204030204"/>
              <a:ea typeface="新細明體" panose="02020500000000000000" pitchFamily="18" charset="-120"/>
              <a:cs typeface="+mn-cs"/>
            </a:endParaRPr>
          </a:p>
        </p:txBody>
      </p:sp>
      <p:sp>
        <p:nvSpPr>
          <p:cNvPr id="46" name="矩形 45">
            <a:extLst>
              <a:ext uri="{FF2B5EF4-FFF2-40B4-BE49-F238E27FC236}">
                <a16:creationId xmlns:a16="http://schemas.microsoft.com/office/drawing/2014/main" id="{96310251-B208-46B4-8159-621694B01555}"/>
              </a:ext>
            </a:extLst>
          </p:cNvPr>
          <p:cNvSpPr/>
          <p:nvPr/>
        </p:nvSpPr>
        <p:spPr>
          <a:xfrm>
            <a:off x="8434416" y="1948917"/>
            <a:ext cx="1642489" cy="374113"/>
          </a:xfrm>
          <a:prstGeom prst="rect">
            <a:avLst/>
          </a:prstGeom>
          <a:solidFill>
            <a:srgbClr val="8FAADC"/>
          </a:solid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600" b="1" dirty="0">
                <a:solidFill>
                  <a:schemeClr val="tx1"/>
                </a:solidFill>
                <a:latin typeface="微軟正黑體" panose="020B0604030504040204" pitchFamily="34" charset="-120"/>
                <a:ea typeface="微軟正黑體" panose="020B0604030504040204" pitchFamily="34" charset="-120"/>
              </a:rPr>
              <a:t>先得到</a:t>
            </a:r>
            <a:r>
              <a:rPr lang="en-US" altLang="zh-TW" sz="1600" b="1" dirty="0">
                <a:solidFill>
                  <a:schemeClr val="tx1"/>
                </a:solidFill>
                <a:latin typeface="微軟正黑體" panose="020B0604030504040204" pitchFamily="34" charset="-120"/>
                <a:ea typeface="微軟正黑體" panose="020B0604030504040204" pitchFamily="34" charset="-120"/>
              </a:rPr>
              <a:t>columns</a:t>
            </a:r>
            <a:endParaRPr lang="zh-TW" altLang="en-US" sz="1600" b="1" dirty="0">
              <a:solidFill>
                <a:schemeClr val="tx1"/>
              </a:solidFill>
              <a:latin typeface="微軟正黑體" panose="020B0604030504040204" pitchFamily="34" charset="-120"/>
              <a:ea typeface="微軟正黑體" panose="020B0604030504040204" pitchFamily="34" charset="-120"/>
            </a:endParaRPr>
          </a:p>
        </p:txBody>
      </p:sp>
      <p:sp>
        <p:nvSpPr>
          <p:cNvPr id="44" name="矩形 43">
            <a:extLst>
              <a:ext uri="{FF2B5EF4-FFF2-40B4-BE49-F238E27FC236}">
                <a16:creationId xmlns:a16="http://schemas.microsoft.com/office/drawing/2014/main" id="{E908E8EE-88E9-41F2-A9DC-4908FF202619}"/>
              </a:ext>
            </a:extLst>
          </p:cNvPr>
          <p:cNvSpPr/>
          <p:nvPr/>
        </p:nvSpPr>
        <p:spPr>
          <a:xfrm>
            <a:off x="9439598" y="2976564"/>
            <a:ext cx="2752402" cy="374113"/>
          </a:xfrm>
          <a:prstGeom prst="rect">
            <a:avLst/>
          </a:prstGeom>
          <a:solidFill>
            <a:srgbClr val="8FAADC"/>
          </a:solid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600" b="1" dirty="0">
                <a:solidFill>
                  <a:schemeClr val="tx1"/>
                </a:solidFill>
                <a:latin typeface="微軟正黑體" panose="020B0604030504040204" pitchFamily="34" charset="-120"/>
                <a:ea typeface="微軟正黑體" panose="020B0604030504040204" pitchFamily="34" charset="-120"/>
              </a:rPr>
              <a:t>再將得到的值代入 得到</a:t>
            </a:r>
            <a:r>
              <a:rPr lang="en-US" altLang="zh-TW" sz="1600" b="1" dirty="0">
                <a:solidFill>
                  <a:schemeClr val="tx1"/>
                </a:solidFill>
                <a:latin typeface="微軟正黑體" panose="020B0604030504040204" pitchFamily="34" charset="-120"/>
                <a:ea typeface="微軟正黑體" panose="020B0604030504040204" pitchFamily="34" charset="-120"/>
              </a:rPr>
              <a:t>rows</a:t>
            </a:r>
            <a:endParaRPr lang="zh-TW" altLang="en-US" sz="1600" b="1" dirty="0">
              <a:solidFill>
                <a:schemeClr val="tx1"/>
              </a:solidFill>
              <a:latin typeface="微軟正黑體" panose="020B0604030504040204" pitchFamily="34" charset="-120"/>
              <a:ea typeface="微軟正黑體" panose="020B0604030504040204" pitchFamily="34" charset="-120"/>
            </a:endParaRPr>
          </a:p>
        </p:txBody>
      </p:sp>
      <p:sp>
        <p:nvSpPr>
          <p:cNvPr id="33" name="矩形 32">
            <a:extLst>
              <a:ext uri="{FF2B5EF4-FFF2-40B4-BE49-F238E27FC236}">
                <a16:creationId xmlns:a16="http://schemas.microsoft.com/office/drawing/2014/main" id="{8A38C263-75FD-4176-91E3-4365F632CA5C}"/>
              </a:ext>
            </a:extLst>
          </p:cNvPr>
          <p:cNvSpPr/>
          <p:nvPr/>
        </p:nvSpPr>
        <p:spPr>
          <a:xfrm>
            <a:off x="6650248" y="2969577"/>
            <a:ext cx="2752402" cy="10944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맑은 고딕" panose="020F0502020204030204"/>
              <a:ea typeface="新細明體" panose="02020500000000000000" pitchFamily="18" charset="-120"/>
              <a:cs typeface="+mn-cs"/>
            </a:endParaRPr>
          </a:p>
        </p:txBody>
      </p:sp>
      <p:grpSp>
        <p:nvGrpSpPr>
          <p:cNvPr id="11" name="群組 10">
            <a:extLst>
              <a:ext uri="{FF2B5EF4-FFF2-40B4-BE49-F238E27FC236}">
                <a16:creationId xmlns:a16="http://schemas.microsoft.com/office/drawing/2014/main" id="{FD90CF1A-4C2A-493D-A2A3-4A8CB88890EE}"/>
              </a:ext>
            </a:extLst>
          </p:cNvPr>
          <p:cNvGrpSpPr/>
          <p:nvPr/>
        </p:nvGrpSpPr>
        <p:grpSpPr>
          <a:xfrm>
            <a:off x="3380537" y="1488243"/>
            <a:ext cx="3019590" cy="3565831"/>
            <a:chOff x="2164284" y="1466718"/>
            <a:chExt cx="3349825" cy="4001804"/>
          </a:xfrm>
        </p:grpSpPr>
        <p:pic>
          <p:nvPicPr>
            <p:cNvPr id="4" name="圖片 3">
              <a:extLst>
                <a:ext uri="{FF2B5EF4-FFF2-40B4-BE49-F238E27FC236}">
                  <a16:creationId xmlns:a16="http://schemas.microsoft.com/office/drawing/2014/main" id="{C4FC4379-ECA2-4E47-B3AD-A38640A128B6}"/>
                </a:ext>
              </a:extLst>
            </p:cNvPr>
            <p:cNvPicPr>
              <a:picLocks noChangeAspect="1"/>
            </p:cNvPicPr>
            <p:nvPr/>
          </p:nvPicPr>
          <p:blipFill>
            <a:blip r:embed="rId4"/>
            <a:stretch>
              <a:fillRect/>
            </a:stretch>
          </p:blipFill>
          <p:spPr>
            <a:xfrm>
              <a:off x="2164284" y="1466718"/>
              <a:ext cx="3349825" cy="4001804"/>
            </a:xfrm>
            <a:prstGeom prst="rect">
              <a:avLst/>
            </a:prstGeom>
          </p:spPr>
        </p:pic>
        <p:sp>
          <p:nvSpPr>
            <p:cNvPr id="19" name="矩形 18">
              <a:extLst>
                <a:ext uri="{FF2B5EF4-FFF2-40B4-BE49-F238E27FC236}">
                  <a16:creationId xmlns:a16="http://schemas.microsoft.com/office/drawing/2014/main" id="{8E441C01-2C5F-4A01-BA37-F8EC879FABA1}"/>
                </a:ext>
              </a:extLst>
            </p:cNvPr>
            <p:cNvSpPr/>
            <p:nvPr/>
          </p:nvSpPr>
          <p:spPr>
            <a:xfrm>
              <a:off x="4788933" y="2254243"/>
              <a:ext cx="300304" cy="12463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맑은 고딕" panose="020F0502020204030204"/>
                <a:ea typeface="新細明體" panose="02020500000000000000" pitchFamily="18" charset="-120"/>
                <a:cs typeface="+mn-cs"/>
              </a:endParaRPr>
            </a:p>
          </p:txBody>
        </p:sp>
        <p:cxnSp>
          <p:nvCxnSpPr>
            <p:cNvPr id="7" name="直線單箭頭接點 6">
              <a:extLst>
                <a:ext uri="{FF2B5EF4-FFF2-40B4-BE49-F238E27FC236}">
                  <a16:creationId xmlns:a16="http://schemas.microsoft.com/office/drawing/2014/main" id="{59736DB1-AD70-4C7A-BDE1-A18241330692}"/>
                </a:ext>
              </a:extLst>
            </p:cNvPr>
            <p:cNvCxnSpPr>
              <a:cxnSpLocks/>
            </p:cNvCxnSpPr>
            <p:nvPr/>
          </p:nvCxnSpPr>
          <p:spPr>
            <a:xfrm>
              <a:off x="5089237" y="2382981"/>
              <a:ext cx="31403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5950951E-2F5F-4721-9743-C6B57179D12D}"/>
                </a:ext>
              </a:extLst>
            </p:cNvPr>
            <p:cNvCxnSpPr>
              <a:cxnSpLocks/>
            </p:cNvCxnSpPr>
            <p:nvPr/>
          </p:nvCxnSpPr>
          <p:spPr>
            <a:xfrm>
              <a:off x="5089237" y="2716259"/>
              <a:ext cx="31403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9D4DBFE0-E253-491B-A184-3807678AED38}"/>
                </a:ext>
              </a:extLst>
            </p:cNvPr>
            <p:cNvCxnSpPr>
              <a:cxnSpLocks/>
            </p:cNvCxnSpPr>
            <p:nvPr/>
          </p:nvCxnSpPr>
          <p:spPr>
            <a:xfrm>
              <a:off x="5089237" y="3024993"/>
              <a:ext cx="31403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63ABFBB1-EEE2-4A98-86E6-4346342BD8F1}"/>
                </a:ext>
              </a:extLst>
            </p:cNvPr>
            <p:cNvCxnSpPr>
              <a:cxnSpLocks/>
            </p:cNvCxnSpPr>
            <p:nvPr/>
          </p:nvCxnSpPr>
          <p:spPr>
            <a:xfrm>
              <a:off x="5089237" y="3362120"/>
              <a:ext cx="31403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2F9F37EE-55B5-4B45-B46A-B0F2964DEB41}"/>
                </a:ext>
              </a:extLst>
            </p:cNvPr>
            <p:cNvCxnSpPr>
              <a:cxnSpLocks/>
            </p:cNvCxnSpPr>
            <p:nvPr/>
          </p:nvCxnSpPr>
          <p:spPr>
            <a:xfrm flipH="1">
              <a:off x="4474897" y="2396918"/>
              <a:ext cx="31403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3C6BC47C-C931-4C3F-8C9C-EF3174EB36AD}"/>
                </a:ext>
              </a:extLst>
            </p:cNvPr>
            <p:cNvCxnSpPr>
              <a:cxnSpLocks/>
            </p:cNvCxnSpPr>
            <p:nvPr/>
          </p:nvCxnSpPr>
          <p:spPr>
            <a:xfrm flipH="1">
              <a:off x="4474897" y="2730196"/>
              <a:ext cx="31403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0E7683A3-0BEB-4165-9C8E-A094A4CF6A2F}"/>
                </a:ext>
              </a:extLst>
            </p:cNvPr>
            <p:cNvCxnSpPr>
              <a:cxnSpLocks/>
            </p:cNvCxnSpPr>
            <p:nvPr/>
          </p:nvCxnSpPr>
          <p:spPr>
            <a:xfrm flipH="1">
              <a:off x="4474897" y="3038930"/>
              <a:ext cx="31403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01EC0A7A-114F-4571-B3DD-25607CC6429E}"/>
                </a:ext>
              </a:extLst>
            </p:cNvPr>
            <p:cNvCxnSpPr>
              <a:cxnSpLocks/>
            </p:cNvCxnSpPr>
            <p:nvPr/>
          </p:nvCxnSpPr>
          <p:spPr>
            <a:xfrm flipH="1">
              <a:off x="4474897" y="3376057"/>
              <a:ext cx="31403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C3E6CD63-0D27-4AA7-81B7-A2A5552978B1}"/>
                </a:ext>
              </a:extLst>
            </p:cNvPr>
            <p:cNvCxnSpPr>
              <a:cxnSpLocks/>
            </p:cNvCxnSpPr>
            <p:nvPr/>
          </p:nvCxnSpPr>
          <p:spPr>
            <a:xfrm flipH="1">
              <a:off x="4151625" y="2396918"/>
              <a:ext cx="31403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67069D4D-6E27-4F03-AB89-9DD98EB387CA}"/>
                </a:ext>
              </a:extLst>
            </p:cNvPr>
            <p:cNvCxnSpPr>
              <a:cxnSpLocks/>
            </p:cNvCxnSpPr>
            <p:nvPr/>
          </p:nvCxnSpPr>
          <p:spPr>
            <a:xfrm flipH="1">
              <a:off x="4151625" y="2730196"/>
              <a:ext cx="31403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6BD6B59D-B2BE-47FA-8CFA-A91ECF830505}"/>
                </a:ext>
              </a:extLst>
            </p:cNvPr>
            <p:cNvCxnSpPr>
              <a:cxnSpLocks/>
            </p:cNvCxnSpPr>
            <p:nvPr/>
          </p:nvCxnSpPr>
          <p:spPr>
            <a:xfrm flipH="1">
              <a:off x="4151625" y="3038930"/>
              <a:ext cx="31403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橢圓 9">
              <a:extLst>
                <a:ext uri="{FF2B5EF4-FFF2-40B4-BE49-F238E27FC236}">
                  <a16:creationId xmlns:a16="http://schemas.microsoft.com/office/drawing/2014/main" id="{DF7CD930-A9B2-4658-A7FD-2866446E54AC}"/>
                </a:ext>
              </a:extLst>
            </p:cNvPr>
            <p:cNvSpPr/>
            <p:nvPr/>
          </p:nvSpPr>
          <p:spPr>
            <a:xfrm>
              <a:off x="4842101" y="2309659"/>
              <a:ext cx="216000" cy="216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3" name="直線單箭頭接點 42">
              <a:extLst>
                <a:ext uri="{FF2B5EF4-FFF2-40B4-BE49-F238E27FC236}">
                  <a16:creationId xmlns:a16="http://schemas.microsoft.com/office/drawing/2014/main" id="{8BF5318D-C987-421F-93A1-66E5869EBF14}"/>
                </a:ext>
              </a:extLst>
            </p:cNvPr>
            <p:cNvCxnSpPr>
              <a:cxnSpLocks/>
            </p:cNvCxnSpPr>
            <p:nvPr/>
          </p:nvCxnSpPr>
          <p:spPr>
            <a:xfrm rot="5400000">
              <a:off x="4789055" y="2730196"/>
              <a:ext cx="314036"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6998D94B-EEF1-4553-90F1-43F30387C265}"/>
                </a:ext>
              </a:extLst>
            </p:cNvPr>
            <p:cNvCxnSpPr>
              <a:cxnSpLocks/>
            </p:cNvCxnSpPr>
            <p:nvPr/>
          </p:nvCxnSpPr>
          <p:spPr>
            <a:xfrm rot="5400000">
              <a:off x="4798291" y="3048166"/>
              <a:ext cx="314036"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a:extLst>
                <a:ext uri="{FF2B5EF4-FFF2-40B4-BE49-F238E27FC236}">
                  <a16:creationId xmlns:a16="http://schemas.microsoft.com/office/drawing/2014/main" id="{839C5644-1A05-42C1-91D6-C35FECBFB9F6}"/>
                </a:ext>
              </a:extLst>
            </p:cNvPr>
            <p:cNvCxnSpPr>
              <a:cxnSpLocks/>
            </p:cNvCxnSpPr>
            <p:nvPr/>
          </p:nvCxnSpPr>
          <p:spPr>
            <a:xfrm rot="5400000">
              <a:off x="4802909" y="3357585"/>
              <a:ext cx="314036"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964AAA86-8B67-4B10-BDD9-2FDF907536A4}"/>
              </a:ext>
            </a:extLst>
          </p:cNvPr>
          <p:cNvSpPr/>
          <p:nvPr/>
        </p:nvSpPr>
        <p:spPr>
          <a:xfrm>
            <a:off x="7753961" y="4865508"/>
            <a:ext cx="3255816" cy="603014"/>
          </a:xfrm>
          <a:prstGeom prst="rect">
            <a:avLst/>
          </a:prstGeom>
          <a:solidFill>
            <a:srgbClr val="8FAADC"/>
          </a:solid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600" b="1" dirty="0">
                <a:solidFill>
                  <a:schemeClr val="tx1"/>
                </a:solidFill>
                <a:latin typeface="微軟正黑體" panose="020B0604030504040204" pitchFamily="34" charset="-120"/>
                <a:ea typeface="微軟正黑體" panose="020B0604030504040204" pitchFamily="34" charset="-120"/>
              </a:rPr>
              <a:t>備註</a:t>
            </a:r>
            <a:r>
              <a:rPr lang="en-US" altLang="zh-TW" sz="1600" b="1" dirty="0">
                <a:solidFill>
                  <a:schemeClr val="tx1"/>
                </a:solidFill>
                <a:latin typeface="微軟正黑體" panose="020B0604030504040204" pitchFamily="34" charset="-120"/>
                <a:ea typeface="微軟正黑體" panose="020B0604030504040204" pitchFamily="34" charset="-120"/>
              </a:rPr>
              <a:t>:</a:t>
            </a:r>
            <a:r>
              <a:rPr lang="zh-TW" altLang="en-US" sz="1600" b="1" dirty="0">
                <a:solidFill>
                  <a:schemeClr val="tx1"/>
                </a:solidFill>
                <a:latin typeface="微軟正黑體" panose="020B0604030504040204" pitchFamily="34" charset="-120"/>
                <a:ea typeface="微軟正黑體" panose="020B0604030504040204" pitchFamily="34" charset="-120"/>
              </a:rPr>
              <a:t> </a:t>
            </a:r>
            <a:r>
              <a:rPr lang="en-US" altLang="zh-TW" sz="1600" b="1" dirty="0">
                <a:solidFill>
                  <a:schemeClr val="tx1"/>
                </a:solidFill>
                <a:latin typeface="微軟正黑體" panose="020B0604030504040204" pitchFamily="34" charset="-120"/>
                <a:ea typeface="微軟正黑體" panose="020B0604030504040204" pitchFamily="34" charset="-120"/>
              </a:rPr>
              <a:t>sort()</a:t>
            </a:r>
            <a:r>
              <a:rPr lang="zh-TW" altLang="en-US" sz="1600" b="1" dirty="0">
                <a:solidFill>
                  <a:schemeClr val="tx1"/>
                </a:solidFill>
                <a:latin typeface="微軟正黑體" panose="020B0604030504040204" pitchFamily="34" charset="-120"/>
                <a:ea typeface="微軟正黑體" panose="020B0604030504040204" pitchFamily="34" charset="-120"/>
              </a:rPr>
              <a:t> 是根據</a:t>
            </a:r>
            <a:r>
              <a:rPr lang="en-US" altLang="zh-TW" sz="1600" b="1" dirty="0">
                <a:solidFill>
                  <a:schemeClr val="tx1"/>
                </a:solidFill>
                <a:latin typeface="微軟正黑體" panose="020B0604030504040204" pitchFamily="34" charset="-120"/>
                <a:ea typeface="微軟正黑體" panose="020B0604030504040204" pitchFamily="34" charset="-120"/>
              </a:rPr>
              <a:t>ASCII</a:t>
            </a:r>
            <a:r>
              <a:rPr lang="zh-TW" altLang="en-US" sz="1600" b="1" dirty="0">
                <a:solidFill>
                  <a:schemeClr val="tx1"/>
                </a:solidFill>
                <a:latin typeface="微軟正黑體" panose="020B0604030504040204" pitchFamily="34" charset="-120"/>
                <a:ea typeface="微軟正黑體" panose="020B0604030504040204" pitchFamily="34" charset="-120"/>
              </a:rPr>
              <a:t>碼排列，  </a:t>
            </a:r>
            <a:endParaRPr lang="en-US" altLang="zh-TW" sz="1600" b="1" dirty="0">
              <a:solidFill>
                <a:schemeClr val="tx1"/>
              </a:solidFill>
              <a:latin typeface="微軟正黑體" panose="020B0604030504040204" pitchFamily="34" charset="-120"/>
              <a:ea typeface="微軟正黑體" panose="020B0604030504040204" pitchFamily="34" charset="-120"/>
            </a:endParaRPr>
          </a:p>
          <a:p>
            <a:r>
              <a:rPr lang="zh-TW" altLang="en-US" sz="1600" b="1" dirty="0">
                <a:solidFill>
                  <a:schemeClr val="tx1"/>
                </a:solidFill>
                <a:latin typeface="微軟正黑體" panose="020B0604030504040204" pitchFamily="34" charset="-120"/>
                <a:ea typeface="微軟正黑體" panose="020B0604030504040204" pitchFamily="34" charset="-120"/>
              </a:rPr>
              <a:t>          因此數字排序需要另外處理。</a:t>
            </a:r>
          </a:p>
        </p:txBody>
      </p:sp>
      <p:sp>
        <p:nvSpPr>
          <p:cNvPr id="50" name="矩形 49">
            <a:extLst>
              <a:ext uri="{FF2B5EF4-FFF2-40B4-BE49-F238E27FC236}">
                <a16:creationId xmlns:a16="http://schemas.microsoft.com/office/drawing/2014/main" id="{C0E6A1BB-149B-40D5-8DC3-B87836CC300C}"/>
              </a:ext>
            </a:extLst>
          </p:cNvPr>
          <p:cNvSpPr/>
          <p:nvPr/>
        </p:nvSpPr>
        <p:spPr>
          <a:xfrm>
            <a:off x="6650248" y="4064001"/>
            <a:ext cx="3940918" cy="7749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맑은 고딕" panose="020F0502020204030204"/>
              <a:ea typeface="新細明體" panose="02020500000000000000" pitchFamily="18" charset="-120"/>
              <a:cs typeface="+mn-cs"/>
            </a:endParaRPr>
          </a:p>
        </p:txBody>
      </p:sp>
      <p:grpSp>
        <p:nvGrpSpPr>
          <p:cNvPr id="51" name="群組 50">
            <a:extLst>
              <a:ext uri="{FF2B5EF4-FFF2-40B4-BE49-F238E27FC236}">
                <a16:creationId xmlns:a16="http://schemas.microsoft.com/office/drawing/2014/main" id="{81E2E2AA-C8D4-4532-9D29-33294E8153E9}"/>
              </a:ext>
            </a:extLst>
          </p:cNvPr>
          <p:cNvGrpSpPr/>
          <p:nvPr/>
        </p:nvGrpSpPr>
        <p:grpSpPr>
          <a:xfrm>
            <a:off x="390795" y="1466718"/>
            <a:ext cx="2847184" cy="2263463"/>
            <a:chOff x="5281307" y="4036669"/>
            <a:chExt cx="2847184" cy="2263463"/>
          </a:xfrm>
        </p:grpSpPr>
        <p:sp>
          <p:nvSpPr>
            <p:cNvPr id="52" name="양쪽 모서리가 둥근 사각형 59">
              <a:extLst>
                <a:ext uri="{FF2B5EF4-FFF2-40B4-BE49-F238E27FC236}">
                  <a16:creationId xmlns:a16="http://schemas.microsoft.com/office/drawing/2014/main" id="{A3C3093F-A98B-4B6C-8010-02F0CEFDA9B2}"/>
                </a:ext>
              </a:extLst>
            </p:cNvPr>
            <p:cNvSpPr/>
            <p:nvPr/>
          </p:nvSpPr>
          <p:spPr>
            <a:xfrm>
              <a:off x="5306691" y="5551451"/>
              <a:ext cx="2821800" cy="748681"/>
            </a:xfrm>
            <a:prstGeom prst="round2SameRect">
              <a:avLst>
                <a:gd name="adj1" fmla="val 0"/>
                <a:gd name="adj2" fmla="val 116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遊戲玩法</a:t>
              </a:r>
              <a:endParaRPr lang="en-US" altLang="zh-TW" sz="1050" dirty="0">
                <a:solidFill>
                  <a:prstClr val="black">
                    <a:lumMod val="75000"/>
                    <a:lumOff val="25000"/>
                  </a:prstClr>
                </a:solidFill>
                <a:latin typeface="微軟正黑體" panose="020B0604030504040204" pitchFamily="34" charset="-120"/>
                <a:ea typeface="微軟正黑體" panose="020B0604030504040204" pitchFamily="34" charset="-120"/>
              </a:endParaRPr>
            </a:p>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按到附近沒有地雷的格子，會展開大量格子</a:t>
              </a:r>
              <a:endParaRPr lang="en-US" altLang="ko-KR" sz="1050" dirty="0">
                <a:solidFill>
                  <a:prstClr val="black">
                    <a:lumMod val="75000"/>
                    <a:lumOff val="25000"/>
                  </a:prstClr>
                </a:solidFill>
                <a:latin typeface="微軟正黑體" panose="020B0604030504040204" pitchFamily="34" charset="-120"/>
                <a:ea typeface="微軟正黑體" panose="020B0604030504040204" pitchFamily="34" charset="-120"/>
              </a:endParaRPr>
            </a:p>
          </p:txBody>
        </p:sp>
        <p:sp>
          <p:nvSpPr>
            <p:cNvPr id="53" name="한쪽 모서리가 둥근 사각형 60">
              <a:extLst>
                <a:ext uri="{FF2B5EF4-FFF2-40B4-BE49-F238E27FC236}">
                  <a16:creationId xmlns:a16="http://schemas.microsoft.com/office/drawing/2014/main" id="{2364ACCE-0C62-467A-AAC0-C7C5FA6C4DBF}"/>
                </a:ext>
              </a:extLst>
            </p:cNvPr>
            <p:cNvSpPr/>
            <p:nvPr/>
          </p:nvSpPr>
          <p:spPr>
            <a:xfrm>
              <a:off x="5306692" y="4036669"/>
              <a:ext cx="2821799" cy="1514783"/>
            </a:xfrm>
            <a:prstGeom prst="round1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微軟正黑體" panose="020B0604030504040204" pitchFamily="34" charset="-120"/>
              </a:endParaRPr>
            </a:p>
          </p:txBody>
        </p:sp>
        <p:pic>
          <p:nvPicPr>
            <p:cNvPr id="54" name="圖片 53">
              <a:extLst>
                <a:ext uri="{FF2B5EF4-FFF2-40B4-BE49-F238E27FC236}">
                  <a16:creationId xmlns:a16="http://schemas.microsoft.com/office/drawing/2014/main" id="{3E4B52EB-8616-4A6C-A6C5-552FCC3A8BDA}"/>
                </a:ext>
              </a:extLst>
            </p:cNvPr>
            <p:cNvPicPr>
              <a:picLocks noChangeAspect="1"/>
            </p:cNvPicPr>
            <p:nvPr/>
          </p:nvPicPr>
          <p:blipFill>
            <a:blip r:embed="rId5"/>
            <a:stretch>
              <a:fillRect/>
            </a:stretch>
          </p:blipFill>
          <p:spPr>
            <a:xfrm>
              <a:off x="5306686" y="4220263"/>
              <a:ext cx="2821797" cy="1156153"/>
            </a:xfrm>
            <a:prstGeom prst="rect">
              <a:avLst/>
            </a:prstGeom>
          </p:spPr>
        </p:pic>
        <p:grpSp>
          <p:nvGrpSpPr>
            <p:cNvPr id="55" name="群組 54">
              <a:extLst>
                <a:ext uri="{FF2B5EF4-FFF2-40B4-BE49-F238E27FC236}">
                  <a16:creationId xmlns:a16="http://schemas.microsoft.com/office/drawing/2014/main" id="{E50CD065-BEE2-44A4-B5A3-8BE351865AF6}"/>
                </a:ext>
              </a:extLst>
            </p:cNvPr>
            <p:cNvGrpSpPr/>
            <p:nvPr/>
          </p:nvGrpSpPr>
          <p:grpSpPr>
            <a:xfrm>
              <a:off x="5281307" y="5255651"/>
              <a:ext cx="2847180" cy="421823"/>
              <a:chOff x="5281307" y="5255651"/>
              <a:chExt cx="2847180" cy="421823"/>
            </a:xfrm>
          </p:grpSpPr>
          <p:sp>
            <p:nvSpPr>
              <p:cNvPr id="56" name="모서리가 둥근 직사각형 62">
                <a:extLst>
                  <a:ext uri="{FF2B5EF4-FFF2-40B4-BE49-F238E27FC236}">
                    <a16:creationId xmlns:a16="http://schemas.microsoft.com/office/drawing/2014/main" id="{0235B8DB-2370-43E9-911D-44F788BFE2D4}"/>
                  </a:ext>
                </a:extLst>
              </p:cNvPr>
              <p:cNvSpPr/>
              <p:nvPr/>
            </p:nvSpPr>
            <p:spPr>
              <a:xfrm>
                <a:off x="5306690" y="5258445"/>
                <a:ext cx="2821797" cy="409749"/>
              </a:xfrm>
              <a:prstGeom prst="roundRect">
                <a:avLst>
                  <a:gd name="adj" fmla="val 50000"/>
                </a:avLst>
              </a:prstGeom>
              <a:solidFill>
                <a:srgbClr val="3D5E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prstClr val="white"/>
                    </a:solidFill>
                    <a:latin typeface="微軟正黑體" panose="020B0604030504040204" pitchFamily="34" charset="-120"/>
                    <a:ea typeface="微軟正黑體" panose="020B0604030504040204" pitchFamily="34" charset="-120"/>
                  </a:rPr>
                  <a:t>  自動展開格子</a:t>
                </a:r>
                <a:endParaRPr lang="en-US" altLang="ko-KR" sz="2400" b="1" dirty="0">
                  <a:solidFill>
                    <a:prstClr val="white"/>
                  </a:solidFill>
                  <a:latin typeface="微軟正黑體" panose="020B0604030504040204" pitchFamily="34" charset="-120"/>
                  <a:ea typeface="微軟正黑體" panose="020B0604030504040204" pitchFamily="34" charset="-120"/>
                </a:endParaRPr>
              </a:p>
            </p:txBody>
          </p:sp>
          <p:sp>
            <p:nvSpPr>
              <p:cNvPr id="57" name="타원 63">
                <a:extLst>
                  <a:ext uri="{FF2B5EF4-FFF2-40B4-BE49-F238E27FC236}">
                    <a16:creationId xmlns:a16="http://schemas.microsoft.com/office/drawing/2014/main" id="{D3359CC6-7FFC-4B39-837A-A5F398C9F088}"/>
                  </a:ext>
                </a:extLst>
              </p:cNvPr>
              <p:cNvSpPr/>
              <p:nvPr/>
            </p:nvSpPr>
            <p:spPr>
              <a:xfrm>
                <a:off x="5281307" y="5255651"/>
                <a:ext cx="448374" cy="421823"/>
              </a:xfrm>
              <a:prstGeom prst="ellipse">
                <a:avLst/>
              </a:prstGeom>
              <a:solidFill>
                <a:schemeClr val="bg1"/>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200" b="1" dirty="0">
                    <a:solidFill>
                      <a:srgbClr val="3D5EDF"/>
                    </a:solidFill>
                    <a:latin typeface="微軟正黑體" panose="020B0604030504040204" pitchFamily="34" charset="-120"/>
                    <a:ea typeface="微軟正黑體" panose="020B0604030504040204" pitchFamily="34" charset="-120"/>
                  </a:rPr>
                  <a:t>0</a:t>
                </a:r>
                <a:r>
                  <a:rPr lang="en-US" altLang="zh-TW" sz="1200" b="1" dirty="0">
                    <a:solidFill>
                      <a:srgbClr val="3D5EDF"/>
                    </a:solidFill>
                    <a:latin typeface="微軟正黑體" panose="020B0604030504040204" pitchFamily="34" charset="-120"/>
                    <a:ea typeface="微軟正黑體" panose="020B0604030504040204" pitchFamily="34" charset="-120"/>
                  </a:rPr>
                  <a:t>4</a:t>
                </a:r>
                <a:endParaRPr lang="ko-KR" altLang="en-US" sz="1200" b="1" dirty="0">
                  <a:solidFill>
                    <a:srgbClr val="3D5EDF"/>
                  </a:solidFill>
                  <a:latin typeface="微軟正黑體" panose="020B0604030504040204" pitchFamily="34" charset="-120"/>
                </a:endParaRPr>
              </a:p>
            </p:txBody>
          </p:sp>
        </p:grpSp>
      </p:grpSp>
    </p:spTree>
    <p:extLst>
      <p:ext uri="{BB962C8B-B14F-4D97-AF65-F5344CB8AC3E}">
        <p14:creationId xmlns:p14="http://schemas.microsoft.com/office/powerpoint/2010/main" val="2196448333"/>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9ECF1"/>
        </a:solidFill>
        <a:effectLst/>
      </p:bgPr>
    </p:bg>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82641BB4-284E-48FC-B66A-82BB346CAC81}"/>
              </a:ext>
            </a:extLst>
          </p:cNvPr>
          <p:cNvPicPr>
            <a:picLocks noChangeAspect="1"/>
          </p:cNvPicPr>
          <p:nvPr/>
        </p:nvPicPr>
        <p:blipFill>
          <a:blip r:embed="rId3"/>
          <a:stretch>
            <a:fillRect/>
          </a:stretch>
        </p:blipFill>
        <p:spPr>
          <a:xfrm>
            <a:off x="3543355" y="1476102"/>
            <a:ext cx="4810796" cy="3905795"/>
          </a:xfrm>
          <a:prstGeom prst="rect">
            <a:avLst/>
          </a:prstGeom>
        </p:spPr>
      </p:pic>
      <p:sp>
        <p:nvSpPr>
          <p:cNvPr id="6" name="사각형: 둥근 모서리 5">
            <a:extLst>
              <a:ext uri="{FF2B5EF4-FFF2-40B4-BE49-F238E27FC236}">
                <a16:creationId xmlns:a16="http://schemas.microsoft.com/office/drawing/2014/main" id="{3B0C0C12-C77E-406C-8035-14F1E9A640C1}"/>
              </a:ext>
            </a:extLst>
          </p:cNvPr>
          <p:cNvSpPr/>
          <p:nvPr/>
        </p:nvSpPr>
        <p:spPr>
          <a:xfrm>
            <a:off x="292100" y="308161"/>
            <a:ext cx="11607800" cy="684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rPr>
              <a:t>2.3.6</a:t>
            </a:r>
            <a:r>
              <a:rPr kumimoji="0" lang="zh-TW" altLang="en-US"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rPr>
              <a:t> 監測是否勝利</a:t>
            </a:r>
            <a:r>
              <a:rPr kumimoji="0" lang="en-US" altLang="zh-TW"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rPr>
              <a:t>(Win or Lose)</a:t>
            </a:r>
            <a:endParaRPr kumimoji="0" lang="en-US" altLang="ko-KR" sz="30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endParaRPr>
          </a:p>
        </p:txBody>
      </p:sp>
      <p:sp>
        <p:nvSpPr>
          <p:cNvPr id="45" name="矩形 44">
            <a:extLst>
              <a:ext uri="{FF2B5EF4-FFF2-40B4-BE49-F238E27FC236}">
                <a16:creationId xmlns:a16="http://schemas.microsoft.com/office/drawing/2014/main" id="{655F913C-DAC4-435C-B3CA-AB25A1DAE331}"/>
              </a:ext>
            </a:extLst>
          </p:cNvPr>
          <p:cNvSpPr/>
          <p:nvPr/>
        </p:nvSpPr>
        <p:spPr>
          <a:xfrm>
            <a:off x="3700823" y="2377294"/>
            <a:ext cx="3411177" cy="8000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맑은 고딕" panose="020F0502020204030204"/>
              <a:ea typeface="新細明體" panose="02020500000000000000" pitchFamily="18" charset="-120"/>
              <a:cs typeface="+mn-cs"/>
            </a:endParaRPr>
          </a:p>
        </p:txBody>
      </p:sp>
      <p:sp>
        <p:nvSpPr>
          <p:cNvPr id="46" name="矩形 45">
            <a:extLst>
              <a:ext uri="{FF2B5EF4-FFF2-40B4-BE49-F238E27FC236}">
                <a16:creationId xmlns:a16="http://schemas.microsoft.com/office/drawing/2014/main" id="{96310251-B208-46B4-8159-621694B01555}"/>
              </a:ext>
            </a:extLst>
          </p:cNvPr>
          <p:cNvSpPr/>
          <p:nvPr/>
        </p:nvSpPr>
        <p:spPr>
          <a:xfrm>
            <a:off x="7145230" y="2377294"/>
            <a:ext cx="1832516" cy="374113"/>
          </a:xfrm>
          <a:prstGeom prst="rect">
            <a:avLst/>
          </a:prstGeom>
          <a:solidFill>
            <a:srgbClr val="8FAADC"/>
          </a:solid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lang="zh-TW" altLang="en-US" sz="1600" b="1" dirty="0">
                <a:solidFill>
                  <a:prstClr val="black"/>
                </a:solidFill>
                <a:latin typeface="微軟正黑體" panose="020B0604030504040204" pitchFamily="34" charset="-120"/>
                <a:ea typeface="微軟正黑體" panose="020B0604030504040204" pitchFamily="34" charset="-120"/>
              </a:rPr>
              <a:t>按到炸彈，</a:t>
            </a:r>
            <a:r>
              <a:rPr lang="en-US" altLang="zh-TW" sz="1600" b="1" dirty="0">
                <a:solidFill>
                  <a:prstClr val="black"/>
                </a:solidFill>
                <a:latin typeface="微軟正黑體" panose="020B0604030504040204" pitchFamily="34" charset="-120"/>
                <a:ea typeface="微軟正黑體" panose="020B0604030504040204" pitchFamily="34" charset="-120"/>
              </a:rPr>
              <a:t>return</a:t>
            </a:r>
            <a:endParaRPr kumimoji="0" lang="zh-TW" altLang="en-US" sz="16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sp>
        <p:nvSpPr>
          <p:cNvPr id="44" name="矩形 43">
            <a:extLst>
              <a:ext uri="{FF2B5EF4-FFF2-40B4-BE49-F238E27FC236}">
                <a16:creationId xmlns:a16="http://schemas.microsoft.com/office/drawing/2014/main" id="{E908E8EE-88E9-41F2-A9DC-4908FF202619}"/>
              </a:ext>
            </a:extLst>
          </p:cNvPr>
          <p:cNvSpPr/>
          <p:nvPr/>
        </p:nvSpPr>
        <p:spPr>
          <a:xfrm>
            <a:off x="8495063" y="1746714"/>
            <a:ext cx="3493747" cy="374113"/>
          </a:xfrm>
          <a:prstGeom prst="rect">
            <a:avLst/>
          </a:prstGeom>
          <a:solidFill>
            <a:srgbClr val="8FAADC"/>
          </a:solid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zh-TW" altLang="en-US" sz="16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長按</a:t>
            </a:r>
            <a:r>
              <a:rPr kumimoji="0" lang="en-US" altLang="zh-TW" sz="16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a:t>
            </a:r>
            <a:r>
              <a:rPr kumimoji="0" lang="zh-TW" altLang="en-US" sz="16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 更改</a:t>
            </a:r>
            <a:r>
              <a:rPr kumimoji="0" lang="en-US" altLang="zh-TW" sz="16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status</a:t>
            </a:r>
            <a:r>
              <a:rPr kumimoji="0" lang="zh-TW" altLang="en-US" sz="16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為</a:t>
            </a:r>
            <a:r>
              <a:rPr kumimoji="0" lang="en-US" altLang="zh-TW" sz="16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flag(</a:t>
            </a:r>
            <a:r>
              <a:rPr kumimoji="0" lang="zh-TW" altLang="en-US" sz="16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旗子</a:t>
            </a:r>
            <a:r>
              <a:rPr kumimoji="0" lang="en-US" altLang="zh-TW" sz="16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a:t>
            </a:r>
            <a:endParaRPr kumimoji="0" lang="zh-TW" altLang="en-US" sz="16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grpSp>
        <p:nvGrpSpPr>
          <p:cNvPr id="18" name="群組 17">
            <a:extLst>
              <a:ext uri="{FF2B5EF4-FFF2-40B4-BE49-F238E27FC236}">
                <a16:creationId xmlns:a16="http://schemas.microsoft.com/office/drawing/2014/main" id="{7FFD5CE0-7F2C-45C8-AB0E-2D2F82B6FADA}"/>
              </a:ext>
            </a:extLst>
          </p:cNvPr>
          <p:cNvGrpSpPr/>
          <p:nvPr/>
        </p:nvGrpSpPr>
        <p:grpSpPr>
          <a:xfrm>
            <a:off x="529654" y="1469868"/>
            <a:ext cx="2872796" cy="2263463"/>
            <a:chOff x="8796291" y="4036669"/>
            <a:chExt cx="2872796" cy="2263463"/>
          </a:xfrm>
        </p:grpSpPr>
        <p:sp>
          <p:nvSpPr>
            <p:cNvPr id="19" name="양쪽 모서리가 둥근 사각형 59">
              <a:extLst>
                <a:ext uri="{FF2B5EF4-FFF2-40B4-BE49-F238E27FC236}">
                  <a16:creationId xmlns:a16="http://schemas.microsoft.com/office/drawing/2014/main" id="{1A98A763-AE6C-466C-8AB6-31868368FB90}"/>
                </a:ext>
              </a:extLst>
            </p:cNvPr>
            <p:cNvSpPr/>
            <p:nvPr/>
          </p:nvSpPr>
          <p:spPr>
            <a:xfrm>
              <a:off x="8821903" y="5562679"/>
              <a:ext cx="2847184" cy="737453"/>
            </a:xfrm>
            <a:prstGeom prst="round2SameRect">
              <a:avLst>
                <a:gd name="adj1" fmla="val 0"/>
                <a:gd name="adj2" fmla="val 116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遊戲玩法</a:t>
              </a:r>
              <a:endParaRPr lang="en-US" altLang="zh-TW" sz="1050" dirty="0">
                <a:solidFill>
                  <a:prstClr val="black">
                    <a:lumMod val="75000"/>
                    <a:lumOff val="25000"/>
                  </a:prstClr>
                </a:solidFill>
                <a:latin typeface="微軟正黑體" panose="020B0604030504040204" pitchFamily="34" charset="-120"/>
                <a:ea typeface="微軟正黑體" panose="020B0604030504040204" pitchFamily="34" charset="-120"/>
              </a:endParaRPr>
            </a:p>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監測是否勝利</a:t>
              </a:r>
              <a:endParaRPr lang="en-US" altLang="zh-TW" sz="1050" dirty="0">
                <a:solidFill>
                  <a:prstClr val="black">
                    <a:lumMod val="75000"/>
                    <a:lumOff val="25000"/>
                  </a:prstClr>
                </a:solidFill>
                <a:latin typeface="微軟正黑體" panose="020B0604030504040204" pitchFamily="34" charset="-120"/>
                <a:ea typeface="微軟正黑體" panose="020B0604030504040204" pitchFamily="34" charset="-120"/>
              </a:endParaRPr>
            </a:p>
          </p:txBody>
        </p:sp>
        <p:sp>
          <p:nvSpPr>
            <p:cNvPr id="20" name="한쪽 모서리가 둥근 사각형 60">
              <a:extLst>
                <a:ext uri="{FF2B5EF4-FFF2-40B4-BE49-F238E27FC236}">
                  <a16:creationId xmlns:a16="http://schemas.microsoft.com/office/drawing/2014/main" id="{0DCB9062-EFB2-4CCD-9EB9-04904292DBDD}"/>
                </a:ext>
              </a:extLst>
            </p:cNvPr>
            <p:cNvSpPr/>
            <p:nvPr/>
          </p:nvSpPr>
          <p:spPr>
            <a:xfrm>
              <a:off x="8821904" y="4036669"/>
              <a:ext cx="2847183" cy="1526012"/>
            </a:xfrm>
            <a:prstGeom prst="round1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微軟正黑體" panose="020B0604030504040204" pitchFamily="34" charset="-120"/>
              </a:endParaRPr>
            </a:p>
          </p:txBody>
        </p:sp>
        <p:grpSp>
          <p:nvGrpSpPr>
            <p:cNvPr id="21" name="群組 20">
              <a:extLst>
                <a:ext uri="{FF2B5EF4-FFF2-40B4-BE49-F238E27FC236}">
                  <a16:creationId xmlns:a16="http://schemas.microsoft.com/office/drawing/2014/main" id="{3B7062BE-36EA-4D0F-9AAA-7CE08C1F67CB}"/>
                </a:ext>
              </a:extLst>
            </p:cNvPr>
            <p:cNvGrpSpPr/>
            <p:nvPr/>
          </p:nvGrpSpPr>
          <p:grpSpPr>
            <a:xfrm>
              <a:off x="9120280" y="4064881"/>
              <a:ext cx="2250425" cy="1188000"/>
              <a:chOff x="9007601" y="4293974"/>
              <a:chExt cx="2029060" cy="963401"/>
            </a:xfrm>
          </p:grpSpPr>
          <p:pic>
            <p:nvPicPr>
              <p:cNvPr id="25" name="圖片 24">
                <a:extLst>
                  <a:ext uri="{FF2B5EF4-FFF2-40B4-BE49-F238E27FC236}">
                    <a16:creationId xmlns:a16="http://schemas.microsoft.com/office/drawing/2014/main" id="{493065BC-F613-4639-928B-9D327C120784}"/>
                  </a:ext>
                </a:extLst>
              </p:cNvPr>
              <p:cNvPicPr>
                <a:picLocks noChangeAspect="1"/>
              </p:cNvPicPr>
              <p:nvPr/>
            </p:nvPicPr>
            <p:blipFill rotWithShape="1">
              <a:blip r:embed="rId4"/>
              <a:srcRect l="5240" t="12591" r="8066" b="40648"/>
              <a:stretch/>
            </p:blipFill>
            <p:spPr>
              <a:xfrm>
                <a:off x="9007896" y="4293974"/>
                <a:ext cx="2028765" cy="476200"/>
              </a:xfrm>
              <a:prstGeom prst="rect">
                <a:avLst/>
              </a:prstGeom>
              <a:ln>
                <a:solidFill>
                  <a:srgbClr val="FF0000"/>
                </a:solidFill>
              </a:ln>
            </p:spPr>
          </p:pic>
          <p:pic>
            <p:nvPicPr>
              <p:cNvPr id="26" name="圖片 25">
                <a:extLst>
                  <a:ext uri="{FF2B5EF4-FFF2-40B4-BE49-F238E27FC236}">
                    <a16:creationId xmlns:a16="http://schemas.microsoft.com/office/drawing/2014/main" id="{8B746761-CCC5-475C-B464-F3364C638AC1}"/>
                  </a:ext>
                </a:extLst>
              </p:cNvPr>
              <p:cNvPicPr>
                <a:picLocks noChangeAspect="1"/>
              </p:cNvPicPr>
              <p:nvPr/>
            </p:nvPicPr>
            <p:blipFill rotWithShape="1">
              <a:blip r:embed="rId5"/>
              <a:srcRect l="6400" t="13312" r="7520" b="38926"/>
              <a:stretch/>
            </p:blipFill>
            <p:spPr>
              <a:xfrm>
                <a:off x="9007601" y="4781175"/>
                <a:ext cx="2028765" cy="476200"/>
              </a:xfrm>
              <a:prstGeom prst="rect">
                <a:avLst/>
              </a:prstGeom>
              <a:ln>
                <a:solidFill>
                  <a:srgbClr val="FF0000"/>
                </a:solidFill>
              </a:ln>
            </p:spPr>
          </p:pic>
        </p:grpSp>
        <p:grpSp>
          <p:nvGrpSpPr>
            <p:cNvPr id="22" name="群組 21">
              <a:extLst>
                <a:ext uri="{FF2B5EF4-FFF2-40B4-BE49-F238E27FC236}">
                  <a16:creationId xmlns:a16="http://schemas.microsoft.com/office/drawing/2014/main" id="{A5E18F8E-EBA7-43C9-807C-038496A364B4}"/>
                </a:ext>
              </a:extLst>
            </p:cNvPr>
            <p:cNvGrpSpPr/>
            <p:nvPr/>
          </p:nvGrpSpPr>
          <p:grpSpPr>
            <a:xfrm>
              <a:off x="8796291" y="5264686"/>
              <a:ext cx="2872793" cy="415600"/>
              <a:chOff x="8796291" y="5264686"/>
              <a:chExt cx="2872793" cy="415600"/>
            </a:xfrm>
          </p:grpSpPr>
          <p:sp>
            <p:nvSpPr>
              <p:cNvPr id="23" name="모서리가 둥근 직사각형 62">
                <a:extLst>
                  <a:ext uri="{FF2B5EF4-FFF2-40B4-BE49-F238E27FC236}">
                    <a16:creationId xmlns:a16="http://schemas.microsoft.com/office/drawing/2014/main" id="{0E2BACCE-214E-431E-B69E-2595FC0CB3F3}"/>
                  </a:ext>
                </a:extLst>
              </p:cNvPr>
              <p:cNvSpPr/>
              <p:nvPr/>
            </p:nvSpPr>
            <p:spPr>
              <a:xfrm>
                <a:off x="8821903" y="5267501"/>
                <a:ext cx="2847181" cy="412785"/>
              </a:xfrm>
              <a:prstGeom prst="roundRect">
                <a:avLst>
                  <a:gd name="adj" fmla="val 50000"/>
                </a:avLst>
              </a:prstGeom>
              <a:solidFill>
                <a:srgbClr val="3D5E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prstClr val="white"/>
                    </a:solidFill>
                    <a:latin typeface="微軟正黑體" panose="020B0604030504040204" pitchFamily="34" charset="-120"/>
                    <a:ea typeface="微軟正黑體" panose="020B0604030504040204" pitchFamily="34" charset="-120"/>
                  </a:rPr>
                  <a:t> 監測是否勝利</a:t>
                </a:r>
                <a:endParaRPr lang="en-US" altLang="ko-KR" sz="2400" b="1" dirty="0">
                  <a:solidFill>
                    <a:prstClr val="white"/>
                  </a:solidFill>
                  <a:latin typeface="微軟正黑體" panose="020B0604030504040204" pitchFamily="34" charset="-120"/>
                  <a:ea typeface="微軟正黑體" panose="020B0604030504040204" pitchFamily="34" charset="-120"/>
                </a:endParaRPr>
              </a:p>
            </p:txBody>
          </p:sp>
          <p:sp>
            <p:nvSpPr>
              <p:cNvPr id="24" name="타원 63">
                <a:extLst>
                  <a:ext uri="{FF2B5EF4-FFF2-40B4-BE49-F238E27FC236}">
                    <a16:creationId xmlns:a16="http://schemas.microsoft.com/office/drawing/2014/main" id="{DEF30D56-778C-4EE5-BE5B-472E974D735C}"/>
                  </a:ext>
                </a:extLst>
              </p:cNvPr>
              <p:cNvSpPr/>
              <p:nvPr/>
            </p:nvSpPr>
            <p:spPr>
              <a:xfrm>
                <a:off x="8796291" y="5264686"/>
                <a:ext cx="423210" cy="412786"/>
              </a:xfrm>
              <a:prstGeom prst="ellipse">
                <a:avLst/>
              </a:prstGeom>
              <a:solidFill>
                <a:schemeClr val="bg1"/>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200" b="1" dirty="0">
                    <a:solidFill>
                      <a:srgbClr val="3D5EDF"/>
                    </a:solidFill>
                    <a:latin typeface="微軟正黑體" panose="020B0604030504040204" pitchFamily="34" charset="-120"/>
                    <a:ea typeface="微軟正黑體" panose="020B0604030504040204" pitchFamily="34" charset="-120"/>
                  </a:rPr>
                  <a:t>0</a:t>
                </a:r>
                <a:r>
                  <a:rPr lang="en-US" altLang="zh-TW" sz="1200" b="1" dirty="0">
                    <a:solidFill>
                      <a:srgbClr val="3D5EDF"/>
                    </a:solidFill>
                    <a:latin typeface="微軟正黑體" panose="020B0604030504040204" pitchFamily="34" charset="-120"/>
                    <a:ea typeface="微軟正黑體" panose="020B0604030504040204" pitchFamily="34" charset="-120"/>
                  </a:rPr>
                  <a:t>5</a:t>
                </a:r>
                <a:endParaRPr lang="ko-KR" altLang="en-US" sz="1200" b="1" dirty="0">
                  <a:solidFill>
                    <a:srgbClr val="3D5EDF"/>
                  </a:solidFill>
                  <a:latin typeface="微軟正黑體" panose="020B0604030504040204" pitchFamily="34" charset="-120"/>
                </a:endParaRPr>
              </a:p>
            </p:txBody>
          </p:sp>
        </p:grpSp>
      </p:grpSp>
      <p:sp>
        <p:nvSpPr>
          <p:cNvPr id="29" name="矩形 28">
            <a:extLst>
              <a:ext uri="{FF2B5EF4-FFF2-40B4-BE49-F238E27FC236}">
                <a16:creationId xmlns:a16="http://schemas.microsoft.com/office/drawing/2014/main" id="{62353431-C6FD-48F5-82D3-E13C3FEF3D97}"/>
              </a:ext>
            </a:extLst>
          </p:cNvPr>
          <p:cNvSpPr/>
          <p:nvPr/>
        </p:nvSpPr>
        <p:spPr>
          <a:xfrm>
            <a:off x="3700823" y="3177309"/>
            <a:ext cx="3568645" cy="1607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맑은 고딕" panose="020F0502020204030204"/>
              <a:ea typeface="新細明體" panose="02020500000000000000" pitchFamily="18" charset="-120"/>
              <a:cs typeface="+mn-cs"/>
            </a:endParaRPr>
          </a:p>
        </p:txBody>
      </p:sp>
      <p:sp>
        <p:nvSpPr>
          <p:cNvPr id="30" name="矩形 29">
            <a:extLst>
              <a:ext uri="{FF2B5EF4-FFF2-40B4-BE49-F238E27FC236}">
                <a16:creationId xmlns:a16="http://schemas.microsoft.com/office/drawing/2014/main" id="{7E8E8B0E-5F98-4C99-856A-F7D8CB863BB8}"/>
              </a:ext>
            </a:extLst>
          </p:cNvPr>
          <p:cNvSpPr/>
          <p:nvPr/>
        </p:nvSpPr>
        <p:spPr>
          <a:xfrm>
            <a:off x="7306412" y="3177547"/>
            <a:ext cx="2650388" cy="374113"/>
          </a:xfrm>
          <a:prstGeom prst="rect">
            <a:avLst/>
          </a:prstGeom>
          <a:solidFill>
            <a:srgbClr val="8FAADC"/>
          </a:solid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1" hangingPunct="1">
              <a:lnSpc>
                <a:spcPct val="100000"/>
              </a:lnSpc>
              <a:spcBef>
                <a:spcPts val="0"/>
              </a:spcBef>
              <a:spcAft>
                <a:spcPts val="0"/>
              </a:spcAft>
              <a:buClrTx/>
              <a:buSzTx/>
              <a:buFontTx/>
              <a:buNone/>
              <a:tabLst/>
              <a:defRPr/>
            </a:pPr>
            <a:r>
              <a:rPr lang="zh-TW" altLang="en-US" sz="1600" b="1" dirty="0">
                <a:solidFill>
                  <a:prstClr val="black"/>
                </a:solidFill>
                <a:latin typeface="微軟正黑體" panose="020B0604030504040204" pitchFamily="34" charset="-120"/>
                <a:ea typeface="微軟正黑體" panose="020B0604030504040204" pitchFamily="34" charset="-120"/>
              </a:rPr>
              <a:t>還有未開啟的格子，</a:t>
            </a:r>
            <a:r>
              <a:rPr lang="en-US" altLang="zh-TW" sz="1600" b="1" dirty="0">
                <a:solidFill>
                  <a:prstClr val="black"/>
                </a:solidFill>
                <a:latin typeface="微軟正黑體" panose="020B0604030504040204" pitchFamily="34" charset="-120"/>
                <a:ea typeface="微軟正黑體" panose="020B0604030504040204" pitchFamily="34" charset="-120"/>
              </a:rPr>
              <a:t>return</a:t>
            </a:r>
            <a:endParaRPr kumimoji="0" lang="zh-TW" altLang="en-US" sz="16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2550293895"/>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9ECF1"/>
        </a:solidFill>
        <a:effectLst/>
      </p:bgPr>
    </p:bg>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3B0C0C12-C77E-406C-8035-14F1E9A640C1}"/>
              </a:ext>
            </a:extLst>
          </p:cNvPr>
          <p:cNvSpPr/>
          <p:nvPr/>
        </p:nvSpPr>
        <p:spPr>
          <a:xfrm>
            <a:off x="0" y="2749098"/>
            <a:ext cx="12192000" cy="1325563"/>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3200" b="1" i="1" kern="0" dirty="0">
                <a:solidFill>
                  <a:prstClr val="black">
                    <a:lumMod val="75000"/>
                    <a:lumOff val="25000"/>
                  </a:prstClr>
                </a:solidFill>
                <a:latin typeface="微軟正黑體" panose="020B0604030504040204" pitchFamily="34" charset="-120"/>
                <a:ea typeface="微軟正黑體" panose="020B0604030504040204" pitchFamily="34" charset="-120"/>
              </a:rPr>
              <a:t>三</a:t>
            </a:r>
            <a:r>
              <a:rPr kumimoji="0" lang="zh-TW" altLang="en-US" sz="32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rPr>
              <a:t>、工作分配</a:t>
            </a:r>
          </a:p>
        </p:txBody>
      </p:sp>
    </p:spTree>
    <p:extLst>
      <p:ext uri="{BB962C8B-B14F-4D97-AF65-F5344CB8AC3E}">
        <p14:creationId xmlns:p14="http://schemas.microsoft.com/office/powerpoint/2010/main" val="3957028470"/>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9ECF1"/>
        </a:solidFill>
        <a:effectLst/>
      </p:bgPr>
    </p:bg>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3B0C0C12-C77E-406C-8035-14F1E9A640C1}"/>
              </a:ext>
            </a:extLst>
          </p:cNvPr>
          <p:cNvSpPr/>
          <p:nvPr/>
        </p:nvSpPr>
        <p:spPr>
          <a:xfrm>
            <a:off x="292100" y="308161"/>
            <a:ext cx="11607800" cy="684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000" b="1" i="1" kern="0" dirty="0">
                <a:solidFill>
                  <a:prstClr val="black">
                    <a:lumMod val="75000"/>
                    <a:lumOff val="25000"/>
                  </a:prstClr>
                </a:solidFill>
                <a:latin typeface="微軟正黑體" panose="020B0604030504040204" pitchFamily="34" charset="-120"/>
                <a:ea typeface="微軟正黑體" panose="020B0604030504040204" pitchFamily="34" charset="-120"/>
              </a:rPr>
              <a:t>3.1</a:t>
            </a:r>
            <a:r>
              <a:rPr kumimoji="0" lang="zh-TW" altLang="en-US"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rPr>
              <a:t> 工作圖表</a:t>
            </a:r>
            <a:endParaRPr kumimoji="0" lang="en-US" altLang="ko-KR" sz="30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endParaRPr>
          </a:p>
        </p:txBody>
      </p:sp>
      <p:graphicFrame>
        <p:nvGraphicFramePr>
          <p:cNvPr id="2" name="表格 2">
            <a:extLst>
              <a:ext uri="{FF2B5EF4-FFF2-40B4-BE49-F238E27FC236}">
                <a16:creationId xmlns:a16="http://schemas.microsoft.com/office/drawing/2014/main" id="{CD6BEB0B-282F-46A0-AC67-85B0A3087A97}"/>
              </a:ext>
            </a:extLst>
          </p:cNvPr>
          <p:cNvGraphicFramePr>
            <a:graphicFrameLocks noGrp="1"/>
          </p:cNvGraphicFramePr>
          <p:nvPr>
            <p:extLst>
              <p:ext uri="{D42A27DB-BD31-4B8C-83A1-F6EECF244321}">
                <p14:modId xmlns:p14="http://schemas.microsoft.com/office/powerpoint/2010/main" val="1619449575"/>
              </p:ext>
            </p:extLst>
          </p:nvPr>
        </p:nvGraphicFramePr>
        <p:xfrm>
          <a:off x="386367" y="1454957"/>
          <a:ext cx="5131247" cy="4790440"/>
        </p:xfrm>
        <a:graphic>
          <a:graphicData uri="http://schemas.openxmlformats.org/drawingml/2006/table">
            <a:tbl>
              <a:tblPr firstRow="1" bandRow="1">
                <a:tableStyleId>{5C22544A-7EE6-4342-B048-85BDC9FD1C3A}</a:tableStyleId>
              </a:tblPr>
              <a:tblGrid>
                <a:gridCol w="2251247">
                  <a:extLst>
                    <a:ext uri="{9D8B030D-6E8A-4147-A177-3AD203B41FA5}">
                      <a16:colId xmlns:a16="http://schemas.microsoft.com/office/drawing/2014/main" val="3214674191"/>
                    </a:ext>
                  </a:extLst>
                </a:gridCol>
                <a:gridCol w="2880000">
                  <a:extLst>
                    <a:ext uri="{9D8B030D-6E8A-4147-A177-3AD203B41FA5}">
                      <a16:colId xmlns:a16="http://schemas.microsoft.com/office/drawing/2014/main" val="66534335"/>
                    </a:ext>
                  </a:extLst>
                </a:gridCol>
              </a:tblGrid>
              <a:tr h="370840">
                <a:tc>
                  <a:txBody>
                    <a:bodyPr/>
                    <a:lstStyle/>
                    <a:p>
                      <a:pPr algn="l"/>
                      <a:r>
                        <a:rPr lang="zh-TW" altLang="en-US" dirty="0">
                          <a:solidFill>
                            <a:schemeClr val="bg1"/>
                          </a:solidFill>
                          <a:latin typeface="微軟正黑體" panose="020B0604030504040204" pitchFamily="34" charset="-120"/>
                          <a:ea typeface="微軟正黑體" panose="020B0604030504040204" pitchFamily="34" charset="-120"/>
                        </a:rPr>
                        <a:t>工作類別</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r"/>
                      <a:r>
                        <a:rPr lang="zh-TW" altLang="en-US" dirty="0">
                          <a:solidFill>
                            <a:schemeClr val="bg1"/>
                          </a:solidFill>
                          <a:latin typeface="微軟正黑體" panose="020B0604030504040204" pitchFamily="34" charset="-120"/>
                          <a:ea typeface="微軟正黑體" panose="020B0604030504040204" pitchFamily="34" charset="-120"/>
                        </a:rPr>
                        <a:t>是否完成</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205459887"/>
                  </a:ext>
                </a:extLst>
              </a:tr>
              <a:tr h="370840">
                <a:tc>
                  <a:txBody>
                    <a:bodyPr/>
                    <a:lstStyle/>
                    <a:p>
                      <a:pPr algn="l"/>
                      <a:r>
                        <a:rPr lang="zh-TW" altLang="en-US" dirty="0">
                          <a:solidFill>
                            <a:schemeClr val="tx1"/>
                          </a:solidFill>
                          <a:latin typeface="微軟正黑體" panose="020B0604030504040204" pitchFamily="34" charset="-120"/>
                          <a:ea typeface="微軟正黑體" panose="020B0604030504040204" pitchFamily="34" charset="-120"/>
                        </a:rPr>
                        <a:t>遊戲首頁</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r"/>
                      <a:r>
                        <a:rPr lang="en-US" altLang="zh-TW" dirty="0">
                          <a:solidFill>
                            <a:schemeClr val="tx1"/>
                          </a:solidFill>
                          <a:latin typeface="微軟正黑體" panose="020B0604030504040204" pitchFamily="34" charset="-120"/>
                          <a:ea typeface="微軟正黑體" panose="020B0604030504040204" pitchFamily="34" charset="-120"/>
                        </a:rPr>
                        <a:t>Y</a:t>
                      </a:r>
                      <a:endParaRPr lang="zh-TW" altLang="en-US"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053254525"/>
                  </a:ext>
                </a:extLst>
              </a:tr>
              <a:tr h="370840">
                <a:tc>
                  <a:txBody>
                    <a:bodyPr/>
                    <a:lstStyle/>
                    <a:p>
                      <a:pPr algn="l"/>
                      <a:r>
                        <a:rPr lang="zh-TW" altLang="en-US" dirty="0">
                          <a:solidFill>
                            <a:schemeClr val="tx1"/>
                          </a:solidFill>
                          <a:latin typeface="微軟正黑體" panose="020B0604030504040204" pitchFamily="34" charset="-120"/>
                          <a:ea typeface="微軟正黑體" panose="020B0604030504040204" pitchFamily="34" charset="-120"/>
                        </a:rPr>
                        <a:t>貪吃蛇首頁頁面</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r"/>
                      <a:r>
                        <a:rPr lang="en-US" altLang="zh-TW" dirty="0">
                          <a:solidFill>
                            <a:schemeClr val="tx1"/>
                          </a:solidFill>
                          <a:latin typeface="微軟正黑體" panose="020B0604030504040204" pitchFamily="34" charset="-120"/>
                          <a:ea typeface="微軟正黑體" panose="020B0604030504040204" pitchFamily="34" charset="-120"/>
                        </a:rPr>
                        <a:t>Y</a:t>
                      </a:r>
                      <a:endParaRPr lang="zh-TW" altLang="en-US"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38079423"/>
                  </a:ext>
                </a:extLst>
              </a:tr>
              <a:tr h="370840">
                <a:tc>
                  <a:txBody>
                    <a:bodyPr/>
                    <a:lstStyle/>
                    <a:p>
                      <a:pPr algn="l"/>
                      <a:r>
                        <a:rPr lang="zh-TW" altLang="en-US" dirty="0">
                          <a:solidFill>
                            <a:schemeClr val="tx1"/>
                          </a:solidFill>
                          <a:latin typeface="微軟正黑體" panose="020B0604030504040204" pitchFamily="34" charset="-120"/>
                          <a:ea typeface="微軟正黑體" panose="020B0604030504040204" pitchFamily="34" charset="-120"/>
                        </a:rPr>
                        <a:t>貪吃蛇地圖</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r"/>
                      <a:r>
                        <a:rPr lang="en-US" altLang="zh-TW" dirty="0">
                          <a:solidFill>
                            <a:schemeClr val="tx1"/>
                          </a:solidFill>
                          <a:latin typeface="微軟正黑體" panose="020B0604030504040204" pitchFamily="34" charset="-120"/>
                          <a:ea typeface="微軟正黑體" panose="020B0604030504040204" pitchFamily="34" charset="-120"/>
                        </a:rPr>
                        <a:t>Y</a:t>
                      </a:r>
                      <a:endParaRPr lang="zh-TW" altLang="en-US"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95947262"/>
                  </a:ext>
                </a:extLst>
              </a:tr>
              <a:tr h="370840">
                <a:tc>
                  <a:txBody>
                    <a:bodyPr/>
                    <a:lstStyle/>
                    <a:p>
                      <a:pPr algn="l"/>
                      <a:r>
                        <a:rPr lang="zh-TW" altLang="en-US" dirty="0">
                          <a:solidFill>
                            <a:schemeClr val="tx1"/>
                          </a:solidFill>
                          <a:latin typeface="微軟正黑體" panose="020B0604030504040204" pitchFamily="34" charset="-120"/>
                          <a:ea typeface="微軟正黑體" panose="020B0604030504040204" pitchFamily="34" charset="-120"/>
                        </a:rPr>
                        <a:t>貪吃蛇本身</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r"/>
                      <a:r>
                        <a:rPr lang="en-US" altLang="zh-TW" dirty="0">
                          <a:solidFill>
                            <a:schemeClr val="tx1"/>
                          </a:solidFill>
                          <a:latin typeface="微軟正黑體" panose="020B0604030504040204" pitchFamily="34" charset="-120"/>
                          <a:ea typeface="微軟正黑體" panose="020B0604030504040204" pitchFamily="34" charset="-120"/>
                        </a:rPr>
                        <a:t>Y</a:t>
                      </a:r>
                      <a:endParaRPr lang="zh-TW" altLang="en-US"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888590523"/>
                  </a:ext>
                </a:extLst>
              </a:tr>
              <a:tr h="370840">
                <a:tc>
                  <a:txBody>
                    <a:bodyPr/>
                    <a:lstStyle/>
                    <a:p>
                      <a:pPr algn="l"/>
                      <a:r>
                        <a:rPr lang="zh-TW" altLang="en-US" sz="1800" kern="1200" dirty="0">
                          <a:solidFill>
                            <a:schemeClr val="tx1"/>
                          </a:solidFill>
                          <a:latin typeface="微軟正黑體" panose="020B0604030504040204" pitchFamily="34" charset="-120"/>
                          <a:ea typeface="微軟正黑體" panose="020B0604030504040204" pitchFamily="34" charset="-120"/>
                          <a:cs typeface="+mn-cs"/>
                        </a:rPr>
                        <a:t>貪吃</a:t>
                      </a:r>
                      <a:r>
                        <a:rPr lang="zh-TW" altLang="en-US" dirty="0">
                          <a:solidFill>
                            <a:schemeClr val="tx1"/>
                          </a:solidFill>
                          <a:latin typeface="微軟正黑體" panose="020B0604030504040204" pitchFamily="34" charset="-120"/>
                          <a:ea typeface="微軟正黑體" panose="020B0604030504040204" pitchFamily="34" charset="-120"/>
                        </a:rPr>
                        <a:t>蛇移動</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r"/>
                      <a:r>
                        <a:rPr lang="en-US" altLang="zh-TW" dirty="0">
                          <a:solidFill>
                            <a:schemeClr val="tx1"/>
                          </a:solidFill>
                          <a:latin typeface="微軟正黑體" panose="020B0604030504040204" pitchFamily="34" charset="-120"/>
                          <a:ea typeface="微軟正黑體" panose="020B0604030504040204" pitchFamily="34" charset="-120"/>
                        </a:rPr>
                        <a:t>Y</a:t>
                      </a:r>
                      <a:endParaRPr lang="zh-TW" altLang="en-US"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870359607"/>
                  </a:ext>
                </a:extLst>
              </a:tr>
              <a:tr h="370840">
                <a:tc>
                  <a:txBody>
                    <a:bodyPr/>
                    <a:lstStyle/>
                    <a:p>
                      <a:pPr algn="l"/>
                      <a:r>
                        <a:rPr lang="zh-TW" altLang="en-US" dirty="0">
                          <a:solidFill>
                            <a:schemeClr val="tx1"/>
                          </a:solidFill>
                          <a:latin typeface="微軟正黑體" panose="020B0604030504040204" pitchFamily="34" charset="-120"/>
                          <a:ea typeface="微軟正黑體" panose="020B0604030504040204" pitchFamily="34" charset="-120"/>
                        </a:rPr>
                        <a:t>貪吃蛇轉彎</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r"/>
                      <a:r>
                        <a:rPr lang="en-US" altLang="zh-TW" dirty="0">
                          <a:solidFill>
                            <a:schemeClr val="tx1"/>
                          </a:solidFill>
                          <a:latin typeface="微軟正黑體" panose="020B0604030504040204" pitchFamily="34" charset="-120"/>
                          <a:ea typeface="微軟正黑體" panose="020B0604030504040204" pitchFamily="34" charset="-120"/>
                        </a:rPr>
                        <a:t>Y</a:t>
                      </a:r>
                      <a:endParaRPr lang="zh-TW" altLang="en-US"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718529692"/>
                  </a:ext>
                </a:extLst>
              </a:tr>
              <a:tr h="0">
                <a:tc>
                  <a:txBody>
                    <a:bodyPr/>
                    <a:lstStyle/>
                    <a:p>
                      <a:pPr algn="l"/>
                      <a:r>
                        <a:rPr lang="zh-TW" altLang="en-US" dirty="0">
                          <a:solidFill>
                            <a:schemeClr val="tx1"/>
                          </a:solidFill>
                          <a:latin typeface="微軟正黑體" panose="020B0604030504040204" pitchFamily="34" charset="-120"/>
                          <a:ea typeface="微軟正黑體" panose="020B0604030504040204" pitchFamily="34" charset="-120"/>
                        </a:rPr>
                        <a:t>貪吃蛇豆子</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r"/>
                      <a:r>
                        <a:rPr lang="en-US" altLang="zh-TW" dirty="0">
                          <a:solidFill>
                            <a:schemeClr val="tx1"/>
                          </a:solidFill>
                          <a:latin typeface="微軟正黑體" panose="020B0604030504040204" pitchFamily="34" charset="-120"/>
                          <a:ea typeface="微軟正黑體" panose="020B0604030504040204" pitchFamily="34" charset="-120"/>
                        </a:rPr>
                        <a:t>Y</a:t>
                      </a:r>
                      <a:endParaRPr lang="zh-TW" altLang="en-US"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30689449"/>
                  </a:ext>
                </a:extLst>
              </a:tr>
              <a:tr h="312783">
                <a:tc>
                  <a:txBody>
                    <a:bodyPr/>
                    <a:lstStyle/>
                    <a:p>
                      <a:pPr algn="l"/>
                      <a:r>
                        <a:rPr lang="zh-TW" altLang="en-US" dirty="0">
                          <a:solidFill>
                            <a:schemeClr val="tx1"/>
                          </a:solidFill>
                          <a:latin typeface="微軟正黑體" panose="020B0604030504040204" pitchFamily="34" charset="-120"/>
                          <a:ea typeface="微軟正黑體" panose="020B0604030504040204" pitchFamily="34" charset="-120"/>
                        </a:rPr>
                        <a:t>貪吃蛇變長</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r"/>
                      <a:r>
                        <a:rPr lang="en-US" altLang="zh-TW" dirty="0">
                          <a:solidFill>
                            <a:schemeClr val="tx1"/>
                          </a:solidFill>
                          <a:latin typeface="微軟正黑體" panose="020B0604030504040204" pitchFamily="34" charset="-120"/>
                          <a:ea typeface="微軟正黑體" panose="020B0604030504040204" pitchFamily="34" charset="-120"/>
                        </a:rPr>
                        <a:t>Y</a:t>
                      </a:r>
                      <a:endParaRPr lang="zh-TW" altLang="en-US"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986150367"/>
                  </a:ext>
                </a:extLst>
              </a:tr>
              <a:tr h="259806">
                <a:tc>
                  <a:txBody>
                    <a:bodyPr/>
                    <a:lstStyle/>
                    <a:p>
                      <a:pPr algn="l"/>
                      <a:r>
                        <a:rPr lang="zh-TW" altLang="en-US" dirty="0">
                          <a:solidFill>
                            <a:schemeClr val="tx1"/>
                          </a:solidFill>
                          <a:latin typeface="微軟正黑體" panose="020B0604030504040204" pitchFamily="34" charset="-120"/>
                          <a:ea typeface="微軟正黑體" panose="020B0604030504040204" pitchFamily="34" charset="-120"/>
                        </a:rPr>
                        <a:t>貪吃蛇死亡</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r"/>
                      <a:r>
                        <a:rPr lang="en-US" altLang="zh-TW" dirty="0">
                          <a:solidFill>
                            <a:schemeClr val="tx1"/>
                          </a:solidFill>
                          <a:latin typeface="微軟正黑體" panose="020B0604030504040204" pitchFamily="34" charset="-120"/>
                          <a:ea typeface="微軟正黑體" panose="020B0604030504040204" pitchFamily="34" charset="-120"/>
                        </a:rPr>
                        <a:t>Y</a:t>
                      </a:r>
                      <a:endParaRPr lang="zh-TW" altLang="en-US"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456880977"/>
                  </a:ext>
                </a:extLst>
              </a:tr>
              <a:tr h="206829">
                <a:tc>
                  <a:txBody>
                    <a:bodyPr/>
                    <a:lstStyle/>
                    <a:p>
                      <a:pPr algn="l"/>
                      <a:r>
                        <a:rPr lang="zh-TW" altLang="en-US" dirty="0">
                          <a:solidFill>
                            <a:schemeClr val="tx1"/>
                          </a:solidFill>
                          <a:latin typeface="微軟正黑體" panose="020B0604030504040204" pitchFamily="34" charset="-120"/>
                          <a:ea typeface="微軟正黑體" panose="020B0604030504040204" pitchFamily="34" charset="-120"/>
                        </a:rPr>
                        <a:t>貪吃蛇遊戲畫面頁面</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r"/>
                      <a:r>
                        <a:rPr lang="en-US" altLang="zh-TW" dirty="0">
                          <a:solidFill>
                            <a:schemeClr val="tx1"/>
                          </a:solidFill>
                          <a:latin typeface="微軟正黑體" panose="020B0604030504040204" pitchFamily="34" charset="-120"/>
                          <a:ea typeface="微軟正黑體" panose="020B0604030504040204" pitchFamily="34" charset="-120"/>
                        </a:rPr>
                        <a:t>Y</a:t>
                      </a:r>
                      <a:endParaRPr lang="zh-TW" altLang="en-US"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14453041"/>
                  </a:ext>
                </a:extLst>
              </a:tr>
              <a:tr h="153851">
                <a:tc>
                  <a:txBody>
                    <a:bodyPr/>
                    <a:lstStyle/>
                    <a:p>
                      <a:pPr algn="l"/>
                      <a:r>
                        <a:rPr lang="zh-TW" altLang="en-US" dirty="0">
                          <a:solidFill>
                            <a:schemeClr val="tx1"/>
                          </a:solidFill>
                          <a:latin typeface="微軟正黑體" panose="020B0604030504040204" pitchFamily="34" charset="-120"/>
                          <a:ea typeface="微軟正黑體" panose="020B0604030504040204" pitchFamily="34" charset="-120"/>
                        </a:rPr>
                        <a:t>貪吃蛇輸入紀錄頁面</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r"/>
                      <a:r>
                        <a:rPr lang="en-US" altLang="zh-TW" dirty="0">
                          <a:solidFill>
                            <a:schemeClr val="tx1"/>
                          </a:solidFill>
                          <a:latin typeface="微軟正黑體" panose="020B0604030504040204" pitchFamily="34" charset="-120"/>
                          <a:ea typeface="微軟正黑體" panose="020B0604030504040204" pitchFamily="34" charset="-120"/>
                        </a:rPr>
                        <a:t>Y</a:t>
                      </a:r>
                      <a:endParaRPr lang="zh-TW" altLang="en-US"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625287016"/>
                  </a:ext>
                </a:extLst>
              </a:tr>
              <a:tr h="0">
                <a:tc>
                  <a:txBody>
                    <a:bodyPr/>
                    <a:lstStyle/>
                    <a:p>
                      <a:pPr algn="l"/>
                      <a:r>
                        <a:rPr lang="zh-TW" altLang="en-US" dirty="0">
                          <a:solidFill>
                            <a:schemeClr val="tx1"/>
                          </a:solidFill>
                          <a:latin typeface="微軟正黑體" panose="020B0604030504040204" pitchFamily="34" charset="-120"/>
                          <a:ea typeface="微軟正黑體" panose="020B0604030504040204" pitchFamily="34" charset="-120"/>
                        </a:rPr>
                        <a:t>貪吃蛇遊戲紀錄頁面</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r"/>
                      <a:r>
                        <a:rPr lang="en-US" altLang="zh-TW" dirty="0">
                          <a:solidFill>
                            <a:schemeClr val="tx1"/>
                          </a:solidFill>
                          <a:latin typeface="微軟正黑體" panose="020B0604030504040204" pitchFamily="34" charset="-120"/>
                          <a:ea typeface="微軟正黑體" panose="020B0604030504040204" pitchFamily="34" charset="-120"/>
                        </a:rPr>
                        <a:t>Y</a:t>
                      </a:r>
                      <a:endParaRPr lang="zh-TW" altLang="en-US"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065790751"/>
                  </a:ext>
                </a:extLst>
              </a:tr>
            </a:tbl>
          </a:graphicData>
        </a:graphic>
      </p:graphicFrame>
      <p:graphicFrame>
        <p:nvGraphicFramePr>
          <p:cNvPr id="27" name="表格 2">
            <a:extLst>
              <a:ext uri="{FF2B5EF4-FFF2-40B4-BE49-F238E27FC236}">
                <a16:creationId xmlns:a16="http://schemas.microsoft.com/office/drawing/2014/main" id="{182FDA7C-3EB4-4C5E-84FB-B2B6A463062A}"/>
              </a:ext>
            </a:extLst>
          </p:cNvPr>
          <p:cNvGraphicFramePr>
            <a:graphicFrameLocks noGrp="1"/>
          </p:cNvGraphicFramePr>
          <p:nvPr>
            <p:extLst>
              <p:ext uri="{D42A27DB-BD31-4B8C-83A1-F6EECF244321}">
                <p14:modId xmlns:p14="http://schemas.microsoft.com/office/powerpoint/2010/main" val="3472715932"/>
              </p:ext>
            </p:extLst>
          </p:nvPr>
        </p:nvGraphicFramePr>
        <p:xfrm>
          <a:off x="5789497" y="1454957"/>
          <a:ext cx="5131247" cy="2961640"/>
        </p:xfrm>
        <a:graphic>
          <a:graphicData uri="http://schemas.openxmlformats.org/drawingml/2006/table">
            <a:tbl>
              <a:tblPr firstRow="1" bandRow="1">
                <a:tableStyleId>{5C22544A-7EE6-4342-B048-85BDC9FD1C3A}</a:tableStyleId>
              </a:tblPr>
              <a:tblGrid>
                <a:gridCol w="2251247">
                  <a:extLst>
                    <a:ext uri="{9D8B030D-6E8A-4147-A177-3AD203B41FA5}">
                      <a16:colId xmlns:a16="http://schemas.microsoft.com/office/drawing/2014/main" val="3214674191"/>
                    </a:ext>
                  </a:extLst>
                </a:gridCol>
                <a:gridCol w="2880000">
                  <a:extLst>
                    <a:ext uri="{9D8B030D-6E8A-4147-A177-3AD203B41FA5}">
                      <a16:colId xmlns:a16="http://schemas.microsoft.com/office/drawing/2014/main" val="66534335"/>
                    </a:ext>
                  </a:extLst>
                </a:gridCol>
              </a:tblGrid>
              <a:tr h="370840">
                <a:tc>
                  <a:txBody>
                    <a:bodyPr/>
                    <a:lstStyle/>
                    <a:p>
                      <a:pPr algn="l"/>
                      <a:r>
                        <a:rPr lang="zh-TW" altLang="en-US" dirty="0">
                          <a:solidFill>
                            <a:schemeClr val="bg1"/>
                          </a:solidFill>
                          <a:latin typeface="微軟正黑體" panose="020B0604030504040204" pitchFamily="34" charset="-120"/>
                          <a:ea typeface="微軟正黑體" panose="020B0604030504040204" pitchFamily="34" charset="-120"/>
                        </a:rPr>
                        <a:t>工作類別</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r"/>
                      <a:r>
                        <a:rPr lang="zh-TW" altLang="en-US" dirty="0">
                          <a:solidFill>
                            <a:schemeClr val="bg1"/>
                          </a:solidFill>
                          <a:latin typeface="微軟正黑體" panose="020B0604030504040204" pitchFamily="34" charset="-120"/>
                          <a:ea typeface="微軟正黑體" panose="020B0604030504040204" pitchFamily="34" charset="-120"/>
                        </a:rPr>
                        <a:t>是否完成</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205459887"/>
                  </a:ext>
                </a:extLst>
              </a:tr>
              <a:tr h="370840">
                <a:tc>
                  <a:txBody>
                    <a:bodyPr/>
                    <a:lstStyle/>
                    <a:p>
                      <a:pPr algn="l"/>
                      <a:r>
                        <a:rPr lang="zh-TW" altLang="en-US" dirty="0">
                          <a:solidFill>
                            <a:schemeClr val="tx1"/>
                          </a:solidFill>
                          <a:latin typeface="微軟正黑體" panose="020B0604030504040204" pitchFamily="34" charset="-120"/>
                          <a:ea typeface="微軟正黑體" panose="020B0604030504040204" pitchFamily="34" charset="-120"/>
                        </a:rPr>
                        <a:t>踩地雷首頁頁面</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r"/>
                      <a:r>
                        <a:rPr lang="en-US" altLang="zh-TW" dirty="0">
                          <a:solidFill>
                            <a:schemeClr val="tx1"/>
                          </a:solidFill>
                          <a:latin typeface="微軟正黑體" panose="020B0604030504040204" pitchFamily="34" charset="-120"/>
                          <a:ea typeface="微軟正黑體" panose="020B0604030504040204" pitchFamily="34" charset="-120"/>
                        </a:rPr>
                        <a:t>Y</a:t>
                      </a:r>
                      <a:endParaRPr lang="zh-TW" altLang="en-US"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053254525"/>
                  </a:ext>
                </a:extLst>
              </a:tr>
              <a:tr h="370840">
                <a:tc>
                  <a:txBody>
                    <a:bodyPr/>
                    <a:lstStyle/>
                    <a:p>
                      <a:pPr algn="l"/>
                      <a:r>
                        <a:rPr lang="zh-TW" altLang="en-US" dirty="0">
                          <a:solidFill>
                            <a:schemeClr val="tx1"/>
                          </a:solidFill>
                          <a:latin typeface="微軟正黑體" panose="020B0604030504040204" pitchFamily="34" charset="-120"/>
                          <a:ea typeface="微軟正黑體" panose="020B0604030504040204" pitchFamily="34" charset="-120"/>
                        </a:rPr>
                        <a:t>踩地雷地圖</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r"/>
                      <a:r>
                        <a:rPr lang="en-US" altLang="zh-TW" dirty="0">
                          <a:solidFill>
                            <a:schemeClr val="tx1"/>
                          </a:solidFill>
                          <a:latin typeface="微軟正黑體" panose="020B0604030504040204" pitchFamily="34" charset="-120"/>
                          <a:ea typeface="微軟正黑體" panose="020B0604030504040204" pitchFamily="34" charset="-120"/>
                        </a:rPr>
                        <a:t>Y</a:t>
                      </a:r>
                      <a:endParaRPr lang="zh-TW" altLang="en-US"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38079423"/>
                  </a:ext>
                </a:extLst>
              </a:tr>
              <a:tr h="370840">
                <a:tc>
                  <a:txBody>
                    <a:bodyPr/>
                    <a:lstStyle/>
                    <a:p>
                      <a:pPr algn="l"/>
                      <a:r>
                        <a:rPr lang="zh-TW" altLang="en-US" dirty="0">
                          <a:solidFill>
                            <a:schemeClr val="tx1"/>
                          </a:solidFill>
                          <a:latin typeface="微軟正黑體" panose="020B0604030504040204" pitchFamily="34" charset="-120"/>
                          <a:ea typeface="微軟正黑體" panose="020B0604030504040204" pitchFamily="34" charset="-120"/>
                        </a:rPr>
                        <a:t>踩地雷埋雷</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r"/>
                      <a:r>
                        <a:rPr lang="en-US" altLang="zh-TW" dirty="0">
                          <a:solidFill>
                            <a:schemeClr val="tx1"/>
                          </a:solidFill>
                          <a:latin typeface="微軟正黑體" panose="020B0604030504040204" pitchFamily="34" charset="-120"/>
                          <a:ea typeface="微軟正黑體" panose="020B0604030504040204" pitchFamily="34" charset="-120"/>
                        </a:rPr>
                        <a:t>Y</a:t>
                      </a:r>
                      <a:endParaRPr lang="zh-TW" altLang="en-US"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95947262"/>
                  </a:ext>
                </a:extLst>
              </a:tr>
              <a:tr h="370840">
                <a:tc>
                  <a:txBody>
                    <a:bodyPr/>
                    <a:lstStyle/>
                    <a:p>
                      <a:pPr algn="l"/>
                      <a:r>
                        <a:rPr lang="zh-TW" altLang="en-US" dirty="0">
                          <a:solidFill>
                            <a:schemeClr val="tx1"/>
                          </a:solidFill>
                          <a:latin typeface="微軟正黑體" panose="020B0604030504040204" pitchFamily="34" charset="-120"/>
                          <a:ea typeface="微軟正黑體" panose="020B0604030504040204" pitchFamily="34" charset="-120"/>
                        </a:rPr>
                        <a:t>踩地雷開啟格子</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r"/>
                      <a:r>
                        <a:rPr lang="zh-TW" altLang="en-US" dirty="0">
                          <a:solidFill>
                            <a:schemeClr val="tx1"/>
                          </a:solidFill>
                          <a:latin typeface="微軟正黑體" panose="020B0604030504040204" pitchFamily="34" charset="-120"/>
                          <a:ea typeface="微軟正黑體" panose="020B0604030504040204" pitchFamily="34" charset="-120"/>
                        </a:rPr>
                        <a:t>接近完成</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888590523"/>
                  </a:ext>
                </a:extLst>
              </a:tr>
              <a:tr h="370840">
                <a:tc>
                  <a:txBody>
                    <a:bodyPr/>
                    <a:lstStyle/>
                    <a:p>
                      <a:pPr algn="l"/>
                      <a:r>
                        <a:rPr lang="zh-TW" altLang="en-US" dirty="0">
                          <a:solidFill>
                            <a:schemeClr val="tx1"/>
                          </a:solidFill>
                          <a:latin typeface="微軟正黑體" panose="020B0604030504040204" pitchFamily="34" charset="-120"/>
                          <a:ea typeface="微軟正黑體" panose="020B0604030504040204" pitchFamily="34" charset="-120"/>
                        </a:rPr>
                        <a:t>踩地雷偵測地雷</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r"/>
                      <a:r>
                        <a:rPr lang="en-US" altLang="zh-TW" dirty="0">
                          <a:solidFill>
                            <a:schemeClr val="tx1"/>
                          </a:solidFill>
                          <a:latin typeface="微軟正黑體" panose="020B0604030504040204" pitchFamily="34" charset="-120"/>
                          <a:ea typeface="微軟正黑體" panose="020B0604030504040204" pitchFamily="34" charset="-120"/>
                        </a:rPr>
                        <a:t>Y</a:t>
                      </a:r>
                      <a:endParaRPr lang="zh-TW" altLang="en-US"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870359607"/>
                  </a:ext>
                </a:extLst>
              </a:tr>
              <a:tr h="370840">
                <a:tc>
                  <a:txBody>
                    <a:bodyPr/>
                    <a:lstStyle/>
                    <a:p>
                      <a:pPr algn="l"/>
                      <a:r>
                        <a:rPr lang="zh-TW" altLang="en-US" dirty="0">
                          <a:solidFill>
                            <a:schemeClr val="tx1"/>
                          </a:solidFill>
                          <a:latin typeface="微軟正黑體" panose="020B0604030504040204" pitchFamily="34" charset="-120"/>
                          <a:ea typeface="微軟正黑體" panose="020B0604030504040204" pitchFamily="34" charset="-120"/>
                        </a:rPr>
                        <a:t>踩地雷自動展開格子</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r"/>
                      <a:r>
                        <a:rPr lang="en-US" altLang="zh-TW" dirty="0">
                          <a:solidFill>
                            <a:schemeClr val="tx1"/>
                          </a:solidFill>
                          <a:latin typeface="微軟正黑體" panose="020B0604030504040204" pitchFamily="34" charset="-120"/>
                          <a:ea typeface="微軟正黑體" panose="020B0604030504040204" pitchFamily="34" charset="-120"/>
                        </a:rPr>
                        <a:t>Y</a:t>
                      </a:r>
                      <a:endParaRPr lang="zh-TW" altLang="en-US"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718529692"/>
                  </a:ext>
                </a:extLst>
              </a:tr>
              <a:tr h="0">
                <a:tc>
                  <a:txBody>
                    <a:bodyPr/>
                    <a:lstStyle/>
                    <a:p>
                      <a:pPr algn="l"/>
                      <a:r>
                        <a:rPr lang="zh-TW" altLang="en-US" dirty="0">
                          <a:solidFill>
                            <a:schemeClr val="tx1"/>
                          </a:solidFill>
                          <a:latin typeface="微軟正黑體" panose="020B0604030504040204" pitchFamily="34" charset="-120"/>
                          <a:ea typeface="微軟正黑體" panose="020B0604030504040204" pitchFamily="34" charset="-120"/>
                        </a:rPr>
                        <a:t>監督是否勝利</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r"/>
                      <a:r>
                        <a:rPr lang="en-US" altLang="zh-TW" dirty="0">
                          <a:solidFill>
                            <a:schemeClr val="tx1"/>
                          </a:solidFill>
                          <a:latin typeface="微軟正黑體" panose="020B0604030504040204" pitchFamily="34" charset="-120"/>
                          <a:ea typeface="微軟正黑體" panose="020B0604030504040204" pitchFamily="34" charset="-120"/>
                        </a:rPr>
                        <a:t>Y</a:t>
                      </a:r>
                      <a:endParaRPr lang="zh-TW" altLang="en-US"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30689449"/>
                  </a:ext>
                </a:extLst>
              </a:tr>
            </a:tbl>
          </a:graphicData>
        </a:graphic>
      </p:graphicFrame>
      <p:pic>
        <p:nvPicPr>
          <p:cNvPr id="4" name="圖片 3">
            <a:extLst>
              <a:ext uri="{FF2B5EF4-FFF2-40B4-BE49-F238E27FC236}">
                <a16:creationId xmlns:a16="http://schemas.microsoft.com/office/drawing/2014/main" id="{1F7DC97E-065F-4495-AD64-6078B3BB675E}"/>
              </a:ext>
            </a:extLst>
          </p:cNvPr>
          <p:cNvPicPr>
            <a:picLocks noChangeAspect="1"/>
          </p:cNvPicPr>
          <p:nvPr/>
        </p:nvPicPr>
        <p:blipFill>
          <a:blip r:embed="rId3"/>
          <a:stretch>
            <a:fillRect/>
          </a:stretch>
        </p:blipFill>
        <p:spPr>
          <a:xfrm>
            <a:off x="8631810" y="5139483"/>
            <a:ext cx="2734057" cy="1409897"/>
          </a:xfrm>
          <a:prstGeom prst="rect">
            <a:avLst/>
          </a:prstGeom>
        </p:spPr>
      </p:pic>
      <p:pic>
        <p:nvPicPr>
          <p:cNvPr id="8" name="圖片 7">
            <a:extLst>
              <a:ext uri="{FF2B5EF4-FFF2-40B4-BE49-F238E27FC236}">
                <a16:creationId xmlns:a16="http://schemas.microsoft.com/office/drawing/2014/main" id="{3E280CB0-8F9B-449C-90C7-1677608306E4}"/>
              </a:ext>
            </a:extLst>
          </p:cNvPr>
          <p:cNvPicPr>
            <a:picLocks noChangeAspect="1"/>
          </p:cNvPicPr>
          <p:nvPr/>
        </p:nvPicPr>
        <p:blipFill>
          <a:blip r:embed="rId4"/>
          <a:stretch>
            <a:fillRect/>
          </a:stretch>
        </p:blipFill>
        <p:spPr>
          <a:xfrm>
            <a:off x="5789497" y="5139942"/>
            <a:ext cx="2753109" cy="1419423"/>
          </a:xfrm>
          <a:prstGeom prst="rect">
            <a:avLst/>
          </a:prstGeom>
        </p:spPr>
      </p:pic>
      <p:sp>
        <p:nvSpPr>
          <p:cNvPr id="28" name="矩形 27">
            <a:extLst>
              <a:ext uri="{FF2B5EF4-FFF2-40B4-BE49-F238E27FC236}">
                <a16:creationId xmlns:a16="http://schemas.microsoft.com/office/drawing/2014/main" id="{9134E8FA-7AAF-4419-B31B-D9CDF28C7237}"/>
              </a:ext>
            </a:extLst>
          </p:cNvPr>
          <p:cNvSpPr/>
          <p:nvPr/>
        </p:nvSpPr>
        <p:spPr>
          <a:xfrm>
            <a:off x="5789497" y="5139942"/>
            <a:ext cx="2753109" cy="14194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맑은 고딕" panose="020F0502020204030204"/>
              <a:ea typeface="新細明體" panose="02020500000000000000" pitchFamily="18" charset="-120"/>
              <a:cs typeface="+mn-cs"/>
            </a:endParaRPr>
          </a:p>
        </p:txBody>
      </p:sp>
      <p:sp>
        <p:nvSpPr>
          <p:cNvPr id="31" name="矩形 30">
            <a:extLst>
              <a:ext uri="{FF2B5EF4-FFF2-40B4-BE49-F238E27FC236}">
                <a16:creationId xmlns:a16="http://schemas.microsoft.com/office/drawing/2014/main" id="{FC925BD9-3416-4EC5-BF64-B108DB457491}"/>
              </a:ext>
            </a:extLst>
          </p:cNvPr>
          <p:cNvSpPr/>
          <p:nvPr/>
        </p:nvSpPr>
        <p:spPr>
          <a:xfrm>
            <a:off x="5798924" y="4746974"/>
            <a:ext cx="2832886" cy="374113"/>
          </a:xfrm>
          <a:prstGeom prst="rect">
            <a:avLst/>
          </a:prstGeom>
          <a:solidFill>
            <a:srgbClr val="8FAADC"/>
          </a:solid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600" b="1" dirty="0">
                <a:solidFill>
                  <a:schemeClr val="tx1"/>
                </a:solidFill>
                <a:latin typeface="微軟正黑體" panose="020B0604030504040204" pitchFamily="34" charset="-120"/>
                <a:ea typeface="微軟正黑體" panose="020B0604030504040204" pitchFamily="34" charset="-120"/>
              </a:rPr>
              <a:t>遇到這類會有</a:t>
            </a:r>
            <a:r>
              <a:rPr lang="en-US" altLang="zh-TW" sz="1600" b="1" dirty="0">
                <a:solidFill>
                  <a:schemeClr val="tx1"/>
                </a:solidFill>
                <a:latin typeface="微軟正黑體" panose="020B0604030504040204" pitchFamily="34" charset="-120"/>
                <a:ea typeface="微軟正黑體" panose="020B0604030504040204" pitchFamily="34" charset="-120"/>
              </a:rPr>
              <a:t>bug</a:t>
            </a:r>
            <a:r>
              <a:rPr lang="zh-TW" altLang="en-US" sz="1600" b="1" dirty="0">
                <a:solidFill>
                  <a:schemeClr val="tx1"/>
                </a:solidFill>
                <a:latin typeface="微軟正黑體" panose="020B0604030504040204" pitchFamily="34" charset="-120"/>
                <a:ea typeface="微軟正黑體" panose="020B0604030504040204" pitchFamily="34" charset="-120"/>
              </a:rPr>
              <a:t>，無法全開</a:t>
            </a:r>
          </a:p>
        </p:txBody>
      </p:sp>
      <p:sp>
        <p:nvSpPr>
          <p:cNvPr id="32" name="矩形 31">
            <a:extLst>
              <a:ext uri="{FF2B5EF4-FFF2-40B4-BE49-F238E27FC236}">
                <a16:creationId xmlns:a16="http://schemas.microsoft.com/office/drawing/2014/main" id="{003E5EF4-CE1D-41E2-868F-DB19B19EED8E}"/>
              </a:ext>
            </a:extLst>
          </p:cNvPr>
          <p:cNvSpPr/>
          <p:nvPr/>
        </p:nvSpPr>
        <p:spPr>
          <a:xfrm>
            <a:off x="8622283" y="5148354"/>
            <a:ext cx="2753109" cy="14194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맑은 고딕" panose="020F0502020204030204"/>
              <a:ea typeface="新細明體" panose="02020500000000000000" pitchFamily="18" charset="-120"/>
              <a:cs typeface="+mn-cs"/>
            </a:endParaRPr>
          </a:p>
        </p:txBody>
      </p:sp>
    </p:spTree>
    <p:extLst>
      <p:ext uri="{BB962C8B-B14F-4D97-AF65-F5344CB8AC3E}">
        <p14:creationId xmlns:p14="http://schemas.microsoft.com/office/powerpoint/2010/main" val="4043232102"/>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9ECF1"/>
        </a:solidFill>
        <a:effectLst/>
      </p:bgPr>
    </p:bg>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3B0C0C12-C77E-406C-8035-14F1E9A640C1}"/>
              </a:ext>
            </a:extLst>
          </p:cNvPr>
          <p:cNvSpPr/>
          <p:nvPr/>
        </p:nvSpPr>
        <p:spPr>
          <a:xfrm>
            <a:off x="292100" y="308161"/>
            <a:ext cx="11607800" cy="684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3.2</a:t>
            </a:r>
            <a:r>
              <a:rPr kumimoji="0" lang="zh-TW" altLang="en-US"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 工作分配</a:t>
            </a:r>
            <a:endParaRPr kumimoji="0" lang="en-US" altLang="ko-KR" sz="30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endParaRPr>
          </a:p>
        </p:txBody>
      </p:sp>
      <p:graphicFrame>
        <p:nvGraphicFramePr>
          <p:cNvPr id="7" name="圖表 6">
            <a:extLst>
              <a:ext uri="{FF2B5EF4-FFF2-40B4-BE49-F238E27FC236}">
                <a16:creationId xmlns:a16="http://schemas.microsoft.com/office/drawing/2014/main" id="{53419428-5C79-4584-A6DF-4FB3871DA677}"/>
              </a:ext>
            </a:extLst>
          </p:cNvPr>
          <p:cNvGraphicFramePr/>
          <p:nvPr>
            <p:extLst>
              <p:ext uri="{D42A27DB-BD31-4B8C-83A1-F6EECF244321}">
                <p14:modId xmlns:p14="http://schemas.microsoft.com/office/powerpoint/2010/main" val="1453199812"/>
              </p:ext>
            </p:extLst>
          </p:nvPr>
        </p:nvGraphicFramePr>
        <p:xfrm>
          <a:off x="2276049" y="1417250"/>
          <a:ext cx="7639901" cy="50589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93870655"/>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9ECF1"/>
        </a:solidFill>
        <a:effectLst/>
      </p:bgPr>
    </p:bg>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3B0C0C12-C77E-406C-8035-14F1E9A640C1}"/>
              </a:ext>
            </a:extLst>
          </p:cNvPr>
          <p:cNvSpPr/>
          <p:nvPr/>
        </p:nvSpPr>
        <p:spPr>
          <a:xfrm>
            <a:off x="0" y="2749098"/>
            <a:ext cx="12192000" cy="1325563"/>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3200" b="1" i="1" kern="0" dirty="0">
                <a:solidFill>
                  <a:prstClr val="black">
                    <a:lumMod val="75000"/>
                    <a:lumOff val="25000"/>
                  </a:prstClr>
                </a:solidFill>
                <a:latin typeface="微軟正黑體" panose="020B0604030504040204" pitchFamily="34" charset="-120"/>
                <a:ea typeface="微軟正黑體" panose="020B0604030504040204" pitchFamily="34" charset="-120"/>
              </a:rPr>
              <a:t>四</a:t>
            </a:r>
            <a:r>
              <a:rPr kumimoji="0" lang="zh-TW" altLang="en-US" sz="32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rPr>
              <a:t>、個人心得</a:t>
            </a:r>
          </a:p>
        </p:txBody>
      </p:sp>
    </p:spTree>
    <p:extLst>
      <p:ext uri="{BB962C8B-B14F-4D97-AF65-F5344CB8AC3E}">
        <p14:creationId xmlns:p14="http://schemas.microsoft.com/office/powerpoint/2010/main" val="2619791131"/>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9ECF1"/>
        </a:solidFill>
        <a:effectLst/>
      </p:bgPr>
    </p:bg>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3B0C0C12-C77E-406C-8035-14F1E9A640C1}"/>
              </a:ext>
            </a:extLst>
          </p:cNvPr>
          <p:cNvSpPr/>
          <p:nvPr/>
        </p:nvSpPr>
        <p:spPr>
          <a:xfrm>
            <a:off x="292100" y="308161"/>
            <a:ext cx="11607800" cy="684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000" b="1" i="1" kern="0" dirty="0">
                <a:solidFill>
                  <a:prstClr val="black">
                    <a:lumMod val="75000"/>
                    <a:lumOff val="25000"/>
                  </a:prstClr>
                </a:solidFill>
                <a:latin typeface="微軟正黑體" panose="020B0604030504040204" pitchFamily="34" charset="-120"/>
                <a:ea typeface="微軟正黑體" panose="020B0604030504040204" pitchFamily="34" charset="-120"/>
              </a:rPr>
              <a:t>4.1</a:t>
            </a:r>
            <a:r>
              <a:rPr lang="zh-TW" altLang="en-US" sz="3000" b="1" i="1" kern="0" dirty="0">
                <a:solidFill>
                  <a:prstClr val="black">
                    <a:lumMod val="75000"/>
                    <a:lumOff val="25000"/>
                  </a:prstClr>
                </a:solidFill>
                <a:latin typeface="微軟正黑體" panose="020B0604030504040204" pitchFamily="34" charset="-120"/>
                <a:ea typeface="微軟正黑體" panose="020B0604030504040204" pitchFamily="34" charset="-120"/>
              </a:rPr>
              <a:t> 個人心得 </a:t>
            </a:r>
            <a:r>
              <a:rPr kumimoji="0" lang="zh-TW" altLang="en-US"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rPr>
              <a:t> </a:t>
            </a:r>
            <a:endParaRPr kumimoji="0" lang="en-US" altLang="ko-KR" sz="30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cs typeface="+mn-cs"/>
            </a:endParaRPr>
          </a:p>
        </p:txBody>
      </p:sp>
      <p:sp>
        <p:nvSpPr>
          <p:cNvPr id="10" name="사각형: 둥근 모서리 5">
            <a:extLst>
              <a:ext uri="{FF2B5EF4-FFF2-40B4-BE49-F238E27FC236}">
                <a16:creationId xmlns:a16="http://schemas.microsoft.com/office/drawing/2014/main" id="{A6B052AE-22ED-40F7-AFB1-2E8B82B9573C}"/>
              </a:ext>
            </a:extLst>
          </p:cNvPr>
          <p:cNvSpPr/>
          <p:nvPr/>
        </p:nvSpPr>
        <p:spPr>
          <a:xfrm>
            <a:off x="292100" y="1539479"/>
            <a:ext cx="8491173" cy="5429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600" b="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四電四乙 蘇禎佑</a:t>
            </a:r>
            <a:r>
              <a:rPr kumimoji="0" lang="en-US" altLang="zh-TW" sz="1600" b="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a:t>
            </a:r>
            <a:r>
              <a:rPr kumimoji="0" lang="zh-TW" altLang="en-US" sz="1600" b="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  老師和組員太認真了。</a:t>
            </a:r>
            <a:endParaRPr kumimoji="0" lang="en-US" altLang="ko-KR" sz="1600" b="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endParaRPr>
          </a:p>
        </p:txBody>
      </p:sp>
      <p:sp>
        <p:nvSpPr>
          <p:cNvPr id="11" name="사각형: 둥근 모서리 5">
            <a:extLst>
              <a:ext uri="{FF2B5EF4-FFF2-40B4-BE49-F238E27FC236}">
                <a16:creationId xmlns:a16="http://schemas.microsoft.com/office/drawing/2014/main" id="{079F7DAD-66F5-488A-BAD0-5D43661A62BF}"/>
              </a:ext>
            </a:extLst>
          </p:cNvPr>
          <p:cNvSpPr/>
          <p:nvPr/>
        </p:nvSpPr>
        <p:spPr>
          <a:xfrm>
            <a:off x="292100" y="2358259"/>
            <a:ext cx="8491173" cy="5429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600" b="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四電四乙 崔宜庸</a:t>
            </a:r>
            <a:r>
              <a:rPr kumimoji="0" lang="en-US" altLang="zh-TW" sz="1600" b="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a:t>
            </a:r>
            <a:r>
              <a:rPr kumimoji="0" lang="zh-TW" altLang="en-US" sz="1600" b="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 感謝同組同學各個努力的分工，好讓我們完成這次的期末報告。</a:t>
            </a:r>
            <a:endParaRPr kumimoji="0" lang="en-US" altLang="ko-KR" sz="1600" b="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endParaRPr>
          </a:p>
        </p:txBody>
      </p:sp>
      <p:sp>
        <p:nvSpPr>
          <p:cNvPr id="12" name="사각형: 둥근 모서리 5">
            <a:extLst>
              <a:ext uri="{FF2B5EF4-FFF2-40B4-BE49-F238E27FC236}">
                <a16:creationId xmlns:a16="http://schemas.microsoft.com/office/drawing/2014/main" id="{03971B94-F68C-4714-942F-260F2FB53E73}"/>
              </a:ext>
            </a:extLst>
          </p:cNvPr>
          <p:cNvSpPr/>
          <p:nvPr/>
        </p:nvSpPr>
        <p:spPr>
          <a:xfrm>
            <a:off x="292099" y="3177039"/>
            <a:ext cx="8491173" cy="84967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b="1" kern="0" dirty="0">
                <a:solidFill>
                  <a:prstClr val="black">
                    <a:lumMod val="75000"/>
                    <a:lumOff val="25000"/>
                  </a:prstClr>
                </a:solidFill>
                <a:latin typeface="微軟正黑體" panose="020B0604030504040204" pitchFamily="34" charset="-120"/>
                <a:ea typeface="微軟正黑體" panose="020B0604030504040204" pitchFamily="34" charset="-120"/>
              </a:rPr>
              <a:t>智慧三甲</a:t>
            </a:r>
            <a:r>
              <a:rPr kumimoji="0" lang="zh-TW" altLang="en-US" sz="1600" b="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 邱証澤</a:t>
            </a:r>
            <a:r>
              <a:rPr kumimoji="0" lang="en-US" altLang="zh-TW" sz="1600" b="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a:t>
            </a:r>
            <a:r>
              <a:rPr kumimoji="0" lang="zh-TW" altLang="en-US" sz="1600" b="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 這次期末報告，很感謝學長他們扛下大部分程式設計的地方，也謝謝他們願意收留我， 而這次期末也讓我知道上課要認真，不然能幫上忙的地方很少。</a:t>
            </a:r>
            <a:endParaRPr kumimoji="0" lang="en-US" altLang="ko-KR" sz="1600" b="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endParaRPr>
          </a:p>
        </p:txBody>
      </p:sp>
      <p:sp>
        <p:nvSpPr>
          <p:cNvPr id="13" name="사각형: 둥근 모서리 5">
            <a:extLst>
              <a:ext uri="{FF2B5EF4-FFF2-40B4-BE49-F238E27FC236}">
                <a16:creationId xmlns:a16="http://schemas.microsoft.com/office/drawing/2014/main" id="{0BDBE039-30AA-4EE7-89C7-8A729BC1745D}"/>
              </a:ext>
            </a:extLst>
          </p:cNvPr>
          <p:cNvSpPr/>
          <p:nvPr/>
        </p:nvSpPr>
        <p:spPr>
          <a:xfrm>
            <a:off x="292099" y="4308456"/>
            <a:ext cx="8491173" cy="84967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b="1" kern="0" dirty="0">
                <a:solidFill>
                  <a:prstClr val="black">
                    <a:lumMod val="75000"/>
                    <a:lumOff val="25000"/>
                  </a:prstClr>
                </a:solidFill>
                <a:latin typeface="微軟正黑體" panose="020B0604030504040204" pitchFamily="34" charset="-120"/>
                <a:ea typeface="微軟正黑體" panose="020B0604030504040204" pitchFamily="34" charset="-120"/>
              </a:rPr>
              <a:t>智慧三甲 </a:t>
            </a:r>
            <a:r>
              <a:rPr kumimoji="0" lang="zh-TW" altLang="en-US" sz="1600" b="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蔡友智</a:t>
            </a:r>
            <a:r>
              <a:rPr kumimoji="0" lang="en-US" altLang="zh-TW" sz="1600" b="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a:t>
            </a:r>
            <a:r>
              <a:rPr kumimoji="0" lang="zh-TW" altLang="en-US" sz="1600" b="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這次期末報告讓我知道不要在別人分組時還沒來上課，也體會到平時有沒有認真上課同學是看得出來的，如果過於懶散，那再要好的同學也不會想跟你同組，而且幫上忙的地方也太少了。</a:t>
            </a:r>
            <a:endParaRPr kumimoji="0" lang="en-US" altLang="ko-KR" sz="1600" b="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endParaRPr>
          </a:p>
        </p:txBody>
      </p:sp>
      <p:sp>
        <p:nvSpPr>
          <p:cNvPr id="14" name="사각형: 둥근 모서리 5">
            <a:extLst>
              <a:ext uri="{FF2B5EF4-FFF2-40B4-BE49-F238E27FC236}">
                <a16:creationId xmlns:a16="http://schemas.microsoft.com/office/drawing/2014/main" id="{D79AC16D-C559-479F-BFA5-0E7C3F19EC78}"/>
              </a:ext>
            </a:extLst>
          </p:cNvPr>
          <p:cNvSpPr/>
          <p:nvPr/>
        </p:nvSpPr>
        <p:spPr>
          <a:xfrm>
            <a:off x="292099" y="5448521"/>
            <a:ext cx="8491173" cy="100261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b="1" kern="0" dirty="0">
                <a:solidFill>
                  <a:prstClr val="black">
                    <a:lumMod val="75000"/>
                    <a:lumOff val="25000"/>
                  </a:prstClr>
                </a:solidFill>
                <a:latin typeface="微軟正黑體" panose="020B0604030504040204" pitchFamily="34" charset="-120"/>
                <a:ea typeface="微軟正黑體" panose="020B0604030504040204" pitchFamily="34" charset="-120"/>
              </a:rPr>
              <a:t>智慧三甲 </a:t>
            </a:r>
            <a:r>
              <a:rPr kumimoji="0" lang="zh-TW" altLang="en-US" sz="1600" b="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曾柏誠</a:t>
            </a:r>
            <a:r>
              <a:rPr kumimoji="0" lang="en-US" altLang="zh-TW" sz="1600" b="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a:t>
            </a:r>
            <a:r>
              <a:rPr kumimoji="0" lang="zh-TW" altLang="en-US" sz="1600" b="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 </a:t>
            </a:r>
            <a:r>
              <a:rPr lang="zh-TW" altLang="en-US" sz="1600" b="1" kern="0" dirty="0">
                <a:solidFill>
                  <a:prstClr val="black">
                    <a:lumMod val="75000"/>
                    <a:lumOff val="25000"/>
                  </a:prstClr>
                </a:solidFill>
                <a:latin typeface="微軟正黑體" panose="020B0604030504040204" pitchFamily="34" charset="-120"/>
                <a:ea typeface="微軟正黑體" panose="020B0604030504040204" pitchFamily="34" charset="-120"/>
              </a:rPr>
              <a:t>這次期末報告心有餘而力不足，因為自己前兩年程式沒有認真學習導致落後別人太多要補足的地方太多，所以沒能幫上學長很多忙，也很感謝學長的幫忙，之後會好好認真學習程式的。</a:t>
            </a:r>
            <a:endParaRPr kumimoji="0" lang="en-US" altLang="ko-KR" sz="1600" b="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5207289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9ECF1"/>
        </a:solidFill>
        <a:effectLst/>
      </p:bgPr>
    </p:bg>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3B0C0C12-C77E-406C-8035-14F1E9A640C1}"/>
              </a:ext>
            </a:extLst>
          </p:cNvPr>
          <p:cNvSpPr/>
          <p:nvPr/>
        </p:nvSpPr>
        <p:spPr>
          <a:xfrm>
            <a:off x="0" y="2749098"/>
            <a:ext cx="12192000" cy="1325563"/>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r>
              <a:rPr lang="zh-TW" altLang="en-US" sz="3200" b="1" i="1" kern="0" dirty="0">
                <a:solidFill>
                  <a:prstClr val="black">
                    <a:lumMod val="75000"/>
                    <a:lumOff val="25000"/>
                  </a:prstClr>
                </a:solidFill>
                <a:latin typeface="微軟正黑體" panose="020B0604030504040204" pitchFamily="34" charset="-120"/>
                <a:ea typeface="微軟正黑體" panose="020B0604030504040204" pitchFamily="34" charset="-120"/>
              </a:rPr>
              <a:t>一、貪吃蛇</a:t>
            </a:r>
          </a:p>
        </p:txBody>
      </p:sp>
    </p:spTree>
    <p:extLst>
      <p:ext uri="{BB962C8B-B14F-4D97-AF65-F5344CB8AC3E}">
        <p14:creationId xmlns:p14="http://schemas.microsoft.com/office/powerpoint/2010/main" val="340307522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9ECF1"/>
        </a:solidFill>
        <a:effectLst/>
      </p:bgPr>
    </p:bg>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3B0C0C12-C77E-406C-8035-14F1E9A640C1}"/>
              </a:ext>
            </a:extLst>
          </p:cNvPr>
          <p:cNvSpPr/>
          <p:nvPr/>
        </p:nvSpPr>
        <p:spPr>
          <a:xfrm>
            <a:off x="292100" y="308161"/>
            <a:ext cx="11607800" cy="684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000" b="1" i="1" kern="0" dirty="0">
                <a:solidFill>
                  <a:prstClr val="black">
                    <a:lumMod val="75000"/>
                    <a:lumOff val="25000"/>
                  </a:prstClr>
                </a:solidFill>
                <a:latin typeface="微軟正黑體" panose="020B0604030504040204" pitchFamily="34" charset="-120"/>
                <a:ea typeface="微軟正黑體" panose="020B0604030504040204" pitchFamily="34" charset="-120"/>
              </a:rPr>
              <a:t>1.1</a:t>
            </a:r>
            <a:r>
              <a:rPr lang="zh-TW" altLang="en-US" sz="3000" b="1" i="1" kern="0" dirty="0">
                <a:solidFill>
                  <a:prstClr val="black">
                    <a:lumMod val="75000"/>
                    <a:lumOff val="25000"/>
                  </a:prstClr>
                </a:solidFill>
                <a:latin typeface="微軟正黑體" panose="020B0604030504040204" pitchFamily="34" charset="-120"/>
                <a:ea typeface="微軟正黑體" panose="020B0604030504040204" pitchFamily="34" charset="-120"/>
              </a:rPr>
              <a:t> 遊戲介紹</a:t>
            </a:r>
            <a:endParaRPr kumimoji="0" lang="en-US" altLang="ko-KR" sz="30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endParaRPr>
          </a:p>
        </p:txBody>
      </p:sp>
      <p:pic>
        <p:nvPicPr>
          <p:cNvPr id="3" name="圖片 2">
            <a:extLst>
              <a:ext uri="{FF2B5EF4-FFF2-40B4-BE49-F238E27FC236}">
                <a16:creationId xmlns:a16="http://schemas.microsoft.com/office/drawing/2014/main" id="{85027A1F-B4C0-487C-8F97-4467EA0B13B6}"/>
              </a:ext>
            </a:extLst>
          </p:cNvPr>
          <p:cNvPicPr>
            <a:picLocks noChangeAspect="1"/>
          </p:cNvPicPr>
          <p:nvPr/>
        </p:nvPicPr>
        <p:blipFill rotWithShape="1">
          <a:blip r:embed="rId2"/>
          <a:srcRect t="2109"/>
          <a:stretch/>
        </p:blipFill>
        <p:spPr>
          <a:xfrm>
            <a:off x="292100" y="3429000"/>
            <a:ext cx="9004041" cy="2119795"/>
          </a:xfrm>
          <a:prstGeom prst="rect">
            <a:avLst/>
          </a:prstGeom>
        </p:spPr>
      </p:pic>
      <p:pic>
        <p:nvPicPr>
          <p:cNvPr id="5" name="圖片 4" descr="一張含有 文字 的圖片&#10;&#10;自動產生的描述">
            <a:extLst>
              <a:ext uri="{FF2B5EF4-FFF2-40B4-BE49-F238E27FC236}">
                <a16:creationId xmlns:a16="http://schemas.microsoft.com/office/drawing/2014/main" id="{EB173BE2-2632-410C-908A-35439372B6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2579" y="3660804"/>
            <a:ext cx="2517321" cy="1887991"/>
          </a:xfrm>
          <a:prstGeom prst="rect">
            <a:avLst/>
          </a:prstGeom>
        </p:spPr>
      </p:pic>
      <p:sp>
        <p:nvSpPr>
          <p:cNvPr id="7" name="사각형: 둥근 모서리 5">
            <a:extLst>
              <a:ext uri="{FF2B5EF4-FFF2-40B4-BE49-F238E27FC236}">
                <a16:creationId xmlns:a16="http://schemas.microsoft.com/office/drawing/2014/main" id="{C6CF0462-A57C-4C18-A60D-F450B6EA29D1}"/>
              </a:ext>
            </a:extLst>
          </p:cNvPr>
          <p:cNvSpPr/>
          <p:nvPr/>
        </p:nvSpPr>
        <p:spPr>
          <a:xfrm>
            <a:off x="292100" y="1539479"/>
            <a:ext cx="8491173" cy="5429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000" b="1" kern="0" dirty="0">
                <a:solidFill>
                  <a:prstClr val="black">
                    <a:lumMod val="75000"/>
                    <a:lumOff val="25000"/>
                  </a:prstClr>
                </a:solidFill>
                <a:latin typeface="微軟正黑體" panose="020B0604030504040204" pitchFamily="34" charset="-120"/>
                <a:ea typeface="微軟正黑體" panose="020B0604030504040204" pitchFamily="34" charset="-120"/>
              </a:rPr>
              <a:t> 玩家操縱一條蛇的頭部</a:t>
            </a:r>
            <a:r>
              <a:rPr lang="en-US" altLang="zh-TW" sz="2000" b="1" kern="0" dirty="0">
                <a:solidFill>
                  <a:prstClr val="black">
                    <a:lumMod val="75000"/>
                    <a:lumOff val="25000"/>
                  </a:prstClr>
                </a:solidFill>
                <a:latin typeface="微軟正黑體" panose="020B0604030504040204" pitchFamily="34" charset="-120"/>
                <a:ea typeface="微軟正黑體" panose="020B0604030504040204" pitchFamily="34" charset="-120"/>
              </a:rPr>
              <a:t>(</a:t>
            </a:r>
            <a:r>
              <a:rPr lang="zh-TW" altLang="en-US" sz="2000" b="1" kern="0" dirty="0">
                <a:solidFill>
                  <a:prstClr val="black">
                    <a:lumMod val="75000"/>
                    <a:lumOff val="25000"/>
                  </a:prstClr>
                </a:solidFill>
                <a:latin typeface="微軟正黑體" panose="020B0604030504040204" pitchFamily="34" charset="-120"/>
                <a:ea typeface="微軟正黑體" panose="020B0604030504040204" pitchFamily="34" charset="-120"/>
              </a:rPr>
              <a:t>上下左右</a:t>
            </a:r>
            <a:r>
              <a:rPr lang="en-US" altLang="zh-TW" sz="2000" b="1" kern="0" dirty="0">
                <a:solidFill>
                  <a:prstClr val="black">
                    <a:lumMod val="75000"/>
                    <a:lumOff val="25000"/>
                  </a:prstClr>
                </a:solidFill>
                <a:latin typeface="微軟正黑體" panose="020B0604030504040204" pitchFamily="34" charset="-120"/>
                <a:ea typeface="微軟正黑體" panose="020B0604030504040204" pitchFamily="34" charset="-120"/>
              </a:rPr>
              <a:t>)</a:t>
            </a:r>
            <a:r>
              <a:rPr lang="zh-TW" altLang="en-US" sz="2000" b="1" kern="0" dirty="0">
                <a:solidFill>
                  <a:prstClr val="black">
                    <a:lumMod val="75000"/>
                    <a:lumOff val="25000"/>
                  </a:prstClr>
                </a:solidFill>
                <a:latin typeface="微軟正黑體" panose="020B0604030504040204" pitchFamily="34" charset="-120"/>
                <a:ea typeface="微軟正黑體" panose="020B0604030504040204" pitchFamily="34" charset="-120"/>
              </a:rPr>
              <a:t>，隨著吃到豆子身體變長，速度變快。</a:t>
            </a:r>
            <a:endParaRPr kumimoji="0" lang="en-US" altLang="ko-KR" sz="600" b="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endParaRPr>
          </a:p>
        </p:txBody>
      </p:sp>
      <p:sp>
        <p:nvSpPr>
          <p:cNvPr id="9" name="文字方塊 8">
            <a:extLst>
              <a:ext uri="{FF2B5EF4-FFF2-40B4-BE49-F238E27FC236}">
                <a16:creationId xmlns:a16="http://schemas.microsoft.com/office/drawing/2014/main" id="{A6E07432-6298-471E-8035-9E6DFEDDE6BB}"/>
              </a:ext>
            </a:extLst>
          </p:cNvPr>
          <p:cNvSpPr txBox="1"/>
          <p:nvPr/>
        </p:nvSpPr>
        <p:spPr>
          <a:xfrm>
            <a:off x="6632196" y="6564654"/>
            <a:ext cx="5543026" cy="276999"/>
          </a:xfrm>
          <a:prstGeom prst="rect">
            <a:avLst/>
          </a:prstGeom>
          <a:noFill/>
          <a:ln>
            <a:solidFill>
              <a:srgbClr val="FF0000"/>
            </a:solidFill>
          </a:ln>
        </p:spPr>
        <p:txBody>
          <a:bodyPr wrap="square">
            <a:spAutoFit/>
          </a:bodyPr>
          <a:lstStyle/>
          <a:p>
            <a:pPr algn="ctr"/>
            <a:r>
              <a:rPr lang="zh-TW" altLang="en-US" sz="1200" kern="0" dirty="0">
                <a:solidFill>
                  <a:prstClr val="black">
                    <a:lumMod val="75000"/>
                    <a:lumOff val="25000"/>
                  </a:prstClr>
                </a:solidFill>
                <a:latin typeface="微軟正黑體" panose="020B0604030504040204" pitchFamily="34" charset="-120"/>
                <a:ea typeface="微軟正黑體" panose="020B0604030504040204" pitchFamily="34" charset="-120"/>
              </a:rPr>
              <a:t>引用</a:t>
            </a:r>
            <a:r>
              <a:rPr lang="en-US" altLang="zh-TW" sz="1200" kern="0" dirty="0">
                <a:solidFill>
                  <a:prstClr val="black">
                    <a:lumMod val="75000"/>
                    <a:lumOff val="25000"/>
                  </a:prstClr>
                </a:solidFill>
                <a:latin typeface="微軟正黑體" panose="020B0604030504040204" pitchFamily="34" charset="-120"/>
                <a:ea typeface="微軟正黑體" panose="020B0604030504040204" pitchFamily="34" charset="-120"/>
              </a:rPr>
              <a:t>:</a:t>
            </a:r>
            <a:r>
              <a:rPr lang="zh-TW" altLang="en-US" sz="1200" kern="0" dirty="0">
                <a:solidFill>
                  <a:prstClr val="black">
                    <a:lumMod val="75000"/>
                    <a:lumOff val="25000"/>
                  </a:prstClr>
                </a:solidFill>
                <a:latin typeface="微軟正黑體" panose="020B0604030504040204" pitchFamily="34" charset="-120"/>
                <a:ea typeface="微軟正黑體" panose="020B0604030504040204" pitchFamily="34" charset="-120"/>
              </a:rPr>
              <a:t> </a:t>
            </a:r>
            <a:r>
              <a:rPr lang="en-US" altLang="zh-TW" sz="1200" kern="0" dirty="0">
                <a:solidFill>
                  <a:prstClr val="black">
                    <a:lumMod val="75000"/>
                    <a:lumOff val="25000"/>
                  </a:prstClr>
                </a:solidFill>
                <a:latin typeface="微軟正黑體" panose="020B0604030504040204" pitchFamily="34" charset="-120"/>
                <a:ea typeface="微軟正黑體" panose="020B0604030504040204" pitchFamily="34" charset="-120"/>
              </a:rPr>
              <a:t>https://zh.wikipedia.org/wiki/%E8%B4%AA%E9%A3%9F%E8%9B%87</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86148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9ECF1"/>
        </a:solidFill>
        <a:effectLst/>
      </p:bgPr>
    </p:bg>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3B0C0C12-C77E-406C-8035-14F1E9A640C1}"/>
              </a:ext>
            </a:extLst>
          </p:cNvPr>
          <p:cNvSpPr/>
          <p:nvPr/>
        </p:nvSpPr>
        <p:spPr>
          <a:xfrm>
            <a:off x="292100" y="308161"/>
            <a:ext cx="11607800" cy="684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1.2</a:t>
            </a:r>
            <a:r>
              <a:rPr kumimoji="0" lang="zh-TW" altLang="en-US"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 遊戲</a:t>
            </a:r>
            <a:r>
              <a:rPr lang="zh-TW" altLang="en-US" sz="3000" b="1" i="1" kern="0" dirty="0">
                <a:solidFill>
                  <a:prstClr val="black">
                    <a:lumMod val="75000"/>
                    <a:lumOff val="25000"/>
                  </a:prstClr>
                </a:solidFill>
                <a:latin typeface="微軟正黑體" panose="020B0604030504040204" pitchFamily="34" charset="-120"/>
                <a:ea typeface="微軟正黑體" panose="020B0604030504040204" pitchFamily="34" charset="-120"/>
              </a:rPr>
              <a:t>介面</a:t>
            </a:r>
            <a:endParaRPr kumimoji="0" lang="en-US" altLang="ko-KR" sz="30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endParaRPr>
          </a:p>
        </p:txBody>
      </p:sp>
      <p:sp>
        <p:nvSpPr>
          <p:cNvPr id="64" name="한쪽 모서리가 둥근 사각형 60">
            <a:extLst>
              <a:ext uri="{FF2B5EF4-FFF2-40B4-BE49-F238E27FC236}">
                <a16:creationId xmlns:a16="http://schemas.microsoft.com/office/drawing/2014/main" id="{AFB0B930-540F-47FF-AC56-496DF3224B46}"/>
              </a:ext>
            </a:extLst>
          </p:cNvPr>
          <p:cNvSpPr/>
          <p:nvPr/>
        </p:nvSpPr>
        <p:spPr>
          <a:xfrm>
            <a:off x="374203" y="2142836"/>
            <a:ext cx="2233275" cy="3999346"/>
          </a:xfrm>
          <a:prstGeom prst="round1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微軟正黑體" panose="020B0604030504040204" pitchFamily="34" charset="-120"/>
            </a:endParaRPr>
          </a:p>
        </p:txBody>
      </p:sp>
      <p:sp>
        <p:nvSpPr>
          <p:cNvPr id="70" name="한쪽 모서리가 둥근 사각형 60">
            <a:extLst>
              <a:ext uri="{FF2B5EF4-FFF2-40B4-BE49-F238E27FC236}">
                <a16:creationId xmlns:a16="http://schemas.microsoft.com/office/drawing/2014/main" id="{8B900BE8-4C63-4D17-A626-64E5A8E92AC7}"/>
              </a:ext>
            </a:extLst>
          </p:cNvPr>
          <p:cNvSpPr/>
          <p:nvPr/>
        </p:nvSpPr>
        <p:spPr>
          <a:xfrm>
            <a:off x="3458707" y="2142836"/>
            <a:ext cx="2233275" cy="3999346"/>
          </a:xfrm>
          <a:prstGeom prst="round1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微軟正黑體" panose="020B0604030504040204" pitchFamily="34" charset="-120"/>
            </a:endParaRPr>
          </a:p>
        </p:txBody>
      </p:sp>
      <p:sp>
        <p:nvSpPr>
          <p:cNvPr id="76" name="한쪽 모서리가 둥근 사각형 60">
            <a:extLst>
              <a:ext uri="{FF2B5EF4-FFF2-40B4-BE49-F238E27FC236}">
                <a16:creationId xmlns:a16="http://schemas.microsoft.com/office/drawing/2014/main" id="{B616AEEA-A6CC-4C58-94D0-9D0CB638CB83}"/>
              </a:ext>
            </a:extLst>
          </p:cNvPr>
          <p:cNvSpPr/>
          <p:nvPr/>
        </p:nvSpPr>
        <p:spPr>
          <a:xfrm>
            <a:off x="6562031" y="2142836"/>
            <a:ext cx="2233275" cy="3999346"/>
          </a:xfrm>
          <a:prstGeom prst="round1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微軟正黑體" panose="020B0604030504040204" pitchFamily="34" charset="-120"/>
            </a:endParaRPr>
          </a:p>
        </p:txBody>
      </p:sp>
      <p:sp>
        <p:nvSpPr>
          <p:cNvPr id="82" name="한쪽 모서리가 둥근 사각형 60">
            <a:extLst>
              <a:ext uri="{FF2B5EF4-FFF2-40B4-BE49-F238E27FC236}">
                <a16:creationId xmlns:a16="http://schemas.microsoft.com/office/drawing/2014/main" id="{2D81C0BE-BC4D-4124-A29C-4EA785DE93C9}"/>
              </a:ext>
            </a:extLst>
          </p:cNvPr>
          <p:cNvSpPr/>
          <p:nvPr/>
        </p:nvSpPr>
        <p:spPr>
          <a:xfrm>
            <a:off x="9666625" y="2142836"/>
            <a:ext cx="2233275" cy="3999346"/>
          </a:xfrm>
          <a:prstGeom prst="round1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微軟正黑體" panose="020B0604030504040204" pitchFamily="34" charset="-120"/>
            </a:endParaRPr>
          </a:p>
        </p:txBody>
      </p:sp>
      <p:pic>
        <p:nvPicPr>
          <p:cNvPr id="5" name="圖片 4">
            <a:extLst>
              <a:ext uri="{FF2B5EF4-FFF2-40B4-BE49-F238E27FC236}">
                <a16:creationId xmlns:a16="http://schemas.microsoft.com/office/drawing/2014/main" id="{403771CD-77E2-4B9F-AF2F-1255EB21F9FD}"/>
              </a:ext>
            </a:extLst>
          </p:cNvPr>
          <p:cNvPicPr>
            <a:picLocks noChangeAspect="1"/>
          </p:cNvPicPr>
          <p:nvPr/>
        </p:nvPicPr>
        <p:blipFill>
          <a:blip r:embed="rId3"/>
          <a:stretch>
            <a:fillRect/>
          </a:stretch>
        </p:blipFill>
        <p:spPr>
          <a:xfrm>
            <a:off x="375477" y="2442482"/>
            <a:ext cx="2232000" cy="3555558"/>
          </a:xfrm>
          <a:prstGeom prst="rect">
            <a:avLst/>
          </a:prstGeom>
        </p:spPr>
      </p:pic>
      <p:pic>
        <p:nvPicPr>
          <p:cNvPr id="8" name="圖片 7">
            <a:extLst>
              <a:ext uri="{FF2B5EF4-FFF2-40B4-BE49-F238E27FC236}">
                <a16:creationId xmlns:a16="http://schemas.microsoft.com/office/drawing/2014/main" id="{FDFDEED6-BE20-413B-979E-4435FB07E967}"/>
              </a:ext>
            </a:extLst>
          </p:cNvPr>
          <p:cNvPicPr>
            <a:picLocks noChangeAspect="1"/>
          </p:cNvPicPr>
          <p:nvPr/>
        </p:nvPicPr>
        <p:blipFill rotWithShape="1">
          <a:blip r:embed="rId4"/>
          <a:srcRect t="585"/>
          <a:stretch/>
        </p:blipFill>
        <p:spPr>
          <a:xfrm>
            <a:off x="3461435" y="2442482"/>
            <a:ext cx="2232000" cy="3558684"/>
          </a:xfrm>
          <a:prstGeom prst="rect">
            <a:avLst/>
          </a:prstGeom>
        </p:spPr>
      </p:pic>
      <p:grpSp>
        <p:nvGrpSpPr>
          <p:cNvPr id="65" name="그룹 61">
            <a:extLst>
              <a:ext uri="{FF2B5EF4-FFF2-40B4-BE49-F238E27FC236}">
                <a16:creationId xmlns:a16="http://schemas.microsoft.com/office/drawing/2014/main" id="{8DEDA498-D887-4771-84C8-D446DF1611AB}"/>
              </a:ext>
            </a:extLst>
          </p:cNvPr>
          <p:cNvGrpSpPr/>
          <p:nvPr/>
        </p:nvGrpSpPr>
        <p:grpSpPr>
          <a:xfrm>
            <a:off x="354114" y="5890022"/>
            <a:ext cx="2253364" cy="415600"/>
            <a:chOff x="9749295" y="2057983"/>
            <a:chExt cx="4178739" cy="737288"/>
          </a:xfrm>
        </p:grpSpPr>
        <p:sp>
          <p:nvSpPr>
            <p:cNvPr id="66" name="모서리가 둥근 직사각형 62">
              <a:extLst>
                <a:ext uri="{FF2B5EF4-FFF2-40B4-BE49-F238E27FC236}">
                  <a16:creationId xmlns:a16="http://schemas.microsoft.com/office/drawing/2014/main" id="{7DC9F501-4849-47DC-86D9-2561F4CC40E5}"/>
                </a:ext>
              </a:extLst>
            </p:cNvPr>
            <p:cNvSpPr/>
            <p:nvPr/>
          </p:nvSpPr>
          <p:spPr>
            <a:xfrm>
              <a:off x="9786550" y="2062977"/>
              <a:ext cx="4141484" cy="732294"/>
            </a:xfrm>
            <a:prstGeom prst="roundRect">
              <a:avLst>
                <a:gd name="adj" fmla="val 50000"/>
              </a:avLst>
            </a:prstGeom>
            <a:solidFill>
              <a:srgbClr val="3D5E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prstClr val="white"/>
                  </a:solidFill>
                  <a:latin typeface="微軟正黑體" panose="020B0604030504040204" pitchFamily="34" charset="-120"/>
                  <a:ea typeface="微軟正黑體" panose="020B0604030504040204" pitchFamily="34" charset="-120"/>
                </a:rPr>
                <a:t> 首頁</a:t>
              </a:r>
              <a:endParaRPr lang="en-US" altLang="ko-KR" sz="2400" b="1" dirty="0">
                <a:solidFill>
                  <a:prstClr val="white"/>
                </a:solidFill>
                <a:latin typeface="微軟正黑體" panose="020B0604030504040204" pitchFamily="34" charset="-120"/>
                <a:ea typeface="微軟正黑體" panose="020B0604030504040204" pitchFamily="34" charset="-120"/>
              </a:endParaRPr>
            </a:p>
          </p:txBody>
        </p:sp>
        <p:sp>
          <p:nvSpPr>
            <p:cNvPr id="67" name="타원 63">
              <a:extLst>
                <a:ext uri="{FF2B5EF4-FFF2-40B4-BE49-F238E27FC236}">
                  <a16:creationId xmlns:a16="http://schemas.microsoft.com/office/drawing/2014/main" id="{E6444D82-BB7D-4FFB-8B35-8FF98E5A77CA}"/>
                </a:ext>
              </a:extLst>
            </p:cNvPr>
            <p:cNvSpPr/>
            <p:nvPr/>
          </p:nvSpPr>
          <p:spPr>
            <a:xfrm>
              <a:off x="9749295" y="2057983"/>
              <a:ext cx="767740" cy="732296"/>
            </a:xfrm>
            <a:prstGeom prst="ellipse">
              <a:avLst/>
            </a:prstGeom>
            <a:solidFill>
              <a:schemeClr val="bg1"/>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200" b="1" dirty="0">
                  <a:solidFill>
                    <a:srgbClr val="3D5EDF"/>
                  </a:solidFill>
                  <a:latin typeface="微軟正黑體" panose="020B0604030504040204" pitchFamily="34" charset="-120"/>
                  <a:ea typeface="微軟正黑體" panose="020B0604030504040204" pitchFamily="34" charset="-120"/>
                </a:rPr>
                <a:t>01</a:t>
              </a:r>
              <a:endParaRPr lang="ko-KR" altLang="en-US" sz="1200" b="1" dirty="0">
                <a:solidFill>
                  <a:srgbClr val="3D5EDF"/>
                </a:solidFill>
                <a:latin typeface="微軟正黑體" panose="020B0604030504040204" pitchFamily="34" charset="-120"/>
              </a:endParaRPr>
            </a:p>
          </p:txBody>
        </p:sp>
      </p:grpSp>
      <p:grpSp>
        <p:nvGrpSpPr>
          <p:cNvPr id="71" name="그룹 61">
            <a:extLst>
              <a:ext uri="{FF2B5EF4-FFF2-40B4-BE49-F238E27FC236}">
                <a16:creationId xmlns:a16="http://schemas.microsoft.com/office/drawing/2014/main" id="{34F066CE-266E-47FA-B756-7BB607D37D96}"/>
              </a:ext>
            </a:extLst>
          </p:cNvPr>
          <p:cNvGrpSpPr/>
          <p:nvPr/>
        </p:nvGrpSpPr>
        <p:grpSpPr>
          <a:xfrm>
            <a:off x="3458707" y="5892836"/>
            <a:ext cx="2253363" cy="415600"/>
            <a:chOff x="9749295" y="2057983"/>
            <a:chExt cx="4178739" cy="737288"/>
          </a:xfrm>
        </p:grpSpPr>
        <p:sp>
          <p:nvSpPr>
            <p:cNvPr id="72" name="모서리가 둥근 직사각형 62">
              <a:extLst>
                <a:ext uri="{FF2B5EF4-FFF2-40B4-BE49-F238E27FC236}">
                  <a16:creationId xmlns:a16="http://schemas.microsoft.com/office/drawing/2014/main" id="{DC9411EE-0D5C-4600-8781-FE466F846EF9}"/>
                </a:ext>
              </a:extLst>
            </p:cNvPr>
            <p:cNvSpPr/>
            <p:nvPr/>
          </p:nvSpPr>
          <p:spPr>
            <a:xfrm>
              <a:off x="9786550" y="2062977"/>
              <a:ext cx="4141484" cy="732294"/>
            </a:xfrm>
            <a:prstGeom prst="roundRect">
              <a:avLst>
                <a:gd name="adj" fmla="val 50000"/>
              </a:avLst>
            </a:prstGeom>
            <a:solidFill>
              <a:srgbClr val="3D5E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prstClr val="white"/>
                  </a:solidFill>
                  <a:latin typeface="微軟正黑體" panose="020B0604030504040204" pitchFamily="34" charset="-120"/>
                  <a:ea typeface="微軟正黑體" panose="020B0604030504040204" pitchFamily="34" charset="-120"/>
                </a:rPr>
                <a:t> 遊戲畫面</a:t>
              </a:r>
              <a:endParaRPr lang="en-US" altLang="ko-KR" sz="2400" b="1" dirty="0">
                <a:solidFill>
                  <a:prstClr val="white"/>
                </a:solidFill>
                <a:latin typeface="微軟正黑體" panose="020B0604030504040204" pitchFamily="34" charset="-120"/>
                <a:ea typeface="微軟正黑體" panose="020B0604030504040204" pitchFamily="34" charset="-120"/>
              </a:endParaRPr>
            </a:p>
          </p:txBody>
        </p:sp>
        <p:sp>
          <p:nvSpPr>
            <p:cNvPr id="73" name="타원 63">
              <a:extLst>
                <a:ext uri="{FF2B5EF4-FFF2-40B4-BE49-F238E27FC236}">
                  <a16:creationId xmlns:a16="http://schemas.microsoft.com/office/drawing/2014/main" id="{16452083-DF9C-4558-9404-96424264268E}"/>
                </a:ext>
              </a:extLst>
            </p:cNvPr>
            <p:cNvSpPr/>
            <p:nvPr/>
          </p:nvSpPr>
          <p:spPr>
            <a:xfrm>
              <a:off x="9749295" y="2057983"/>
              <a:ext cx="767740" cy="732296"/>
            </a:xfrm>
            <a:prstGeom prst="ellipse">
              <a:avLst/>
            </a:prstGeom>
            <a:solidFill>
              <a:schemeClr val="bg1"/>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200" b="1" dirty="0">
                  <a:solidFill>
                    <a:srgbClr val="3D5EDF"/>
                  </a:solidFill>
                  <a:latin typeface="微軟正黑體" panose="020B0604030504040204" pitchFamily="34" charset="-120"/>
                  <a:ea typeface="微軟正黑體" panose="020B0604030504040204" pitchFamily="34" charset="-120"/>
                </a:rPr>
                <a:t>0</a:t>
              </a:r>
              <a:r>
                <a:rPr lang="en-US" altLang="zh-TW" sz="1200" b="1" dirty="0">
                  <a:solidFill>
                    <a:srgbClr val="3D5EDF"/>
                  </a:solidFill>
                  <a:latin typeface="微軟正黑體" panose="020B0604030504040204" pitchFamily="34" charset="-120"/>
                  <a:ea typeface="微軟正黑體" panose="020B0604030504040204" pitchFamily="34" charset="-120"/>
                </a:rPr>
                <a:t>2</a:t>
              </a:r>
              <a:endParaRPr lang="ko-KR" altLang="en-US" sz="1200" b="1" dirty="0">
                <a:solidFill>
                  <a:srgbClr val="3D5EDF"/>
                </a:solidFill>
                <a:latin typeface="微軟正黑體" panose="020B0604030504040204" pitchFamily="34" charset="-120"/>
              </a:endParaRPr>
            </a:p>
          </p:txBody>
        </p:sp>
      </p:grpSp>
      <p:pic>
        <p:nvPicPr>
          <p:cNvPr id="10" name="圖片 9">
            <a:extLst>
              <a:ext uri="{FF2B5EF4-FFF2-40B4-BE49-F238E27FC236}">
                <a16:creationId xmlns:a16="http://schemas.microsoft.com/office/drawing/2014/main" id="{C070B177-74BC-4A62-8BBB-B6DBC4C2114B}"/>
              </a:ext>
            </a:extLst>
          </p:cNvPr>
          <p:cNvPicPr>
            <a:picLocks noChangeAspect="1"/>
          </p:cNvPicPr>
          <p:nvPr/>
        </p:nvPicPr>
        <p:blipFill>
          <a:blip r:embed="rId5"/>
          <a:stretch>
            <a:fillRect/>
          </a:stretch>
        </p:blipFill>
        <p:spPr>
          <a:xfrm>
            <a:off x="6568325" y="2442481"/>
            <a:ext cx="2232000" cy="3555559"/>
          </a:xfrm>
          <a:prstGeom prst="rect">
            <a:avLst/>
          </a:prstGeom>
        </p:spPr>
      </p:pic>
      <p:grpSp>
        <p:nvGrpSpPr>
          <p:cNvPr id="77" name="그룹 61">
            <a:extLst>
              <a:ext uri="{FF2B5EF4-FFF2-40B4-BE49-F238E27FC236}">
                <a16:creationId xmlns:a16="http://schemas.microsoft.com/office/drawing/2014/main" id="{40224C1D-4688-404F-A349-40DF00102F83}"/>
              </a:ext>
            </a:extLst>
          </p:cNvPr>
          <p:cNvGrpSpPr/>
          <p:nvPr/>
        </p:nvGrpSpPr>
        <p:grpSpPr>
          <a:xfrm>
            <a:off x="6562031" y="5890022"/>
            <a:ext cx="2253364" cy="415600"/>
            <a:chOff x="9749295" y="2057983"/>
            <a:chExt cx="4178739" cy="737288"/>
          </a:xfrm>
        </p:grpSpPr>
        <p:sp>
          <p:nvSpPr>
            <p:cNvPr id="78" name="모서리가 둥근 직사각형 62">
              <a:extLst>
                <a:ext uri="{FF2B5EF4-FFF2-40B4-BE49-F238E27FC236}">
                  <a16:creationId xmlns:a16="http://schemas.microsoft.com/office/drawing/2014/main" id="{DB13C677-40A3-4B85-8CA4-D259E44ED502}"/>
                </a:ext>
              </a:extLst>
            </p:cNvPr>
            <p:cNvSpPr/>
            <p:nvPr/>
          </p:nvSpPr>
          <p:spPr>
            <a:xfrm>
              <a:off x="9786550" y="2062977"/>
              <a:ext cx="4141484" cy="732294"/>
            </a:xfrm>
            <a:prstGeom prst="roundRect">
              <a:avLst>
                <a:gd name="adj" fmla="val 50000"/>
              </a:avLst>
            </a:prstGeom>
            <a:solidFill>
              <a:srgbClr val="3D5E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prstClr val="white"/>
                  </a:solidFill>
                  <a:latin typeface="微軟正黑體" panose="020B0604030504040204" pitchFamily="34" charset="-120"/>
                  <a:ea typeface="微軟正黑體" panose="020B0604030504040204" pitchFamily="34" charset="-120"/>
                </a:rPr>
                <a:t> 填寫紀錄</a:t>
              </a:r>
              <a:endParaRPr lang="en-US" altLang="ko-KR" sz="2400" b="1" dirty="0">
                <a:solidFill>
                  <a:prstClr val="white"/>
                </a:solidFill>
                <a:latin typeface="微軟正黑體" panose="020B0604030504040204" pitchFamily="34" charset="-120"/>
                <a:ea typeface="微軟正黑體" panose="020B0604030504040204" pitchFamily="34" charset="-120"/>
              </a:endParaRPr>
            </a:p>
          </p:txBody>
        </p:sp>
        <p:sp>
          <p:nvSpPr>
            <p:cNvPr id="79" name="타원 63">
              <a:extLst>
                <a:ext uri="{FF2B5EF4-FFF2-40B4-BE49-F238E27FC236}">
                  <a16:creationId xmlns:a16="http://schemas.microsoft.com/office/drawing/2014/main" id="{D6081F5A-2D19-4771-BE92-3B70B1253786}"/>
                </a:ext>
              </a:extLst>
            </p:cNvPr>
            <p:cNvSpPr/>
            <p:nvPr/>
          </p:nvSpPr>
          <p:spPr>
            <a:xfrm>
              <a:off x="9749295" y="2057983"/>
              <a:ext cx="767740" cy="732296"/>
            </a:xfrm>
            <a:prstGeom prst="ellipse">
              <a:avLst/>
            </a:prstGeom>
            <a:solidFill>
              <a:schemeClr val="bg1"/>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200" b="1" dirty="0">
                  <a:solidFill>
                    <a:srgbClr val="3D5EDF"/>
                  </a:solidFill>
                  <a:latin typeface="微軟正黑體" panose="020B0604030504040204" pitchFamily="34" charset="-120"/>
                  <a:ea typeface="微軟正黑體" panose="020B0604030504040204" pitchFamily="34" charset="-120"/>
                </a:rPr>
                <a:t>0</a:t>
              </a:r>
              <a:r>
                <a:rPr lang="en-US" altLang="zh-TW" sz="1200" b="1" dirty="0">
                  <a:solidFill>
                    <a:srgbClr val="3D5EDF"/>
                  </a:solidFill>
                  <a:latin typeface="微軟正黑體" panose="020B0604030504040204" pitchFamily="34" charset="-120"/>
                  <a:ea typeface="微軟正黑體" panose="020B0604030504040204" pitchFamily="34" charset="-120"/>
                </a:rPr>
                <a:t>3</a:t>
              </a:r>
              <a:endParaRPr lang="ko-KR" altLang="en-US" sz="1200" b="1" dirty="0">
                <a:solidFill>
                  <a:srgbClr val="3D5EDF"/>
                </a:solidFill>
                <a:latin typeface="微軟正黑體" panose="020B0604030504040204" pitchFamily="34" charset="-120"/>
              </a:endParaRPr>
            </a:p>
          </p:txBody>
        </p:sp>
      </p:grpSp>
      <p:pic>
        <p:nvPicPr>
          <p:cNvPr id="12" name="圖片 11">
            <a:extLst>
              <a:ext uri="{FF2B5EF4-FFF2-40B4-BE49-F238E27FC236}">
                <a16:creationId xmlns:a16="http://schemas.microsoft.com/office/drawing/2014/main" id="{97E05915-56C3-46D5-AEEC-212DD2D43E9F}"/>
              </a:ext>
            </a:extLst>
          </p:cNvPr>
          <p:cNvPicPr>
            <a:picLocks noChangeAspect="1"/>
          </p:cNvPicPr>
          <p:nvPr/>
        </p:nvPicPr>
        <p:blipFill rotWithShape="1">
          <a:blip r:embed="rId6"/>
          <a:srcRect t="3902"/>
          <a:stretch/>
        </p:blipFill>
        <p:spPr>
          <a:xfrm>
            <a:off x="9670376" y="2442480"/>
            <a:ext cx="2232000" cy="3555559"/>
          </a:xfrm>
          <a:prstGeom prst="rect">
            <a:avLst/>
          </a:prstGeom>
        </p:spPr>
      </p:pic>
      <p:grpSp>
        <p:nvGrpSpPr>
          <p:cNvPr id="83" name="그룹 61">
            <a:extLst>
              <a:ext uri="{FF2B5EF4-FFF2-40B4-BE49-F238E27FC236}">
                <a16:creationId xmlns:a16="http://schemas.microsoft.com/office/drawing/2014/main" id="{2151B78F-0B2A-44A7-BC41-46A5D70EB06A}"/>
              </a:ext>
            </a:extLst>
          </p:cNvPr>
          <p:cNvGrpSpPr/>
          <p:nvPr/>
        </p:nvGrpSpPr>
        <p:grpSpPr>
          <a:xfrm>
            <a:off x="9645267" y="5934382"/>
            <a:ext cx="2253364" cy="415600"/>
            <a:chOff x="9749295" y="2057983"/>
            <a:chExt cx="4178739" cy="737289"/>
          </a:xfrm>
        </p:grpSpPr>
        <p:sp>
          <p:nvSpPr>
            <p:cNvPr id="84" name="모서리가 둥근 직사각형 62">
              <a:extLst>
                <a:ext uri="{FF2B5EF4-FFF2-40B4-BE49-F238E27FC236}">
                  <a16:creationId xmlns:a16="http://schemas.microsoft.com/office/drawing/2014/main" id="{109DCA40-511C-4790-8C8A-5F03BCD1C9F8}"/>
                </a:ext>
              </a:extLst>
            </p:cNvPr>
            <p:cNvSpPr/>
            <p:nvPr/>
          </p:nvSpPr>
          <p:spPr>
            <a:xfrm>
              <a:off x="9786551" y="2062978"/>
              <a:ext cx="4141483" cy="732294"/>
            </a:xfrm>
            <a:prstGeom prst="roundRect">
              <a:avLst>
                <a:gd name="adj" fmla="val 50000"/>
              </a:avLst>
            </a:prstGeom>
            <a:solidFill>
              <a:srgbClr val="3D5E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prstClr val="white"/>
                  </a:solidFill>
                  <a:latin typeface="微軟正黑體" panose="020B0604030504040204" pitchFamily="34" charset="-120"/>
                  <a:ea typeface="微軟正黑體" panose="020B0604030504040204" pitchFamily="34" charset="-120"/>
                </a:rPr>
                <a:t> 遊戲紀錄</a:t>
              </a:r>
              <a:endParaRPr lang="en-US" altLang="ko-KR" sz="2400" b="1" dirty="0">
                <a:solidFill>
                  <a:prstClr val="white"/>
                </a:solidFill>
                <a:latin typeface="微軟正黑體" panose="020B0604030504040204" pitchFamily="34" charset="-120"/>
                <a:ea typeface="微軟正黑體" panose="020B0604030504040204" pitchFamily="34" charset="-120"/>
              </a:endParaRPr>
            </a:p>
          </p:txBody>
        </p:sp>
        <p:sp>
          <p:nvSpPr>
            <p:cNvPr id="85" name="타원 63">
              <a:extLst>
                <a:ext uri="{FF2B5EF4-FFF2-40B4-BE49-F238E27FC236}">
                  <a16:creationId xmlns:a16="http://schemas.microsoft.com/office/drawing/2014/main" id="{2DA6A76F-AA56-4D04-B744-A70A25498B3F}"/>
                </a:ext>
              </a:extLst>
            </p:cNvPr>
            <p:cNvSpPr/>
            <p:nvPr/>
          </p:nvSpPr>
          <p:spPr>
            <a:xfrm>
              <a:off x="9749295" y="2057983"/>
              <a:ext cx="767740" cy="732296"/>
            </a:xfrm>
            <a:prstGeom prst="ellipse">
              <a:avLst/>
            </a:prstGeom>
            <a:solidFill>
              <a:schemeClr val="bg1"/>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200" b="1" dirty="0">
                  <a:solidFill>
                    <a:srgbClr val="3D5EDF"/>
                  </a:solidFill>
                  <a:latin typeface="微軟正黑體" panose="020B0604030504040204" pitchFamily="34" charset="-120"/>
                  <a:ea typeface="微軟正黑體" panose="020B0604030504040204" pitchFamily="34" charset="-120"/>
                </a:rPr>
                <a:t>0</a:t>
              </a:r>
              <a:r>
                <a:rPr lang="en-US" altLang="zh-TW" sz="1200" b="1" dirty="0">
                  <a:solidFill>
                    <a:srgbClr val="3D5EDF"/>
                  </a:solidFill>
                  <a:latin typeface="微軟正黑體" panose="020B0604030504040204" pitchFamily="34" charset="-120"/>
                  <a:ea typeface="微軟正黑體" panose="020B0604030504040204" pitchFamily="34" charset="-120"/>
                </a:rPr>
                <a:t>4</a:t>
              </a:r>
              <a:endParaRPr lang="ko-KR" altLang="en-US" sz="1200" b="1" dirty="0">
                <a:solidFill>
                  <a:srgbClr val="3D5EDF"/>
                </a:solidFill>
                <a:latin typeface="微軟正黑體" panose="020B0604030504040204" pitchFamily="34" charset="-120"/>
              </a:endParaRPr>
            </a:p>
          </p:txBody>
        </p:sp>
      </p:grpSp>
      <p:cxnSp>
        <p:nvCxnSpPr>
          <p:cNvPr id="14" name="直線單箭頭接點 13">
            <a:extLst>
              <a:ext uri="{FF2B5EF4-FFF2-40B4-BE49-F238E27FC236}">
                <a16:creationId xmlns:a16="http://schemas.microsoft.com/office/drawing/2014/main" id="{F474D048-911F-43CE-90CB-64ADB343D656}"/>
              </a:ext>
            </a:extLst>
          </p:cNvPr>
          <p:cNvCxnSpPr/>
          <p:nvPr/>
        </p:nvCxnSpPr>
        <p:spPr>
          <a:xfrm>
            <a:off x="2807855" y="6105237"/>
            <a:ext cx="387927" cy="0"/>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6" name="直線單箭頭接點 55">
            <a:extLst>
              <a:ext uri="{FF2B5EF4-FFF2-40B4-BE49-F238E27FC236}">
                <a16:creationId xmlns:a16="http://schemas.microsoft.com/office/drawing/2014/main" id="{82DBA0A8-51F3-4CDE-871B-FD706E245659}"/>
              </a:ext>
            </a:extLst>
          </p:cNvPr>
          <p:cNvCxnSpPr/>
          <p:nvPr/>
        </p:nvCxnSpPr>
        <p:spPr>
          <a:xfrm>
            <a:off x="5971309" y="5998039"/>
            <a:ext cx="387927" cy="0"/>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7" name="直線單箭頭接點 56">
            <a:extLst>
              <a:ext uri="{FF2B5EF4-FFF2-40B4-BE49-F238E27FC236}">
                <a16:creationId xmlns:a16="http://schemas.microsoft.com/office/drawing/2014/main" id="{1BE038E6-8B23-4F5A-826D-E1FF571DB6E6}"/>
              </a:ext>
            </a:extLst>
          </p:cNvPr>
          <p:cNvCxnSpPr>
            <a:cxnSpLocks/>
          </p:cNvCxnSpPr>
          <p:nvPr/>
        </p:nvCxnSpPr>
        <p:spPr>
          <a:xfrm flipH="1">
            <a:off x="5952837" y="6188362"/>
            <a:ext cx="387927" cy="0"/>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8" name="直線單箭頭接點 57">
            <a:extLst>
              <a:ext uri="{FF2B5EF4-FFF2-40B4-BE49-F238E27FC236}">
                <a16:creationId xmlns:a16="http://schemas.microsoft.com/office/drawing/2014/main" id="{E792FC3B-F03C-404E-B773-8D4CEF26AD76}"/>
              </a:ext>
            </a:extLst>
          </p:cNvPr>
          <p:cNvCxnSpPr>
            <a:cxnSpLocks/>
          </p:cNvCxnSpPr>
          <p:nvPr/>
        </p:nvCxnSpPr>
        <p:spPr>
          <a:xfrm flipV="1">
            <a:off x="10798177" y="6388203"/>
            <a:ext cx="0" cy="197326"/>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7" name="直線接點 16">
            <a:extLst>
              <a:ext uri="{FF2B5EF4-FFF2-40B4-BE49-F238E27FC236}">
                <a16:creationId xmlns:a16="http://schemas.microsoft.com/office/drawing/2014/main" id="{E5FB20AD-C50F-4CEC-9A48-5693258AD5A1}"/>
              </a:ext>
            </a:extLst>
          </p:cNvPr>
          <p:cNvCxnSpPr>
            <a:cxnSpLocks/>
          </p:cNvCxnSpPr>
          <p:nvPr/>
        </p:nvCxnSpPr>
        <p:spPr>
          <a:xfrm flipH="1" flipV="1">
            <a:off x="4710545" y="6585529"/>
            <a:ext cx="6106104" cy="1847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直線接點 103">
            <a:extLst>
              <a:ext uri="{FF2B5EF4-FFF2-40B4-BE49-F238E27FC236}">
                <a16:creationId xmlns:a16="http://schemas.microsoft.com/office/drawing/2014/main" id="{A06BFE08-1605-49AF-94B8-2F47501EDDFF}"/>
              </a:ext>
            </a:extLst>
          </p:cNvPr>
          <p:cNvCxnSpPr>
            <a:cxnSpLocks/>
          </p:cNvCxnSpPr>
          <p:nvPr/>
        </p:nvCxnSpPr>
        <p:spPr>
          <a:xfrm rot="16200000" flipH="1">
            <a:off x="4620546" y="6506025"/>
            <a:ext cx="180000"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78415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9ECF1"/>
        </a:solidFill>
        <a:effectLst/>
      </p:bgPr>
    </p:bg>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3B0C0C12-C77E-406C-8035-14F1E9A640C1}"/>
              </a:ext>
            </a:extLst>
          </p:cNvPr>
          <p:cNvSpPr/>
          <p:nvPr/>
        </p:nvSpPr>
        <p:spPr>
          <a:xfrm>
            <a:off x="292100" y="308161"/>
            <a:ext cx="11607800" cy="684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1.3</a:t>
            </a:r>
            <a:r>
              <a:rPr kumimoji="0" lang="zh-TW" altLang="en-US"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 遊戲</a:t>
            </a:r>
            <a:r>
              <a:rPr lang="zh-TW" altLang="en-US" sz="3000" b="1" i="1" kern="0" dirty="0">
                <a:solidFill>
                  <a:prstClr val="black">
                    <a:lumMod val="75000"/>
                    <a:lumOff val="25000"/>
                  </a:prstClr>
                </a:solidFill>
                <a:latin typeface="微軟正黑體" panose="020B0604030504040204" pitchFamily="34" charset="-120"/>
                <a:ea typeface="微軟正黑體" panose="020B0604030504040204" pitchFamily="34" charset="-120"/>
              </a:rPr>
              <a:t>架構</a:t>
            </a:r>
            <a:endParaRPr kumimoji="0" lang="en-US" altLang="ko-KR" sz="30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endParaRPr>
          </a:p>
        </p:txBody>
      </p:sp>
      <p:sp>
        <p:nvSpPr>
          <p:cNvPr id="69" name="양쪽 모서리가 둥근 사각형 59">
            <a:extLst>
              <a:ext uri="{FF2B5EF4-FFF2-40B4-BE49-F238E27FC236}">
                <a16:creationId xmlns:a16="http://schemas.microsoft.com/office/drawing/2014/main" id="{B25F5C06-38F0-4E82-9AF2-BFB5C2BA0476}"/>
              </a:ext>
            </a:extLst>
          </p:cNvPr>
          <p:cNvSpPr/>
          <p:nvPr/>
        </p:nvSpPr>
        <p:spPr>
          <a:xfrm>
            <a:off x="2524572" y="3014253"/>
            <a:ext cx="1561311" cy="727237"/>
          </a:xfrm>
          <a:prstGeom prst="round2SameRect">
            <a:avLst>
              <a:gd name="adj1" fmla="val 0"/>
              <a:gd name="adj2" fmla="val 116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遊戲主要人物</a:t>
            </a:r>
            <a:endParaRPr lang="en-US" altLang="zh-TW" sz="1050" dirty="0">
              <a:solidFill>
                <a:prstClr val="black">
                  <a:lumMod val="75000"/>
                  <a:lumOff val="25000"/>
                </a:prstClr>
              </a:solidFill>
              <a:latin typeface="微軟正黑體" panose="020B0604030504040204" pitchFamily="34" charset="-120"/>
              <a:ea typeface="微軟正黑體" panose="020B0604030504040204" pitchFamily="34" charset="-120"/>
            </a:endParaRPr>
          </a:p>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貪吃蛇</a:t>
            </a:r>
            <a:endParaRPr lang="en-US" altLang="ko-KR" sz="1050" dirty="0">
              <a:solidFill>
                <a:prstClr val="black">
                  <a:lumMod val="75000"/>
                  <a:lumOff val="25000"/>
                </a:prstClr>
              </a:solidFill>
              <a:latin typeface="微軟正黑體" panose="020B0604030504040204" pitchFamily="34" charset="-120"/>
              <a:ea typeface="微軟正黑體" panose="020B0604030504040204" pitchFamily="34" charset="-120"/>
            </a:endParaRPr>
          </a:p>
        </p:txBody>
      </p:sp>
      <p:sp>
        <p:nvSpPr>
          <p:cNvPr id="70" name="한쪽 모서리가 둥근 사각형 60">
            <a:extLst>
              <a:ext uri="{FF2B5EF4-FFF2-40B4-BE49-F238E27FC236}">
                <a16:creationId xmlns:a16="http://schemas.microsoft.com/office/drawing/2014/main" id="{8B900BE8-4C63-4D17-A626-64E5A8E92AC7}"/>
              </a:ext>
            </a:extLst>
          </p:cNvPr>
          <p:cNvSpPr/>
          <p:nvPr/>
        </p:nvSpPr>
        <p:spPr>
          <a:xfrm>
            <a:off x="2524573" y="1488243"/>
            <a:ext cx="1561310" cy="1526011"/>
          </a:xfrm>
          <a:prstGeom prst="round1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微軟正黑體" panose="020B0604030504040204" pitchFamily="34" charset="-120"/>
            </a:endParaRPr>
          </a:p>
        </p:txBody>
      </p:sp>
      <p:pic>
        <p:nvPicPr>
          <p:cNvPr id="110" name="圖片 109">
            <a:extLst>
              <a:ext uri="{FF2B5EF4-FFF2-40B4-BE49-F238E27FC236}">
                <a16:creationId xmlns:a16="http://schemas.microsoft.com/office/drawing/2014/main" id="{4B91E010-7A4C-4F9D-B418-81A5B0A923C0}"/>
              </a:ext>
            </a:extLst>
          </p:cNvPr>
          <p:cNvPicPr>
            <a:picLocks noChangeAspect="1"/>
          </p:cNvPicPr>
          <p:nvPr/>
        </p:nvPicPr>
        <p:blipFill rotWithShape="1">
          <a:blip r:embed="rId2"/>
          <a:srcRect l="1254" t="1513" r="1390" b="1016"/>
          <a:stretch/>
        </p:blipFill>
        <p:spPr>
          <a:xfrm>
            <a:off x="2532923" y="1783373"/>
            <a:ext cx="1558800" cy="1055389"/>
          </a:xfrm>
          <a:prstGeom prst="rect">
            <a:avLst/>
          </a:prstGeom>
        </p:spPr>
      </p:pic>
      <p:sp>
        <p:nvSpPr>
          <p:cNvPr id="81" name="양쪽 모서리가 둥근 사각형 59">
            <a:extLst>
              <a:ext uri="{FF2B5EF4-FFF2-40B4-BE49-F238E27FC236}">
                <a16:creationId xmlns:a16="http://schemas.microsoft.com/office/drawing/2014/main" id="{F8703FBB-A862-4F2F-883F-82022EB5D13A}"/>
              </a:ext>
            </a:extLst>
          </p:cNvPr>
          <p:cNvSpPr/>
          <p:nvPr/>
        </p:nvSpPr>
        <p:spPr>
          <a:xfrm>
            <a:off x="3220159" y="5704227"/>
            <a:ext cx="1561311" cy="727237"/>
          </a:xfrm>
          <a:prstGeom prst="round2SameRect">
            <a:avLst>
              <a:gd name="adj1" fmla="val 0"/>
              <a:gd name="adj2" fmla="val 116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遊戲玩法</a:t>
            </a:r>
            <a:endParaRPr lang="en-US" altLang="zh-TW" sz="1050" dirty="0">
              <a:solidFill>
                <a:prstClr val="black">
                  <a:lumMod val="75000"/>
                  <a:lumOff val="25000"/>
                </a:prstClr>
              </a:solidFill>
              <a:latin typeface="微軟正黑體" panose="020B0604030504040204" pitchFamily="34" charset="-120"/>
              <a:ea typeface="微軟正黑體" panose="020B0604030504040204" pitchFamily="34" charset="-120"/>
            </a:endParaRPr>
          </a:p>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貪吃蛇改變方向</a:t>
            </a:r>
            <a:endParaRPr lang="en-US" altLang="ko-KR" sz="1050" dirty="0">
              <a:solidFill>
                <a:prstClr val="black">
                  <a:lumMod val="75000"/>
                  <a:lumOff val="25000"/>
                </a:prstClr>
              </a:solidFill>
              <a:latin typeface="微軟正黑體" panose="020B0604030504040204" pitchFamily="34" charset="-120"/>
              <a:ea typeface="微軟正黑體" panose="020B0604030504040204" pitchFamily="34" charset="-120"/>
            </a:endParaRPr>
          </a:p>
        </p:txBody>
      </p:sp>
      <p:sp>
        <p:nvSpPr>
          <p:cNvPr id="82" name="한쪽 모서리가 둥근 사각형 60">
            <a:extLst>
              <a:ext uri="{FF2B5EF4-FFF2-40B4-BE49-F238E27FC236}">
                <a16:creationId xmlns:a16="http://schemas.microsoft.com/office/drawing/2014/main" id="{2D81C0BE-BC4D-4124-A29C-4EA785DE93C9}"/>
              </a:ext>
            </a:extLst>
          </p:cNvPr>
          <p:cNvSpPr/>
          <p:nvPr/>
        </p:nvSpPr>
        <p:spPr>
          <a:xfrm>
            <a:off x="3220160" y="4178217"/>
            <a:ext cx="1561310" cy="1526011"/>
          </a:xfrm>
          <a:prstGeom prst="round1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微軟正黑體" panose="020B0604030504040204" pitchFamily="34" charset="-120"/>
            </a:endParaRPr>
          </a:p>
        </p:txBody>
      </p:sp>
      <p:grpSp>
        <p:nvGrpSpPr>
          <p:cNvPr id="131" name="群組 130">
            <a:extLst>
              <a:ext uri="{FF2B5EF4-FFF2-40B4-BE49-F238E27FC236}">
                <a16:creationId xmlns:a16="http://schemas.microsoft.com/office/drawing/2014/main" id="{F17E0854-AA37-4BBA-8DE7-FFBEE0FAEF08}"/>
              </a:ext>
            </a:extLst>
          </p:cNvPr>
          <p:cNvGrpSpPr/>
          <p:nvPr/>
        </p:nvGrpSpPr>
        <p:grpSpPr>
          <a:xfrm>
            <a:off x="354112" y="1488243"/>
            <a:ext cx="1575356" cy="2253247"/>
            <a:chOff x="354112" y="1488243"/>
            <a:chExt cx="1575356" cy="2253247"/>
          </a:xfrm>
        </p:grpSpPr>
        <p:sp>
          <p:nvSpPr>
            <p:cNvPr id="63" name="양쪽 모서리가 둥근 사각형 59">
              <a:extLst>
                <a:ext uri="{FF2B5EF4-FFF2-40B4-BE49-F238E27FC236}">
                  <a16:creationId xmlns:a16="http://schemas.microsoft.com/office/drawing/2014/main" id="{23896076-D8D7-47FF-A390-A3530328E143}"/>
                </a:ext>
              </a:extLst>
            </p:cNvPr>
            <p:cNvSpPr/>
            <p:nvPr/>
          </p:nvSpPr>
          <p:spPr>
            <a:xfrm>
              <a:off x="368157" y="3014253"/>
              <a:ext cx="1561311" cy="727237"/>
            </a:xfrm>
            <a:prstGeom prst="round2SameRect">
              <a:avLst>
                <a:gd name="adj1" fmla="val 0"/>
                <a:gd name="adj2" fmla="val 116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遊戲背景</a:t>
              </a:r>
              <a:endParaRPr lang="en-US" altLang="zh-TW" sz="1050" dirty="0">
                <a:solidFill>
                  <a:prstClr val="black">
                    <a:lumMod val="75000"/>
                    <a:lumOff val="25000"/>
                  </a:prstClr>
                </a:solidFill>
                <a:latin typeface="微軟正黑體" panose="020B0604030504040204" pitchFamily="34" charset="-120"/>
                <a:ea typeface="微軟正黑體" panose="020B0604030504040204" pitchFamily="34" charset="-120"/>
              </a:endParaRPr>
            </a:p>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貪吃蛇走的路徑</a:t>
              </a:r>
              <a:endParaRPr lang="en-US" altLang="ko-KR" sz="1050" dirty="0">
                <a:solidFill>
                  <a:prstClr val="black">
                    <a:lumMod val="75000"/>
                    <a:lumOff val="25000"/>
                  </a:prstClr>
                </a:solidFill>
                <a:latin typeface="微軟正黑體" panose="020B0604030504040204" pitchFamily="34" charset="-120"/>
                <a:ea typeface="微軟正黑體" panose="020B0604030504040204" pitchFamily="34" charset="-120"/>
              </a:endParaRPr>
            </a:p>
          </p:txBody>
        </p:sp>
        <p:sp>
          <p:nvSpPr>
            <p:cNvPr id="64" name="한쪽 모서리가 둥근 사각형 60">
              <a:extLst>
                <a:ext uri="{FF2B5EF4-FFF2-40B4-BE49-F238E27FC236}">
                  <a16:creationId xmlns:a16="http://schemas.microsoft.com/office/drawing/2014/main" id="{AFB0B930-540F-47FF-AC56-496DF3224B46}"/>
                </a:ext>
              </a:extLst>
            </p:cNvPr>
            <p:cNvSpPr/>
            <p:nvPr/>
          </p:nvSpPr>
          <p:spPr>
            <a:xfrm>
              <a:off x="368158" y="1488243"/>
              <a:ext cx="1561310" cy="1526011"/>
            </a:xfrm>
            <a:prstGeom prst="round1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微軟正黑體" panose="020B0604030504040204" pitchFamily="34" charset="-120"/>
              </a:endParaRPr>
            </a:p>
          </p:txBody>
        </p:sp>
        <p:pic>
          <p:nvPicPr>
            <p:cNvPr id="107" name="圖片 106">
              <a:extLst>
                <a:ext uri="{FF2B5EF4-FFF2-40B4-BE49-F238E27FC236}">
                  <a16:creationId xmlns:a16="http://schemas.microsoft.com/office/drawing/2014/main" id="{10D85F9A-07E3-4EF4-B7CE-4B1E2C535467}"/>
                </a:ext>
              </a:extLst>
            </p:cNvPr>
            <p:cNvPicPr>
              <a:picLocks noChangeAspect="1"/>
            </p:cNvPicPr>
            <p:nvPr/>
          </p:nvPicPr>
          <p:blipFill rotWithShape="1">
            <a:blip r:embed="rId3"/>
            <a:srcRect l="1867" t="3478" r="1202" b="1964"/>
            <a:stretch/>
          </p:blipFill>
          <p:spPr>
            <a:xfrm>
              <a:off x="366731" y="1790848"/>
              <a:ext cx="1560002" cy="1032638"/>
            </a:xfrm>
            <a:prstGeom prst="rect">
              <a:avLst/>
            </a:prstGeom>
          </p:spPr>
        </p:pic>
        <p:grpSp>
          <p:nvGrpSpPr>
            <p:cNvPr id="108" name="群組 107">
              <a:extLst>
                <a:ext uri="{FF2B5EF4-FFF2-40B4-BE49-F238E27FC236}">
                  <a16:creationId xmlns:a16="http://schemas.microsoft.com/office/drawing/2014/main" id="{4F2A2FE7-1D77-4195-A3DB-CB5DCEE549B8}"/>
                </a:ext>
              </a:extLst>
            </p:cNvPr>
            <p:cNvGrpSpPr/>
            <p:nvPr/>
          </p:nvGrpSpPr>
          <p:grpSpPr>
            <a:xfrm>
              <a:off x="354112" y="2716259"/>
              <a:ext cx="1575354" cy="415600"/>
              <a:chOff x="354112" y="2716259"/>
              <a:chExt cx="1575354" cy="415600"/>
            </a:xfrm>
          </p:grpSpPr>
          <p:sp>
            <p:nvSpPr>
              <p:cNvPr id="66" name="모서리가 둥근 직사각형 62">
                <a:extLst>
                  <a:ext uri="{FF2B5EF4-FFF2-40B4-BE49-F238E27FC236}">
                    <a16:creationId xmlns:a16="http://schemas.microsoft.com/office/drawing/2014/main" id="{7DC9F501-4849-47DC-86D9-2561F4CC40E5}"/>
                  </a:ext>
                </a:extLst>
              </p:cNvPr>
              <p:cNvSpPr/>
              <p:nvPr/>
            </p:nvSpPr>
            <p:spPr>
              <a:xfrm>
                <a:off x="368157" y="2719074"/>
                <a:ext cx="1561309" cy="412785"/>
              </a:xfrm>
              <a:prstGeom prst="roundRect">
                <a:avLst>
                  <a:gd name="adj" fmla="val 50000"/>
                </a:avLst>
              </a:prstGeom>
              <a:solidFill>
                <a:srgbClr val="3D5E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prstClr val="white"/>
                    </a:solidFill>
                    <a:latin typeface="微軟正黑體" panose="020B0604030504040204" pitchFamily="34" charset="-120"/>
                    <a:ea typeface="微軟正黑體" panose="020B0604030504040204" pitchFamily="34" charset="-120"/>
                  </a:rPr>
                  <a:t> 格子</a:t>
                </a:r>
                <a:endParaRPr lang="en-US" altLang="ko-KR" sz="2400" b="1" dirty="0">
                  <a:solidFill>
                    <a:prstClr val="white"/>
                  </a:solidFill>
                  <a:latin typeface="微軟正黑體" panose="020B0604030504040204" pitchFamily="34" charset="-120"/>
                  <a:ea typeface="微軟正黑體" panose="020B0604030504040204" pitchFamily="34" charset="-120"/>
                </a:endParaRPr>
              </a:p>
            </p:txBody>
          </p:sp>
          <p:sp>
            <p:nvSpPr>
              <p:cNvPr id="67" name="타원 63">
                <a:extLst>
                  <a:ext uri="{FF2B5EF4-FFF2-40B4-BE49-F238E27FC236}">
                    <a16:creationId xmlns:a16="http://schemas.microsoft.com/office/drawing/2014/main" id="{E6444D82-BB7D-4FFB-8B35-8FF98E5A77CA}"/>
                  </a:ext>
                </a:extLst>
              </p:cNvPr>
              <p:cNvSpPr/>
              <p:nvPr/>
            </p:nvSpPr>
            <p:spPr>
              <a:xfrm>
                <a:off x="354112" y="2716259"/>
                <a:ext cx="417675" cy="412786"/>
              </a:xfrm>
              <a:prstGeom prst="ellipse">
                <a:avLst/>
              </a:prstGeom>
              <a:solidFill>
                <a:schemeClr val="bg1"/>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200" b="1" dirty="0">
                    <a:solidFill>
                      <a:srgbClr val="3D5EDF"/>
                    </a:solidFill>
                    <a:latin typeface="微軟正黑體" panose="020B0604030504040204" pitchFamily="34" charset="-120"/>
                    <a:ea typeface="微軟正黑體" panose="020B0604030504040204" pitchFamily="34" charset="-120"/>
                  </a:rPr>
                  <a:t>01</a:t>
                </a:r>
                <a:endParaRPr lang="ko-KR" altLang="en-US" sz="1200" b="1" dirty="0">
                  <a:solidFill>
                    <a:srgbClr val="3D5EDF"/>
                  </a:solidFill>
                  <a:latin typeface="微軟正黑體" panose="020B0604030504040204" pitchFamily="34" charset="-120"/>
                </a:endParaRPr>
              </a:p>
            </p:txBody>
          </p:sp>
        </p:grpSp>
      </p:grpSp>
      <p:grpSp>
        <p:nvGrpSpPr>
          <p:cNvPr id="111" name="群組 110">
            <a:extLst>
              <a:ext uri="{FF2B5EF4-FFF2-40B4-BE49-F238E27FC236}">
                <a16:creationId xmlns:a16="http://schemas.microsoft.com/office/drawing/2014/main" id="{986AFC78-873C-499E-BD39-BB0962129A5D}"/>
              </a:ext>
            </a:extLst>
          </p:cNvPr>
          <p:cNvGrpSpPr/>
          <p:nvPr/>
        </p:nvGrpSpPr>
        <p:grpSpPr>
          <a:xfrm>
            <a:off x="2510527" y="2716259"/>
            <a:ext cx="1575354" cy="415600"/>
            <a:chOff x="2510527" y="2716259"/>
            <a:chExt cx="1575354" cy="415600"/>
          </a:xfrm>
        </p:grpSpPr>
        <p:sp>
          <p:nvSpPr>
            <p:cNvPr id="72" name="모서리가 둥근 직사각형 62">
              <a:extLst>
                <a:ext uri="{FF2B5EF4-FFF2-40B4-BE49-F238E27FC236}">
                  <a16:creationId xmlns:a16="http://schemas.microsoft.com/office/drawing/2014/main" id="{DC9411EE-0D5C-4600-8781-FE466F846EF9}"/>
                </a:ext>
              </a:extLst>
            </p:cNvPr>
            <p:cNvSpPr/>
            <p:nvPr/>
          </p:nvSpPr>
          <p:spPr>
            <a:xfrm>
              <a:off x="2524572" y="2719074"/>
              <a:ext cx="1561309" cy="412785"/>
            </a:xfrm>
            <a:prstGeom prst="roundRect">
              <a:avLst>
                <a:gd name="adj" fmla="val 50000"/>
              </a:avLst>
            </a:prstGeom>
            <a:solidFill>
              <a:srgbClr val="3D5E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prstClr val="white"/>
                  </a:solidFill>
                  <a:latin typeface="微軟正黑體" panose="020B0604030504040204" pitchFamily="34" charset="-120"/>
                  <a:ea typeface="微軟正黑體" panose="020B0604030504040204" pitchFamily="34" charset="-120"/>
                </a:rPr>
                <a:t> 蛇</a:t>
              </a:r>
              <a:endParaRPr lang="en-US" altLang="ko-KR" sz="2400" b="1" dirty="0">
                <a:solidFill>
                  <a:prstClr val="white"/>
                </a:solidFill>
                <a:latin typeface="微軟正黑體" panose="020B0604030504040204" pitchFamily="34" charset="-120"/>
                <a:ea typeface="微軟正黑體" panose="020B0604030504040204" pitchFamily="34" charset="-120"/>
              </a:endParaRPr>
            </a:p>
          </p:txBody>
        </p:sp>
        <p:sp>
          <p:nvSpPr>
            <p:cNvPr id="73" name="타원 63">
              <a:extLst>
                <a:ext uri="{FF2B5EF4-FFF2-40B4-BE49-F238E27FC236}">
                  <a16:creationId xmlns:a16="http://schemas.microsoft.com/office/drawing/2014/main" id="{16452083-DF9C-4558-9404-96424264268E}"/>
                </a:ext>
              </a:extLst>
            </p:cNvPr>
            <p:cNvSpPr/>
            <p:nvPr/>
          </p:nvSpPr>
          <p:spPr>
            <a:xfrm>
              <a:off x="2510527" y="2716259"/>
              <a:ext cx="417675" cy="412786"/>
            </a:xfrm>
            <a:prstGeom prst="ellipse">
              <a:avLst/>
            </a:prstGeom>
            <a:solidFill>
              <a:schemeClr val="bg1"/>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200" b="1" dirty="0">
                  <a:solidFill>
                    <a:srgbClr val="3D5EDF"/>
                  </a:solidFill>
                  <a:latin typeface="微軟正黑體" panose="020B0604030504040204" pitchFamily="34" charset="-120"/>
                  <a:ea typeface="微軟正黑體" panose="020B0604030504040204" pitchFamily="34" charset="-120"/>
                </a:rPr>
                <a:t>0</a:t>
              </a:r>
              <a:r>
                <a:rPr lang="en-US" altLang="zh-TW" sz="1200" b="1" dirty="0">
                  <a:solidFill>
                    <a:srgbClr val="3D5EDF"/>
                  </a:solidFill>
                  <a:latin typeface="微軟正黑體" panose="020B0604030504040204" pitchFamily="34" charset="-120"/>
                  <a:ea typeface="微軟正黑體" panose="020B0604030504040204" pitchFamily="34" charset="-120"/>
                </a:rPr>
                <a:t>2</a:t>
              </a:r>
              <a:endParaRPr lang="ko-KR" altLang="en-US" sz="1200" b="1" dirty="0">
                <a:solidFill>
                  <a:srgbClr val="3D5EDF"/>
                </a:solidFill>
                <a:latin typeface="微軟正黑體" panose="020B0604030504040204" pitchFamily="34" charset="-120"/>
              </a:endParaRPr>
            </a:p>
          </p:txBody>
        </p:sp>
      </p:grpSp>
      <p:grpSp>
        <p:nvGrpSpPr>
          <p:cNvPr id="127" name="群組 126">
            <a:extLst>
              <a:ext uri="{FF2B5EF4-FFF2-40B4-BE49-F238E27FC236}">
                <a16:creationId xmlns:a16="http://schemas.microsoft.com/office/drawing/2014/main" id="{8374DD20-F941-4313-AF1E-FE065020BB98}"/>
              </a:ext>
            </a:extLst>
          </p:cNvPr>
          <p:cNvGrpSpPr/>
          <p:nvPr/>
        </p:nvGrpSpPr>
        <p:grpSpPr>
          <a:xfrm>
            <a:off x="4680099" y="1488243"/>
            <a:ext cx="1575356" cy="2253247"/>
            <a:chOff x="4680099" y="1488243"/>
            <a:chExt cx="1575356" cy="2253247"/>
          </a:xfrm>
        </p:grpSpPr>
        <p:sp>
          <p:nvSpPr>
            <p:cNvPr id="75" name="양쪽 모서리가 둥근 사각형 59">
              <a:extLst>
                <a:ext uri="{FF2B5EF4-FFF2-40B4-BE49-F238E27FC236}">
                  <a16:creationId xmlns:a16="http://schemas.microsoft.com/office/drawing/2014/main" id="{3D302E89-220E-45A4-A2BB-06F27674A690}"/>
                </a:ext>
              </a:extLst>
            </p:cNvPr>
            <p:cNvSpPr/>
            <p:nvPr/>
          </p:nvSpPr>
          <p:spPr>
            <a:xfrm>
              <a:off x="4694144" y="3014253"/>
              <a:ext cx="1561311" cy="727237"/>
            </a:xfrm>
            <a:prstGeom prst="round2SameRect">
              <a:avLst>
                <a:gd name="adj1" fmla="val 0"/>
                <a:gd name="adj2" fmla="val 116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遊戲玩法</a:t>
              </a:r>
              <a:endParaRPr lang="en-US" altLang="zh-TW" sz="1050" dirty="0">
                <a:solidFill>
                  <a:prstClr val="black">
                    <a:lumMod val="75000"/>
                    <a:lumOff val="25000"/>
                  </a:prstClr>
                </a:solidFill>
                <a:latin typeface="微軟正黑體" panose="020B0604030504040204" pitchFamily="34" charset="-120"/>
                <a:ea typeface="微軟正黑體" panose="020B0604030504040204" pitchFamily="34" charset="-120"/>
              </a:endParaRPr>
            </a:p>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貪吃蛇移動</a:t>
              </a:r>
              <a:endParaRPr lang="en-US" altLang="ko-KR" sz="1050" dirty="0">
                <a:solidFill>
                  <a:prstClr val="black">
                    <a:lumMod val="75000"/>
                    <a:lumOff val="25000"/>
                  </a:prstClr>
                </a:solidFill>
                <a:latin typeface="微軟正黑體" panose="020B0604030504040204" pitchFamily="34" charset="-120"/>
                <a:ea typeface="微軟正黑體" panose="020B0604030504040204" pitchFamily="34" charset="-120"/>
              </a:endParaRPr>
            </a:p>
          </p:txBody>
        </p:sp>
        <p:sp>
          <p:nvSpPr>
            <p:cNvPr id="76" name="한쪽 모서리가 둥근 사각형 60">
              <a:extLst>
                <a:ext uri="{FF2B5EF4-FFF2-40B4-BE49-F238E27FC236}">
                  <a16:creationId xmlns:a16="http://schemas.microsoft.com/office/drawing/2014/main" id="{B616AEEA-A6CC-4C58-94D0-9D0CB638CB83}"/>
                </a:ext>
              </a:extLst>
            </p:cNvPr>
            <p:cNvSpPr/>
            <p:nvPr/>
          </p:nvSpPr>
          <p:spPr>
            <a:xfrm>
              <a:off x="4694145" y="1488243"/>
              <a:ext cx="1561310" cy="1526011"/>
            </a:xfrm>
            <a:prstGeom prst="round1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微軟正黑體" panose="020B0604030504040204" pitchFamily="34" charset="-120"/>
              </a:endParaRPr>
            </a:p>
          </p:txBody>
        </p:sp>
        <p:pic>
          <p:nvPicPr>
            <p:cNvPr id="113" name="圖片 112">
              <a:extLst>
                <a:ext uri="{FF2B5EF4-FFF2-40B4-BE49-F238E27FC236}">
                  <a16:creationId xmlns:a16="http://schemas.microsoft.com/office/drawing/2014/main" id="{4EF05F64-8A8C-42FE-8DD2-6C2C8E39A7F9}"/>
                </a:ext>
              </a:extLst>
            </p:cNvPr>
            <p:cNvPicPr>
              <a:picLocks noChangeAspect="1"/>
            </p:cNvPicPr>
            <p:nvPr/>
          </p:nvPicPr>
          <p:blipFill rotWithShape="1">
            <a:blip r:embed="rId4"/>
            <a:srcRect l="14935" t="2062" b="4717"/>
            <a:stretch/>
          </p:blipFill>
          <p:spPr>
            <a:xfrm>
              <a:off x="4695398" y="1774984"/>
              <a:ext cx="1558800" cy="1016563"/>
            </a:xfrm>
            <a:prstGeom prst="rect">
              <a:avLst/>
            </a:prstGeom>
          </p:spPr>
        </p:pic>
        <p:grpSp>
          <p:nvGrpSpPr>
            <p:cNvPr id="114" name="群組 113">
              <a:extLst>
                <a:ext uri="{FF2B5EF4-FFF2-40B4-BE49-F238E27FC236}">
                  <a16:creationId xmlns:a16="http://schemas.microsoft.com/office/drawing/2014/main" id="{533FD329-A3BC-43BE-AC72-886BA590B335}"/>
                </a:ext>
              </a:extLst>
            </p:cNvPr>
            <p:cNvGrpSpPr/>
            <p:nvPr/>
          </p:nvGrpSpPr>
          <p:grpSpPr>
            <a:xfrm>
              <a:off x="4680099" y="2716259"/>
              <a:ext cx="1575354" cy="415600"/>
              <a:chOff x="4680099" y="2716259"/>
              <a:chExt cx="1575354" cy="415600"/>
            </a:xfrm>
          </p:grpSpPr>
          <p:sp>
            <p:nvSpPr>
              <p:cNvPr id="78" name="모서리가 둥근 직사각형 62">
                <a:extLst>
                  <a:ext uri="{FF2B5EF4-FFF2-40B4-BE49-F238E27FC236}">
                    <a16:creationId xmlns:a16="http://schemas.microsoft.com/office/drawing/2014/main" id="{DB13C677-40A3-4B85-8CA4-D259E44ED502}"/>
                  </a:ext>
                </a:extLst>
              </p:cNvPr>
              <p:cNvSpPr/>
              <p:nvPr/>
            </p:nvSpPr>
            <p:spPr>
              <a:xfrm>
                <a:off x="4694144" y="2719074"/>
                <a:ext cx="1561309" cy="412785"/>
              </a:xfrm>
              <a:prstGeom prst="roundRect">
                <a:avLst>
                  <a:gd name="adj" fmla="val 50000"/>
                </a:avLst>
              </a:prstGeom>
              <a:solidFill>
                <a:srgbClr val="3D5E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prstClr val="white"/>
                    </a:solidFill>
                    <a:latin typeface="微軟正黑體" panose="020B0604030504040204" pitchFamily="34" charset="-120"/>
                    <a:ea typeface="微軟正黑體" panose="020B0604030504040204" pitchFamily="34" charset="-120"/>
                  </a:rPr>
                  <a:t> 移動</a:t>
                </a:r>
                <a:endParaRPr lang="en-US" altLang="ko-KR" sz="2400" b="1" dirty="0">
                  <a:solidFill>
                    <a:prstClr val="white"/>
                  </a:solidFill>
                  <a:latin typeface="微軟正黑體" panose="020B0604030504040204" pitchFamily="34" charset="-120"/>
                  <a:ea typeface="微軟正黑體" panose="020B0604030504040204" pitchFamily="34" charset="-120"/>
                </a:endParaRPr>
              </a:p>
            </p:txBody>
          </p:sp>
          <p:sp>
            <p:nvSpPr>
              <p:cNvPr id="79" name="타원 63">
                <a:extLst>
                  <a:ext uri="{FF2B5EF4-FFF2-40B4-BE49-F238E27FC236}">
                    <a16:creationId xmlns:a16="http://schemas.microsoft.com/office/drawing/2014/main" id="{D6081F5A-2D19-4771-BE92-3B70B1253786}"/>
                  </a:ext>
                </a:extLst>
              </p:cNvPr>
              <p:cNvSpPr/>
              <p:nvPr/>
            </p:nvSpPr>
            <p:spPr>
              <a:xfrm>
                <a:off x="4680099" y="2716259"/>
                <a:ext cx="417675" cy="412786"/>
              </a:xfrm>
              <a:prstGeom prst="ellipse">
                <a:avLst/>
              </a:prstGeom>
              <a:solidFill>
                <a:schemeClr val="bg1"/>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200" b="1" dirty="0">
                    <a:solidFill>
                      <a:srgbClr val="3D5EDF"/>
                    </a:solidFill>
                    <a:latin typeface="微軟正黑體" panose="020B0604030504040204" pitchFamily="34" charset="-120"/>
                    <a:ea typeface="微軟正黑體" panose="020B0604030504040204" pitchFamily="34" charset="-120"/>
                  </a:rPr>
                  <a:t>0</a:t>
                </a:r>
                <a:r>
                  <a:rPr lang="en-US" altLang="zh-TW" sz="1200" b="1" dirty="0">
                    <a:solidFill>
                      <a:srgbClr val="3D5EDF"/>
                    </a:solidFill>
                    <a:latin typeface="微軟正黑體" panose="020B0604030504040204" pitchFamily="34" charset="-120"/>
                    <a:ea typeface="微軟正黑體" panose="020B0604030504040204" pitchFamily="34" charset="-120"/>
                  </a:rPr>
                  <a:t>3</a:t>
                </a:r>
                <a:endParaRPr lang="ko-KR" altLang="en-US" sz="1200" b="1" dirty="0">
                  <a:solidFill>
                    <a:srgbClr val="3D5EDF"/>
                  </a:solidFill>
                  <a:latin typeface="微軟正黑體" panose="020B0604030504040204" pitchFamily="34" charset="-120"/>
                </a:endParaRPr>
              </a:p>
            </p:txBody>
          </p:sp>
        </p:grpSp>
      </p:grpSp>
      <p:pic>
        <p:nvPicPr>
          <p:cNvPr id="116" name="圖片 115">
            <a:extLst>
              <a:ext uri="{FF2B5EF4-FFF2-40B4-BE49-F238E27FC236}">
                <a16:creationId xmlns:a16="http://schemas.microsoft.com/office/drawing/2014/main" id="{ACDA31AC-DC42-4962-BFAB-5590EF524ACE}"/>
              </a:ext>
            </a:extLst>
          </p:cNvPr>
          <p:cNvPicPr>
            <a:picLocks noChangeAspect="1"/>
          </p:cNvPicPr>
          <p:nvPr/>
        </p:nvPicPr>
        <p:blipFill rotWithShape="1">
          <a:blip r:embed="rId5"/>
          <a:srcRect l="-133" t="1795"/>
          <a:stretch/>
        </p:blipFill>
        <p:spPr>
          <a:xfrm>
            <a:off x="3219935" y="4513824"/>
            <a:ext cx="1558800" cy="1041351"/>
          </a:xfrm>
          <a:prstGeom prst="rect">
            <a:avLst/>
          </a:prstGeom>
        </p:spPr>
      </p:pic>
      <p:grpSp>
        <p:nvGrpSpPr>
          <p:cNvPr id="117" name="群組 116">
            <a:extLst>
              <a:ext uri="{FF2B5EF4-FFF2-40B4-BE49-F238E27FC236}">
                <a16:creationId xmlns:a16="http://schemas.microsoft.com/office/drawing/2014/main" id="{2D986004-5A91-4463-9840-3AC64D2CE38C}"/>
              </a:ext>
            </a:extLst>
          </p:cNvPr>
          <p:cNvGrpSpPr/>
          <p:nvPr/>
        </p:nvGrpSpPr>
        <p:grpSpPr>
          <a:xfrm>
            <a:off x="3206114" y="5406233"/>
            <a:ext cx="1575354" cy="415600"/>
            <a:chOff x="3206114" y="5406233"/>
            <a:chExt cx="1575354" cy="415600"/>
          </a:xfrm>
        </p:grpSpPr>
        <p:sp>
          <p:nvSpPr>
            <p:cNvPr id="84" name="모서리가 둥근 직사각형 62">
              <a:extLst>
                <a:ext uri="{FF2B5EF4-FFF2-40B4-BE49-F238E27FC236}">
                  <a16:creationId xmlns:a16="http://schemas.microsoft.com/office/drawing/2014/main" id="{109DCA40-511C-4790-8C8A-5F03BCD1C9F8}"/>
                </a:ext>
              </a:extLst>
            </p:cNvPr>
            <p:cNvSpPr/>
            <p:nvPr/>
          </p:nvSpPr>
          <p:spPr>
            <a:xfrm>
              <a:off x="3220159" y="5409048"/>
              <a:ext cx="1561309" cy="412785"/>
            </a:xfrm>
            <a:prstGeom prst="roundRect">
              <a:avLst>
                <a:gd name="adj" fmla="val 50000"/>
              </a:avLst>
            </a:prstGeom>
            <a:solidFill>
              <a:srgbClr val="3D5E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prstClr val="white"/>
                  </a:solidFill>
                  <a:latin typeface="微軟正黑體" panose="020B0604030504040204" pitchFamily="34" charset="-120"/>
                  <a:ea typeface="微軟正黑體" panose="020B0604030504040204" pitchFamily="34" charset="-120"/>
                </a:rPr>
                <a:t> 轉彎</a:t>
              </a:r>
              <a:endParaRPr lang="en-US" altLang="ko-KR" sz="2400" b="1" dirty="0">
                <a:solidFill>
                  <a:prstClr val="white"/>
                </a:solidFill>
                <a:latin typeface="微軟正黑體" panose="020B0604030504040204" pitchFamily="34" charset="-120"/>
                <a:ea typeface="微軟正黑體" panose="020B0604030504040204" pitchFamily="34" charset="-120"/>
              </a:endParaRPr>
            </a:p>
          </p:txBody>
        </p:sp>
        <p:sp>
          <p:nvSpPr>
            <p:cNvPr id="85" name="타원 63">
              <a:extLst>
                <a:ext uri="{FF2B5EF4-FFF2-40B4-BE49-F238E27FC236}">
                  <a16:creationId xmlns:a16="http://schemas.microsoft.com/office/drawing/2014/main" id="{2DA6A76F-AA56-4D04-B744-A70A25498B3F}"/>
                </a:ext>
              </a:extLst>
            </p:cNvPr>
            <p:cNvSpPr/>
            <p:nvPr/>
          </p:nvSpPr>
          <p:spPr>
            <a:xfrm>
              <a:off x="3206114" y="5406233"/>
              <a:ext cx="417675" cy="412786"/>
            </a:xfrm>
            <a:prstGeom prst="ellipse">
              <a:avLst/>
            </a:prstGeom>
            <a:solidFill>
              <a:schemeClr val="bg1"/>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200" b="1" dirty="0">
                  <a:solidFill>
                    <a:srgbClr val="3D5EDF"/>
                  </a:solidFill>
                  <a:latin typeface="微軟正黑體" panose="020B0604030504040204" pitchFamily="34" charset="-120"/>
                  <a:ea typeface="微軟正黑體" panose="020B0604030504040204" pitchFamily="34" charset="-120"/>
                </a:rPr>
                <a:t>0</a:t>
              </a:r>
              <a:r>
                <a:rPr lang="en-US" altLang="zh-TW" sz="1200" b="1" dirty="0">
                  <a:solidFill>
                    <a:srgbClr val="3D5EDF"/>
                  </a:solidFill>
                  <a:latin typeface="微軟正黑體" panose="020B0604030504040204" pitchFamily="34" charset="-120"/>
                  <a:ea typeface="微軟正黑體" panose="020B0604030504040204" pitchFamily="34" charset="-120"/>
                </a:rPr>
                <a:t>4</a:t>
              </a:r>
              <a:endParaRPr lang="ko-KR" altLang="en-US" sz="1200" b="1" dirty="0">
                <a:solidFill>
                  <a:srgbClr val="3D5EDF"/>
                </a:solidFill>
                <a:latin typeface="微軟正黑體" panose="020B0604030504040204" pitchFamily="34" charset="-120"/>
              </a:endParaRPr>
            </a:p>
          </p:txBody>
        </p:sp>
      </p:grpSp>
      <p:grpSp>
        <p:nvGrpSpPr>
          <p:cNvPr id="128" name="群組 127">
            <a:extLst>
              <a:ext uri="{FF2B5EF4-FFF2-40B4-BE49-F238E27FC236}">
                <a16:creationId xmlns:a16="http://schemas.microsoft.com/office/drawing/2014/main" id="{982CFD1E-B5B6-46ED-806A-5D49803BD76C}"/>
              </a:ext>
            </a:extLst>
          </p:cNvPr>
          <p:cNvGrpSpPr/>
          <p:nvPr/>
        </p:nvGrpSpPr>
        <p:grpSpPr>
          <a:xfrm>
            <a:off x="5407139" y="4178217"/>
            <a:ext cx="1575356" cy="2253247"/>
            <a:chOff x="5407139" y="4178217"/>
            <a:chExt cx="1575356" cy="2253247"/>
          </a:xfrm>
        </p:grpSpPr>
        <p:sp>
          <p:nvSpPr>
            <p:cNvPr id="87" name="양쪽 모서리가 둥근 사각형 59">
              <a:extLst>
                <a:ext uri="{FF2B5EF4-FFF2-40B4-BE49-F238E27FC236}">
                  <a16:creationId xmlns:a16="http://schemas.microsoft.com/office/drawing/2014/main" id="{5ED09010-1FF5-4B69-9EC2-A12223B343F5}"/>
                </a:ext>
              </a:extLst>
            </p:cNvPr>
            <p:cNvSpPr/>
            <p:nvPr/>
          </p:nvSpPr>
          <p:spPr>
            <a:xfrm>
              <a:off x="5421184" y="5704227"/>
              <a:ext cx="1561311" cy="727237"/>
            </a:xfrm>
            <a:prstGeom prst="round2SameRect">
              <a:avLst>
                <a:gd name="adj1" fmla="val 0"/>
                <a:gd name="adj2" fmla="val 116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遊戲背景</a:t>
              </a:r>
              <a:endParaRPr lang="en-US" altLang="zh-TW" sz="1050" dirty="0">
                <a:solidFill>
                  <a:prstClr val="black">
                    <a:lumMod val="75000"/>
                    <a:lumOff val="25000"/>
                  </a:prstClr>
                </a:solidFill>
                <a:latin typeface="微軟正黑體" panose="020B0604030504040204" pitchFamily="34" charset="-120"/>
                <a:ea typeface="微軟正黑體" panose="020B0604030504040204" pitchFamily="34" charset="-120"/>
              </a:endParaRPr>
            </a:p>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隨機生成豆子</a:t>
              </a:r>
              <a:endParaRPr lang="en-US" altLang="zh-TW" sz="1050" dirty="0">
                <a:solidFill>
                  <a:prstClr val="black">
                    <a:lumMod val="75000"/>
                    <a:lumOff val="25000"/>
                  </a:prstClr>
                </a:solidFill>
                <a:latin typeface="微軟正黑體" panose="020B0604030504040204" pitchFamily="34" charset="-120"/>
                <a:ea typeface="微軟正黑體" panose="020B0604030504040204" pitchFamily="34" charset="-120"/>
              </a:endParaRPr>
            </a:p>
          </p:txBody>
        </p:sp>
        <p:sp>
          <p:nvSpPr>
            <p:cNvPr id="88" name="한쪽 모서리가 둥근 사각형 60">
              <a:extLst>
                <a:ext uri="{FF2B5EF4-FFF2-40B4-BE49-F238E27FC236}">
                  <a16:creationId xmlns:a16="http://schemas.microsoft.com/office/drawing/2014/main" id="{6274DF7F-A6DD-4556-AE99-4820E40A86D2}"/>
                </a:ext>
              </a:extLst>
            </p:cNvPr>
            <p:cNvSpPr/>
            <p:nvPr/>
          </p:nvSpPr>
          <p:spPr>
            <a:xfrm>
              <a:off x="5421185" y="4178217"/>
              <a:ext cx="1561310" cy="1526011"/>
            </a:xfrm>
            <a:prstGeom prst="round1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微軟正黑體" panose="020B0604030504040204" pitchFamily="34" charset="-120"/>
              </a:endParaRPr>
            </a:p>
          </p:txBody>
        </p:sp>
        <p:pic>
          <p:nvPicPr>
            <p:cNvPr id="119" name="圖片 118">
              <a:extLst>
                <a:ext uri="{FF2B5EF4-FFF2-40B4-BE49-F238E27FC236}">
                  <a16:creationId xmlns:a16="http://schemas.microsoft.com/office/drawing/2014/main" id="{5E20CA04-49DC-462E-AA0C-0F546AA32D22}"/>
                </a:ext>
              </a:extLst>
            </p:cNvPr>
            <p:cNvPicPr>
              <a:picLocks noChangeAspect="1"/>
            </p:cNvPicPr>
            <p:nvPr/>
          </p:nvPicPr>
          <p:blipFill>
            <a:blip r:embed="rId6"/>
            <a:stretch>
              <a:fillRect/>
            </a:stretch>
          </p:blipFill>
          <p:spPr>
            <a:xfrm>
              <a:off x="5409651" y="4497418"/>
              <a:ext cx="1558800" cy="1057757"/>
            </a:xfrm>
            <a:prstGeom prst="rect">
              <a:avLst/>
            </a:prstGeom>
          </p:spPr>
        </p:pic>
        <p:grpSp>
          <p:nvGrpSpPr>
            <p:cNvPr id="120" name="群組 119">
              <a:extLst>
                <a:ext uri="{FF2B5EF4-FFF2-40B4-BE49-F238E27FC236}">
                  <a16:creationId xmlns:a16="http://schemas.microsoft.com/office/drawing/2014/main" id="{D09A92CD-AF0D-4A1C-BF15-ABBD2D692E68}"/>
                </a:ext>
              </a:extLst>
            </p:cNvPr>
            <p:cNvGrpSpPr/>
            <p:nvPr/>
          </p:nvGrpSpPr>
          <p:grpSpPr>
            <a:xfrm>
              <a:off x="5407139" y="5406233"/>
              <a:ext cx="1575354" cy="415600"/>
              <a:chOff x="5407139" y="5406233"/>
              <a:chExt cx="1575354" cy="415600"/>
            </a:xfrm>
          </p:grpSpPr>
          <p:sp>
            <p:nvSpPr>
              <p:cNvPr id="90" name="모서리가 둥근 직사각형 62">
                <a:extLst>
                  <a:ext uri="{FF2B5EF4-FFF2-40B4-BE49-F238E27FC236}">
                    <a16:creationId xmlns:a16="http://schemas.microsoft.com/office/drawing/2014/main" id="{C28EC1A8-B8E0-4EB6-94D5-582D561DBDC0}"/>
                  </a:ext>
                </a:extLst>
              </p:cNvPr>
              <p:cNvSpPr/>
              <p:nvPr/>
            </p:nvSpPr>
            <p:spPr>
              <a:xfrm>
                <a:off x="5421184" y="5409048"/>
                <a:ext cx="1561309" cy="412785"/>
              </a:xfrm>
              <a:prstGeom prst="roundRect">
                <a:avLst>
                  <a:gd name="adj" fmla="val 50000"/>
                </a:avLst>
              </a:prstGeom>
              <a:solidFill>
                <a:srgbClr val="3D5E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prstClr val="white"/>
                    </a:solidFill>
                    <a:latin typeface="微軟正黑體" panose="020B0604030504040204" pitchFamily="34" charset="-120"/>
                    <a:ea typeface="微軟正黑體" panose="020B0604030504040204" pitchFamily="34" charset="-120"/>
                  </a:rPr>
                  <a:t> 豆子</a:t>
                </a:r>
                <a:endParaRPr lang="en-US" altLang="ko-KR" sz="2400" b="1" dirty="0">
                  <a:solidFill>
                    <a:prstClr val="white"/>
                  </a:solidFill>
                  <a:latin typeface="微軟正黑體" panose="020B0604030504040204" pitchFamily="34" charset="-120"/>
                  <a:ea typeface="微軟正黑體" panose="020B0604030504040204" pitchFamily="34" charset="-120"/>
                </a:endParaRPr>
              </a:p>
            </p:txBody>
          </p:sp>
          <p:sp>
            <p:nvSpPr>
              <p:cNvPr id="91" name="타원 63">
                <a:extLst>
                  <a:ext uri="{FF2B5EF4-FFF2-40B4-BE49-F238E27FC236}">
                    <a16:creationId xmlns:a16="http://schemas.microsoft.com/office/drawing/2014/main" id="{58C3241F-8FAD-4B70-9B66-D9722E254305}"/>
                  </a:ext>
                </a:extLst>
              </p:cNvPr>
              <p:cNvSpPr/>
              <p:nvPr/>
            </p:nvSpPr>
            <p:spPr>
              <a:xfrm>
                <a:off x="5407139" y="5406233"/>
                <a:ext cx="417675" cy="412786"/>
              </a:xfrm>
              <a:prstGeom prst="ellipse">
                <a:avLst/>
              </a:prstGeom>
              <a:solidFill>
                <a:schemeClr val="bg1"/>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200" b="1" dirty="0">
                    <a:solidFill>
                      <a:srgbClr val="3D5EDF"/>
                    </a:solidFill>
                    <a:latin typeface="微軟正黑體" panose="020B0604030504040204" pitchFamily="34" charset="-120"/>
                    <a:ea typeface="微軟正黑體" panose="020B0604030504040204" pitchFamily="34" charset="-120"/>
                  </a:rPr>
                  <a:t>0</a:t>
                </a:r>
                <a:r>
                  <a:rPr lang="en-US" altLang="zh-TW" sz="1200" b="1" dirty="0">
                    <a:solidFill>
                      <a:srgbClr val="3D5EDF"/>
                    </a:solidFill>
                    <a:latin typeface="微軟正黑體" panose="020B0604030504040204" pitchFamily="34" charset="-120"/>
                    <a:ea typeface="微軟正黑體" panose="020B0604030504040204" pitchFamily="34" charset="-120"/>
                  </a:rPr>
                  <a:t>5</a:t>
                </a:r>
                <a:endParaRPr lang="ko-KR" altLang="en-US" sz="1200" b="1" dirty="0">
                  <a:solidFill>
                    <a:srgbClr val="3D5EDF"/>
                  </a:solidFill>
                  <a:latin typeface="微軟正黑體" panose="020B0604030504040204" pitchFamily="34" charset="-120"/>
                </a:endParaRPr>
              </a:p>
            </p:txBody>
          </p:sp>
        </p:grpSp>
      </p:grpSp>
      <p:grpSp>
        <p:nvGrpSpPr>
          <p:cNvPr id="129" name="群組 128">
            <a:extLst>
              <a:ext uri="{FF2B5EF4-FFF2-40B4-BE49-F238E27FC236}">
                <a16:creationId xmlns:a16="http://schemas.microsoft.com/office/drawing/2014/main" id="{C1F23C2A-3889-4DB4-9398-B689C973D09D}"/>
              </a:ext>
            </a:extLst>
          </p:cNvPr>
          <p:cNvGrpSpPr/>
          <p:nvPr/>
        </p:nvGrpSpPr>
        <p:grpSpPr>
          <a:xfrm>
            <a:off x="7622205" y="4178217"/>
            <a:ext cx="1575358" cy="2253247"/>
            <a:chOff x="7622205" y="4178217"/>
            <a:chExt cx="1575358" cy="2253247"/>
          </a:xfrm>
        </p:grpSpPr>
        <p:sp>
          <p:nvSpPr>
            <p:cNvPr id="93" name="양쪽 모서리가 둥근 사각형 59">
              <a:extLst>
                <a:ext uri="{FF2B5EF4-FFF2-40B4-BE49-F238E27FC236}">
                  <a16:creationId xmlns:a16="http://schemas.microsoft.com/office/drawing/2014/main" id="{B3A7D7E9-9690-4506-A818-808B0413D0C8}"/>
                </a:ext>
              </a:extLst>
            </p:cNvPr>
            <p:cNvSpPr/>
            <p:nvPr/>
          </p:nvSpPr>
          <p:spPr>
            <a:xfrm>
              <a:off x="7636252" y="5704227"/>
              <a:ext cx="1561311" cy="727237"/>
            </a:xfrm>
            <a:prstGeom prst="round2SameRect">
              <a:avLst>
                <a:gd name="adj1" fmla="val 0"/>
                <a:gd name="adj2" fmla="val 116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遊戲玩法</a:t>
              </a:r>
              <a:endParaRPr lang="en-US" altLang="zh-TW" sz="1050" dirty="0">
                <a:solidFill>
                  <a:prstClr val="black">
                    <a:lumMod val="75000"/>
                    <a:lumOff val="25000"/>
                  </a:prstClr>
                </a:solidFill>
                <a:latin typeface="微軟正黑體" panose="020B0604030504040204" pitchFamily="34" charset="-120"/>
                <a:ea typeface="微軟正黑體" panose="020B0604030504040204" pitchFamily="34" charset="-120"/>
              </a:endParaRPr>
            </a:p>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貪吃蛇吃到豆子變長</a:t>
              </a:r>
              <a:endParaRPr lang="en-US" altLang="ko-KR" sz="1050" dirty="0">
                <a:solidFill>
                  <a:prstClr val="black">
                    <a:lumMod val="75000"/>
                    <a:lumOff val="25000"/>
                  </a:prstClr>
                </a:solidFill>
                <a:latin typeface="微軟正黑體" panose="020B0604030504040204" pitchFamily="34" charset="-120"/>
                <a:ea typeface="微軟正黑體" panose="020B0604030504040204" pitchFamily="34" charset="-120"/>
              </a:endParaRPr>
            </a:p>
          </p:txBody>
        </p:sp>
        <p:sp>
          <p:nvSpPr>
            <p:cNvPr id="94" name="한쪽 모서리가 둥근 사각형 60">
              <a:extLst>
                <a:ext uri="{FF2B5EF4-FFF2-40B4-BE49-F238E27FC236}">
                  <a16:creationId xmlns:a16="http://schemas.microsoft.com/office/drawing/2014/main" id="{85D7AE38-7237-43D3-B011-B7614D975EC7}"/>
                </a:ext>
              </a:extLst>
            </p:cNvPr>
            <p:cNvSpPr/>
            <p:nvPr/>
          </p:nvSpPr>
          <p:spPr>
            <a:xfrm>
              <a:off x="7636253" y="4178217"/>
              <a:ext cx="1561310" cy="1526011"/>
            </a:xfrm>
            <a:prstGeom prst="round1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微軟正黑體" panose="020B0604030504040204" pitchFamily="34" charset="-120"/>
              </a:endParaRPr>
            </a:p>
          </p:txBody>
        </p:sp>
        <p:pic>
          <p:nvPicPr>
            <p:cNvPr id="122" name="圖片 121">
              <a:extLst>
                <a:ext uri="{FF2B5EF4-FFF2-40B4-BE49-F238E27FC236}">
                  <a16:creationId xmlns:a16="http://schemas.microsoft.com/office/drawing/2014/main" id="{14A288AD-34F2-40E3-A723-7FC20ACF97F1}"/>
                </a:ext>
              </a:extLst>
            </p:cNvPr>
            <p:cNvPicPr>
              <a:picLocks noChangeAspect="1"/>
            </p:cNvPicPr>
            <p:nvPr/>
          </p:nvPicPr>
          <p:blipFill>
            <a:blip r:embed="rId7"/>
            <a:stretch>
              <a:fillRect/>
            </a:stretch>
          </p:blipFill>
          <p:spPr>
            <a:xfrm>
              <a:off x="7622205" y="4495426"/>
              <a:ext cx="1558800" cy="1073087"/>
            </a:xfrm>
            <a:prstGeom prst="rect">
              <a:avLst/>
            </a:prstGeom>
          </p:spPr>
        </p:pic>
        <p:grpSp>
          <p:nvGrpSpPr>
            <p:cNvPr id="123" name="群組 122">
              <a:extLst>
                <a:ext uri="{FF2B5EF4-FFF2-40B4-BE49-F238E27FC236}">
                  <a16:creationId xmlns:a16="http://schemas.microsoft.com/office/drawing/2014/main" id="{5E6550FD-05AD-4C35-8D45-F4329E13A969}"/>
                </a:ext>
              </a:extLst>
            </p:cNvPr>
            <p:cNvGrpSpPr/>
            <p:nvPr/>
          </p:nvGrpSpPr>
          <p:grpSpPr>
            <a:xfrm>
              <a:off x="7622207" y="5406233"/>
              <a:ext cx="1575354" cy="415600"/>
              <a:chOff x="7622207" y="5406233"/>
              <a:chExt cx="1575354" cy="415600"/>
            </a:xfrm>
          </p:grpSpPr>
          <p:sp>
            <p:nvSpPr>
              <p:cNvPr id="96" name="모서리가 둥근 직사각형 62">
                <a:extLst>
                  <a:ext uri="{FF2B5EF4-FFF2-40B4-BE49-F238E27FC236}">
                    <a16:creationId xmlns:a16="http://schemas.microsoft.com/office/drawing/2014/main" id="{2DB93394-D8D5-4F05-AEE7-206A98E39D99}"/>
                  </a:ext>
                </a:extLst>
              </p:cNvPr>
              <p:cNvSpPr/>
              <p:nvPr/>
            </p:nvSpPr>
            <p:spPr>
              <a:xfrm>
                <a:off x="7636252" y="5409048"/>
                <a:ext cx="1561309" cy="412785"/>
              </a:xfrm>
              <a:prstGeom prst="roundRect">
                <a:avLst>
                  <a:gd name="adj" fmla="val 50000"/>
                </a:avLst>
              </a:prstGeom>
              <a:solidFill>
                <a:srgbClr val="3D5E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prstClr val="white"/>
                    </a:solidFill>
                    <a:latin typeface="微軟正黑體" panose="020B0604030504040204" pitchFamily="34" charset="-120"/>
                    <a:ea typeface="微軟正黑體" panose="020B0604030504040204" pitchFamily="34" charset="-120"/>
                  </a:rPr>
                  <a:t> 變長</a:t>
                </a:r>
                <a:endParaRPr lang="en-US" altLang="ko-KR" sz="2400" b="1" dirty="0">
                  <a:solidFill>
                    <a:prstClr val="white"/>
                  </a:solidFill>
                  <a:latin typeface="微軟正黑體" panose="020B0604030504040204" pitchFamily="34" charset="-120"/>
                  <a:ea typeface="微軟正黑體" panose="020B0604030504040204" pitchFamily="34" charset="-120"/>
                </a:endParaRPr>
              </a:p>
            </p:txBody>
          </p:sp>
          <p:sp>
            <p:nvSpPr>
              <p:cNvPr id="97" name="타원 63">
                <a:extLst>
                  <a:ext uri="{FF2B5EF4-FFF2-40B4-BE49-F238E27FC236}">
                    <a16:creationId xmlns:a16="http://schemas.microsoft.com/office/drawing/2014/main" id="{47ADECCE-BB0F-491F-81B9-D51445E0A106}"/>
                  </a:ext>
                </a:extLst>
              </p:cNvPr>
              <p:cNvSpPr/>
              <p:nvPr/>
            </p:nvSpPr>
            <p:spPr>
              <a:xfrm>
                <a:off x="7622207" y="5406233"/>
                <a:ext cx="417675" cy="412786"/>
              </a:xfrm>
              <a:prstGeom prst="ellipse">
                <a:avLst/>
              </a:prstGeom>
              <a:solidFill>
                <a:schemeClr val="bg1"/>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200" b="1" dirty="0">
                    <a:solidFill>
                      <a:srgbClr val="3D5EDF"/>
                    </a:solidFill>
                    <a:latin typeface="微軟正黑體" panose="020B0604030504040204" pitchFamily="34" charset="-120"/>
                    <a:ea typeface="微軟正黑體" panose="020B0604030504040204" pitchFamily="34" charset="-120"/>
                  </a:rPr>
                  <a:t>0</a:t>
                </a:r>
                <a:r>
                  <a:rPr lang="en-US" altLang="zh-TW" sz="1200" b="1" dirty="0">
                    <a:solidFill>
                      <a:srgbClr val="3D5EDF"/>
                    </a:solidFill>
                    <a:latin typeface="微軟正黑體" panose="020B0604030504040204" pitchFamily="34" charset="-120"/>
                    <a:ea typeface="微軟正黑體" panose="020B0604030504040204" pitchFamily="34" charset="-120"/>
                  </a:rPr>
                  <a:t>6</a:t>
                </a:r>
                <a:endParaRPr lang="ko-KR" altLang="en-US" sz="1200" b="1" dirty="0">
                  <a:solidFill>
                    <a:srgbClr val="3D5EDF"/>
                  </a:solidFill>
                  <a:latin typeface="微軟正黑體" panose="020B0604030504040204" pitchFamily="34" charset="-120"/>
                </a:endParaRPr>
              </a:p>
            </p:txBody>
          </p:sp>
        </p:grpSp>
      </p:grpSp>
      <p:grpSp>
        <p:nvGrpSpPr>
          <p:cNvPr id="130" name="群組 129">
            <a:extLst>
              <a:ext uri="{FF2B5EF4-FFF2-40B4-BE49-F238E27FC236}">
                <a16:creationId xmlns:a16="http://schemas.microsoft.com/office/drawing/2014/main" id="{D1F00855-16E5-499F-843C-2FAB5CEAFFB0}"/>
              </a:ext>
            </a:extLst>
          </p:cNvPr>
          <p:cNvGrpSpPr/>
          <p:nvPr/>
        </p:nvGrpSpPr>
        <p:grpSpPr>
          <a:xfrm>
            <a:off x="9851318" y="4178217"/>
            <a:ext cx="1575356" cy="2253247"/>
            <a:chOff x="9851318" y="4178217"/>
            <a:chExt cx="1575356" cy="2253247"/>
          </a:xfrm>
        </p:grpSpPr>
        <p:sp>
          <p:nvSpPr>
            <p:cNvPr id="99" name="양쪽 모서리가 둥근 사각형 59">
              <a:extLst>
                <a:ext uri="{FF2B5EF4-FFF2-40B4-BE49-F238E27FC236}">
                  <a16:creationId xmlns:a16="http://schemas.microsoft.com/office/drawing/2014/main" id="{27EEBE64-DA30-4CEE-8BF9-B3A507F1D11E}"/>
                </a:ext>
              </a:extLst>
            </p:cNvPr>
            <p:cNvSpPr/>
            <p:nvPr/>
          </p:nvSpPr>
          <p:spPr>
            <a:xfrm>
              <a:off x="9865363" y="5704227"/>
              <a:ext cx="1561311" cy="727237"/>
            </a:xfrm>
            <a:prstGeom prst="round2SameRect">
              <a:avLst>
                <a:gd name="adj1" fmla="val 0"/>
                <a:gd name="adj2" fmla="val 116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遊戲玩法</a:t>
              </a:r>
              <a:endParaRPr lang="en-US" altLang="zh-TW" sz="1050" dirty="0">
                <a:solidFill>
                  <a:prstClr val="black">
                    <a:lumMod val="75000"/>
                    <a:lumOff val="25000"/>
                  </a:prstClr>
                </a:solidFill>
                <a:latin typeface="微軟正黑體" panose="020B0604030504040204" pitchFamily="34" charset="-120"/>
                <a:ea typeface="微軟正黑體" panose="020B0604030504040204" pitchFamily="34" charset="-120"/>
              </a:endParaRPr>
            </a:p>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貪吃蛇撞到牆死掉</a:t>
              </a:r>
              <a:endParaRPr lang="en-US" altLang="ko-KR" sz="1050" dirty="0">
                <a:solidFill>
                  <a:prstClr val="black">
                    <a:lumMod val="75000"/>
                    <a:lumOff val="25000"/>
                  </a:prstClr>
                </a:solidFill>
                <a:latin typeface="微軟正黑體" panose="020B0604030504040204" pitchFamily="34" charset="-120"/>
                <a:ea typeface="微軟正黑體" panose="020B0604030504040204" pitchFamily="34" charset="-120"/>
              </a:endParaRPr>
            </a:p>
          </p:txBody>
        </p:sp>
        <p:sp>
          <p:nvSpPr>
            <p:cNvPr id="100" name="한쪽 모서리가 둥근 사각형 60">
              <a:extLst>
                <a:ext uri="{FF2B5EF4-FFF2-40B4-BE49-F238E27FC236}">
                  <a16:creationId xmlns:a16="http://schemas.microsoft.com/office/drawing/2014/main" id="{33A18200-269D-4E36-9DE6-75D546F2F745}"/>
                </a:ext>
              </a:extLst>
            </p:cNvPr>
            <p:cNvSpPr/>
            <p:nvPr/>
          </p:nvSpPr>
          <p:spPr>
            <a:xfrm>
              <a:off x="9865364" y="4178217"/>
              <a:ext cx="1561310" cy="1526011"/>
            </a:xfrm>
            <a:prstGeom prst="round1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微軟正黑體" panose="020B0604030504040204" pitchFamily="34" charset="-120"/>
              </a:endParaRPr>
            </a:p>
          </p:txBody>
        </p:sp>
        <p:pic>
          <p:nvPicPr>
            <p:cNvPr id="125" name="圖片 124">
              <a:extLst>
                <a:ext uri="{FF2B5EF4-FFF2-40B4-BE49-F238E27FC236}">
                  <a16:creationId xmlns:a16="http://schemas.microsoft.com/office/drawing/2014/main" id="{0EEC3515-541C-43F7-8B2E-D061D9DE1095}"/>
                </a:ext>
              </a:extLst>
            </p:cNvPr>
            <p:cNvPicPr>
              <a:picLocks noChangeAspect="1"/>
            </p:cNvPicPr>
            <p:nvPr/>
          </p:nvPicPr>
          <p:blipFill>
            <a:blip r:embed="rId8"/>
            <a:stretch>
              <a:fillRect/>
            </a:stretch>
          </p:blipFill>
          <p:spPr>
            <a:xfrm>
              <a:off x="9866617" y="4503342"/>
              <a:ext cx="1558800" cy="1054152"/>
            </a:xfrm>
            <a:prstGeom prst="rect">
              <a:avLst/>
            </a:prstGeom>
          </p:spPr>
        </p:pic>
        <p:grpSp>
          <p:nvGrpSpPr>
            <p:cNvPr id="126" name="群組 125">
              <a:extLst>
                <a:ext uri="{FF2B5EF4-FFF2-40B4-BE49-F238E27FC236}">
                  <a16:creationId xmlns:a16="http://schemas.microsoft.com/office/drawing/2014/main" id="{1212F109-F742-47A3-8331-78C5F6D47D1D}"/>
                </a:ext>
              </a:extLst>
            </p:cNvPr>
            <p:cNvGrpSpPr/>
            <p:nvPr/>
          </p:nvGrpSpPr>
          <p:grpSpPr>
            <a:xfrm>
              <a:off x="9851318" y="5406233"/>
              <a:ext cx="1575354" cy="415600"/>
              <a:chOff x="9851318" y="5406233"/>
              <a:chExt cx="1575354" cy="415600"/>
            </a:xfrm>
          </p:grpSpPr>
          <p:sp>
            <p:nvSpPr>
              <p:cNvPr id="102" name="모서리가 둥근 직사각형 62">
                <a:extLst>
                  <a:ext uri="{FF2B5EF4-FFF2-40B4-BE49-F238E27FC236}">
                    <a16:creationId xmlns:a16="http://schemas.microsoft.com/office/drawing/2014/main" id="{34899DA0-0F19-4FAC-8594-B73B4250743F}"/>
                  </a:ext>
                </a:extLst>
              </p:cNvPr>
              <p:cNvSpPr/>
              <p:nvPr/>
            </p:nvSpPr>
            <p:spPr>
              <a:xfrm>
                <a:off x="9865363" y="5409048"/>
                <a:ext cx="1561309" cy="412785"/>
              </a:xfrm>
              <a:prstGeom prst="roundRect">
                <a:avLst>
                  <a:gd name="adj" fmla="val 50000"/>
                </a:avLst>
              </a:prstGeom>
              <a:solidFill>
                <a:srgbClr val="3D5E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prstClr val="white"/>
                    </a:solidFill>
                    <a:latin typeface="微軟正黑體" panose="020B0604030504040204" pitchFamily="34" charset="-120"/>
                    <a:ea typeface="微軟正黑體" panose="020B0604030504040204" pitchFamily="34" charset="-120"/>
                  </a:rPr>
                  <a:t> 死亡</a:t>
                </a:r>
                <a:endParaRPr lang="en-US" altLang="ko-KR" sz="2400" b="1" dirty="0">
                  <a:solidFill>
                    <a:prstClr val="white"/>
                  </a:solidFill>
                  <a:latin typeface="微軟正黑體" panose="020B0604030504040204" pitchFamily="34" charset="-120"/>
                  <a:ea typeface="微軟正黑體" panose="020B0604030504040204" pitchFamily="34" charset="-120"/>
                </a:endParaRPr>
              </a:p>
            </p:txBody>
          </p:sp>
          <p:sp>
            <p:nvSpPr>
              <p:cNvPr id="103" name="타원 63">
                <a:extLst>
                  <a:ext uri="{FF2B5EF4-FFF2-40B4-BE49-F238E27FC236}">
                    <a16:creationId xmlns:a16="http://schemas.microsoft.com/office/drawing/2014/main" id="{1BD07742-AE81-4214-86A8-9CF0B118AEA8}"/>
                  </a:ext>
                </a:extLst>
              </p:cNvPr>
              <p:cNvSpPr/>
              <p:nvPr/>
            </p:nvSpPr>
            <p:spPr>
              <a:xfrm>
                <a:off x="9851318" y="5406233"/>
                <a:ext cx="417675" cy="412786"/>
              </a:xfrm>
              <a:prstGeom prst="ellipse">
                <a:avLst/>
              </a:prstGeom>
              <a:solidFill>
                <a:schemeClr val="bg1"/>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200" b="1" dirty="0">
                    <a:solidFill>
                      <a:srgbClr val="3D5EDF"/>
                    </a:solidFill>
                    <a:latin typeface="微軟正黑體" panose="020B0604030504040204" pitchFamily="34" charset="-120"/>
                    <a:ea typeface="微軟正黑體" panose="020B0604030504040204" pitchFamily="34" charset="-120"/>
                  </a:rPr>
                  <a:t>0</a:t>
                </a:r>
                <a:r>
                  <a:rPr lang="en-US" altLang="zh-TW" sz="1200" b="1" dirty="0">
                    <a:solidFill>
                      <a:srgbClr val="3D5EDF"/>
                    </a:solidFill>
                    <a:latin typeface="微軟正黑體" panose="020B0604030504040204" pitchFamily="34" charset="-120"/>
                    <a:ea typeface="微軟正黑體" panose="020B0604030504040204" pitchFamily="34" charset="-120"/>
                  </a:rPr>
                  <a:t>7</a:t>
                </a:r>
                <a:endParaRPr lang="ko-KR" altLang="en-US" sz="1200" b="1" dirty="0">
                  <a:solidFill>
                    <a:srgbClr val="3D5EDF"/>
                  </a:solidFill>
                  <a:latin typeface="微軟正黑體" panose="020B0604030504040204" pitchFamily="34" charset="-120"/>
                </a:endParaRPr>
              </a:p>
            </p:txBody>
          </p:sp>
        </p:grpSp>
      </p:grpSp>
    </p:spTree>
    <p:extLst>
      <p:ext uri="{BB962C8B-B14F-4D97-AF65-F5344CB8AC3E}">
        <p14:creationId xmlns:p14="http://schemas.microsoft.com/office/powerpoint/2010/main" val="2524309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9ECF1"/>
        </a:solidFill>
        <a:effectLst/>
      </p:bgPr>
    </p:bg>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3B0C0C12-C77E-406C-8035-14F1E9A640C1}"/>
              </a:ext>
            </a:extLst>
          </p:cNvPr>
          <p:cNvSpPr/>
          <p:nvPr/>
        </p:nvSpPr>
        <p:spPr>
          <a:xfrm>
            <a:off x="292100" y="308161"/>
            <a:ext cx="11607800" cy="684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1.3.1</a:t>
            </a:r>
            <a:r>
              <a:rPr kumimoji="0" lang="zh-TW" altLang="en-US"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 貪吃蛇格子</a:t>
            </a:r>
            <a:endParaRPr kumimoji="0" lang="en-US" altLang="ko-KR" sz="30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endParaRPr>
          </a:p>
        </p:txBody>
      </p:sp>
      <p:graphicFrame>
        <p:nvGraphicFramePr>
          <p:cNvPr id="4" name="表格 7">
            <a:extLst>
              <a:ext uri="{FF2B5EF4-FFF2-40B4-BE49-F238E27FC236}">
                <a16:creationId xmlns:a16="http://schemas.microsoft.com/office/drawing/2014/main" id="{0EBF1798-A163-48A6-9F2B-41F13B018436}"/>
              </a:ext>
            </a:extLst>
          </p:cNvPr>
          <p:cNvGraphicFramePr>
            <a:graphicFrameLocks noGrp="1"/>
          </p:cNvGraphicFramePr>
          <p:nvPr>
            <p:extLst>
              <p:ext uri="{D42A27DB-BD31-4B8C-83A1-F6EECF244321}">
                <p14:modId xmlns:p14="http://schemas.microsoft.com/office/powerpoint/2010/main" val="1006323087"/>
              </p:ext>
            </p:extLst>
          </p:nvPr>
        </p:nvGraphicFramePr>
        <p:xfrm>
          <a:off x="2102444" y="1488243"/>
          <a:ext cx="3600000" cy="36000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71791327"/>
                    </a:ext>
                  </a:extLst>
                </a:gridCol>
                <a:gridCol w="360000">
                  <a:extLst>
                    <a:ext uri="{9D8B030D-6E8A-4147-A177-3AD203B41FA5}">
                      <a16:colId xmlns:a16="http://schemas.microsoft.com/office/drawing/2014/main" val="245161508"/>
                    </a:ext>
                  </a:extLst>
                </a:gridCol>
                <a:gridCol w="360000">
                  <a:extLst>
                    <a:ext uri="{9D8B030D-6E8A-4147-A177-3AD203B41FA5}">
                      <a16:colId xmlns:a16="http://schemas.microsoft.com/office/drawing/2014/main" val="4237726428"/>
                    </a:ext>
                  </a:extLst>
                </a:gridCol>
                <a:gridCol w="360000">
                  <a:extLst>
                    <a:ext uri="{9D8B030D-6E8A-4147-A177-3AD203B41FA5}">
                      <a16:colId xmlns:a16="http://schemas.microsoft.com/office/drawing/2014/main" val="1966532044"/>
                    </a:ext>
                  </a:extLst>
                </a:gridCol>
                <a:gridCol w="360000">
                  <a:extLst>
                    <a:ext uri="{9D8B030D-6E8A-4147-A177-3AD203B41FA5}">
                      <a16:colId xmlns:a16="http://schemas.microsoft.com/office/drawing/2014/main" val="2758083544"/>
                    </a:ext>
                  </a:extLst>
                </a:gridCol>
                <a:gridCol w="360000">
                  <a:extLst>
                    <a:ext uri="{9D8B030D-6E8A-4147-A177-3AD203B41FA5}">
                      <a16:colId xmlns:a16="http://schemas.microsoft.com/office/drawing/2014/main" val="3961737603"/>
                    </a:ext>
                  </a:extLst>
                </a:gridCol>
                <a:gridCol w="360000">
                  <a:extLst>
                    <a:ext uri="{9D8B030D-6E8A-4147-A177-3AD203B41FA5}">
                      <a16:colId xmlns:a16="http://schemas.microsoft.com/office/drawing/2014/main" val="4216514100"/>
                    </a:ext>
                  </a:extLst>
                </a:gridCol>
                <a:gridCol w="360000">
                  <a:extLst>
                    <a:ext uri="{9D8B030D-6E8A-4147-A177-3AD203B41FA5}">
                      <a16:colId xmlns:a16="http://schemas.microsoft.com/office/drawing/2014/main" val="2871896715"/>
                    </a:ext>
                  </a:extLst>
                </a:gridCol>
                <a:gridCol w="360000">
                  <a:extLst>
                    <a:ext uri="{9D8B030D-6E8A-4147-A177-3AD203B41FA5}">
                      <a16:colId xmlns:a16="http://schemas.microsoft.com/office/drawing/2014/main" val="2603035433"/>
                    </a:ext>
                  </a:extLst>
                </a:gridCol>
                <a:gridCol w="360000">
                  <a:extLst>
                    <a:ext uri="{9D8B030D-6E8A-4147-A177-3AD203B41FA5}">
                      <a16:colId xmlns:a16="http://schemas.microsoft.com/office/drawing/2014/main" val="3986844813"/>
                    </a:ext>
                  </a:extLst>
                </a:gridCol>
              </a:tblGrid>
              <a:tr h="360000">
                <a:tc>
                  <a:txBody>
                    <a:bodyPr/>
                    <a:lstStyle/>
                    <a:p>
                      <a:pPr algn="ctr"/>
                      <a:r>
                        <a:rPr lang="en-US" altLang="zh-TW" sz="800" b="0" dirty="0">
                          <a:solidFill>
                            <a:schemeClr val="tx1"/>
                          </a:solidFill>
                        </a:rPr>
                        <a:t>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94768909"/>
                  </a:ext>
                </a:extLst>
              </a:tr>
              <a:tr h="360000">
                <a:tc>
                  <a:txBody>
                    <a:bodyPr/>
                    <a:lstStyle/>
                    <a:p>
                      <a:pPr algn="ctr"/>
                      <a:r>
                        <a:rPr lang="en-US" altLang="zh-TW" sz="800" b="0" dirty="0">
                          <a:solidFill>
                            <a:schemeClr val="tx1"/>
                          </a:solidFill>
                        </a:rPr>
                        <a:t>11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0912292"/>
                  </a:ext>
                </a:extLst>
              </a:tr>
              <a:tr h="360000">
                <a:tc>
                  <a:txBody>
                    <a:bodyPr/>
                    <a:lstStyle/>
                    <a:p>
                      <a:pPr algn="ctr"/>
                      <a:r>
                        <a:rPr lang="en-US" altLang="zh-TW" sz="800" b="0" dirty="0">
                          <a:solidFill>
                            <a:schemeClr val="tx1"/>
                          </a:solidFill>
                        </a:rPr>
                        <a:t>21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39963531"/>
                  </a:ext>
                </a:extLst>
              </a:tr>
              <a:tr h="360000">
                <a:tc>
                  <a:txBody>
                    <a:bodyPr/>
                    <a:lstStyle/>
                    <a:p>
                      <a:pPr algn="ctr"/>
                      <a:r>
                        <a:rPr lang="en-US" altLang="zh-TW" sz="800" b="0" dirty="0">
                          <a:solidFill>
                            <a:schemeClr val="tx1"/>
                          </a:solidFill>
                        </a:rPr>
                        <a:t>31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3402703"/>
                  </a:ext>
                </a:extLst>
              </a:tr>
              <a:tr h="360000">
                <a:tc>
                  <a:txBody>
                    <a:bodyPr/>
                    <a:lstStyle/>
                    <a:p>
                      <a:pPr algn="ctr"/>
                      <a:r>
                        <a:rPr lang="en-US" altLang="zh-TW" sz="800" b="0" dirty="0">
                          <a:solidFill>
                            <a:schemeClr val="tx1"/>
                          </a:solidFill>
                        </a:rPr>
                        <a:t>41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5013558"/>
                  </a:ext>
                </a:extLst>
              </a:tr>
              <a:tr h="360000">
                <a:tc>
                  <a:txBody>
                    <a:bodyPr/>
                    <a:lstStyle/>
                    <a:p>
                      <a:pPr algn="ctr"/>
                      <a:r>
                        <a:rPr lang="en-US" altLang="zh-TW" sz="800" b="0" dirty="0">
                          <a:solidFill>
                            <a:schemeClr val="tx1"/>
                          </a:solidFill>
                        </a:rPr>
                        <a:t>51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3562070"/>
                  </a:ext>
                </a:extLst>
              </a:tr>
              <a:tr h="360000">
                <a:tc>
                  <a:txBody>
                    <a:bodyPr/>
                    <a:lstStyle/>
                    <a:p>
                      <a:pPr algn="ctr"/>
                      <a:r>
                        <a:rPr lang="en-US" altLang="zh-TW" sz="800" b="0" dirty="0">
                          <a:solidFill>
                            <a:schemeClr val="tx1"/>
                          </a:solidFill>
                        </a:rPr>
                        <a:t>61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3470066"/>
                  </a:ext>
                </a:extLst>
              </a:tr>
              <a:tr h="360000">
                <a:tc>
                  <a:txBody>
                    <a:bodyPr/>
                    <a:lstStyle/>
                    <a:p>
                      <a:pPr algn="ctr"/>
                      <a:r>
                        <a:rPr lang="en-US" altLang="zh-TW" sz="800" b="0" dirty="0">
                          <a:solidFill>
                            <a:schemeClr val="tx1"/>
                          </a:solidFill>
                        </a:rPr>
                        <a:t>71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8425386"/>
                  </a:ext>
                </a:extLst>
              </a:tr>
              <a:tr h="360000">
                <a:tc>
                  <a:txBody>
                    <a:bodyPr/>
                    <a:lstStyle/>
                    <a:p>
                      <a:pPr algn="ctr"/>
                      <a:r>
                        <a:rPr lang="en-US" altLang="zh-TW" sz="800" b="0" dirty="0">
                          <a:solidFill>
                            <a:schemeClr val="tx1"/>
                          </a:solidFill>
                        </a:rPr>
                        <a:t>81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99696401"/>
                  </a:ext>
                </a:extLst>
              </a:tr>
              <a:tr h="360000">
                <a:tc>
                  <a:txBody>
                    <a:bodyPr/>
                    <a:lstStyle/>
                    <a:p>
                      <a:pPr algn="ctr"/>
                      <a:r>
                        <a:rPr lang="en-US" altLang="zh-TW" sz="800" b="0" dirty="0">
                          <a:solidFill>
                            <a:schemeClr val="tx1"/>
                          </a:solidFill>
                        </a:rPr>
                        <a:t>91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100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7450691"/>
                  </a:ext>
                </a:extLst>
              </a:tr>
            </a:tbl>
          </a:graphicData>
        </a:graphic>
      </p:graphicFrame>
      <p:pic>
        <p:nvPicPr>
          <p:cNvPr id="14" name="圖片 13">
            <a:extLst>
              <a:ext uri="{FF2B5EF4-FFF2-40B4-BE49-F238E27FC236}">
                <a16:creationId xmlns:a16="http://schemas.microsoft.com/office/drawing/2014/main" id="{67761424-F337-4400-B0B0-98B30588B7F0}"/>
              </a:ext>
            </a:extLst>
          </p:cNvPr>
          <p:cNvPicPr>
            <a:picLocks noChangeAspect="1"/>
          </p:cNvPicPr>
          <p:nvPr/>
        </p:nvPicPr>
        <p:blipFill>
          <a:blip r:embed="rId3"/>
          <a:stretch>
            <a:fillRect/>
          </a:stretch>
        </p:blipFill>
        <p:spPr>
          <a:xfrm>
            <a:off x="5875420" y="4248221"/>
            <a:ext cx="5849166" cy="2200582"/>
          </a:xfrm>
          <a:prstGeom prst="rect">
            <a:avLst/>
          </a:prstGeom>
        </p:spPr>
      </p:pic>
      <p:sp>
        <p:nvSpPr>
          <p:cNvPr id="17" name="文字方塊 16">
            <a:extLst>
              <a:ext uri="{FF2B5EF4-FFF2-40B4-BE49-F238E27FC236}">
                <a16:creationId xmlns:a16="http://schemas.microsoft.com/office/drawing/2014/main" id="{611E68FF-7EC3-4D1A-865F-C9AC4248963E}"/>
              </a:ext>
            </a:extLst>
          </p:cNvPr>
          <p:cNvSpPr txBox="1"/>
          <p:nvPr/>
        </p:nvSpPr>
        <p:spPr>
          <a:xfrm>
            <a:off x="5875420" y="1826797"/>
            <a:ext cx="2077343" cy="1815882"/>
          </a:xfrm>
          <a:prstGeom prst="rect">
            <a:avLst/>
          </a:prstGeom>
          <a:solidFill>
            <a:schemeClr val="accent1">
              <a:lumMod val="60000"/>
              <a:lumOff val="40000"/>
            </a:schemeClr>
          </a:solidFill>
          <a:ln w="38100">
            <a:solidFill>
              <a:schemeClr val="accent1"/>
            </a:solidFill>
          </a:ln>
        </p:spPr>
        <p:txBody>
          <a:bodyPr wrap="square" rtlCol="0">
            <a:spAutoFit/>
          </a:bodyPr>
          <a:lstStyle/>
          <a:p>
            <a:pPr algn="just"/>
            <a:endParaRPr lang="en-US" altLang="zh-TW" sz="1600" dirty="0">
              <a:latin typeface="微軟正黑體" panose="020B0604030504040204" pitchFamily="34" charset="-120"/>
              <a:ea typeface="微軟正黑體" panose="020B0604030504040204" pitchFamily="34" charset="-120"/>
            </a:endParaRPr>
          </a:p>
          <a:p>
            <a:pPr algn="just"/>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  </a:t>
            </a:r>
            <a:r>
              <a:rPr lang="en-US" altLang="zh-TW" sz="1600" dirty="0">
                <a:latin typeface="微軟正黑體" panose="020B0604030504040204" pitchFamily="34" charset="-120"/>
                <a:ea typeface="微軟正黑體" panose="020B0604030504040204" pitchFamily="34" charset="-120"/>
              </a:rPr>
              <a:t>[ 1,  2, …,10],</a:t>
            </a:r>
          </a:p>
          <a:p>
            <a:pPr algn="just"/>
            <a:r>
              <a:rPr lang="en-US" altLang="zh-TW" sz="1600" dirty="0">
                <a:latin typeface="微軟正黑體" panose="020B0604030504040204" pitchFamily="34" charset="-120"/>
                <a:ea typeface="微軟正黑體" panose="020B0604030504040204" pitchFamily="34" charset="-120"/>
              </a:rPr>
              <a:t>   [11,12,… 20],</a:t>
            </a:r>
          </a:p>
          <a:p>
            <a:pPr algn="just"/>
            <a:r>
              <a:rPr lang="en-US" altLang="zh-TW" sz="1600" dirty="0">
                <a:latin typeface="微軟正黑體" panose="020B0604030504040204" pitchFamily="34" charset="-120"/>
                <a:ea typeface="微軟正黑體" panose="020B0604030504040204" pitchFamily="34" charset="-120"/>
              </a:rPr>
              <a:t>	.</a:t>
            </a:r>
          </a:p>
          <a:p>
            <a:pPr algn="just"/>
            <a:r>
              <a:rPr lang="en-US" altLang="zh-TW" sz="1600" dirty="0">
                <a:latin typeface="微軟正黑體" panose="020B0604030504040204" pitchFamily="34" charset="-120"/>
                <a:ea typeface="微軟正黑體" panose="020B0604030504040204" pitchFamily="34" charset="-120"/>
              </a:rPr>
              <a:t>	.</a:t>
            </a:r>
          </a:p>
          <a:p>
            <a:pPr algn="just"/>
            <a:r>
              <a:rPr lang="en-US" altLang="zh-TW" sz="1600" dirty="0">
                <a:latin typeface="微軟正黑體" panose="020B0604030504040204" pitchFamily="34" charset="-120"/>
                <a:ea typeface="微軟正黑體" panose="020B0604030504040204" pitchFamily="34" charset="-120"/>
              </a:rPr>
              <a:t>	.</a:t>
            </a:r>
          </a:p>
          <a:p>
            <a:pPr algn="just"/>
            <a:r>
              <a:rPr lang="en-US" altLang="zh-TW" sz="1600" dirty="0">
                <a:latin typeface="微軟正黑體" panose="020B0604030504040204" pitchFamily="34" charset="-120"/>
                <a:ea typeface="微軟正黑體" panose="020B0604030504040204" pitchFamily="34" charset="-120"/>
              </a:rPr>
              <a:t>  [91,92,… 100] ]</a:t>
            </a:r>
            <a:endParaRPr lang="zh-TW" altLang="en-US" sz="1600" dirty="0">
              <a:latin typeface="微軟正黑體" panose="020B0604030504040204" pitchFamily="34" charset="-120"/>
              <a:ea typeface="微軟正黑體" panose="020B0604030504040204" pitchFamily="34" charset="-120"/>
            </a:endParaRPr>
          </a:p>
        </p:txBody>
      </p:sp>
      <p:sp>
        <p:nvSpPr>
          <p:cNvPr id="44" name="文字方塊 43">
            <a:extLst>
              <a:ext uri="{FF2B5EF4-FFF2-40B4-BE49-F238E27FC236}">
                <a16:creationId xmlns:a16="http://schemas.microsoft.com/office/drawing/2014/main" id="{4160ADFF-869E-420A-8D86-C650F5E84ABF}"/>
              </a:ext>
            </a:extLst>
          </p:cNvPr>
          <p:cNvSpPr txBox="1"/>
          <p:nvPr/>
        </p:nvSpPr>
        <p:spPr>
          <a:xfrm>
            <a:off x="5875420" y="1488243"/>
            <a:ext cx="2077343" cy="338554"/>
          </a:xfrm>
          <a:prstGeom prst="rect">
            <a:avLst/>
          </a:prstGeom>
          <a:solidFill>
            <a:schemeClr val="accent1">
              <a:lumMod val="60000"/>
              <a:lumOff val="40000"/>
            </a:schemeClr>
          </a:solidFill>
          <a:ln w="38100">
            <a:solidFill>
              <a:schemeClr val="accent1"/>
            </a:solidFill>
          </a:ln>
        </p:spPr>
        <p:txBody>
          <a:bodyPr wrap="square" rtlCol="0">
            <a:spAutoFit/>
          </a:bodyPr>
          <a:lstStyle/>
          <a:p>
            <a:pPr algn="ctr"/>
            <a:r>
              <a:rPr lang="en-US" altLang="zh-TW" sz="1600" b="1" dirty="0" err="1">
                <a:latin typeface="微軟正黑體" panose="020B0604030504040204" pitchFamily="34" charset="-120"/>
                <a:ea typeface="微軟正黑體" panose="020B0604030504040204" pitchFamily="34" charset="-120"/>
              </a:rPr>
              <a:t>this.state.views</a:t>
            </a:r>
            <a:endParaRPr lang="zh-TW" altLang="en-US" sz="1600" b="1" dirty="0">
              <a:latin typeface="微軟正黑體" panose="020B0604030504040204" pitchFamily="34" charset="-120"/>
              <a:ea typeface="微軟正黑體" panose="020B0604030504040204" pitchFamily="34" charset="-120"/>
            </a:endParaRPr>
          </a:p>
        </p:txBody>
      </p:sp>
      <p:sp>
        <p:nvSpPr>
          <p:cNvPr id="22" name="矩形 21">
            <a:extLst>
              <a:ext uri="{FF2B5EF4-FFF2-40B4-BE49-F238E27FC236}">
                <a16:creationId xmlns:a16="http://schemas.microsoft.com/office/drawing/2014/main" id="{BF268496-8488-47F4-B1B2-71AA541B613E}"/>
              </a:ext>
            </a:extLst>
          </p:cNvPr>
          <p:cNvSpPr/>
          <p:nvPr/>
        </p:nvSpPr>
        <p:spPr>
          <a:xfrm>
            <a:off x="7952763" y="1826797"/>
            <a:ext cx="2930951" cy="1815882"/>
          </a:xfrm>
          <a:prstGeom prst="rect">
            <a:avLst/>
          </a:prstGeom>
          <a:solidFill>
            <a:srgbClr val="8FAADC"/>
          </a:solid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600" b="1" dirty="0">
                <a:solidFill>
                  <a:schemeClr val="tx1"/>
                </a:solidFill>
                <a:latin typeface="微軟正黑體" panose="020B0604030504040204" pitchFamily="34" charset="-120"/>
                <a:ea typeface="微軟正黑體" panose="020B0604030504040204" pitchFamily="34" charset="-120"/>
              </a:rPr>
              <a:t>二維陣列</a:t>
            </a:r>
            <a:endParaRPr lang="en-US" altLang="zh-TW" sz="1600" b="1" dirty="0">
              <a:solidFill>
                <a:schemeClr val="tx1"/>
              </a:solidFill>
              <a:latin typeface="微軟正黑體" panose="020B0604030504040204" pitchFamily="34" charset="-120"/>
              <a:ea typeface="微軟正黑體" panose="020B0604030504040204" pitchFamily="34" charset="-120"/>
            </a:endParaRPr>
          </a:p>
          <a:p>
            <a:r>
              <a:rPr lang="zh-TW" altLang="en-US" sz="1600" dirty="0">
                <a:solidFill>
                  <a:schemeClr val="tx1"/>
                </a:solidFill>
                <a:latin typeface="微軟正黑體" panose="020B0604030504040204" pitchFamily="34" charset="-120"/>
                <a:ea typeface="微軟正黑體" panose="020B0604030504040204" pitchFamily="34" charset="-120"/>
              </a:rPr>
              <a:t>第一層</a:t>
            </a:r>
            <a:r>
              <a:rPr lang="en-US" altLang="zh-TW" sz="1600" dirty="0">
                <a:solidFill>
                  <a:schemeClr val="tx1"/>
                </a:solidFill>
                <a:latin typeface="微軟正黑體" panose="020B0604030504040204" pitchFamily="34" charset="-120"/>
                <a:ea typeface="微軟正黑體" panose="020B0604030504040204" pitchFamily="34" charset="-120"/>
              </a:rPr>
              <a:t>map</a:t>
            </a:r>
          </a:p>
          <a:p>
            <a:r>
              <a:rPr lang="en-US" altLang="zh-TW" sz="1600" dirty="0">
                <a:solidFill>
                  <a:schemeClr val="tx1"/>
                </a:solidFill>
                <a:latin typeface="微軟正黑體" panose="020B0604030504040204" pitchFamily="34" charset="-120"/>
                <a:ea typeface="微軟正黑體" panose="020B0604030504040204" pitchFamily="34" charset="-120"/>
              </a:rPr>
              <a:t>view[0] = [1, …, 10]</a:t>
            </a:r>
          </a:p>
          <a:p>
            <a:endParaRPr lang="en-US" altLang="zh-TW" sz="1600" dirty="0">
              <a:solidFill>
                <a:schemeClr val="tx1"/>
              </a:solidFill>
              <a:latin typeface="微軟正黑體" panose="020B0604030504040204" pitchFamily="34" charset="-120"/>
              <a:ea typeface="微軟正黑體" panose="020B0604030504040204" pitchFamily="34" charset="-120"/>
            </a:endParaRPr>
          </a:p>
          <a:p>
            <a:r>
              <a:rPr lang="zh-TW" altLang="en-US" sz="1600" dirty="0">
                <a:solidFill>
                  <a:schemeClr val="tx1"/>
                </a:solidFill>
                <a:latin typeface="微軟正黑體" panose="020B0604030504040204" pitchFamily="34" charset="-120"/>
                <a:ea typeface="微軟正黑體" panose="020B0604030504040204" pitchFamily="34" charset="-120"/>
              </a:rPr>
              <a:t>第二層</a:t>
            </a:r>
            <a:r>
              <a:rPr lang="en-US" altLang="zh-TW" sz="1600" dirty="0">
                <a:solidFill>
                  <a:schemeClr val="tx1"/>
                </a:solidFill>
                <a:latin typeface="微軟正黑體" panose="020B0604030504040204" pitchFamily="34" charset="-120"/>
                <a:ea typeface="微軟正黑體" panose="020B0604030504040204" pitchFamily="34" charset="-120"/>
              </a:rPr>
              <a:t>map</a:t>
            </a:r>
          </a:p>
          <a:p>
            <a:r>
              <a:rPr lang="en-US" altLang="zh-TW" sz="1600" dirty="0">
                <a:solidFill>
                  <a:schemeClr val="tx1"/>
                </a:solidFill>
                <a:latin typeface="微軟正黑體" panose="020B0604030504040204" pitchFamily="34" charset="-120"/>
                <a:ea typeface="微軟正黑體" panose="020B0604030504040204" pitchFamily="34" charset="-120"/>
              </a:rPr>
              <a:t>k = [1, …, 10] </a:t>
            </a:r>
            <a:endParaRPr lang="zh-TW" altLang="en-US" sz="1600" dirty="0">
              <a:solidFill>
                <a:schemeClr val="tx1"/>
              </a:solidFill>
              <a:latin typeface="微軟正黑體" panose="020B0604030504040204" pitchFamily="34" charset="-120"/>
              <a:ea typeface="微軟正黑體" panose="020B0604030504040204" pitchFamily="34" charset="-120"/>
            </a:endParaRPr>
          </a:p>
        </p:txBody>
      </p:sp>
      <p:grpSp>
        <p:nvGrpSpPr>
          <p:cNvPr id="49" name="群組 48">
            <a:extLst>
              <a:ext uri="{FF2B5EF4-FFF2-40B4-BE49-F238E27FC236}">
                <a16:creationId xmlns:a16="http://schemas.microsoft.com/office/drawing/2014/main" id="{C3446169-3B12-4CF1-A37D-25040F4EC000}"/>
              </a:ext>
            </a:extLst>
          </p:cNvPr>
          <p:cNvGrpSpPr/>
          <p:nvPr/>
        </p:nvGrpSpPr>
        <p:grpSpPr>
          <a:xfrm>
            <a:off x="354112" y="1488243"/>
            <a:ext cx="1575356" cy="2253247"/>
            <a:chOff x="354112" y="1488243"/>
            <a:chExt cx="1575356" cy="2253247"/>
          </a:xfrm>
        </p:grpSpPr>
        <p:sp>
          <p:nvSpPr>
            <p:cNvPr id="50" name="양쪽 모서리가 둥근 사각형 59">
              <a:extLst>
                <a:ext uri="{FF2B5EF4-FFF2-40B4-BE49-F238E27FC236}">
                  <a16:creationId xmlns:a16="http://schemas.microsoft.com/office/drawing/2014/main" id="{56BF0532-8956-463E-B452-DAD33FA456EB}"/>
                </a:ext>
              </a:extLst>
            </p:cNvPr>
            <p:cNvSpPr/>
            <p:nvPr/>
          </p:nvSpPr>
          <p:spPr>
            <a:xfrm>
              <a:off x="368157" y="3014253"/>
              <a:ext cx="1561311" cy="727237"/>
            </a:xfrm>
            <a:prstGeom prst="round2SameRect">
              <a:avLst>
                <a:gd name="adj1" fmla="val 0"/>
                <a:gd name="adj2" fmla="val 116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遊戲背景</a:t>
              </a:r>
              <a:endParaRPr lang="en-US" altLang="zh-TW" sz="1050" dirty="0">
                <a:solidFill>
                  <a:prstClr val="black">
                    <a:lumMod val="75000"/>
                    <a:lumOff val="25000"/>
                  </a:prstClr>
                </a:solidFill>
                <a:latin typeface="微軟正黑體" panose="020B0604030504040204" pitchFamily="34" charset="-120"/>
                <a:ea typeface="微軟正黑體" panose="020B0604030504040204" pitchFamily="34" charset="-120"/>
              </a:endParaRPr>
            </a:p>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貪吃蛇走的路徑</a:t>
              </a:r>
              <a:endParaRPr lang="en-US" altLang="ko-KR" sz="1050" dirty="0">
                <a:solidFill>
                  <a:prstClr val="black">
                    <a:lumMod val="75000"/>
                    <a:lumOff val="25000"/>
                  </a:prstClr>
                </a:solidFill>
                <a:latin typeface="微軟正黑體" panose="020B0604030504040204" pitchFamily="34" charset="-120"/>
                <a:ea typeface="微軟正黑體" panose="020B0604030504040204" pitchFamily="34" charset="-120"/>
              </a:endParaRPr>
            </a:p>
          </p:txBody>
        </p:sp>
        <p:sp>
          <p:nvSpPr>
            <p:cNvPr id="51" name="한쪽 모서리가 둥근 사각형 60">
              <a:extLst>
                <a:ext uri="{FF2B5EF4-FFF2-40B4-BE49-F238E27FC236}">
                  <a16:creationId xmlns:a16="http://schemas.microsoft.com/office/drawing/2014/main" id="{8D96237D-0320-4089-ADB2-46165F22FBE1}"/>
                </a:ext>
              </a:extLst>
            </p:cNvPr>
            <p:cNvSpPr/>
            <p:nvPr/>
          </p:nvSpPr>
          <p:spPr>
            <a:xfrm>
              <a:off x="368158" y="1488243"/>
              <a:ext cx="1561310" cy="1526011"/>
            </a:xfrm>
            <a:prstGeom prst="round1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微軟正黑體" panose="020B0604030504040204" pitchFamily="34" charset="-120"/>
              </a:endParaRPr>
            </a:p>
          </p:txBody>
        </p:sp>
        <p:pic>
          <p:nvPicPr>
            <p:cNvPr id="52" name="圖片 51">
              <a:extLst>
                <a:ext uri="{FF2B5EF4-FFF2-40B4-BE49-F238E27FC236}">
                  <a16:creationId xmlns:a16="http://schemas.microsoft.com/office/drawing/2014/main" id="{339AB6DB-E39C-48CF-95E5-65642027AAA2}"/>
                </a:ext>
              </a:extLst>
            </p:cNvPr>
            <p:cNvPicPr>
              <a:picLocks noChangeAspect="1"/>
            </p:cNvPicPr>
            <p:nvPr/>
          </p:nvPicPr>
          <p:blipFill rotWithShape="1">
            <a:blip r:embed="rId4"/>
            <a:srcRect l="1867" t="3478" r="1202" b="1964"/>
            <a:stretch/>
          </p:blipFill>
          <p:spPr>
            <a:xfrm>
              <a:off x="366731" y="1790848"/>
              <a:ext cx="1560002" cy="1032638"/>
            </a:xfrm>
            <a:prstGeom prst="rect">
              <a:avLst/>
            </a:prstGeom>
          </p:spPr>
        </p:pic>
        <p:grpSp>
          <p:nvGrpSpPr>
            <p:cNvPr id="53" name="群組 52">
              <a:extLst>
                <a:ext uri="{FF2B5EF4-FFF2-40B4-BE49-F238E27FC236}">
                  <a16:creationId xmlns:a16="http://schemas.microsoft.com/office/drawing/2014/main" id="{1DA18B6A-62CF-42A3-8C4C-AD36473DDA7F}"/>
                </a:ext>
              </a:extLst>
            </p:cNvPr>
            <p:cNvGrpSpPr/>
            <p:nvPr/>
          </p:nvGrpSpPr>
          <p:grpSpPr>
            <a:xfrm>
              <a:off x="354112" y="2716259"/>
              <a:ext cx="1575354" cy="415600"/>
              <a:chOff x="354112" y="2716259"/>
              <a:chExt cx="1575354" cy="415600"/>
            </a:xfrm>
          </p:grpSpPr>
          <p:sp>
            <p:nvSpPr>
              <p:cNvPr id="54" name="모서리가 둥근 직사각형 62">
                <a:extLst>
                  <a:ext uri="{FF2B5EF4-FFF2-40B4-BE49-F238E27FC236}">
                    <a16:creationId xmlns:a16="http://schemas.microsoft.com/office/drawing/2014/main" id="{3C8D180A-6FBE-40DA-A34C-EA5B93C747DC}"/>
                  </a:ext>
                </a:extLst>
              </p:cNvPr>
              <p:cNvSpPr/>
              <p:nvPr/>
            </p:nvSpPr>
            <p:spPr>
              <a:xfrm>
                <a:off x="368157" y="2719074"/>
                <a:ext cx="1561309" cy="412785"/>
              </a:xfrm>
              <a:prstGeom prst="roundRect">
                <a:avLst>
                  <a:gd name="adj" fmla="val 50000"/>
                </a:avLst>
              </a:prstGeom>
              <a:solidFill>
                <a:srgbClr val="3D5E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prstClr val="white"/>
                    </a:solidFill>
                    <a:latin typeface="微軟正黑體" panose="020B0604030504040204" pitchFamily="34" charset="-120"/>
                    <a:ea typeface="微軟正黑體" panose="020B0604030504040204" pitchFamily="34" charset="-120"/>
                  </a:rPr>
                  <a:t> 格子</a:t>
                </a:r>
                <a:endParaRPr lang="en-US" altLang="ko-KR" sz="2400" b="1" dirty="0">
                  <a:solidFill>
                    <a:prstClr val="white"/>
                  </a:solidFill>
                  <a:latin typeface="微軟正黑體" panose="020B0604030504040204" pitchFamily="34" charset="-120"/>
                  <a:ea typeface="微軟正黑體" panose="020B0604030504040204" pitchFamily="34" charset="-120"/>
                </a:endParaRPr>
              </a:p>
            </p:txBody>
          </p:sp>
          <p:sp>
            <p:nvSpPr>
              <p:cNvPr id="55" name="타원 63">
                <a:extLst>
                  <a:ext uri="{FF2B5EF4-FFF2-40B4-BE49-F238E27FC236}">
                    <a16:creationId xmlns:a16="http://schemas.microsoft.com/office/drawing/2014/main" id="{CF779F75-D663-481B-AF00-5C3B5DB8D979}"/>
                  </a:ext>
                </a:extLst>
              </p:cNvPr>
              <p:cNvSpPr/>
              <p:nvPr/>
            </p:nvSpPr>
            <p:spPr>
              <a:xfrm>
                <a:off x="354112" y="2716259"/>
                <a:ext cx="417675" cy="412786"/>
              </a:xfrm>
              <a:prstGeom prst="ellipse">
                <a:avLst/>
              </a:prstGeom>
              <a:solidFill>
                <a:schemeClr val="bg1"/>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200" b="1" dirty="0">
                    <a:solidFill>
                      <a:srgbClr val="3D5EDF"/>
                    </a:solidFill>
                    <a:latin typeface="微軟正黑體" panose="020B0604030504040204" pitchFamily="34" charset="-120"/>
                    <a:ea typeface="微軟正黑體" panose="020B0604030504040204" pitchFamily="34" charset="-120"/>
                  </a:rPr>
                  <a:t>01</a:t>
                </a:r>
                <a:endParaRPr lang="ko-KR" altLang="en-US" sz="1200" b="1" dirty="0">
                  <a:solidFill>
                    <a:srgbClr val="3D5EDF"/>
                  </a:solidFill>
                  <a:latin typeface="微軟正黑體" panose="020B0604030504040204" pitchFamily="34" charset="-120"/>
                </a:endParaRPr>
              </a:p>
            </p:txBody>
          </p:sp>
        </p:grpSp>
      </p:grpSp>
    </p:spTree>
    <p:extLst>
      <p:ext uri="{BB962C8B-B14F-4D97-AF65-F5344CB8AC3E}">
        <p14:creationId xmlns:p14="http://schemas.microsoft.com/office/powerpoint/2010/main" val="240185163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9ECF1"/>
        </a:solidFill>
        <a:effectLst/>
      </p:bgPr>
    </p:bg>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3B0C0C12-C77E-406C-8035-14F1E9A640C1}"/>
              </a:ext>
            </a:extLst>
          </p:cNvPr>
          <p:cNvSpPr/>
          <p:nvPr/>
        </p:nvSpPr>
        <p:spPr>
          <a:xfrm>
            <a:off x="292100" y="308161"/>
            <a:ext cx="11607800" cy="684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1.3.2</a:t>
            </a:r>
            <a:r>
              <a:rPr kumimoji="0" lang="zh-TW" altLang="en-US"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 </a:t>
            </a:r>
            <a:r>
              <a:rPr lang="zh-TW" altLang="en-US" sz="3000" b="1" i="1" kern="0" dirty="0">
                <a:solidFill>
                  <a:prstClr val="black">
                    <a:lumMod val="75000"/>
                    <a:lumOff val="25000"/>
                  </a:prstClr>
                </a:solidFill>
                <a:latin typeface="微軟正黑體" panose="020B0604030504040204" pitchFamily="34" charset="-120"/>
                <a:ea typeface="微軟正黑體" panose="020B0604030504040204" pitchFamily="34" charset="-120"/>
              </a:rPr>
              <a:t>蛇</a:t>
            </a:r>
            <a:endParaRPr kumimoji="0" lang="en-US" altLang="ko-KR" sz="30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endParaRPr>
          </a:p>
        </p:txBody>
      </p:sp>
      <p:graphicFrame>
        <p:nvGraphicFramePr>
          <p:cNvPr id="4" name="表格 7">
            <a:extLst>
              <a:ext uri="{FF2B5EF4-FFF2-40B4-BE49-F238E27FC236}">
                <a16:creationId xmlns:a16="http://schemas.microsoft.com/office/drawing/2014/main" id="{0EBF1798-A163-48A6-9F2B-41F13B018436}"/>
              </a:ext>
            </a:extLst>
          </p:cNvPr>
          <p:cNvGraphicFramePr>
            <a:graphicFrameLocks noGrp="1"/>
          </p:cNvGraphicFramePr>
          <p:nvPr>
            <p:extLst>
              <p:ext uri="{D42A27DB-BD31-4B8C-83A1-F6EECF244321}">
                <p14:modId xmlns:p14="http://schemas.microsoft.com/office/powerpoint/2010/main" val="1153898739"/>
              </p:ext>
            </p:extLst>
          </p:nvPr>
        </p:nvGraphicFramePr>
        <p:xfrm>
          <a:off x="2102444" y="1488243"/>
          <a:ext cx="3600000" cy="36000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71791327"/>
                    </a:ext>
                  </a:extLst>
                </a:gridCol>
                <a:gridCol w="360000">
                  <a:extLst>
                    <a:ext uri="{9D8B030D-6E8A-4147-A177-3AD203B41FA5}">
                      <a16:colId xmlns:a16="http://schemas.microsoft.com/office/drawing/2014/main" val="245161508"/>
                    </a:ext>
                  </a:extLst>
                </a:gridCol>
                <a:gridCol w="360000">
                  <a:extLst>
                    <a:ext uri="{9D8B030D-6E8A-4147-A177-3AD203B41FA5}">
                      <a16:colId xmlns:a16="http://schemas.microsoft.com/office/drawing/2014/main" val="4237726428"/>
                    </a:ext>
                  </a:extLst>
                </a:gridCol>
                <a:gridCol w="360000">
                  <a:extLst>
                    <a:ext uri="{9D8B030D-6E8A-4147-A177-3AD203B41FA5}">
                      <a16:colId xmlns:a16="http://schemas.microsoft.com/office/drawing/2014/main" val="1966532044"/>
                    </a:ext>
                  </a:extLst>
                </a:gridCol>
                <a:gridCol w="360000">
                  <a:extLst>
                    <a:ext uri="{9D8B030D-6E8A-4147-A177-3AD203B41FA5}">
                      <a16:colId xmlns:a16="http://schemas.microsoft.com/office/drawing/2014/main" val="2758083544"/>
                    </a:ext>
                  </a:extLst>
                </a:gridCol>
                <a:gridCol w="360000">
                  <a:extLst>
                    <a:ext uri="{9D8B030D-6E8A-4147-A177-3AD203B41FA5}">
                      <a16:colId xmlns:a16="http://schemas.microsoft.com/office/drawing/2014/main" val="3961737603"/>
                    </a:ext>
                  </a:extLst>
                </a:gridCol>
                <a:gridCol w="360000">
                  <a:extLst>
                    <a:ext uri="{9D8B030D-6E8A-4147-A177-3AD203B41FA5}">
                      <a16:colId xmlns:a16="http://schemas.microsoft.com/office/drawing/2014/main" val="4216514100"/>
                    </a:ext>
                  </a:extLst>
                </a:gridCol>
                <a:gridCol w="360000">
                  <a:extLst>
                    <a:ext uri="{9D8B030D-6E8A-4147-A177-3AD203B41FA5}">
                      <a16:colId xmlns:a16="http://schemas.microsoft.com/office/drawing/2014/main" val="2871896715"/>
                    </a:ext>
                  </a:extLst>
                </a:gridCol>
                <a:gridCol w="360000">
                  <a:extLst>
                    <a:ext uri="{9D8B030D-6E8A-4147-A177-3AD203B41FA5}">
                      <a16:colId xmlns:a16="http://schemas.microsoft.com/office/drawing/2014/main" val="2603035433"/>
                    </a:ext>
                  </a:extLst>
                </a:gridCol>
                <a:gridCol w="360000">
                  <a:extLst>
                    <a:ext uri="{9D8B030D-6E8A-4147-A177-3AD203B41FA5}">
                      <a16:colId xmlns:a16="http://schemas.microsoft.com/office/drawing/2014/main" val="3986844813"/>
                    </a:ext>
                  </a:extLst>
                </a:gridCol>
              </a:tblGrid>
              <a:tr h="360000">
                <a:tc>
                  <a:txBody>
                    <a:bodyPr/>
                    <a:lstStyle/>
                    <a:p>
                      <a:pPr algn="ctr"/>
                      <a:r>
                        <a:rPr lang="en-US" altLang="zh-TW" sz="800" b="0" dirty="0">
                          <a:solidFill>
                            <a:schemeClr val="tx1"/>
                          </a:solidFill>
                        </a:rPr>
                        <a:t>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TW" sz="800" b="0" dirty="0">
                          <a:solidFill>
                            <a:schemeClr val="tx1"/>
                          </a:solidFill>
                        </a:rPr>
                        <a:t>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TW" sz="800" b="0" dirty="0">
                          <a:solidFill>
                            <a:schemeClr val="tx1"/>
                          </a:solidFill>
                        </a:rPr>
                        <a:t>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TW" sz="800" b="0" dirty="0">
                          <a:solidFill>
                            <a:schemeClr val="tx1"/>
                          </a:solidFill>
                        </a:rPr>
                        <a:t>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TW" sz="800" b="0" dirty="0">
                          <a:solidFill>
                            <a:schemeClr val="tx1"/>
                          </a:solidFill>
                        </a:rPr>
                        <a:t>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94768909"/>
                  </a:ext>
                </a:extLst>
              </a:tr>
              <a:tr h="360000">
                <a:tc>
                  <a:txBody>
                    <a:bodyPr/>
                    <a:lstStyle/>
                    <a:p>
                      <a:pPr algn="ctr"/>
                      <a:r>
                        <a:rPr lang="en-US" altLang="zh-TW" sz="800" b="0" dirty="0">
                          <a:solidFill>
                            <a:schemeClr val="tx1"/>
                          </a:solidFill>
                        </a:rPr>
                        <a:t>11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0912292"/>
                  </a:ext>
                </a:extLst>
              </a:tr>
              <a:tr h="360000">
                <a:tc>
                  <a:txBody>
                    <a:bodyPr/>
                    <a:lstStyle/>
                    <a:p>
                      <a:pPr algn="ctr"/>
                      <a:r>
                        <a:rPr lang="en-US" altLang="zh-TW" sz="800" b="0" dirty="0">
                          <a:solidFill>
                            <a:schemeClr val="tx1"/>
                          </a:solidFill>
                        </a:rPr>
                        <a:t>21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39963531"/>
                  </a:ext>
                </a:extLst>
              </a:tr>
              <a:tr h="360000">
                <a:tc>
                  <a:txBody>
                    <a:bodyPr/>
                    <a:lstStyle/>
                    <a:p>
                      <a:pPr algn="ctr"/>
                      <a:r>
                        <a:rPr lang="en-US" altLang="zh-TW" sz="800" b="0" dirty="0">
                          <a:solidFill>
                            <a:schemeClr val="tx1"/>
                          </a:solidFill>
                        </a:rPr>
                        <a:t>31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3402703"/>
                  </a:ext>
                </a:extLst>
              </a:tr>
              <a:tr h="360000">
                <a:tc>
                  <a:txBody>
                    <a:bodyPr/>
                    <a:lstStyle/>
                    <a:p>
                      <a:pPr algn="ctr"/>
                      <a:r>
                        <a:rPr lang="en-US" altLang="zh-TW" sz="800" b="0" dirty="0">
                          <a:solidFill>
                            <a:schemeClr val="tx1"/>
                          </a:solidFill>
                        </a:rPr>
                        <a:t>41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5013558"/>
                  </a:ext>
                </a:extLst>
              </a:tr>
              <a:tr h="360000">
                <a:tc>
                  <a:txBody>
                    <a:bodyPr/>
                    <a:lstStyle/>
                    <a:p>
                      <a:pPr algn="ctr"/>
                      <a:r>
                        <a:rPr lang="en-US" altLang="zh-TW" sz="800" b="0" dirty="0">
                          <a:solidFill>
                            <a:schemeClr val="tx1"/>
                          </a:solidFill>
                        </a:rPr>
                        <a:t>51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3562070"/>
                  </a:ext>
                </a:extLst>
              </a:tr>
              <a:tr h="360000">
                <a:tc>
                  <a:txBody>
                    <a:bodyPr/>
                    <a:lstStyle/>
                    <a:p>
                      <a:pPr algn="ctr"/>
                      <a:r>
                        <a:rPr lang="en-US" altLang="zh-TW" sz="800" b="0" dirty="0">
                          <a:solidFill>
                            <a:schemeClr val="tx1"/>
                          </a:solidFill>
                        </a:rPr>
                        <a:t>61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3470066"/>
                  </a:ext>
                </a:extLst>
              </a:tr>
              <a:tr h="360000">
                <a:tc>
                  <a:txBody>
                    <a:bodyPr/>
                    <a:lstStyle/>
                    <a:p>
                      <a:pPr algn="ctr"/>
                      <a:r>
                        <a:rPr lang="en-US" altLang="zh-TW" sz="800" b="0" dirty="0">
                          <a:solidFill>
                            <a:schemeClr val="tx1"/>
                          </a:solidFill>
                        </a:rPr>
                        <a:t>71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8425386"/>
                  </a:ext>
                </a:extLst>
              </a:tr>
              <a:tr h="360000">
                <a:tc>
                  <a:txBody>
                    <a:bodyPr/>
                    <a:lstStyle/>
                    <a:p>
                      <a:pPr algn="ctr"/>
                      <a:r>
                        <a:rPr lang="en-US" altLang="zh-TW" sz="800" b="0" dirty="0">
                          <a:solidFill>
                            <a:schemeClr val="tx1"/>
                          </a:solidFill>
                        </a:rPr>
                        <a:t>81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99696401"/>
                  </a:ext>
                </a:extLst>
              </a:tr>
              <a:tr h="360000">
                <a:tc>
                  <a:txBody>
                    <a:bodyPr/>
                    <a:lstStyle/>
                    <a:p>
                      <a:pPr algn="ctr"/>
                      <a:r>
                        <a:rPr lang="en-US" altLang="zh-TW" sz="800" b="0" dirty="0">
                          <a:solidFill>
                            <a:schemeClr val="tx1"/>
                          </a:solidFill>
                        </a:rPr>
                        <a:t>91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100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7450691"/>
                  </a:ext>
                </a:extLst>
              </a:tr>
            </a:tbl>
          </a:graphicData>
        </a:graphic>
      </p:graphicFrame>
      <p:grpSp>
        <p:nvGrpSpPr>
          <p:cNvPr id="3" name="群組 2">
            <a:extLst>
              <a:ext uri="{FF2B5EF4-FFF2-40B4-BE49-F238E27FC236}">
                <a16:creationId xmlns:a16="http://schemas.microsoft.com/office/drawing/2014/main" id="{FBBE346E-F879-4E8C-8650-002CC267CE0E}"/>
              </a:ext>
            </a:extLst>
          </p:cNvPr>
          <p:cNvGrpSpPr/>
          <p:nvPr/>
        </p:nvGrpSpPr>
        <p:grpSpPr>
          <a:xfrm>
            <a:off x="348271" y="1488243"/>
            <a:ext cx="1581196" cy="2253247"/>
            <a:chOff x="2510527" y="1488243"/>
            <a:chExt cx="1581196" cy="2253247"/>
          </a:xfrm>
        </p:grpSpPr>
        <p:sp>
          <p:nvSpPr>
            <p:cNvPr id="25" name="양쪽 모서리가 둥근 사각형 59">
              <a:extLst>
                <a:ext uri="{FF2B5EF4-FFF2-40B4-BE49-F238E27FC236}">
                  <a16:creationId xmlns:a16="http://schemas.microsoft.com/office/drawing/2014/main" id="{193C2878-3272-4827-B484-E5AD5BD96C61}"/>
                </a:ext>
              </a:extLst>
            </p:cNvPr>
            <p:cNvSpPr/>
            <p:nvPr/>
          </p:nvSpPr>
          <p:spPr>
            <a:xfrm>
              <a:off x="2524572" y="3014253"/>
              <a:ext cx="1561311" cy="727237"/>
            </a:xfrm>
            <a:prstGeom prst="round2SameRect">
              <a:avLst>
                <a:gd name="adj1" fmla="val 0"/>
                <a:gd name="adj2" fmla="val 116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遊戲主要人物</a:t>
              </a:r>
              <a:endParaRPr lang="en-US" altLang="zh-TW" sz="1050" dirty="0">
                <a:solidFill>
                  <a:prstClr val="black">
                    <a:lumMod val="75000"/>
                    <a:lumOff val="25000"/>
                  </a:prstClr>
                </a:solidFill>
                <a:latin typeface="微軟正黑體" panose="020B0604030504040204" pitchFamily="34" charset="-120"/>
                <a:ea typeface="微軟正黑體" panose="020B0604030504040204" pitchFamily="34" charset="-120"/>
              </a:endParaRPr>
            </a:p>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貪吃蛇</a:t>
              </a:r>
              <a:endParaRPr lang="en-US" altLang="ko-KR" sz="1050" dirty="0">
                <a:solidFill>
                  <a:prstClr val="black">
                    <a:lumMod val="75000"/>
                    <a:lumOff val="25000"/>
                  </a:prstClr>
                </a:solidFill>
                <a:latin typeface="微軟正黑體" panose="020B0604030504040204" pitchFamily="34" charset="-120"/>
                <a:ea typeface="微軟正黑體" panose="020B0604030504040204" pitchFamily="34" charset="-120"/>
              </a:endParaRPr>
            </a:p>
          </p:txBody>
        </p:sp>
        <p:sp>
          <p:nvSpPr>
            <p:cNvPr id="26" name="한쪽 모서리가 둥근 사각형 60">
              <a:extLst>
                <a:ext uri="{FF2B5EF4-FFF2-40B4-BE49-F238E27FC236}">
                  <a16:creationId xmlns:a16="http://schemas.microsoft.com/office/drawing/2014/main" id="{21C98A72-360D-4AE0-BC96-2A4BD9363E0B}"/>
                </a:ext>
              </a:extLst>
            </p:cNvPr>
            <p:cNvSpPr/>
            <p:nvPr/>
          </p:nvSpPr>
          <p:spPr>
            <a:xfrm>
              <a:off x="2524573" y="1488243"/>
              <a:ext cx="1561310" cy="1526011"/>
            </a:xfrm>
            <a:prstGeom prst="round1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微軟正黑體" panose="020B0604030504040204" pitchFamily="34" charset="-120"/>
              </a:endParaRPr>
            </a:p>
          </p:txBody>
        </p:sp>
        <p:pic>
          <p:nvPicPr>
            <p:cNvPr id="27" name="圖片 26">
              <a:extLst>
                <a:ext uri="{FF2B5EF4-FFF2-40B4-BE49-F238E27FC236}">
                  <a16:creationId xmlns:a16="http://schemas.microsoft.com/office/drawing/2014/main" id="{5605F9EB-A4B0-42BA-AB43-EA4A3DC7C621}"/>
                </a:ext>
              </a:extLst>
            </p:cNvPr>
            <p:cNvPicPr>
              <a:picLocks noChangeAspect="1"/>
            </p:cNvPicPr>
            <p:nvPr/>
          </p:nvPicPr>
          <p:blipFill rotWithShape="1">
            <a:blip r:embed="rId3"/>
            <a:srcRect l="1254" t="1513" r="1390" b="1016"/>
            <a:stretch/>
          </p:blipFill>
          <p:spPr>
            <a:xfrm>
              <a:off x="2532923" y="1783373"/>
              <a:ext cx="1558800" cy="1055389"/>
            </a:xfrm>
            <a:prstGeom prst="rect">
              <a:avLst/>
            </a:prstGeom>
          </p:spPr>
        </p:pic>
        <p:grpSp>
          <p:nvGrpSpPr>
            <p:cNvPr id="28" name="群組 27">
              <a:extLst>
                <a:ext uri="{FF2B5EF4-FFF2-40B4-BE49-F238E27FC236}">
                  <a16:creationId xmlns:a16="http://schemas.microsoft.com/office/drawing/2014/main" id="{A1626CC4-33AE-4E45-8718-0B9D29B707A3}"/>
                </a:ext>
              </a:extLst>
            </p:cNvPr>
            <p:cNvGrpSpPr/>
            <p:nvPr/>
          </p:nvGrpSpPr>
          <p:grpSpPr>
            <a:xfrm>
              <a:off x="2510527" y="2716259"/>
              <a:ext cx="1575354" cy="415600"/>
              <a:chOff x="2510527" y="2716259"/>
              <a:chExt cx="1575354" cy="415600"/>
            </a:xfrm>
          </p:grpSpPr>
          <p:sp>
            <p:nvSpPr>
              <p:cNvPr id="29" name="모서리가 둥근 직사각형 62">
                <a:extLst>
                  <a:ext uri="{FF2B5EF4-FFF2-40B4-BE49-F238E27FC236}">
                    <a16:creationId xmlns:a16="http://schemas.microsoft.com/office/drawing/2014/main" id="{B487903F-72E9-40C2-A699-B076CA22287E}"/>
                  </a:ext>
                </a:extLst>
              </p:cNvPr>
              <p:cNvSpPr/>
              <p:nvPr/>
            </p:nvSpPr>
            <p:spPr>
              <a:xfrm>
                <a:off x="2524572" y="2719074"/>
                <a:ext cx="1561309" cy="412785"/>
              </a:xfrm>
              <a:prstGeom prst="roundRect">
                <a:avLst>
                  <a:gd name="adj" fmla="val 50000"/>
                </a:avLst>
              </a:prstGeom>
              <a:solidFill>
                <a:srgbClr val="3D5E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prstClr val="white"/>
                    </a:solidFill>
                    <a:latin typeface="微軟正黑體" panose="020B0604030504040204" pitchFamily="34" charset="-120"/>
                    <a:ea typeface="微軟正黑體" panose="020B0604030504040204" pitchFamily="34" charset="-120"/>
                  </a:rPr>
                  <a:t> 蛇</a:t>
                </a:r>
                <a:endParaRPr lang="en-US" altLang="ko-KR" sz="2400" b="1" dirty="0">
                  <a:solidFill>
                    <a:prstClr val="white"/>
                  </a:solidFill>
                  <a:latin typeface="微軟正黑體" panose="020B0604030504040204" pitchFamily="34" charset="-120"/>
                  <a:ea typeface="微軟正黑體" panose="020B0604030504040204" pitchFamily="34" charset="-120"/>
                </a:endParaRPr>
              </a:p>
            </p:txBody>
          </p:sp>
          <p:sp>
            <p:nvSpPr>
              <p:cNvPr id="30" name="타원 63">
                <a:extLst>
                  <a:ext uri="{FF2B5EF4-FFF2-40B4-BE49-F238E27FC236}">
                    <a16:creationId xmlns:a16="http://schemas.microsoft.com/office/drawing/2014/main" id="{21E633EB-0929-4A5B-BEED-AF2D5F280EC2}"/>
                  </a:ext>
                </a:extLst>
              </p:cNvPr>
              <p:cNvSpPr/>
              <p:nvPr/>
            </p:nvSpPr>
            <p:spPr>
              <a:xfrm>
                <a:off x="2510527" y="2716259"/>
                <a:ext cx="417675" cy="412786"/>
              </a:xfrm>
              <a:prstGeom prst="ellipse">
                <a:avLst/>
              </a:prstGeom>
              <a:solidFill>
                <a:schemeClr val="bg1"/>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200" b="1" dirty="0">
                    <a:solidFill>
                      <a:srgbClr val="3D5EDF"/>
                    </a:solidFill>
                    <a:latin typeface="微軟正黑體" panose="020B0604030504040204" pitchFamily="34" charset="-120"/>
                    <a:ea typeface="微軟正黑體" panose="020B0604030504040204" pitchFamily="34" charset="-120"/>
                  </a:rPr>
                  <a:t>0</a:t>
                </a:r>
                <a:r>
                  <a:rPr lang="en-US" altLang="zh-TW" sz="1200" b="1" dirty="0">
                    <a:solidFill>
                      <a:srgbClr val="3D5EDF"/>
                    </a:solidFill>
                    <a:latin typeface="微軟正黑體" panose="020B0604030504040204" pitchFamily="34" charset="-120"/>
                    <a:ea typeface="微軟正黑體" panose="020B0604030504040204" pitchFamily="34" charset="-120"/>
                  </a:rPr>
                  <a:t>2</a:t>
                </a:r>
                <a:endParaRPr lang="ko-KR" altLang="en-US" sz="1200" b="1" dirty="0">
                  <a:solidFill>
                    <a:srgbClr val="3D5EDF"/>
                  </a:solidFill>
                  <a:latin typeface="微軟正黑體" panose="020B0604030504040204" pitchFamily="34" charset="-120"/>
                </a:endParaRPr>
              </a:p>
            </p:txBody>
          </p:sp>
        </p:grpSp>
      </p:grpSp>
      <p:pic>
        <p:nvPicPr>
          <p:cNvPr id="8" name="圖片 7">
            <a:extLst>
              <a:ext uri="{FF2B5EF4-FFF2-40B4-BE49-F238E27FC236}">
                <a16:creationId xmlns:a16="http://schemas.microsoft.com/office/drawing/2014/main" id="{A413CF53-A5A3-4B41-8056-2BA4B4851B82}"/>
              </a:ext>
            </a:extLst>
          </p:cNvPr>
          <p:cNvPicPr>
            <a:picLocks noChangeAspect="1"/>
          </p:cNvPicPr>
          <p:nvPr/>
        </p:nvPicPr>
        <p:blipFill>
          <a:blip r:embed="rId4"/>
          <a:stretch>
            <a:fillRect/>
          </a:stretch>
        </p:blipFill>
        <p:spPr>
          <a:xfrm>
            <a:off x="5976460" y="1488243"/>
            <a:ext cx="4113096" cy="2768430"/>
          </a:xfrm>
          <a:prstGeom prst="rect">
            <a:avLst/>
          </a:prstGeom>
        </p:spPr>
      </p:pic>
      <p:sp>
        <p:nvSpPr>
          <p:cNvPr id="10" name="矩形 9">
            <a:extLst>
              <a:ext uri="{FF2B5EF4-FFF2-40B4-BE49-F238E27FC236}">
                <a16:creationId xmlns:a16="http://schemas.microsoft.com/office/drawing/2014/main" id="{393203D1-03F3-4A65-9CDE-EF39516E5F04}"/>
              </a:ext>
            </a:extLst>
          </p:cNvPr>
          <p:cNvSpPr/>
          <p:nvPr/>
        </p:nvSpPr>
        <p:spPr>
          <a:xfrm>
            <a:off x="6216243" y="2055303"/>
            <a:ext cx="1048624" cy="3439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2" name="圖片 31">
            <a:extLst>
              <a:ext uri="{FF2B5EF4-FFF2-40B4-BE49-F238E27FC236}">
                <a16:creationId xmlns:a16="http://schemas.microsoft.com/office/drawing/2014/main" id="{D327F985-FE9B-4A42-82D8-C1654C6ED793}"/>
              </a:ext>
            </a:extLst>
          </p:cNvPr>
          <p:cNvPicPr>
            <a:picLocks noChangeAspect="1"/>
          </p:cNvPicPr>
          <p:nvPr/>
        </p:nvPicPr>
        <p:blipFill>
          <a:blip r:embed="rId5"/>
          <a:stretch>
            <a:fillRect/>
          </a:stretch>
        </p:blipFill>
        <p:spPr>
          <a:xfrm>
            <a:off x="5976460" y="4341520"/>
            <a:ext cx="5466123" cy="2056473"/>
          </a:xfrm>
          <a:prstGeom prst="rect">
            <a:avLst/>
          </a:prstGeom>
        </p:spPr>
      </p:pic>
      <p:sp>
        <p:nvSpPr>
          <p:cNvPr id="33" name="矩形 32">
            <a:extLst>
              <a:ext uri="{FF2B5EF4-FFF2-40B4-BE49-F238E27FC236}">
                <a16:creationId xmlns:a16="http://schemas.microsoft.com/office/drawing/2014/main" id="{AD75840F-850B-40BC-AB98-24D194BD6E6C}"/>
              </a:ext>
            </a:extLst>
          </p:cNvPr>
          <p:cNvSpPr/>
          <p:nvPr/>
        </p:nvSpPr>
        <p:spPr>
          <a:xfrm>
            <a:off x="6603534" y="5226341"/>
            <a:ext cx="4755159" cy="5033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04AC9CCA-8C49-4D29-B10A-8470F72C64FD}"/>
              </a:ext>
            </a:extLst>
          </p:cNvPr>
          <p:cNvSpPr/>
          <p:nvPr/>
        </p:nvSpPr>
        <p:spPr>
          <a:xfrm>
            <a:off x="7550090" y="1500991"/>
            <a:ext cx="3658845" cy="684000"/>
          </a:xfrm>
          <a:prstGeom prst="rect">
            <a:avLst/>
          </a:prstGeom>
          <a:solidFill>
            <a:srgbClr val="8FAADC"/>
          </a:solid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600" b="1" dirty="0">
                <a:solidFill>
                  <a:schemeClr val="tx1"/>
                </a:solidFill>
                <a:latin typeface="微軟正黑體" panose="020B0604030504040204" pitchFamily="34" charset="-120"/>
                <a:ea typeface="微軟正黑體" panose="020B0604030504040204" pitchFamily="34" charset="-120"/>
              </a:rPr>
              <a:t>宣告一個陣列用來儲存蛇佔用的格子</a:t>
            </a:r>
            <a:endParaRPr lang="en-US" altLang="zh-TW" sz="1600" b="1" dirty="0">
              <a:solidFill>
                <a:schemeClr val="tx1"/>
              </a:solidFill>
              <a:latin typeface="微軟正黑體" panose="020B0604030504040204" pitchFamily="34" charset="-120"/>
              <a:ea typeface="微軟正黑體" panose="020B0604030504040204" pitchFamily="34" charset="-120"/>
            </a:endParaRPr>
          </a:p>
          <a:p>
            <a:r>
              <a:rPr lang="zh-TW" altLang="en-US" sz="1600" b="1" dirty="0">
                <a:solidFill>
                  <a:schemeClr val="tx1"/>
                </a:solidFill>
                <a:latin typeface="微軟正黑體" panose="020B0604030504040204" pitchFamily="34" charset="-120"/>
                <a:ea typeface="微軟正黑體" panose="020B0604030504040204" pitchFamily="34" charset="-120"/>
              </a:rPr>
              <a:t>        一個變數用來儲存蛇頭的位置</a:t>
            </a:r>
          </a:p>
        </p:txBody>
      </p:sp>
    </p:spTree>
    <p:extLst>
      <p:ext uri="{BB962C8B-B14F-4D97-AF65-F5344CB8AC3E}">
        <p14:creationId xmlns:p14="http://schemas.microsoft.com/office/powerpoint/2010/main" val="277295266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9ECF1"/>
        </a:solidFill>
        <a:effectLst/>
      </p:bgPr>
    </p:bg>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1D852A05-C5DA-4CF6-921E-97702B3B9A4B}"/>
              </a:ext>
            </a:extLst>
          </p:cNvPr>
          <p:cNvPicPr>
            <a:picLocks noChangeAspect="1"/>
          </p:cNvPicPr>
          <p:nvPr/>
        </p:nvPicPr>
        <p:blipFill>
          <a:blip r:embed="rId3"/>
          <a:stretch>
            <a:fillRect/>
          </a:stretch>
        </p:blipFill>
        <p:spPr>
          <a:xfrm>
            <a:off x="5976460" y="4502311"/>
            <a:ext cx="4755159" cy="1879747"/>
          </a:xfrm>
          <a:prstGeom prst="rect">
            <a:avLst/>
          </a:prstGeom>
        </p:spPr>
      </p:pic>
      <p:sp>
        <p:nvSpPr>
          <p:cNvPr id="6" name="사각형: 둥근 모서리 5">
            <a:extLst>
              <a:ext uri="{FF2B5EF4-FFF2-40B4-BE49-F238E27FC236}">
                <a16:creationId xmlns:a16="http://schemas.microsoft.com/office/drawing/2014/main" id="{3B0C0C12-C77E-406C-8035-14F1E9A640C1}"/>
              </a:ext>
            </a:extLst>
          </p:cNvPr>
          <p:cNvSpPr/>
          <p:nvPr/>
        </p:nvSpPr>
        <p:spPr>
          <a:xfrm>
            <a:off x="292100" y="308161"/>
            <a:ext cx="11607800" cy="684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1.3.3</a:t>
            </a:r>
            <a:r>
              <a:rPr kumimoji="0" lang="zh-TW" altLang="en-US" sz="3000" b="1" i="1"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rPr>
              <a:t> 移動</a:t>
            </a:r>
            <a:endParaRPr kumimoji="0" lang="en-US" altLang="ko-KR" sz="3000" b="0" i="0" u="none" strike="noStrike" kern="0" cap="none" spc="0" normalizeH="0" baseline="0" noProof="0" dirty="0">
              <a:ln>
                <a:noFill/>
              </a:ln>
              <a:solidFill>
                <a:prstClr val="black">
                  <a:lumMod val="75000"/>
                  <a:lumOff val="25000"/>
                </a:prstClr>
              </a:solidFill>
              <a:effectLst/>
              <a:uLnTx/>
              <a:uFillTx/>
              <a:latin typeface="微軟正黑體" panose="020B0604030504040204" pitchFamily="34" charset="-120"/>
              <a:ea typeface="微軟正黑體" panose="020B0604030504040204" pitchFamily="34" charset="-120"/>
            </a:endParaRPr>
          </a:p>
        </p:txBody>
      </p:sp>
      <p:graphicFrame>
        <p:nvGraphicFramePr>
          <p:cNvPr id="4" name="表格 7">
            <a:extLst>
              <a:ext uri="{FF2B5EF4-FFF2-40B4-BE49-F238E27FC236}">
                <a16:creationId xmlns:a16="http://schemas.microsoft.com/office/drawing/2014/main" id="{0EBF1798-A163-48A6-9F2B-41F13B018436}"/>
              </a:ext>
            </a:extLst>
          </p:cNvPr>
          <p:cNvGraphicFramePr>
            <a:graphicFrameLocks noGrp="1"/>
          </p:cNvGraphicFramePr>
          <p:nvPr>
            <p:extLst>
              <p:ext uri="{D42A27DB-BD31-4B8C-83A1-F6EECF244321}">
                <p14:modId xmlns:p14="http://schemas.microsoft.com/office/powerpoint/2010/main" val="4011934619"/>
              </p:ext>
            </p:extLst>
          </p:nvPr>
        </p:nvGraphicFramePr>
        <p:xfrm>
          <a:off x="2102444" y="1488243"/>
          <a:ext cx="3600000" cy="36000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71791327"/>
                    </a:ext>
                  </a:extLst>
                </a:gridCol>
                <a:gridCol w="360000">
                  <a:extLst>
                    <a:ext uri="{9D8B030D-6E8A-4147-A177-3AD203B41FA5}">
                      <a16:colId xmlns:a16="http://schemas.microsoft.com/office/drawing/2014/main" val="245161508"/>
                    </a:ext>
                  </a:extLst>
                </a:gridCol>
                <a:gridCol w="360000">
                  <a:extLst>
                    <a:ext uri="{9D8B030D-6E8A-4147-A177-3AD203B41FA5}">
                      <a16:colId xmlns:a16="http://schemas.microsoft.com/office/drawing/2014/main" val="4237726428"/>
                    </a:ext>
                  </a:extLst>
                </a:gridCol>
                <a:gridCol w="360000">
                  <a:extLst>
                    <a:ext uri="{9D8B030D-6E8A-4147-A177-3AD203B41FA5}">
                      <a16:colId xmlns:a16="http://schemas.microsoft.com/office/drawing/2014/main" val="1966532044"/>
                    </a:ext>
                  </a:extLst>
                </a:gridCol>
                <a:gridCol w="360000">
                  <a:extLst>
                    <a:ext uri="{9D8B030D-6E8A-4147-A177-3AD203B41FA5}">
                      <a16:colId xmlns:a16="http://schemas.microsoft.com/office/drawing/2014/main" val="2758083544"/>
                    </a:ext>
                  </a:extLst>
                </a:gridCol>
                <a:gridCol w="360000">
                  <a:extLst>
                    <a:ext uri="{9D8B030D-6E8A-4147-A177-3AD203B41FA5}">
                      <a16:colId xmlns:a16="http://schemas.microsoft.com/office/drawing/2014/main" val="3961737603"/>
                    </a:ext>
                  </a:extLst>
                </a:gridCol>
                <a:gridCol w="360000">
                  <a:extLst>
                    <a:ext uri="{9D8B030D-6E8A-4147-A177-3AD203B41FA5}">
                      <a16:colId xmlns:a16="http://schemas.microsoft.com/office/drawing/2014/main" val="4216514100"/>
                    </a:ext>
                  </a:extLst>
                </a:gridCol>
                <a:gridCol w="360000">
                  <a:extLst>
                    <a:ext uri="{9D8B030D-6E8A-4147-A177-3AD203B41FA5}">
                      <a16:colId xmlns:a16="http://schemas.microsoft.com/office/drawing/2014/main" val="2871896715"/>
                    </a:ext>
                  </a:extLst>
                </a:gridCol>
                <a:gridCol w="360000">
                  <a:extLst>
                    <a:ext uri="{9D8B030D-6E8A-4147-A177-3AD203B41FA5}">
                      <a16:colId xmlns:a16="http://schemas.microsoft.com/office/drawing/2014/main" val="2603035433"/>
                    </a:ext>
                  </a:extLst>
                </a:gridCol>
                <a:gridCol w="360000">
                  <a:extLst>
                    <a:ext uri="{9D8B030D-6E8A-4147-A177-3AD203B41FA5}">
                      <a16:colId xmlns:a16="http://schemas.microsoft.com/office/drawing/2014/main" val="3986844813"/>
                    </a:ext>
                  </a:extLst>
                </a:gridCol>
              </a:tblGrid>
              <a:tr h="360000">
                <a:tc>
                  <a:txBody>
                    <a:bodyPr/>
                    <a:lstStyle/>
                    <a:p>
                      <a:pPr algn="ctr"/>
                      <a:r>
                        <a:rPr lang="en-US" altLang="zh-TW" sz="800" b="0" dirty="0">
                          <a:solidFill>
                            <a:schemeClr val="tx1"/>
                          </a:solidFill>
                        </a:rPr>
                        <a:t>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TW" sz="800" b="0" dirty="0">
                          <a:solidFill>
                            <a:schemeClr val="tx1"/>
                          </a:solidFill>
                        </a:rPr>
                        <a:t>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sz="800" b="0" dirty="0">
                          <a:solidFill>
                            <a:schemeClr val="tx1"/>
                          </a:solidFill>
                        </a:rPr>
                        <a:t>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sz="800" b="0" dirty="0">
                          <a:solidFill>
                            <a:schemeClr val="tx1"/>
                          </a:solidFill>
                        </a:rPr>
                        <a:t>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sz="800" b="0" dirty="0">
                          <a:solidFill>
                            <a:schemeClr val="tx1"/>
                          </a:solidFill>
                        </a:rPr>
                        <a:t>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sz="800" b="0" dirty="0">
                          <a:solidFill>
                            <a:schemeClr val="tx1"/>
                          </a:solidFill>
                        </a:rPr>
                        <a:t>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94768909"/>
                  </a:ext>
                </a:extLst>
              </a:tr>
              <a:tr h="360000">
                <a:tc>
                  <a:txBody>
                    <a:bodyPr/>
                    <a:lstStyle/>
                    <a:p>
                      <a:pPr algn="ctr"/>
                      <a:r>
                        <a:rPr lang="en-US" altLang="zh-TW" sz="800" b="0" dirty="0">
                          <a:solidFill>
                            <a:schemeClr val="tx1"/>
                          </a:solidFill>
                        </a:rPr>
                        <a:t>11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0912292"/>
                  </a:ext>
                </a:extLst>
              </a:tr>
              <a:tr h="360000">
                <a:tc>
                  <a:txBody>
                    <a:bodyPr/>
                    <a:lstStyle/>
                    <a:p>
                      <a:pPr algn="ctr"/>
                      <a:r>
                        <a:rPr lang="en-US" altLang="zh-TW" sz="800" b="0" dirty="0">
                          <a:solidFill>
                            <a:schemeClr val="tx1"/>
                          </a:solidFill>
                        </a:rPr>
                        <a:t>21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29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39963531"/>
                  </a:ext>
                </a:extLst>
              </a:tr>
              <a:tr h="360000">
                <a:tc>
                  <a:txBody>
                    <a:bodyPr/>
                    <a:lstStyle/>
                    <a:p>
                      <a:pPr algn="ctr"/>
                      <a:r>
                        <a:rPr lang="en-US" altLang="zh-TW" sz="800" b="0" dirty="0">
                          <a:solidFill>
                            <a:schemeClr val="tx1"/>
                          </a:solidFill>
                        </a:rPr>
                        <a:t>31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39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3402703"/>
                  </a:ext>
                </a:extLst>
              </a:tr>
              <a:tr h="360000">
                <a:tc>
                  <a:txBody>
                    <a:bodyPr/>
                    <a:lstStyle/>
                    <a:p>
                      <a:pPr algn="ctr"/>
                      <a:r>
                        <a:rPr lang="en-US" altLang="zh-TW" sz="800" b="0" dirty="0">
                          <a:solidFill>
                            <a:schemeClr val="tx1"/>
                          </a:solidFill>
                        </a:rPr>
                        <a:t>41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49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5013558"/>
                  </a:ext>
                </a:extLst>
              </a:tr>
              <a:tr h="360000">
                <a:tc>
                  <a:txBody>
                    <a:bodyPr/>
                    <a:lstStyle/>
                    <a:p>
                      <a:pPr algn="ctr"/>
                      <a:r>
                        <a:rPr lang="en-US" altLang="zh-TW" sz="800" b="0" dirty="0">
                          <a:solidFill>
                            <a:schemeClr val="tx1"/>
                          </a:solidFill>
                        </a:rPr>
                        <a:t>51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59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3562070"/>
                  </a:ext>
                </a:extLst>
              </a:tr>
              <a:tr h="360000">
                <a:tc>
                  <a:txBody>
                    <a:bodyPr/>
                    <a:lstStyle/>
                    <a:p>
                      <a:pPr algn="ctr"/>
                      <a:r>
                        <a:rPr lang="en-US" altLang="zh-TW" sz="800" b="0" dirty="0">
                          <a:solidFill>
                            <a:schemeClr val="tx1"/>
                          </a:solidFill>
                        </a:rPr>
                        <a:t>61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69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3470066"/>
                  </a:ext>
                </a:extLst>
              </a:tr>
              <a:tr h="360000">
                <a:tc>
                  <a:txBody>
                    <a:bodyPr/>
                    <a:lstStyle/>
                    <a:p>
                      <a:pPr algn="ctr"/>
                      <a:r>
                        <a:rPr lang="en-US" altLang="zh-TW" sz="800" b="0" dirty="0">
                          <a:solidFill>
                            <a:schemeClr val="tx1"/>
                          </a:solidFill>
                        </a:rPr>
                        <a:t>71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79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8425386"/>
                  </a:ext>
                </a:extLst>
              </a:tr>
              <a:tr h="360000">
                <a:tc>
                  <a:txBody>
                    <a:bodyPr/>
                    <a:lstStyle/>
                    <a:p>
                      <a:pPr algn="ctr"/>
                      <a:r>
                        <a:rPr lang="en-US" altLang="zh-TW" sz="800" b="0" dirty="0">
                          <a:solidFill>
                            <a:schemeClr val="tx1"/>
                          </a:solidFill>
                        </a:rPr>
                        <a:t>81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89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99696401"/>
                  </a:ext>
                </a:extLst>
              </a:tr>
              <a:tr h="360000">
                <a:tc>
                  <a:txBody>
                    <a:bodyPr/>
                    <a:lstStyle/>
                    <a:p>
                      <a:pPr algn="ctr"/>
                      <a:r>
                        <a:rPr lang="en-US" altLang="zh-TW" sz="800" b="0" dirty="0">
                          <a:solidFill>
                            <a:schemeClr val="tx1"/>
                          </a:solidFill>
                        </a:rPr>
                        <a:t>91</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92</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93</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94</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95</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96</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97</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98</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99</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800" b="0" dirty="0">
                          <a:solidFill>
                            <a:schemeClr val="tx1"/>
                          </a:solidFill>
                        </a:rPr>
                        <a:t>100</a:t>
                      </a:r>
                      <a:endParaRPr lang="zh-TW"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7450691"/>
                  </a:ext>
                </a:extLst>
              </a:tr>
            </a:tbl>
          </a:graphicData>
        </a:graphic>
      </p:graphicFrame>
      <p:pic>
        <p:nvPicPr>
          <p:cNvPr id="8" name="圖片 7">
            <a:extLst>
              <a:ext uri="{FF2B5EF4-FFF2-40B4-BE49-F238E27FC236}">
                <a16:creationId xmlns:a16="http://schemas.microsoft.com/office/drawing/2014/main" id="{A413CF53-A5A3-4B41-8056-2BA4B4851B82}"/>
              </a:ext>
            </a:extLst>
          </p:cNvPr>
          <p:cNvPicPr>
            <a:picLocks noChangeAspect="1"/>
          </p:cNvPicPr>
          <p:nvPr/>
        </p:nvPicPr>
        <p:blipFill>
          <a:blip r:embed="rId4"/>
          <a:stretch>
            <a:fillRect/>
          </a:stretch>
        </p:blipFill>
        <p:spPr>
          <a:xfrm>
            <a:off x="5976460" y="1488243"/>
            <a:ext cx="4113096" cy="2768430"/>
          </a:xfrm>
          <a:prstGeom prst="rect">
            <a:avLst/>
          </a:prstGeom>
        </p:spPr>
      </p:pic>
      <p:sp>
        <p:nvSpPr>
          <p:cNvPr id="10" name="矩形 9">
            <a:extLst>
              <a:ext uri="{FF2B5EF4-FFF2-40B4-BE49-F238E27FC236}">
                <a16:creationId xmlns:a16="http://schemas.microsoft.com/office/drawing/2014/main" id="{393203D1-03F3-4A65-9CDE-EF39516E5F04}"/>
              </a:ext>
            </a:extLst>
          </p:cNvPr>
          <p:cNvSpPr/>
          <p:nvPr/>
        </p:nvSpPr>
        <p:spPr>
          <a:xfrm>
            <a:off x="6216243" y="2364836"/>
            <a:ext cx="1191236" cy="2013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a:extLst>
              <a:ext uri="{FF2B5EF4-FFF2-40B4-BE49-F238E27FC236}">
                <a16:creationId xmlns:a16="http://schemas.microsoft.com/office/drawing/2014/main" id="{AD75840F-850B-40BC-AB98-24D194BD6E6C}"/>
              </a:ext>
            </a:extLst>
          </p:cNvPr>
          <p:cNvSpPr/>
          <p:nvPr/>
        </p:nvSpPr>
        <p:spPr>
          <a:xfrm>
            <a:off x="6241411" y="5147405"/>
            <a:ext cx="2684476" cy="11862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04AC9CCA-8C49-4D29-B10A-8470F72C64FD}"/>
              </a:ext>
            </a:extLst>
          </p:cNvPr>
          <p:cNvSpPr/>
          <p:nvPr/>
        </p:nvSpPr>
        <p:spPr>
          <a:xfrm>
            <a:off x="7550091" y="1500991"/>
            <a:ext cx="2894204" cy="436865"/>
          </a:xfrm>
          <a:prstGeom prst="rect">
            <a:avLst/>
          </a:prstGeom>
          <a:solidFill>
            <a:srgbClr val="8FAADC"/>
          </a:solid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600" b="1" dirty="0">
                <a:solidFill>
                  <a:schemeClr val="tx1"/>
                </a:solidFill>
                <a:latin typeface="微軟正黑體" panose="020B0604030504040204" pitchFamily="34" charset="-120"/>
                <a:ea typeface="微軟正黑體" panose="020B0604030504040204" pitchFamily="34" charset="-120"/>
              </a:rPr>
              <a:t>宣告一個陣列用來儲存變化量</a:t>
            </a:r>
          </a:p>
        </p:txBody>
      </p:sp>
      <p:grpSp>
        <p:nvGrpSpPr>
          <p:cNvPr id="16" name="群組 15">
            <a:extLst>
              <a:ext uri="{FF2B5EF4-FFF2-40B4-BE49-F238E27FC236}">
                <a16:creationId xmlns:a16="http://schemas.microsoft.com/office/drawing/2014/main" id="{7C9FE68B-80F7-4A60-A6A8-559343EEAAA6}"/>
              </a:ext>
            </a:extLst>
          </p:cNvPr>
          <p:cNvGrpSpPr/>
          <p:nvPr/>
        </p:nvGrpSpPr>
        <p:grpSpPr>
          <a:xfrm>
            <a:off x="390080" y="1488243"/>
            <a:ext cx="1575356" cy="2253247"/>
            <a:chOff x="4680099" y="1488243"/>
            <a:chExt cx="1575356" cy="2253247"/>
          </a:xfrm>
        </p:grpSpPr>
        <p:sp>
          <p:nvSpPr>
            <p:cNvPr id="17" name="양쪽 모서리가 둥근 사각형 59">
              <a:extLst>
                <a:ext uri="{FF2B5EF4-FFF2-40B4-BE49-F238E27FC236}">
                  <a16:creationId xmlns:a16="http://schemas.microsoft.com/office/drawing/2014/main" id="{93954F32-4E78-4663-B20D-0354D2DD159C}"/>
                </a:ext>
              </a:extLst>
            </p:cNvPr>
            <p:cNvSpPr/>
            <p:nvPr/>
          </p:nvSpPr>
          <p:spPr>
            <a:xfrm>
              <a:off x="4694144" y="3014253"/>
              <a:ext cx="1561311" cy="727237"/>
            </a:xfrm>
            <a:prstGeom prst="round2SameRect">
              <a:avLst>
                <a:gd name="adj1" fmla="val 0"/>
                <a:gd name="adj2" fmla="val 116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遊戲玩法</a:t>
              </a:r>
              <a:endParaRPr lang="en-US" altLang="zh-TW" sz="1050" dirty="0">
                <a:solidFill>
                  <a:prstClr val="black">
                    <a:lumMod val="75000"/>
                    <a:lumOff val="25000"/>
                  </a:prstClr>
                </a:solidFill>
                <a:latin typeface="微軟正黑體" panose="020B0604030504040204" pitchFamily="34" charset="-120"/>
                <a:ea typeface="微軟正黑體" panose="020B0604030504040204" pitchFamily="34" charset="-120"/>
              </a:endParaRPr>
            </a:p>
            <a:p>
              <a:pPr>
                <a:lnSpc>
                  <a:spcPct val="150000"/>
                </a:lnSpc>
              </a:pPr>
              <a:r>
                <a:rPr lang="zh-TW" altLang="en-US" sz="1050" dirty="0">
                  <a:solidFill>
                    <a:prstClr val="black">
                      <a:lumMod val="75000"/>
                      <a:lumOff val="25000"/>
                    </a:prstClr>
                  </a:solidFill>
                  <a:latin typeface="微軟正黑體" panose="020B0604030504040204" pitchFamily="34" charset="-120"/>
                  <a:ea typeface="微軟正黑體" panose="020B0604030504040204" pitchFamily="34" charset="-120"/>
                </a:rPr>
                <a:t>貪吃蛇移動</a:t>
              </a:r>
              <a:endParaRPr lang="en-US" altLang="ko-KR" sz="1050" dirty="0">
                <a:solidFill>
                  <a:prstClr val="black">
                    <a:lumMod val="75000"/>
                    <a:lumOff val="25000"/>
                  </a:prstClr>
                </a:solidFill>
                <a:latin typeface="微軟正黑體" panose="020B0604030504040204" pitchFamily="34" charset="-120"/>
                <a:ea typeface="微軟正黑體" panose="020B0604030504040204" pitchFamily="34" charset="-120"/>
              </a:endParaRPr>
            </a:p>
          </p:txBody>
        </p:sp>
        <p:sp>
          <p:nvSpPr>
            <p:cNvPr id="18" name="한쪽 모서리가 둥근 사각형 60">
              <a:extLst>
                <a:ext uri="{FF2B5EF4-FFF2-40B4-BE49-F238E27FC236}">
                  <a16:creationId xmlns:a16="http://schemas.microsoft.com/office/drawing/2014/main" id="{F3ABD929-9090-4F86-9596-39908F1C01D4}"/>
                </a:ext>
              </a:extLst>
            </p:cNvPr>
            <p:cNvSpPr/>
            <p:nvPr/>
          </p:nvSpPr>
          <p:spPr>
            <a:xfrm>
              <a:off x="4694145" y="1488243"/>
              <a:ext cx="1561310" cy="1526011"/>
            </a:xfrm>
            <a:prstGeom prst="round1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微軟正黑體" panose="020B0604030504040204" pitchFamily="34" charset="-120"/>
              </a:endParaRPr>
            </a:p>
          </p:txBody>
        </p:sp>
        <p:pic>
          <p:nvPicPr>
            <p:cNvPr id="19" name="圖片 18">
              <a:extLst>
                <a:ext uri="{FF2B5EF4-FFF2-40B4-BE49-F238E27FC236}">
                  <a16:creationId xmlns:a16="http://schemas.microsoft.com/office/drawing/2014/main" id="{54177539-E589-45B7-BC22-DAE8DE0C21F8}"/>
                </a:ext>
              </a:extLst>
            </p:cNvPr>
            <p:cNvPicPr>
              <a:picLocks noChangeAspect="1"/>
            </p:cNvPicPr>
            <p:nvPr/>
          </p:nvPicPr>
          <p:blipFill rotWithShape="1">
            <a:blip r:embed="rId5"/>
            <a:srcRect l="14935" t="2062" b="4717"/>
            <a:stretch/>
          </p:blipFill>
          <p:spPr>
            <a:xfrm>
              <a:off x="4695398" y="1774984"/>
              <a:ext cx="1558800" cy="1016563"/>
            </a:xfrm>
            <a:prstGeom prst="rect">
              <a:avLst/>
            </a:prstGeom>
          </p:spPr>
        </p:pic>
        <p:grpSp>
          <p:nvGrpSpPr>
            <p:cNvPr id="20" name="群組 19">
              <a:extLst>
                <a:ext uri="{FF2B5EF4-FFF2-40B4-BE49-F238E27FC236}">
                  <a16:creationId xmlns:a16="http://schemas.microsoft.com/office/drawing/2014/main" id="{48826EB4-714B-4C41-BF71-A2DAA59241E6}"/>
                </a:ext>
              </a:extLst>
            </p:cNvPr>
            <p:cNvGrpSpPr/>
            <p:nvPr/>
          </p:nvGrpSpPr>
          <p:grpSpPr>
            <a:xfrm>
              <a:off x="4680099" y="2716259"/>
              <a:ext cx="1575354" cy="415600"/>
              <a:chOff x="4680099" y="2716259"/>
              <a:chExt cx="1575354" cy="415600"/>
            </a:xfrm>
          </p:grpSpPr>
          <p:sp>
            <p:nvSpPr>
              <p:cNvPr id="21" name="모서리가 둥근 직사각형 62">
                <a:extLst>
                  <a:ext uri="{FF2B5EF4-FFF2-40B4-BE49-F238E27FC236}">
                    <a16:creationId xmlns:a16="http://schemas.microsoft.com/office/drawing/2014/main" id="{3E8A1123-1E23-47E4-9255-D9F4D0DD9AAE}"/>
                  </a:ext>
                </a:extLst>
              </p:cNvPr>
              <p:cNvSpPr/>
              <p:nvPr/>
            </p:nvSpPr>
            <p:spPr>
              <a:xfrm>
                <a:off x="4694144" y="2719074"/>
                <a:ext cx="1561309" cy="412785"/>
              </a:xfrm>
              <a:prstGeom prst="roundRect">
                <a:avLst>
                  <a:gd name="adj" fmla="val 50000"/>
                </a:avLst>
              </a:prstGeom>
              <a:solidFill>
                <a:srgbClr val="3D5E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prstClr val="white"/>
                    </a:solidFill>
                    <a:latin typeface="微軟正黑體" panose="020B0604030504040204" pitchFamily="34" charset="-120"/>
                    <a:ea typeface="微軟正黑體" panose="020B0604030504040204" pitchFamily="34" charset="-120"/>
                  </a:rPr>
                  <a:t> 移動</a:t>
                </a:r>
                <a:endParaRPr lang="en-US" altLang="ko-KR" sz="2400" b="1" dirty="0">
                  <a:solidFill>
                    <a:prstClr val="white"/>
                  </a:solidFill>
                  <a:latin typeface="微軟正黑體" panose="020B0604030504040204" pitchFamily="34" charset="-120"/>
                  <a:ea typeface="微軟正黑體" panose="020B0604030504040204" pitchFamily="34" charset="-120"/>
                </a:endParaRPr>
              </a:p>
            </p:txBody>
          </p:sp>
          <p:sp>
            <p:nvSpPr>
              <p:cNvPr id="22" name="타원 63">
                <a:extLst>
                  <a:ext uri="{FF2B5EF4-FFF2-40B4-BE49-F238E27FC236}">
                    <a16:creationId xmlns:a16="http://schemas.microsoft.com/office/drawing/2014/main" id="{83654EA3-185E-469A-91D6-BE1C44CD0DD3}"/>
                  </a:ext>
                </a:extLst>
              </p:cNvPr>
              <p:cNvSpPr/>
              <p:nvPr/>
            </p:nvSpPr>
            <p:spPr>
              <a:xfrm>
                <a:off x="4680099" y="2716259"/>
                <a:ext cx="417675" cy="412786"/>
              </a:xfrm>
              <a:prstGeom prst="ellipse">
                <a:avLst/>
              </a:prstGeom>
              <a:solidFill>
                <a:schemeClr val="bg1"/>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200" b="1" dirty="0">
                    <a:solidFill>
                      <a:srgbClr val="3D5EDF"/>
                    </a:solidFill>
                    <a:latin typeface="微軟正黑體" panose="020B0604030504040204" pitchFamily="34" charset="-120"/>
                    <a:ea typeface="微軟正黑體" panose="020B0604030504040204" pitchFamily="34" charset="-120"/>
                  </a:rPr>
                  <a:t>0</a:t>
                </a:r>
                <a:r>
                  <a:rPr lang="en-US" altLang="zh-TW" sz="1200" b="1" dirty="0">
                    <a:solidFill>
                      <a:srgbClr val="3D5EDF"/>
                    </a:solidFill>
                    <a:latin typeface="微軟正黑體" panose="020B0604030504040204" pitchFamily="34" charset="-120"/>
                    <a:ea typeface="微軟正黑體" panose="020B0604030504040204" pitchFamily="34" charset="-120"/>
                  </a:rPr>
                  <a:t>3</a:t>
                </a:r>
                <a:endParaRPr lang="ko-KR" altLang="en-US" sz="1200" b="1" dirty="0">
                  <a:solidFill>
                    <a:srgbClr val="3D5EDF"/>
                  </a:solidFill>
                  <a:latin typeface="微軟正黑體" panose="020B0604030504040204" pitchFamily="34" charset="-120"/>
                </a:endParaRPr>
              </a:p>
            </p:txBody>
          </p:sp>
        </p:grpSp>
      </p:grpSp>
      <p:graphicFrame>
        <p:nvGraphicFramePr>
          <p:cNvPr id="7" name="表格 8">
            <a:extLst>
              <a:ext uri="{FF2B5EF4-FFF2-40B4-BE49-F238E27FC236}">
                <a16:creationId xmlns:a16="http://schemas.microsoft.com/office/drawing/2014/main" id="{525BB997-57CD-4566-91DE-49A37852A1F0}"/>
              </a:ext>
            </a:extLst>
          </p:cNvPr>
          <p:cNvGraphicFramePr>
            <a:graphicFrameLocks noGrp="1"/>
          </p:cNvGraphicFramePr>
          <p:nvPr>
            <p:extLst>
              <p:ext uri="{D42A27DB-BD31-4B8C-83A1-F6EECF244321}">
                <p14:modId xmlns:p14="http://schemas.microsoft.com/office/powerpoint/2010/main" val="3659732031"/>
              </p:ext>
            </p:extLst>
          </p:nvPr>
        </p:nvGraphicFramePr>
        <p:xfrm>
          <a:off x="7647262" y="2567148"/>
          <a:ext cx="1440000" cy="36576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887967574"/>
                    </a:ext>
                  </a:extLst>
                </a:gridCol>
                <a:gridCol w="360000">
                  <a:extLst>
                    <a:ext uri="{9D8B030D-6E8A-4147-A177-3AD203B41FA5}">
                      <a16:colId xmlns:a16="http://schemas.microsoft.com/office/drawing/2014/main" val="2138750761"/>
                    </a:ext>
                  </a:extLst>
                </a:gridCol>
                <a:gridCol w="360000">
                  <a:extLst>
                    <a:ext uri="{9D8B030D-6E8A-4147-A177-3AD203B41FA5}">
                      <a16:colId xmlns:a16="http://schemas.microsoft.com/office/drawing/2014/main" val="1891976466"/>
                    </a:ext>
                  </a:extLst>
                </a:gridCol>
                <a:gridCol w="360000">
                  <a:extLst>
                    <a:ext uri="{9D8B030D-6E8A-4147-A177-3AD203B41FA5}">
                      <a16:colId xmlns:a16="http://schemas.microsoft.com/office/drawing/2014/main" val="456317700"/>
                    </a:ext>
                  </a:extLst>
                </a:gridCol>
              </a:tblGrid>
              <a:tr h="360000">
                <a:tc>
                  <a:txBody>
                    <a:bodyPr/>
                    <a:lstStyle/>
                    <a:p>
                      <a:r>
                        <a:rPr lang="en-US" altLang="zh-TW" dirty="0">
                          <a:solidFill>
                            <a:schemeClr val="tx1"/>
                          </a:solidFill>
                        </a:rPr>
                        <a:t>1</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a:solidFill>
                            <a:schemeClr val="tx1"/>
                          </a:solidFill>
                        </a:rPr>
                        <a:t>1</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a:solidFill>
                            <a:schemeClr val="tx1"/>
                          </a:solidFill>
                        </a:rPr>
                        <a:t>1</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a:solidFill>
                            <a:schemeClr val="tx1"/>
                          </a:solidFill>
                        </a:rPr>
                        <a:t>1</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6835808"/>
                  </a:ext>
                </a:extLst>
              </a:tr>
            </a:tbl>
          </a:graphicData>
        </a:graphic>
      </p:graphicFrame>
      <p:graphicFrame>
        <p:nvGraphicFramePr>
          <p:cNvPr id="31" name="表格 8">
            <a:extLst>
              <a:ext uri="{FF2B5EF4-FFF2-40B4-BE49-F238E27FC236}">
                <a16:creationId xmlns:a16="http://schemas.microsoft.com/office/drawing/2014/main" id="{B0D471BD-009A-4CF0-8A91-C6875A771466}"/>
              </a:ext>
            </a:extLst>
          </p:cNvPr>
          <p:cNvGraphicFramePr>
            <a:graphicFrameLocks noGrp="1"/>
          </p:cNvGraphicFramePr>
          <p:nvPr>
            <p:extLst>
              <p:ext uri="{D42A27DB-BD31-4B8C-83A1-F6EECF244321}">
                <p14:modId xmlns:p14="http://schemas.microsoft.com/office/powerpoint/2010/main" val="1583819827"/>
              </p:ext>
            </p:extLst>
          </p:nvPr>
        </p:nvGraphicFramePr>
        <p:xfrm>
          <a:off x="9858342" y="2326084"/>
          <a:ext cx="1440000" cy="36576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887967574"/>
                    </a:ext>
                  </a:extLst>
                </a:gridCol>
                <a:gridCol w="360000">
                  <a:extLst>
                    <a:ext uri="{9D8B030D-6E8A-4147-A177-3AD203B41FA5}">
                      <a16:colId xmlns:a16="http://schemas.microsoft.com/office/drawing/2014/main" val="2138750761"/>
                    </a:ext>
                  </a:extLst>
                </a:gridCol>
                <a:gridCol w="360000">
                  <a:extLst>
                    <a:ext uri="{9D8B030D-6E8A-4147-A177-3AD203B41FA5}">
                      <a16:colId xmlns:a16="http://schemas.microsoft.com/office/drawing/2014/main" val="1891976466"/>
                    </a:ext>
                  </a:extLst>
                </a:gridCol>
                <a:gridCol w="360000">
                  <a:extLst>
                    <a:ext uri="{9D8B030D-6E8A-4147-A177-3AD203B41FA5}">
                      <a16:colId xmlns:a16="http://schemas.microsoft.com/office/drawing/2014/main" val="456317700"/>
                    </a:ext>
                  </a:extLst>
                </a:gridCol>
              </a:tblGrid>
              <a:tr h="360000">
                <a:tc>
                  <a:txBody>
                    <a:bodyPr/>
                    <a:lstStyle/>
                    <a:p>
                      <a:r>
                        <a:rPr lang="en-US" altLang="zh-TW" dirty="0">
                          <a:solidFill>
                            <a:schemeClr val="tx1"/>
                          </a:solidFill>
                        </a:rPr>
                        <a:t>2</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dirty="0">
                          <a:solidFill>
                            <a:schemeClr val="tx1"/>
                          </a:solidFill>
                        </a:rPr>
                        <a:t>3</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dirty="0">
                          <a:solidFill>
                            <a:schemeClr val="tx1"/>
                          </a:solidFill>
                        </a:rPr>
                        <a:t>4</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dirty="0">
                          <a:solidFill>
                            <a:schemeClr val="tx1"/>
                          </a:solidFill>
                        </a:rPr>
                        <a:t>5</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86835808"/>
                  </a:ext>
                </a:extLst>
              </a:tr>
            </a:tbl>
          </a:graphicData>
        </a:graphic>
      </p:graphicFrame>
      <p:graphicFrame>
        <p:nvGraphicFramePr>
          <p:cNvPr id="34" name="表格 8">
            <a:extLst>
              <a:ext uri="{FF2B5EF4-FFF2-40B4-BE49-F238E27FC236}">
                <a16:creationId xmlns:a16="http://schemas.microsoft.com/office/drawing/2014/main" id="{14D0152F-94CC-4067-B49D-FB458EAB9E37}"/>
              </a:ext>
            </a:extLst>
          </p:cNvPr>
          <p:cNvGraphicFramePr>
            <a:graphicFrameLocks noGrp="1"/>
          </p:cNvGraphicFramePr>
          <p:nvPr>
            <p:extLst>
              <p:ext uri="{D42A27DB-BD31-4B8C-83A1-F6EECF244321}">
                <p14:modId xmlns:p14="http://schemas.microsoft.com/office/powerpoint/2010/main" val="343508844"/>
              </p:ext>
            </p:extLst>
          </p:nvPr>
        </p:nvGraphicFramePr>
        <p:xfrm>
          <a:off x="7647262" y="2122067"/>
          <a:ext cx="1440000" cy="36576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887967574"/>
                    </a:ext>
                  </a:extLst>
                </a:gridCol>
                <a:gridCol w="360000">
                  <a:extLst>
                    <a:ext uri="{9D8B030D-6E8A-4147-A177-3AD203B41FA5}">
                      <a16:colId xmlns:a16="http://schemas.microsoft.com/office/drawing/2014/main" val="2138750761"/>
                    </a:ext>
                  </a:extLst>
                </a:gridCol>
                <a:gridCol w="360000">
                  <a:extLst>
                    <a:ext uri="{9D8B030D-6E8A-4147-A177-3AD203B41FA5}">
                      <a16:colId xmlns:a16="http://schemas.microsoft.com/office/drawing/2014/main" val="1891976466"/>
                    </a:ext>
                  </a:extLst>
                </a:gridCol>
                <a:gridCol w="360000">
                  <a:extLst>
                    <a:ext uri="{9D8B030D-6E8A-4147-A177-3AD203B41FA5}">
                      <a16:colId xmlns:a16="http://schemas.microsoft.com/office/drawing/2014/main" val="456317700"/>
                    </a:ext>
                  </a:extLst>
                </a:gridCol>
              </a:tblGrid>
              <a:tr h="360000">
                <a:tc>
                  <a:txBody>
                    <a:bodyPr/>
                    <a:lstStyle/>
                    <a:p>
                      <a:r>
                        <a:rPr lang="en-US" altLang="zh-TW" dirty="0">
                          <a:solidFill>
                            <a:schemeClr val="tx1"/>
                          </a:solidFill>
                        </a:rPr>
                        <a:t>1</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dirty="0">
                          <a:solidFill>
                            <a:schemeClr val="tx1"/>
                          </a:solidFill>
                        </a:rPr>
                        <a:t>2</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dirty="0">
                          <a:solidFill>
                            <a:schemeClr val="tx1"/>
                          </a:solidFill>
                        </a:rPr>
                        <a:t>3</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dirty="0">
                          <a:solidFill>
                            <a:schemeClr val="tx1"/>
                          </a:solidFill>
                        </a:rPr>
                        <a:t>4</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86835808"/>
                  </a:ext>
                </a:extLst>
              </a:tr>
            </a:tbl>
          </a:graphicData>
        </a:graphic>
      </p:graphicFrame>
      <p:sp>
        <p:nvSpPr>
          <p:cNvPr id="9" name="箭號: 向右 8">
            <a:extLst>
              <a:ext uri="{FF2B5EF4-FFF2-40B4-BE49-F238E27FC236}">
                <a16:creationId xmlns:a16="http://schemas.microsoft.com/office/drawing/2014/main" id="{58426AA0-52CD-4507-A05F-3DBBEF0F0B09}"/>
              </a:ext>
            </a:extLst>
          </p:cNvPr>
          <p:cNvSpPr/>
          <p:nvPr/>
        </p:nvSpPr>
        <p:spPr>
          <a:xfrm>
            <a:off x="9195965" y="2381336"/>
            <a:ext cx="553673" cy="307609"/>
          </a:xfrm>
          <a:prstGeom prst="rightArrow">
            <a:avLst>
              <a:gd name="adj1" fmla="val 39092"/>
              <a:gd name="adj2" fmla="val 6403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6" name="表格 8">
            <a:extLst>
              <a:ext uri="{FF2B5EF4-FFF2-40B4-BE49-F238E27FC236}">
                <a16:creationId xmlns:a16="http://schemas.microsoft.com/office/drawing/2014/main" id="{053DD94B-4776-4A05-A94C-6E469BC36587}"/>
              </a:ext>
            </a:extLst>
          </p:cNvPr>
          <p:cNvGraphicFramePr>
            <a:graphicFrameLocks noGrp="1"/>
          </p:cNvGraphicFramePr>
          <p:nvPr>
            <p:extLst>
              <p:ext uri="{D42A27DB-BD31-4B8C-83A1-F6EECF244321}">
                <p14:modId xmlns:p14="http://schemas.microsoft.com/office/powerpoint/2010/main" val="1871945803"/>
              </p:ext>
            </p:extLst>
          </p:nvPr>
        </p:nvGraphicFramePr>
        <p:xfrm>
          <a:off x="9046736" y="5332102"/>
          <a:ext cx="1440000" cy="36576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887967574"/>
                    </a:ext>
                  </a:extLst>
                </a:gridCol>
                <a:gridCol w="360000">
                  <a:extLst>
                    <a:ext uri="{9D8B030D-6E8A-4147-A177-3AD203B41FA5}">
                      <a16:colId xmlns:a16="http://schemas.microsoft.com/office/drawing/2014/main" val="2138750761"/>
                    </a:ext>
                  </a:extLst>
                </a:gridCol>
                <a:gridCol w="360000">
                  <a:extLst>
                    <a:ext uri="{9D8B030D-6E8A-4147-A177-3AD203B41FA5}">
                      <a16:colId xmlns:a16="http://schemas.microsoft.com/office/drawing/2014/main" val="1891976466"/>
                    </a:ext>
                  </a:extLst>
                </a:gridCol>
                <a:gridCol w="360000">
                  <a:extLst>
                    <a:ext uri="{9D8B030D-6E8A-4147-A177-3AD203B41FA5}">
                      <a16:colId xmlns:a16="http://schemas.microsoft.com/office/drawing/2014/main" val="456317700"/>
                    </a:ext>
                  </a:extLst>
                </a:gridCol>
              </a:tblGrid>
              <a:tr h="360000">
                <a:tc>
                  <a:txBody>
                    <a:bodyPr/>
                    <a:lstStyle/>
                    <a:p>
                      <a:r>
                        <a:rPr lang="en-US" altLang="zh-TW" dirty="0">
                          <a:solidFill>
                            <a:schemeClr val="tx1"/>
                          </a:solidFill>
                        </a:rPr>
                        <a:t>1</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a:solidFill>
                            <a:schemeClr val="tx1"/>
                          </a:solidFill>
                        </a:rPr>
                        <a:t>1</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a:solidFill>
                            <a:schemeClr val="tx1"/>
                          </a:solidFill>
                        </a:rPr>
                        <a:t>1</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a:solidFill>
                            <a:schemeClr val="tx1"/>
                          </a:solidFill>
                        </a:rPr>
                        <a:t>1</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6835808"/>
                  </a:ext>
                </a:extLst>
              </a:tr>
            </a:tbl>
          </a:graphicData>
        </a:graphic>
      </p:graphicFrame>
      <p:graphicFrame>
        <p:nvGraphicFramePr>
          <p:cNvPr id="37" name="表格 8">
            <a:extLst>
              <a:ext uri="{FF2B5EF4-FFF2-40B4-BE49-F238E27FC236}">
                <a16:creationId xmlns:a16="http://schemas.microsoft.com/office/drawing/2014/main" id="{9DE8F1FD-B344-486D-8AC5-A281B7F4B886}"/>
              </a:ext>
            </a:extLst>
          </p:cNvPr>
          <p:cNvGraphicFramePr>
            <a:graphicFrameLocks noGrp="1"/>
          </p:cNvGraphicFramePr>
          <p:nvPr>
            <p:extLst>
              <p:ext uri="{D42A27DB-BD31-4B8C-83A1-F6EECF244321}">
                <p14:modId xmlns:p14="http://schemas.microsoft.com/office/powerpoint/2010/main" val="2184816378"/>
              </p:ext>
            </p:extLst>
          </p:nvPr>
        </p:nvGraphicFramePr>
        <p:xfrm>
          <a:off x="9046736" y="5820681"/>
          <a:ext cx="1440000" cy="36576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887967574"/>
                    </a:ext>
                  </a:extLst>
                </a:gridCol>
                <a:gridCol w="360000">
                  <a:extLst>
                    <a:ext uri="{9D8B030D-6E8A-4147-A177-3AD203B41FA5}">
                      <a16:colId xmlns:a16="http://schemas.microsoft.com/office/drawing/2014/main" val="2138750761"/>
                    </a:ext>
                  </a:extLst>
                </a:gridCol>
                <a:gridCol w="360000">
                  <a:extLst>
                    <a:ext uri="{9D8B030D-6E8A-4147-A177-3AD203B41FA5}">
                      <a16:colId xmlns:a16="http://schemas.microsoft.com/office/drawing/2014/main" val="1891976466"/>
                    </a:ext>
                  </a:extLst>
                </a:gridCol>
                <a:gridCol w="360000">
                  <a:extLst>
                    <a:ext uri="{9D8B030D-6E8A-4147-A177-3AD203B41FA5}">
                      <a16:colId xmlns:a16="http://schemas.microsoft.com/office/drawing/2014/main" val="456317700"/>
                    </a:ext>
                  </a:extLst>
                </a:gridCol>
              </a:tblGrid>
              <a:tr h="360000">
                <a:tc>
                  <a:txBody>
                    <a:bodyPr/>
                    <a:lstStyle/>
                    <a:p>
                      <a:r>
                        <a:rPr lang="en-US" altLang="zh-TW" dirty="0">
                          <a:solidFill>
                            <a:schemeClr val="tx1"/>
                          </a:solidFill>
                        </a:rPr>
                        <a:t>1</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a:solidFill>
                            <a:schemeClr val="tx1"/>
                          </a:solidFill>
                        </a:rPr>
                        <a:t>1</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a:solidFill>
                            <a:schemeClr val="tx1"/>
                          </a:solidFill>
                        </a:rPr>
                        <a:t>1</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a:solidFill>
                            <a:schemeClr val="tx1"/>
                          </a:solidFill>
                        </a:rPr>
                        <a:t>d</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6835808"/>
                  </a:ext>
                </a:extLst>
              </a:tr>
            </a:tbl>
          </a:graphicData>
        </a:graphic>
      </p:graphicFrame>
      <p:cxnSp>
        <p:nvCxnSpPr>
          <p:cNvPr id="12" name="直線接點 11">
            <a:extLst>
              <a:ext uri="{FF2B5EF4-FFF2-40B4-BE49-F238E27FC236}">
                <a16:creationId xmlns:a16="http://schemas.microsoft.com/office/drawing/2014/main" id="{E0B73AF3-8FFF-43E8-90C2-AD5B4B330BC6}"/>
              </a:ext>
            </a:extLst>
          </p:cNvPr>
          <p:cNvCxnSpPr>
            <a:cxnSpLocks/>
          </p:cNvCxnSpPr>
          <p:nvPr/>
        </p:nvCxnSpPr>
        <p:spPr>
          <a:xfrm>
            <a:off x="9105322" y="5444314"/>
            <a:ext cx="223358" cy="140051"/>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0159765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25_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406</TotalTime>
  <Words>2216</Words>
  <Application>Microsoft Office PowerPoint</Application>
  <PresentationFormat>寬螢幕</PresentationFormat>
  <Paragraphs>1318</Paragraphs>
  <Slides>28</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28</vt:i4>
      </vt:variant>
    </vt:vector>
  </HeadingPairs>
  <TitlesOfParts>
    <vt:vector size="32" baseType="lpstr">
      <vt:lpstr>맑은 고딕</vt:lpstr>
      <vt:lpstr>微軟正黑體</vt:lpstr>
      <vt:lpstr>Arial</vt:lpstr>
      <vt:lpstr>25_Office 테마</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조현석</dc:creator>
  <cp:lastModifiedBy>禎佑 蘇</cp:lastModifiedBy>
  <cp:revision>99</cp:revision>
  <dcterms:created xsi:type="dcterms:W3CDTF">2021-01-05T02:11:14Z</dcterms:created>
  <dcterms:modified xsi:type="dcterms:W3CDTF">2021-01-11T05:51:10Z</dcterms:modified>
</cp:coreProperties>
</file>