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6"/>
  </p:notesMasterIdLst>
  <p:sldIdLst>
    <p:sldId id="257" r:id="rId2"/>
    <p:sldId id="276" r:id="rId3"/>
    <p:sldId id="267" r:id="rId4"/>
    <p:sldId id="280" r:id="rId5"/>
    <p:sldId id="286" r:id="rId6"/>
    <p:sldId id="277" r:id="rId7"/>
    <p:sldId id="260" r:id="rId8"/>
    <p:sldId id="285" r:id="rId9"/>
    <p:sldId id="283" r:id="rId10"/>
    <p:sldId id="279" r:id="rId11"/>
    <p:sldId id="282" r:id="rId12"/>
    <p:sldId id="284" r:id="rId13"/>
    <p:sldId id="281" r:id="rId14"/>
    <p:sldId id="266" r:id="rId15"/>
  </p:sldIdLst>
  <p:sldSz cx="12192000" cy="6858000"/>
  <p:notesSz cx="6858000" cy="1190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FFFFFF"/>
    <a:srgbClr val="404040"/>
    <a:srgbClr val="AFBBBD"/>
    <a:srgbClr val="1F5FA0"/>
    <a:srgbClr val="30353F"/>
    <a:srgbClr val="43CDD9"/>
    <a:srgbClr val="667181"/>
    <a:srgbClr val="DBDBDB"/>
    <a:srgbClr val="85E0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80706-9D26-48B0-BACD-D21318C947D1}" v="104" dt="2019-04-17T16:52:42.222"/>
    <p1510:client id="{AA910CF0-7FA7-4F69-B157-83E61DD4A1A4}" v="10" dt="2019-04-17T17:15:26.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4_63F2840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_104_63F28405.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1st Qtr</c:v>
                </c:pt>
                <c:pt idx="1">
                  <c:v>2nd Qtr</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17/04/2019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term of analysis, we </a:t>
            </a:r>
            <a:r>
              <a:rPr lang="en-US"/>
              <a:t>use Azure cognitive services </a:t>
            </a:r>
            <a:r>
              <a:rPr lang="en-US">
                <a:cs typeface="Calibri"/>
              </a:rPr>
              <a:t>to do sentiment analysis for the comments  and to do image recognition for the user profile of </a:t>
            </a:r>
            <a:r>
              <a:rPr lang="en-US" err="1">
                <a:cs typeface="Calibri"/>
              </a:rPr>
              <a:t>github</a:t>
            </a:r>
            <a:r>
              <a:rPr lang="en-US">
                <a:cs typeface="Calibri"/>
              </a:rPr>
              <a:t> data.  specifically, we use  text analytics service for text mining and Computer vision for the image identify. And now I am </a:t>
            </a:r>
            <a:r>
              <a:rPr lang="en-US" err="1">
                <a:cs typeface="Calibri"/>
              </a:rPr>
              <a:t>gonna</a:t>
            </a:r>
            <a:r>
              <a:rPr lang="en-US">
                <a:cs typeface="Calibri"/>
              </a:rPr>
              <a:t> pass it on to Dan. She will talk about the result of analysis we got from the data.</a:t>
            </a:r>
          </a:p>
        </p:txBody>
      </p:sp>
      <p:sp>
        <p:nvSpPr>
          <p:cNvPr id="4" name="Slide Number Placeholder 3"/>
          <p:cNvSpPr>
            <a:spLocks noGrp="1"/>
          </p:cNvSpPr>
          <p:nvPr>
            <p:ph type="sldNum" sz="quarter" idx="5"/>
          </p:nvPr>
        </p:nvSpPr>
        <p:spPr/>
        <p:txBody>
          <a:bodyPr/>
          <a:lstStyle/>
          <a:p>
            <a:fld id="{5FD34AC2-3728-4A8B-B58F-6888FAEC3D20}" type="slidenum">
              <a:rPr lang="id-ID" smtClean="0"/>
              <a:t>7</a:t>
            </a:fld>
            <a:endParaRPr lang="id-ID"/>
          </a:p>
        </p:txBody>
      </p:sp>
    </p:spTree>
    <p:extLst>
      <p:ext uri="{BB962C8B-B14F-4D97-AF65-F5344CB8AC3E}">
        <p14:creationId xmlns:p14="http://schemas.microsoft.com/office/powerpoint/2010/main" val="214040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F96FE2-9E77-4834-9C6B-212E1056298F}"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F96FE2-9E77-4834-9C6B-212E1056298F}"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F96FE2-9E77-4834-9C6B-212E1056298F}"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F96FE2-9E77-4834-9C6B-212E1056298F}"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
        <p:nvSpPr>
          <p:cNvPr id="2" name="Date Placeholder 1"/>
          <p:cNvSpPr>
            <a:spLocks noGrp="1"/>
          </p:cNvSpPr>
          <p:nvPr>
            <p:ph type="dt" sz="half" idx="10"/>
          </p:nvPr>
        </p:nvSpPr>
        <p:spPr/>
        <p:txBody>
          <a:bodyPr/>
          <a:lstStyle/>
          <a:p>
            <a:fld id="{14F96FE2-9E77-4834-9C6B-212E1056298F}"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4/17/2019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github.com/" TargetMode="External"/><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s://en.wikipedia.org/wiki/GitHub"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help.github.com/en" TargetMode="External"/><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hart" Target="../charts/chart1.xml"/><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azure.microsoft.com/en-ca/services/cognitive-services/computer-vision/" TargetMode="External"/><Relationship Id="rId5" Type="http://schemas.openxmlformats.org/officeDocument/2006/relationships/hyperlink" Target="https://azure.microsoft.com/en-ca/services/cognitive-services/text-analytics/" TargetMode="Externa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495F4D-0542-46E8-94EB-CB3952900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998" y="16999"/>
            <a:ext cx="6824002" cy="6824002"/>
          </a:xfrm>
          <a:prstGeom prst="rect">
            <a:avLst/>
          </a:pr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43039" y="1701435"/>
            <a:ext cx="8507137" cy="677108"/>
          </a:xfrm>
          <a:prstGeom prst="rect">
            <a:avLst/>
          </a:prstGeom>
          <a:noFill/>
        </p:spPr>
        <p:txBody>
          <a:bodyPr wrap="none" lIns="0" tIns="0" rIns="0" bIns="0" rtlCol="0">
            <a:spAutoFit/>
          </a:bodyPr>
          <a:lstStyle/>
          <a:p>
            <a:pPr algn="ctr">
              <a:tabLst>
                <a:tab pos="347663" algn="l"/>
              </a:tabLst>
            </a:pPr>
            <a:r>
              <a:rPr lang="en-US" sz="4400" b="1">
                <a:solidFill>
                  <a:schemeClr val="bg1"/>
                </a:solidFill>
                <a:latin typeface="+mj-lt"/>
              </a:rPr>
              <a:t>Social Data Mining Techniques</a:t>
            </a:r>
          </a:p>
        </p:txBody>
      </p:sp>
      <p:sp>
        <p:nvSpPr>
          <p:cNvPr id="21" name="TextBox 20"/>
          <p:cNvSpPr txBox="1"/>
          <p:nvPr/>
        </p:nvSpPr>
        <p:spPr>
          <a:xfrm>
            <a:off x="5044523" y="4704951"/>
            <a:ext cx="2207014" cy="1231106"/>
          </a:xfrm>
          <a:prstGeom prst="rect">
            <a:avLst/>
          </a:prstGeom>
          <a:noFill/>
        </p:spPr>
        <p:txBody>
          <a:bodyPr wrap="none" lIns="0" tIns="0" rIns="0" bIns="0" rtlCol="0">
            <a:spAutoFit/>
          </a:bodyPr>
          <a:lstStyle/>
          <a:p>
            <a:pPr algn="ctr">
              <a:tabLst>
                <a:tab pos="347663" algn="l"/>
              </a:tabLst>
            </a:pPr>
            <a:r>
              <a:rPr lang="en-US" sz="2000">
                <a:solidFill>
                  <a:schemeClr val="bg1"/>
                </a:solidFill>
              </a:rPr>
              <a:t>Dan Pham</a:t>
            </a:r>
          </a:p>
          <a:p>
            <a:pPr algn="ctr">
              <a:tabLst>
                <a:tab pos="347663" algn="l"/>
              </a:tabLst>
            </a:pPr>
            <a:r>
              <a:rPr lang="en-US" sz="2000" err="1">
                <a:solidFill>
                  <a:schemeClr val="bg1"/>
                </a:solidFill>
              </a:rPr>
              <a:t>Suhong</a:t>
            </a:r>
            <a:r>
              <a:rPr lang="en-US" sz="2000">
                <a:solidFill>
                  <a:schemeClr val="bg1"/>
                </a:solidFill>
              </a:rPr>
              <a:t> Liang</a:t>
            </a:r>
          </a:p>
          <a:p>
            <a:pPr algn="ctr">
              <a:tabLst>
                <a:tab pos="347663" algn="l"/>
              </a:tabLst>
            </a:pPr>
            <a:r>
              <a:rPr lang="en-US" sz="2000" err="1">
                <a:solidFill>
                  <a:schemeClr val="bg1"/>
                </a:solidFill>
              </a:rPr>
              <a:t>Kostiantyn</a:t>
            </a:r>
            <a:r>
              <a:rPr lang="en-US" sz="2000">
                <a:solidFill>
                  <a:schemeClr val="bg1"/>
                </a:solidFill>
              </a:rPr>
              <a:t> Reva</a:t>
            </a:r>
          </a:p>
          <a:p>
            <a:pPr algn="ctr">
              <a:tabLst>
                <a:tab pos="347663" algn="l"/>
              </a:tabLst>
            </a:pPr>
            <a:r>
              <a:rPr lang="en-US" sz="2000">
                <a:solidFill>
                  <a:schemeClr val="bg1"/>
                </a:solidFill>
              </a:rPr>
              <a:t>Janine Marie Rosales</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a:t>Slide 1</a:t>
            </a:r>
          </a:p>
        </p:txBody>
      </p:sp>
      <p:sp>
        <p:nvSpPr>
          <p:cNvPr id="12" name="TextBox 11">
            <a:extLst>
              <a:ext uri="{FF2B5EF4-FFF2-40B4-BE49-F238E27FC236}">
                <a16:creationId xmlns:a16="http://schemas.microsoft.com/office/drawing/2014/main" id="{1BFF8D33-83E0-4858-8C62-2741FB675FC5}"/>
              </a:ext>
            </a:extLst>
          </p:cNvPr>
          <p:cNvSpPr txBox="1"/>
          <p:nvPr/>
        </p:nvSpPr>
        <p:spPr>
          <a:xfrm>
            <a:off x="3017827" y="3413677"/>
            <a:ext cx="5860579" cy="369332"/>
          </a:xfrm>
          <a:prstGeom prst="rect">
            <a:avLst/>
          </a:prstGeom>
          <a:noFill/>
        </p:spPr>
        <p:txBody>
          <a:bodyPr wrap="none" lIns="0" tIns="0" rIns="0" bIns="0" rtlCol="0">
            <a:spAutoFit/>
          </a:bodyPr>
          <a:lstStyle/>
          <a:p>
            <a:pPr algn="ctr">
              <a:tabLst>
                <a:tab pos="347663" algn="l"/>
              </a:tabLst>
            </a:pPr>
            <a:r>
              <a:rPr lang="en-CA" sz="2400" b="1">
                <a:solidFill>
                  <a:srgbClr val="AFBBBD"/>
                </a:solidFill>
                <a:latin typeface="+mj-lt"/>
              </a:rPr>
              <a:t>Social Media Management application</a:t>
            </a:r>
            <a:endParaRPr lang="en-US" sz="5400" b="1">
              <a:solidFill>
                <a:srgbClr val="AFBBBD"/>
              </a:solidFill>
              <a:latin typeface="+mj-lt"/>
            </a:endParaRPr>
          </a:p>
        </p:txBody>
      </p:sp>
      <p:sp>
        <p:nvSpPr>
          <p:cNvPr id="13" name="TextBox 12">
            <a:extLst>
              <a:ext uri="{FF2B5EF4-FFF2-40B4-BE49-F238E27FC236}">
                <a16:creationId xmlns:a16="http://schemas.microsoft.com/office/drawing/2014/main" id="{D50ACE63-21CE-457E-AF08-C81DA2C4D69D}"/>
              </a:ext>
            </a:extLst>
          </p:cNvPr>
          <p:cNvSpPr txBox="1"/>
          <p:nvPr/>
        </p:nvSpPr>
        <p:spPr>
          <a:xfrm>
            <a:off x="5795393" y="3826664"/>
            <a:ext cx="564257" cy="677108"/>
          </a:xfrm>
          <a:prstGeom prst="rect">
            <a:avLst/>
          </a:prstGeom>
          <a:noFill/>
        </p:spPr>
        <p:txBody>
          <a:bodyPr wrap="none" lIns="0" tIns="0" rIns="0" bIns="0" rtlCol="0">
            <a:spAutoFit/>
          </a:bodyPr>
          <a:lstStyle/>
          <a:p>
            <a:pPr algn="ctr">
              <a:tabLst>
                <a:tab pos="347663" algn="l"/>
              </a:tabLst>
            </a:pPr>
            <a:r>
              <a:rPr lang="en-US" sz="4400" b="1">
                <a:solidFill>
                  <a:schemeClr val="bg1"/>
                </a:solidFill>
                <a:latin typeface="+mj-lt"/>
              </a:rPr>
              <a:t>…</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RESULT</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CFDA712-8657-45F8-9F0D-D986B68CF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5297"/>
            <a:ext cx="6120000" cy="5070638"/>
          </a:xfrm>
          <a:prstGeom prst="rect">
            <a:avLst/>
          </a:prstGeom>
        </p:spPr>
      </p:pic>
      <p:pic>
        <p:nvPicPr>
          <p:cNvPr id="12" name="Picture 11">
            <a:extLst>
              <a:ext uri="{FF2B5EF4-FFF2-40B4-BE49-F238E27FC236}">
                <a16:creationId xmlns:a16="http://schemas.microsoft.com/office/drawing/2014/main" id="{A4488C8E-39D2-457A-8F36-DEB816920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542" y="855297"/>
            <a:ext cx="6120000" cy="5434625"/>
          </a:xfrm>
          <a:prstGeom prst="rect">
            <a:avLst/>
          </a:prstGeom>
        </p:spPr>
      </p:pic>
      <p:pic>
        <p:nvPicPr>
          <p:cNvPr id="6" name="Picture 5">
            <a:extLst>
              <a:ext uri="{FF2B5EF4-FFF2-40B4-BE49-F238E27FC236}">
                <a16:creationId xmlns:a16="http://schemas.microsoft.com/office/drawing/2014/main" id="{620CEBEB-58B6-42A2-ADFF-45F201DD8F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542" y="1020365"/>
            <a:ext cx="6120000" cy="5314737"/>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RESULT</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7F60D2A-CD64-404E-B43A-6AE403B08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14" y="910389"/>
            <a:ext cx="10080172" cy="5613396"/>
          </a:xfrm>
          <a:prstGeom prst="rect">
            <a:avLst/>
          </a:prstGeom>
        </p:spPr>
      </p:pic>
    </p:spTree>
    <p:extLst>
      <p:ext uri="{BB962C8B-B14F-4D97-AF65-F5344CB8AC3E}">
        <p14:creationId xmlns:p14="http://schemas.microsoft.com/office/powerpoint/2010/main" val="148020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RESULT</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7F60D2A-CD64-404E-B43A-6AE403B08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14" y="910696"/>
            <a:ext cx="10080172" cy="5455893"/>
          </a:xfrm>
          <a:prstGeom prst="rect">
            <a:avLst/>
          </a:prstGeom>
        </p:spPr>
      </p:pic>
    </p:spTree>
    <p:extLst>
      <p:ext uri="{BB962C8B-B14F-4D97-AF65-F5344CB8AC3E}">
        <p14:creationId xmlns:p14="http://schemas.microsoft.com/office/powerpoint/2010/main" val="410030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1650A0-1C0D-4F92-ADD9-63E726D8443D}"/>
              </a:ext>
            </a:extLst>
          </p:cNvPr>
          <p:cNvSpPr txBox="1"/>
          <p:nvPr/>
        </p:nvSpPr>
        <p:spPr>
          <a:xfrm>
            <a:off x="2983895" y="143347"/>
            <a:ext cx="6224209" cy="1323439"/>
          </a:xfrm>
          <a:prstGeom prst="rect">
            <a:avLst/>
          </a:prstGeom>
          <a:noFill/>
        </p:spPr>
        <p:txBody>
          <a:bodyPr wrap="square" rtlCol="0">
            <a:spAutoFit/>
          </a:bodyPr>
          <a:lstStyle/>
          <a:p>
            <a:pPr algn="ctr"/>
            <a:r>
              <a:rPr lang="en-CA" sz="8000">
                <a:solidFill>
                  <a:schemeClr val="bg1">
                    <a:lumMod val="85000"/>
                  </a:schemeClr>
                </a:solidFill>
                <a:latin typeface="Edwardian Script ITC" panose="030303020407070D0804" pitchFamily="66" charset="0"/>
              </a:rPr>
              <a:t>Demo</a:t>
            </a:r>
          </a:p>
        </p:txBody>
      </p:sp>
      <p:sp>
        <p:nvSpPr>
          <p:cNvPr id="7" name="Rectangle 6">
            <a:extLst>
              <a:ext uri="{FF2B5EF4-FFF2-40B4-BE49-F238E27FC236}">
                <a16:creationId xmlns:a16="http://schemas.microsoft.com/office/drawing/2014/main" id="{8D8D4860-1AA6-46B8-BAE7-4AFE3BC20E9A}"/>
              </a:ext>
            </a:extLst>
          </p:cNvPr>
          <p:cNvSpPr/>
          <p:nvPr/>
        </p:nvSpPr>
        <p:spPr>
          <a:xfrm>
            <a:off x="3592638" y="2786694"/>
            <a:ext cx="5615466" cy="310534"/>
          </a:xfrm>
          <a:prstGeom prst="rect">
            <a:avLst/>
          </a:prstGeom>
        </p:spPr>
        <p:txBody>
          <a:bodyPr wrap="square" lIns="0" tIns="0" rIns="0" bIns="0" anchor="t">
            <a:spAutoFit/>
          </a:bodyPr>
          <a:lstStyle/>
          <a:p>
            <a:pPr>
              <a:lnSpc>
                <a:spcPts val="1900"/>
              </a:lnSpc>
            </a:pPr>
            <a:r>
              <a:rPr lang="en-US" sz="4400">
                <a:solidFill>
                  <a:schemeClr val="tx1">
                    <a:lumMod val="75000"/>
                    <a:lumOff val="25000"/>
                  </a:schemeClr>
                </a:solidFill>
                <a:cs typeface="Segoe UI" panose="020B0502040204020203" pitchFamily="34" charset="0"/>
              </a:rPr>
              <a:t>http://3.14.29.149:8080/</a:t>
            </a:r>
          </a:p>
        </p:txBody>
      </p:sp>
      <p:pic>
        <p:nvPicPr>
          <p:cNvPr id="3" name="Picture 2">
            <a:extLst>
              <a:ext uri="{FF2B5EF4-FFF2-40B4-BE49-F238E27FC236}">
                <a16:creationId xmlns:a16="http://schemas.microsoft.com/office/drawing/2014/main" id="{D2EC1799-BF6E-4710-B8CD-70FD6754261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956787" y="3261727"/>
            <a:ext cx="2539682" cy="2539682"/>
          </a:xfrm>
          <a:prstGeom prst="rect">
            <a:avLst/>
          </a:prstGeom>
        </p:spPr>
      </p:pic>
    </p:spTree>
    <p:extLst>
      <p:ext uri="{BB962C8B-B14F-4D97-AF65-F5344CB8AC3E}">
        <p14:creationId xmlns:p14="http://schemas.microsoft.com/office/powerpoint/2010/main" val="253022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a:t>Slide 11</a:t>
            </a:r>
          </a:p>
        </p:txBody>
      </p:sp>
      <p:sp>
        <p:nvSpPr>
          <p:cNvPr id="12" name="TextBox 11">
            <a:extLst>
              <a:ext uri="{FF2B5EF4-FFF2-40B4-BE49-F238E27FC236}">
                <a16:creationId xmlns:a16="http://schemas.microsoft.com/office/drawing/2014/main" id="{DFB77D65-DB52-452F-8880-324C5FDD7C58}"/>
              </a:ext>
            </a:extLst>
          </p:cNvPr>
          <p:cNvSpPr txBox="1"/>
          <p:nvPr/>
        </p:nvSpPr>
        <p:spPr>
          <a:xfrm>
            <a:off x="4555427" y="6320943"/>
            <a:ext cx="2891817" cy="246221"/>
          </a:xfrm>
          <a:prstGeom prst="rect">
            <a:avLst/>
          </a:prstGeom>
          <a:noFill/>
        </p:spPr>
        <p:txBody>
          <a:bodyPr wrap="none" lIns="0" tIns="0" rIns="0" bIns="0" rtlCol="0">
            <a:spAutoFit/>
          </a:bodyPr>
          <a:lstStyle/>
          <a:p>
            <a:pPr algn="ctr">
              <a:tabLst>
                <a:tab pos="347663" algn="l"/>
              </a:tabLst>
            </a:pPr>
            <a:r>
              <a:rPr lang="en-US" sz="1600">
                <a:solidFill>
                  <a:schemeClr val="bg1"/>
                </a:solidFill>
              </a:rPr>
              <a:t>Dan | </a:t>
            </a:r>
            <a:r>
              <a:rPr lang="en-US" sz="1600" err="1">
                <a:solidFill>
                  <a:schemeClr val="bg1"/>
                </a:solidFill>
              </a:rPr>
              <a:t>Suhong</a:t>
            </a:r>
            <a:r>
              <a:rPr lang="en-US" sz="1600">
                <a:solidFill>
                  <a:schemeClr val="bg1"/>
                </a:solidFill>
              </a:rPr>
              <a:t> | </a:t>
            </a:r>
            <a:r>
              <a:rPr lang="en-US" sz="1600" err="1">
                <a:solidFill>
                  <a:schemeClr val="bg1"/>
                </a:solidFill>
              </a:rPr>
              <a:t>Kostiantyn</a:t>
            </a:r>
            <a:r>
              <a:rPr lang="en-US" sz="1600">
                <a:solidFill>
                  <a:schemeClr val="bg1"/>
                </a:solidFill>
              </a:rPr>
              <a:t> | Janine</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solidFill>
                  <a:schemeClr val="tx1">
                    <a:lumMod val="75000"/>
                    <a:lumOff val="25000"/>
                  </a:schemeClr>
                </a:solidFill>
              </a:rPr>
              <a:t>Contents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214553" y="2116503"/>
            <a:ext cx="3660775" cy="740997"/>
          </a:xfrm>
          <a:prstGeom prst="roundRect">
            <a:avLst>
              <a:gd name="adj" fmla="val 50000"/>
            </a:avLst>
          </a:prstGeom>
          <a:solidFill>
            <a:srgbClr val="297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DATA MODEL</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7103428" y="2017101"/>
            <a:ext cx="939800" cy="939800"/>
          </a:xfrm>
          <a:prstGeom prst="ellipse">
            <a:avLst/>
          </a:prstGeom>
          <a:solidFill>
            <a:srgbClr val="1F5F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151906" y="480981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DEMO</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958338" y="141511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DATA SOURCES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790438" y="131571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015641" y="264456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TECH STACK</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847741" y="254516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210641" y="4117381"/>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RESULT</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042741" y="401797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111624" y="2843143"/>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Oval 42">
            <a:extLst>
              <a:ext uri="{FF2B5EF4-FFF2-40B4-BE49-F238E27FC236}">
                <a16:creationId xmlns:a16="http://schemas.microsoft.com/office/drawing/2014/main" id="{B04A4806-8545-4E49-825C-5CDF737A4D8C}"/>
              </a:ext>
              <a:ext uri="{C183D7F6-B498-43B3-948B-1728B52AA6E4}">
                <adec:decorative xmlns:adec="http://schemas.microsoft.com/office/drawing/2017/decorative" val="1"/>
              </a:ext>
            </a:extLst>
          </p:cNvPr>
          <p:cNvSpPr/>
          <p:nvPr/>
        </p:nvSpPr>
        <p:spPr>
          <a:xfrm>
            <a:off x="7038776" y="471041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C42CD7-185E-40C1-9019-D4210720ABB2}"/>
              </a:ext>
            </a:extLst>
          </p:cNvPr>
          <p:cNvPicPr>
            <a:picLocks noChangeAspect="1"/>
          </p:cNvPicPr>
          <p:nvPr/>
        </p:nvPicPr>
        <p:blipFill rotWithShape="1">
          <a:blip r:embed="rId2">
            <a:extLst>
              <a:ext uri="{28A0092B-C50C-407E-A947-70E740481C1C}">
                <a14:useLocalDpi xmlns:a14="http://schemas.microsoft.com/office/drawing/2010/main" val="0"/>
              </a:ext>
            </a:extLst>
          </a:blip>
          <a:srcRect l="9442" t="10679" r="12351" b="12761"/>
          <a:stretch/>
        </p:blipFill>
        <p:spPr>
          <a:xfrm>
            <a:off x="5066417" y="2481747"/>
            <a:ext cx="2085489" cy="2041532"/>
          </a:xfrm>
          <a:prstGeom prst="ellipse">
            <a:avLst/>
          </a:prstGeom>
          <a:ln>
            <a:noFill/>
          </a:ln>
          <a:effectLst>
            <a:softEdge rad="112500"/>
          </a:effectLst>
        </p:spPr>
      </p:pic>
      <p:pic>
        <p:nvPicPr>
          <p:cNvPr id="6" name="Graphic 5" descr="Table">
            <a:extLst>
              <a:ext uri="{FF2B5EF4-FFF2-40B4-BE49-F238E27FC236}">
                <a16:creationId xmlns:a16="http://schemas.microsoft.com/office/drawing/2014/main" id="{6C07AE23-F305-4D97-9480-D63EE369D6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7274" y="1457139"/>
            <a:ext cx="671839" cy="671839"/>
          </a:xfrm>
          <a:prstGeom prst="rect">
            <a:avLst/>
          </a:prstGeom>
        </p:spPr>
      </p:pic>
      <p:pic>
        <p:nvPicPr>
          <p:cNvPr id="18" name="Graphic 17" descr="Bullseye">
            <a:extLst>
              <a:ext uri="{FF2B5EF4-FFF2-40B4-BE49-F238E27FC236}">
                <a16:creationId xmlns:a16="http://schemas.microsoft.com/office/drawing/2014/main" id="{8CE164AC-8157-411F-A447-CB20163A42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9171" y="4147845"/>
            <a:ext cx="625307" cy="625307"/>
          </a:xfrm>
          <a:prstGeom prst="rect">
            <a:avLst/>
          </a:prstGeom>
        </p:spPr>
      </p:pic>
      <p:pic>
        <p:nvPicPr>
          <p:cNvPr id="44" name="Graphic 43" descr="Presentation with media">
            <a:extLst>
              <a:ext uri="{FF2B5EF4-FFF2-40B4-BE49-F238E27FC236}">
                <a16:creationId xmlns:a16="http://schemas.microsoft.com/office/drawing/2014/main" id="{F36E1916-F84F-47C5-849D-91B6981C6A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14553" y="4862936"/>
            <a:ext cx="618340" cy="618340"/>
          </a:xfrm>
          <a:prstGeom prst="rect">
            <a:avLst/>
          </a:prstGeom>
        </p:spPr>
      </p:pic>
      <p:sp>
        <p:nvSpPr>
          <p:cNvPr id="34" name="Rectangle: Rounded Corners 33">
            <a:extLst>
              <a:ext uri="{FF2B5EF4-FFF2-40B4-BE49-F238E27FC236}">
                <a16:creationId xmlns:a16="http://schemas.microsoft.com/office/drawing/2014/main" id="{20E4EF19-1643-4C4C-8EAD-A8B9670F0330}"/>
              </a:ext>
              <a:ext uri="{C183D7F6-B498-43B3-948B-1728B52AA6E4}">
                <adec:decorative xmlns:adec="http://schemas.microsoft.com/office/drawing/2017/decorative" val="1"/>
              </a:ext>
            </a:extLst>
          </p:cNvPr>
          <p:cNvSpPr/>
          <p:nvPr/>
        </p:nvSpPr>
        <p:spPr>
          <a:xfrm flipH="1">
            <a:off x="7978576" y="3431400"/>
            <a:ext cx="3791681" cy="740997"/>
          </a:xfrm>
          <a:prstGeom prst="roundRect">
            <a:avLst>
              <a:gd name="adj" fmla="val 50000"/>
            </a:avLst>
          </a:prstGeom>
          <a:solidFill>
            <a:srgbClr val="7F8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TEXT AND IMAGE </a:t>
            </a:r>
          </a:p>
          <a:p>
            <a:pPr algn="ctr"/>
            <a:r>
              <a:rPr lang="en-US" sz="1600"/>
              <a:t>ANALYSIS</a:t>
            </a:r>
          </a:p>
        </p:txBody>
      </p:sp>
      <p:sp>
        <p:nvSpPr>
          <p:cNvPr id="35" name="Oval 34">
            <a:extLst>
              <a:ext uri="{FF2B5EF4-FFF2-40B4-BE49-F238E27FC236}">
                <a16:creationId xmlns:a16="http://schemas.microsoft.com/office/drawing/2014/main" id="{0FBD87E4-0B66-4070-BE13-9CC0B411D551}"/>
              </a:ext>
              <a:ext uri="{C183D7F6-B498-43B3-948B-1728B52AA6E4}">
                <adec:decorative xmlns:adec="http://schemas.microsoft.com/office/drawing/2017/decorative" val="1"/>
              </a:ext>
            </a:extLst>
          </p:cNvPr>
          <p:cNvSpPr/>
          <p:nvPr/>
        </p:nvSpPr>
        <p:spPr>
          <a:xfrm flipH="1">
            <a:off x="7678399" y="3360713"/>
            <a:ext cx="973407" cy="939800"/>
          </a:xfrm>
          <a:prstGeom prst="ellipse">
            <a:avLst/>
          </a:prstGeom>
          <a:solidFill>
            <a:srgbClr val="596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esearch">
            <a:extLst>
              <a:ext uri="{FF2B5EF4-FFF2-40B4-BE49-F238E27FC236}">
                <a16:creationId xmlns:a16="http://schemas.microsoft.com/office/drawing/2014/main" id="{FE9D8290-5A1F-4816-AD57-7019939151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6981" y="3522839"/>
            <a:ext cx="594542" cy="594542"/>
          </a:xfrm>
          <a:prstGeom prst="rect">
            <a:avLst/>
          </a:prstGeom>
        </p:spPr>
      </p:pic>
      <p:pic>
        <p:nvPicPr>
          <p:cNvPr id="37" name="Graphic 94">
            <a:extLst>
              <a:ext uri="{FF2B5EF4-FFF2-40B4-BE49-F238E27FC236}">
                <a16:creationId xmlns:a16="http://schemas.microsoft.com/office/drawing/2014/main" id="{81DECABB-D7DB-4E63-BE80-14B7665F7900}"/>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375900" y="2230347"/>
            <a:ext cx="443334" cy="44333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13336"/>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a:solidFill>
                  <a:schemeClr val="bg1"/>
                </a:solidFill>
              </a:rPr>
              <a:t>10</a:t>
            </a:r>
          </a:p>
        </p:txBody>
      </p:sp>
      <p:sp>
        <p:nvSpPr>
          <p:cNvPr id="99" name="TextBox 98"/>
          <p:cNvSpPr txBox="1"/>
          <p:nvPr/>
        </p:nvSpPr>
        <p:spPr>
          <a:xfrm>
            <a:off x="173376" y="6511957"/>
            <a:ext cx="1534074" cy="246221"/>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CA" sz="800">
                <a:hlinkClick r:id="rId3"/>
              </a:rPr>
              <a:t>https://developer.github.com/</a:t>
            </a:r>
            <a:endParaRPr lang="en-CA" sz="800"/>
          </a:p>
          <a:p>
            <a:r>
              <a:rPr lang="en-CA" sz="800">
                <a:hlinkClick r:id="rId4"/>
              </a:rPr>
              <a:t>https://en.wikipedia.org/wiki/GitHub</a:t>
            </a:r>
            <a:endParaRPr lang="en-US" sz="800">
              <a:solidFill>
                <a:srgbClr val="FFFFFF"/>
              </a:solidFill>
            </a:endParaRPr>
          </a:p>
        </p:txBody>
      </p:sp>
      <p:sp>
        <p:nvSpPr>
          <p:cNvPr id="102" name="TextBox 101"/>
          <p:cNvSpPr txBox="1"/>
          <p:nvPr/>
        </p:nvSpPr>
        <p:spPr>
          <a:xfrm>
            <a:off x="685686" y="2889551"/>
            <a:ext cx="2690559" cy="2954655"/>
          </a:xfrm>
          <a:prstGeom prst="rect">
            <a:avLst/>
          </a:prstGeom>
          <a:noFill/>
        </p:spPr>
        <p:txBody>
          <a:bodyPr wrap="square" lIns="0" tIns="0" rIns="0" bIns="0" rtlCol="0">
            <a:spAutoFit/>
          </a:bodyPr>
          <a:lstStyle/>
          <a:p>
            <a:r>
              <a:rPr lang="en-US" sz="1600" b="1">
                <a:solidFill>
                  <a:schemeClr val="bg1"/>
                </a:solidFill>
              </a:rPr>
              <a:t>GitHub</a:t>
            </a:r>
            <a:r>
              <a:rPr lang="en-US" sz="1600">
                <a:solidFill>
                  <a:schemeClr val="bg1"/>
                </a:solidFill>
              </a:rPr>
              <a:t> is a code hosting platform for version control and collaboration. It lets you and others </a:t>
            </a:r>
            <a:r>
              <a:rPr lang="en-US" sz="1600" b="1">
                <a:solidFill>
                  <a:schemeClr val="bg1"/>
                </a:solidFill>
              </a:rPr>
              <a:t>work</a:t>
            </a:r>
            <a:r>
              <a:rPr lang="en-US" sz="1600">
                <a:solidFill>
                  <a:schemeClr val="bg1"/>
                </a:solidFill>
              </a:rPr>
              <a:t> together on projects from anywhere. </a:t>
            </a:r>
          </a:p>
          <a:p>
            <a:endParaRPr lang="en-US" sz="1400">
              <a:solidFill>
                <a:schemeClr val="bg1"/>
              </a:solidFill>
            </a:endParaRPr>
          </a:p>
          <a:p>
            <a:r>
              <a:rPr lang="en-US" sz="1400">
                <a:solidFill>
                  <a:schemeClr val="bg1"/>
                </a:solidFill>
              </a:rPr>
              <a:t>GitHub is a web-based hosting service for version control using Git. It is mostly used for computer code. It offers all of the distributed version control and source code management functionality of Git as well as adding its own features</a:t>
            </a:r>
          </a:p>
        </p:txBody>
      </p:sp>
      <p:sp>
        <p:nvSpPr>
          <p:cNvPr id="103" name="TextBox 102"/>
          <p:cNvSpPr txBox="1"/>
          <p:nvPr/>
        </p:nvSpPr>
        <p:spPr>
          <a:xfrm>
            <a:off x="665689" y="1715539"/>
            <a:ext cx="3001668" cy="492443"/>
          </a:xfrm>
          <a:prstGeom prst="rect">
            <a:avLst/>
          </a:prstGeom>
          <a:noFill/>
        </p:spPr>
        <p:txBody>
          <a:bodyPr wrap="square" lIns="0" tIns="0" rIns="0" bIns="0" rtlCol="0">
            <a:spAutoFit/>
          </a:bodyPr>
          <a:lstStyle/>
          <a:p>
            <a:pPr>
              <a:tabLst>
                <a:tab pos="347663" algn="l"/>
              </a:tabLst>
            </a:pPr>
            <a:r>
              <a:rPr lang="en-US" sz="3200" b="1">
                <a:solidFill>
                  <a:srgbClr val="FFFFFF"/>
                </a:solidFill>
                <a:latin typeface="+mj-lt"/>
              </a:rPr>
              <a:t>DATA SOURCE</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a:t>Slide 10</a:t>
            </a:r>
          </a:p>
        </p:txBody>
      </p:sp>
      <p:pic>
        <p:nvPicPr>
          <p:cNvPr id="9" name="Picture 8">
            <a:extLst>
              <a:ext uri="{FF2B5EF4-FFF2-40B4-BE49-F238E27FC236}">
                <a16:creationId xmlns:a16="http://schemas.microsoft.com/office/drawing/2014/main" id="{B5D5044E-3257-43AC-AC26-D4B8E08ED480}"/>
              </a:ext>
            </a:extLst>
          </p:cNvPr>
          <p:cNvPicPr>
            <a:picLocks noChangeAspect="1"/>
          </p:cNvPicPr>
          <p:nvPr/>
        </p:nvPicPr>
        <p:blipFill rotWithShape="1">
          <a:blip r:embed="rId5"/>
          <a:srcRect l="13790" r="11513"/>
          <a:stretch/>
        </p:blipFill>
        <p:spPr>
          <a:xfrm>
            <a:off x="4199312" y="1537841"/>
            <a:ext cx="5698883" cy="3602297"/>
          </a:xfrm>
          <a:prstGeom prst="rect">
            <a:avLst/>
          </a:prstGeom>
        </p:spPr>
      </p:pic>
    </p:spTree>
    <p:extLst>
      <p:ext uri="{BB962C8B-B14F-4D97-AF65-F5344CB8AC3E}">
        <p14:creationId xmlns:p14="http://schemas.microsoft.com/office/powerpoint/2010/main" val="24201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1941342"/>
            <a:ext cx="1960614" cy="194872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253297" y="1973233"/>
            <a:ext cx="1960614" cy="194872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332451" y="3465877"/>
            <a:ext cx="1960614" cy="194872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6048920" y="3483959"/>
            <a:ext cx="1960614" cy="194872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812017" y="1487942"/>
            <a:ext cx="2428875" cy="954364"/>
          </a:xfrm>
          <a:prstGeom prst="rect">
            <a:avLst/>
          </a:prstGeom>
        </p:spPr>
        <p:txBody>
          <a:bodyPr wrap="square" lIns="0" tIns="0" rIns="0" bIns="0" anchor="t">
            <a:spAutoFit/>
          </a:bodyPr>
          <a:lstStyle/>
          <a:p>
            <a:pPr algn="r">
              <a:lnSpc>
                <a:spcPts val="1900"/>
              </a:lnSpc>
            </a:pPr>
            <a:r>
              <a:rPr lang="en-US" sz="1400" b="1">
                <a:solidFill>
                  <a:schemeClr val="tx1">
                    <a:lumMod val="75000"/>
                    <a:lumOff val="25000"/>
                  </a:schemeClr>
                </a:solidFill>
                <a:cs typeface="Segoe UI" panose="020B0502040204020203" pitchFamily="34" charset="0"/>
              </a:rPr>
              <a:t>Project boards </a:t>
            </a:r>
            <a:r>
              <a:rPr lang="en-US" sz="1400">
                <a:solidFill>
                  <a:schemeClr val="tx1">
                    <a:lumMod val="75000"/>
                    <a:lumOff val="25000"/>
                  </a:schemeClr>
                </a:solidFill>
                <a:cs typeface="Segoe UI" panose="020B0502040204020203" pitchFamily="34" charset="0"/>
              </a:rPr>
              <a:t>are made up of </a:t>
            </a:r>
            <a:r>
              <a:rPr lang="en-US" sz="1600">
                <a:solidFill>
                  <a:schemeClr val="tx1">
                    <a:lumMod val="75000"/>
                    <a:lumOff val="25000"/>
                  </a:schemeClr>
                </a:solidFill>
                <a:cs typeface="Segoe UI" panose="020B0502040204020203" pitchFamily="34" charset="0"/>
              </a:rPr>
              <a:t>issues</a:t>
            </a:r>
            <a:r>
              <a:rPr lang="en-US" sz="1400">
                <a:solidFill>
                  <a:schemeClr val="tx1">
                    <a:lumMod val="75000"/>
                    <a:lumOff val="25000"/>
                  </a:schemeClr>
                </a:solidFill>
                <a:cs typeface="Segoe UI" panose="020B0502040204020203" pitchFamily="34" charset="0"/>
              </a:rPr>
              <a:t>, pull requests, and notes that are categorized as cards in columns of your choosing.</a:t>
            </a:r>
          </a:p>
        </p:txBody>
      </p:sp>
      <p:sp>
        <p:nvSpPr>
          <p:cNvPr id="34" name="Rectangle 33">
            <a:extLst>
              <a:ext uri="{FF2B5EF4-FFF2-40B4-BE49-F238E27FC236}">
                <a16:creationId xmlns:a16="http://schemas.microsoft.com/office/drawing/2014/main" id="{53F5EDC0-C02E-4790-A681-CA7AB9133338}"/>
              </a:ext>
            </a:extLst>
          </p:cNvPr>
          <p:cNvSpPr/>
          <p:nvPr/>
        </p:nvSpPr>
        <p:spPr>
          <a:xfrm>
            <a:off x="7805783" y="2017889"/>
            <a:ext cx="3673454" cy="95436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Can collect user feedback, report software bugs, and organize tasks you'd like to accomplish with issues in a repository.</a:t>
            </a:r>
            <a:r>
              <a:rPr lang="en-US" sz="1600" b="1">
                <a:solidFill>
                  <a:schemeClr val="tx1">
                    <a:lumMod val="75000"/>
                    <a:lumOff val="25000"/>
                  </a:schemeClr>
                </a:solidFill>
                <a:cs typeface="Segoe UI" panose="020B0502040204020203" pitchFamily="34" charset="0"/>
              </a:rPr>
              <a:t> Issues </a:t>
            </a:r>
            <a:r>
              <a:rPr lang="en-US" sz="1400">
                <a:solidFill>
                  <a:schemeClr val="tx1">
                    <a:lumMod val="75000"/>
                    <a:lumOff val="25000"/>
                  </a:schemeClr>
                </a:solidFill>
                <a:cs typeface="Segoe UI" panose="020B0502040204020203" pitchFamily="34" charset="0"/>
              </a:rPr>
              <a:t>can act as more than just a place to report software bugs.</a:t>
            </a:r>
          </a:p>
        </p:txBody>
      </p:sp>
      <p:sp>
        <p:nvSpPr>
          <p:cNvPr id="35" name="Rectangle 34">
            <a:extLst>
              <a:ext uri="{FF2B5EF4-FFF2-40B4-BE49-F238E27FC236}">
                <a16:creationId xmlns:a16="http://schemas.microsoft.com/office/drawing/2014/main" id="{857F5370-BF8E-406B-BEAE-B1224615626A}"/>
              </a:ext>
            </a:extLst>
          </p:cNvPr>
          <p:cNvSpPr/>
          <p:nvPr/>
        </p:nvSpPr>
        <p:spPr>
          <a:xfrm>
            <a:off x="502552" y="4826430"/>
            <a:ext cx="3483205" cy="954364"/>
          </a:xfrm>
          <a:prstGeom prst="rect">
            <a:avLst/>
          </a:prstGeom>
        </p:spPr>
        <p:txBody>
          <a:bodyPr wrap="square" lIns="0" tIns="0" rIns="0" bIns="0" anchor="t">
            <a:spAutoFit/>
          </a:bodyPr>
          <a:lstStyle/>
          <a:p>
            <a:pPr algn="r">
              <a:lnSpc>
                <a:spcPts val="1900"/>
              </a:lnSpc>
            </a:pPr>
            <a:r>
              <a:rPr lang="en-US" sz="1400">
                <a:solidFill>
                  <a:schemeClr val="tx1">
                    <a:lumMod val="75000"/>
                    <a:lumOff val="25000"/>
                  </a:schemeClr>
                </a:solidFill>
                <a:cs typeface="Segoe UI" panose="020B0502040204020203" pitchFamily="34" charset="0"/>
              </a:rPr>
              <a:t>collaborators or team members can </a:t>
            </a:r>
            <a:r>
              <a:rPr lang="en-US" b="1">
                <a:solidFill>
                  <a:schemeClr val="tx1">
                    <a:lumMod val="75000"/>
                    <a:lumOff val="25000"/>
                  </a:schemeClr>
                </a:solidFill>
                <a:cs typeface="Segoe UI" panose="020B0502040204020203" pitchFamily="34" charset="0"/>
              </a:rPr>
              <a:t>comment</a:t>
            </a:r>
            <a:r>
              <a:rPr lang="en-US" sz="1400">
                <a:solidFill>
                  <a:schemeClr val="tx1">
                    <a:lumMod val="75000"/>
                    <a:lumOff val="25000"/>
                  </a:schemeClr>
                </a:solidFill>
                <a:cs typeface="Segoe UI" panose="020B0502040204020203" pitchFamily="34" charset="0"/>
              </a:rPr>
              <a:t> on the comparison of files between the two specified branches, or leave general comments on the project as a whole</a:t>
            </a:r>
          </a:p>
        </p:txBody>
      </p:sp>
      <p:sp>
        <p:nvSpPr>
          <p:cNvPr id="2" name="TextBox 1">
            <a:extLst>
              <a:ext uri="{FF2B5EF4-FFF2-40B4-BE49-F238E27FC236}">
                <a16:creationId xmlns:a16="http://schemas.microsoft.com/office/drawing/2014/main" id="{2198CF9D-7A42-4E46-9816-10F9A4B5C878}"/>
              </a:ext>
            </a:extLst>
          </p:cNvPr>
          <p:cNvSpPr txBox="1"/>
          <p:nvPr/>
        </p:nvSpPr>
        <p:spPr>
          <a:xfrm>
            <a:off x="3920737" y="2761923"/>
            <a:ext cx="1550953" cy="400110"/>
          </a:xfrm>
          <a:prstGeom prst="rect">
            <a:avLst/>
          </a:prstGeom>
          <a:noFill/>
        </p:spPr>
        <p:txBody>
          <a:bodyPr wrap="square" rtlCol="0">
            <a:spAutoFit/>
          </a:bodyPr>
          <a:lstStyle/>
          <a:p>
            <a:r>
              <a:rPr lang="en-CA" sz="2000">
                <a:solidFill>
                  <a:srgbClr val="1F5FA0"/>
                </a:solidFill>
                <a:latin typeface="Aharoni" panose="02010803020104030203" pitchFamily="2" charset="-79"/>
                <a:cs typeface="Aharoni" panose="02010803020104030203" pitchFamily="2" charset="-79"/>
              </a:rPr>
              <a:t>PROJECT</a:t>
            </a:r>
          </a:p>
        </p:txBody>
      </p:sp>
      <p:sp>
        <p:nvSpPr>
          <p:cNvPr id="49" name="TextBox 48">
            <a:extLst>
              <a:ext uri="{FF2B5EF4-FFF2-40B4-BE49-F238E27FC236}">
                <a16:creationId xmlns:a16="http://schemas.microsoft.com/office/drawing/2014/main" id="{4D68D873-A1CE-4453-B7D2-B8F5A25D597B}"/>
              </a:ext>
            </a:extLst>
          </p:cNvPr>
          <p:cNvSpPr txBox="1"/>
          <p:nvPr/>
        </p:nvSpPr>
        <p:spPr>
          <a:xfrm>
            <a:off x="5471690" y="2782572"/>
            <a:ext cx="1550953" cy="400110"/>
          </a:xfrm>
          <a:prstGeom prst="rect">
            <a:avLst/>
          </a:prstGeom>
          <a:noFill/>
        </p:spPr>
        <p:txBody>
          <a:bodyPr wrap="square" rtlCol="0">
            <a:spAutoFit/>
          </a:bodyPr>
          <a:lstStyle/>
          <a:p>
            <a:pPr algn="ctr"/>
            <a:r>
              <a:rPr lang="en-CA" sz="2000">
                <a:solidFill>
                  <a:schemeClr val="bg1">
                    <a:lumMod val="50000"/>
                  </a:schemeClr>
                </a:solidFill>
                <a:latin typeface="Aharoni" panose="02010803020104030203" pitchFamily="2" charset="-79"/>
                <a:cs typeface="Aharoni" panose="02010803020104030203" pitchFamily="2" charset="-79"/>
              </a:rPr>
              <a:t>ISSUE</a:t>
            </a:r>
          </a:p>
        </p:txBody>
      </p:sp>
      <p:sp>
        <p:nvSpPr>
          <p:cNvPr id="50" name="TextBox 49">
            <a:extLst>
              <a:ext uri="{FF2B5EF4-FFF2-40B4-BE49-F238E27FC236}">
                <a16:creationId xmlns:a16="http://schemas.microsoft.com/office/drawing/2014/main" id="{0E7774D2-84B2-47EC-A93E-ECFC8BD7FEAB}"/>
              </a:ext>
            </a:extLst>
          </p:cNvPr>
          <p:cNvSpPr txBox="1"/>
          <p:nvPr/>
        </p:nvSpPr>
        <p:spPr>
          <a:xfrm>
            <a:off x="4545047" y="4268801"/>
            <a:ext cx="1550953" cy="369332"/>
          </a:xfrm>
          <a:prstGeom prst="rect">
            <a:avLst/>
          </a:prstGeom>
          <a:noFill/>
        </p:spPr>
        <p:txBody>
          <a:bodyPr wrap="square" rtlCol="0">
            <a:spAutoFit/>
          </a:bodyPr>
          <a:lstStyle/>
          <a:p>
            <a:r>
              <a:rPr lang="en-CA">
                <a:solidFill>
                  <a:schemeClr val="bg1">
                    <a:lumMod val="50000"/>
                  </a:schemeClr>
                </a:solidFill>
                <a:latin typeface="Aharoni" panose="02010803020104030203" pitchFamily="2" charset="-79"/>
                <a:cs typeface="Aharoni" panose="02010803020104030203" pitchFamily="2" charset="-79"/>
              </a:rPr>
              <a:t>COMMENTS</a:t>
            </a:r>
          </a:p>
        </p:txBody>
      </p:sp>
      <p:sp>
        <p:nvSpPr>
          <p:cNvPr id="51" name="TextBox 50">
            <a:extLst>
              <a:ext uri="{FF2B5EF4-FFF2-40B4-BE49-F238E27FC236}">
                <a16:creationId xmlns:a16="http://schemas.microsoft.com/office/drawing/2014/main" id="{B87127F2-AA46-453B-B802-5615F1EFBDD2}"/>
              </a:ext>
            </a:extLst>
          </p:cNvPr>
          <p:cNvSpPr txBox="1"/>
          <p:nvPr/>
        </p:nvSpPr>
        <p:spPr>
          <a:xfrm>
            <a:off x="6261516" y="4118544"/>
            <a:ext cx="1550953" cy="707886"/>
          </a:xfrm>
          <a:prstGeom prst="rect">
            <a:avLst/>
          </a:prstGeom>
          <a:noFill/>
        </p:spPr>
        <p:txBody>
          <a:bodyPr wrap="square" rtlCol="0">
            <a:spAutoFit/>
          </a:bodyPr>
          <a:lstStyle/>
          <a:p>
            <a:pPr algn="ctr"/>
            <a:r>
              <a:rPr lang="en-CA" sz="2000">
                <a:solidFill>
                  <a:srgbClr val="1F5FA0"/>
                </a:solidFill>
                <a:latin typeface="Aharoni" panose="02010803020104030203" pitchFamily="2" charset="-79"/>
                <a:cs typeface="Aharoni" panose="02010803020104030203" pitchFamily="2" charset="-79"/>
              </a:rPr>
              <a:t>USER</a:t>
            </a:r>
          </a:p>
          <a:p>
            <a:pPr algn="ctr"/>
            <a:r>
              <a:rPr lang="en-CA" sz="2000">
                <a:solidFill>
                  <a:srgbClr val="1F5FA0"/>
                </a:solidFill>
                <a:latin typeface="Aharoni" panose="02010803020104030203" pitchFamily="2" charset="-79"/>
                <a:cs typeface="Aharoni" panose="02010803020104030203" pitchFamily="2" charset="-79"/>
              </a:rPr>
              <a:t>PICTURE</a:t>
            </a:r>
          </a:p>
        </p:txBody>
      </p:sp>
      <p:pic>
        <p:nvPicPr>
          <p:cNvPr id="9" name="Picture 8">
            <a:extLst>
              <a:ext uri="{FF2B5EF4-FFF2-40B4-BE49-F238E27FC236}">
                <a16:creationId xmlns:a16="http://schemas.microsoft.com/office/drawing/2014/main" id="{183CFC55-65D8-4082-89D2-AC9AD3F79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957" y="71460"/>
            <a:ext cx="3023188" cy="1700544"/>
          </a:xfrm>
          <a:prstGeom prst="rect">
            <a:avLst/>
          </a:prstGeom>
        </p:spPr>
      </p:pic>
      <p:cxnSp>
        <p:nvCxnSpPr>
          <p:cNvPr id="12" name="Straight Connector 11">
            <a:extLst>
              <a:ext uri="{FF2B5EF4-FFF2-40B4-BE49-F238E27FC236}">
                <a16:creationId xmlns:a16="http://schemas.microsoft.com/office/drawing/2014/main" id="{69012409-8981-4ADF-B95B-1FCFDD7B6CE6}"/>
              </a:ext>
            </a:extLst>
          </p:cNvPr>
          <p:cNvCxnSpPr/>
          <p:nvPr/>
        </p:nvCxnSpPr>
        <p:spPr>
          <a:xfrm>
            <a:off x="3410220" y="1454931"/>
            <a:ext cx="0" cy="987375"/>
          </a:xfrm>
          <a:prstGeom prst="line">
            <a:avLst/>
          </a:prstGeom>
          <a:ln>
            <a:solidFill>
              <a:srgbClr val="404040"/>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9F17253-5355-4B76-B9C4-E03AF9A0AE3C}"/>
              </a:ext>
            </a:extLst>
          </p:cNvPr>
          <p:cNvCxnSpPr>
            <a:cxnSpLocks/>
          </p:cNvCxnSpPr>
          <p:nvPr/>
        </p:nvCxnSpPr>
        <p:spPr>
          <a:xfrm>
            <a:off x="7666333" y="2017889"/>
            <a:ext cx="0" cy="954364"/>
          </a:xfrm>
          <a:prstGeom prst="line">
            <a:avLst/>
          </a:prstGeom>
          <a:ln>
            <a:solidFill>
              <a:srgbClr val="404040"/>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0D29A242-61CB-4E72-9BB9-F0EF20CF0C43}"/>
              </a:ext>
            </a:extLst>
          </p:cNvPr>
          <p:cNvCxnSpPr/>
          <p:nvPr/>
        </p:nvCxnSpPr>
        <p:spPr>
          <a:xfrm>
            <a:off x="4103787" y="4793419"/>
            <a:ext cx="0" cy="987375"/>
          </a:xfrm>
          <a:prstGeom prst="line">
            <a:avLst/>
          </a:prstGeom>
          <a:ln>
            <a:solidFill>
              <a:srgbClr val="404040"/>
            </a:solidFill>
          </a:ln>
        </p:spPr>
        <p:style>
          <a:lnRef idx="1">
            <a:schemeClr val="dk1"/>
          </a:lnRef>
          <a:fillRef idx="0">
            <a:schemeClr val="dk1"/>
          </a:fillRef>
          <a:effectRef idx="0">
            <a:schemeClr val="dk1"/>
          </a:effectRef>
          <a:fontRef idx="minor">
            <a:schemeClr val="tx1"/>
          </a:fontRef>
        </p:style>
      </p:cxnSp>
      <p:sp>
        <p:nvSpPr>
          <p:cNvPr id="81" name="Rectangle 80">
            <a:extLst>
              <a:ext uri="{FF2B5EF4-FFF2-40B4-BE49-F238E27FC236}">
                <a16:creationId xmlns:a16="http://schemas.microsoft.com/office/drawing/2014/main" id="{1B393ABD-13A3-4B4E-85D3-B5965DE733BD}"/>
              </a:ext>
            </a:extLst>
          </p:cNvPr>
          <p:cNvSpPr/>
          <p:nvPr/>
        </p:nvSpPr>
        <p:spPr>
          <a:xfrm>
            <a:off x="180232" y="6511136"/>
            <a:ext cx="3483205" cy="206018"/>
          </a:xfrm>
          <a:prstGeom prst="rect">
            <a:avLst/>
          </a:prstGeom>
        </p:spPr>
        <p:txBody>
          <a:bodyPr wrap="square" lIns="0" tIns="0" rIns="0" bIns="0" anchor="t">
            <a:spAutoFit/>
          </a:bodyPr>
          <a:lstStyle/>
          <a:p>
            <a:pPr>
              <a:lnSpc>
                <a:spcPts val="1900"/>
              </a:lnSpc>
            </a:pPr>
            <a:r>
              <a:rPr lang="en-CA" sz="800">
                <a:hlinkClick r:id="rId3"/>
              </a:rPr>
              <a:t>https://help.github.com/en</a:t>
            </a:r>
            <a:endParaRPr lang="en-US" sz="80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 Model</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5E129C2-2376-4B71-8503-1F67A32F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48" y="910696"/>
            <a:ext cx="11360225" cy="5018617"/>
          </a:xfrm>
          <a:prstGeom prst="rect">
            <a:avLst/>
          </a:prstGeom>
        </p:spPr>
      </p:pic>
      <p:sp>
        <p:nvSpPr>
          <p:cNvPr id="7" name="Rectangle 6">
            <a:extLst>
              <a:ext uri="{FF2B5EF4-FFF2-40B4-BE49-F238E27FC236}">
                <a16:creationId xmlns:a16="http://schemas.microsoft.com/office/drawing/2014/main" id="{5BF98D7E-0DB7-4DC5-8BE8-F9BCED691AC1}"/>
              </a:ext>
            </a:extLst>
          </p:cNvPr>
          <p:cNvSpPr/>
          <p:nvPr/>
        </p:nvSpPr>
        <p:spPr>
          <a:xfrm>
            <a:off x="7641821" y="3544014"/>
            <a:ext cx="1371600" cy="246221"/>
          </a:xfrm>
          <a:prstGeom prst="rect">
            <a:avLst/>
          </a:prstGeom>
        </p:spPr>
        <p:txBody>
          <a:bodyPr wrap="square" lIns="0" tIns="0" rIns="0" bIns="0">
            <a:spAutoFit/>
          </a:bodyPr>
          <a:lstStyle/>
          <a:p>
            <a:pPr algn="ctr"/>
            <a:r>
              <a:rPr lang="en-US" sz="1600" b="1">
                <a:solidFill>
                  <a:schemeClr val="bg1"/>
                </a:solidFill>
              </a:rPr>
              <a:t>POSTGRESQL</a:t>
            </a:r>
          </a:p>
        </p:txBody>
      </p:sp>
    </p:spTree>
    <p:extLst>
      <p:ext uri="{BB962C8B-B14F-4D97-AF65-F5344CB8AC3E}">
        <p14:creationId xmlns:p14="http://schemas.microsoft.com/office/powerpoint/2010/main" val="143314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Tech Stack</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40462" y="2644783"/>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26337" y="2644783"/>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893135" y="2644783"/>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59933" y="260268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19BFA5-D0CA-4CF0-8499-504D956B6563}"/>
              </a:ext>
            </a:extLst>
          </p:cNvPr>
          <p:cNvSpPr/>
          <p:nvPr/>
        </p:nvSpPr>
        <p:spPr>
          <a:xfrm>
            <a:off x="1041809" y="3544014"/>
            <a:ext cx="1371600" cy="246221"/>
          </a:xfrm>
          <a:prstGeom prst="rect">
            <a:avLst/>
          </a:prstGeom>
        </p:spPr>
        <p:txBody>
          <a:bodyPr wrap="square" lIns="0" tIns="0" rIns="0" bIns="0">
            <a:spAutoFit/>
          </a:bodyPr>
          <a:lstStyle/>
          <a:p>
            <a:pPr algn="ctr"/>
            <a:r>
              <a:rPr lang="en-US" sz="1600" b="1">
                <a:solidFill>
                  <a:schemeClr val="bg1"/>
                </a:solidFill>
              </a:rPr>
              <a:t>PYTHON</a:t>
            </a:r>
          </a:p>
        </p:txBody>
      </p:sp>
      <p:sp>
        <p:nvSpPr>
          <p:cNvPr id="47" name="Rectangle 46">
            <a:extLst>
              <a:ext uri="{FF2B5EF4-FFF2-40B4-BE49-F238E27FC236}">
                <a16:creationId xmlns:a16="http://schemas.microsoft.com/office/drawing/2014/main" id="{1751D31D-3535-411D-8BAC-95CCC90AB185}"/>
              </a:ext>
            </a:extLst>
          </p:cNvPr>
          <p:cNvSpPr/>
          <p:nvPr/>
        </p:nvSpPr>
        <p:spPr>
          <a:xfrm>
            <a:off x="5402840" y="3583597"/>
            <a:ext cx="1371600" cy="246221"/>
          </a:xfrm>
          <a:prstGeom prst="rect">
            <a:avLst/>
          </a:prstGeom>
        </p:spPr>
        <p:txBody>
          <a:bodyPr wrap="square" lIns="0" tIns="0" rIns="0" bIns="0">
            <a:spAutoFit/>
          </a:bodyPr>
          <a:lstStyle/>
          <a:p>
            <a:pPr algn="ctr"/>
            <a:r>
              <a:rPr lang="en-US" sz="1600" b="1">
                <a:solidFill>
                  <a:schemeClr val="bg1"/>
                </a:solidFill>
              </a:rPr>
              <a:t>FLASK</a:t>
            </a:r>
          </a:p>
        </p:txBody>
      </p:sp>
      <p:sp>
        <p:nvSpPr>
          <p:cNvPr id="48" name="Rectangle 47">
            <a:extLst>
              <a:ext uri="{FF2B5EF4-FFF2-40B4-BE49-F238E27FC236}">
                <a16:creationId xmlns:a16="http://schemas.microsoft.com/office/drawing/2014/main" id="{FA4D735A-8F75-4E2A-8F1A-CC303B0718BA}"/>
              </a:ext>
            </a:extLst>
          </p:cNvPr>
          <p:cNvSpPr/>
          <p:nvPr/>
        </p:nvSpPr>
        <p:spPr>
          <a:xfrm>
            <a:off x="7542653" y="3583597"/>
            <a:ext cx="1371600" cy="246221"/>
          </a:xfrm>
          <a:prstGeom prst="rect">
            <a:avLst/>
          </a:prstGeom>
        </p:spPr>
        <p:txBody>
          <a:bodyPr wrap="square" lIns="0" tIns="0" rIns="0" bIns="0">
            <a:spAutoFit/>
          </a:bodyPr>
          <a:lstStyle/>
          <a:p>
            <a:pPr algn="ctr"/>
            <a:r>
              <a:rPr lang="en-US" sz="1600" b="1">
                <a:solidFill>
                  <a:schemeClr val="bg1"/>
                </a:solidFill>
              </a:rPr>
              <a:t>VUE.JS</a:t>
            </a:r>
          </a:p>
        </p:txBody>
      </p:sp>
      <p:sp>
        <p:nvSpPr>
          <p:cNvPr id="49" name="Rectangle 48">
            <a:extLst>
              <a:ext uri="{FF2B5EF4-FFF2-40B4-BE49-F238E27FC236}">
                <a16:creationId xmlns:a16="http://schemas.microsoft.com/office/drawing/2014/main" id="{54AB9282-0505-49EB-AABF-998083225E3A}"/>
              </a:ext>
            </a:extLst>
          </p:cNvPr>
          <p:cNvSpPr/>
          <p:nvPr/>
        </p:nvSpPr>
        <p:spPr>
          <a:xfrm>
            <a:off x="3208366" y="3544014"/>
            <a:ext cx="1371600" cy="246221"/>
          </a:xfrm>
          <a:prstGeom prst="rect">
            <a:avLst/>
          </a:prstGeom>
        </p:spPr>
        <p:txBody>
          <a:bodyPr wrap="square" lIns="0" tIns="0" rIns="0" bIns="0">
            <a:spAutoFit/>
          </a:bodyPr>
          <a:lstStyle/>
          <a:p>
            <a:pPr algn="ctr"/>
            <a:r>
              <a:rPr lang="en-US" sz="1600" b="1">
                <a:solidFill>
                  <a:schemeClr val="bg1"/>
                </a:solidFill>
              </a:rPr>
              <a:t>POSTGRESQL</a:t>
            </a:r>
          </a:p>
        </p:txBody>
      </p:sp>
      <p:sp>
        <p:nvSpPr>
          <p:cNvPr id="51" name="Rectangle 50">
            <a:extLst>
              <a:ext uri="{FF2B5EF4-FFF2-40B4-BE49-F238E27FC236}">
                <a16:creationId xmlns:a16="http://schemas.microsoft.com/office/drawing/2014/main" id="{8AA18108-5B8B-4147-84A7-D30A16BEC4EA}"/>
              </a:ext>
            </a:extLst>
          </p:cNvPr>
          <p:cNvSpPr/>
          <p:nvPr/>
        </p:nvSpPr>
        <p:spPr>
          <a:xfrm>
            <a:off x="851588" y="4053537"/>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a:t>
            </a:r>
          </a:p>
        </p:txBody>
      </p:sp>
      <p:pic>
        <p:nvPicPr>
          <p:cNvPr id="7" name="Picture 6">
            <a:extLst>
              <a:ext uri="{FF2B5EF4-FFF2-40B4-BE49-F238E27FC236}">
                <a16:creationId xmlns:a16="http://schemas.microsoft.com/office/drawing/2014/main" id="{FF190B20-EC2C-49E1-9A20-96552BFFB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827" y="2449514"/>
            <a:ext cx="785631" cy="810364"/>
          </a:xfrm>
          <a:prstGeom prst="rect">
            <a:avLst/>
          </a:prstGeom>
        </p:spPr>
      </p:pic>
      <p:pic>
        <p:nvPicPr>
          <p:cNvPr id="15" name="Picture 14">
            <a:extLst>
              <a:ext uri="{FF2B5EF4-FFF2-40B4-BE49-F238E27FC236}">
                <a16:creationId xmlns:a16="http://schemas.microsoft.com/office/drawing/2014/main" id="{C386218F-ABE4-48BE-8625-20883F7A2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995" y="2446305"/>
            <a:ext cx="901186" cy="901186"/>
          </a:xfrm>
          <a:prstGeom prst="rect">
            <a:avLst/>
          </a:prstGeom>
        </p:spPr>
      </p:pic>
      <p:sp>
        <p:nvSpPr>
          <p:cNvPr id="73" name="Rectangle 72">
            <a:extLst>
              <a:ext uri="{FF2B5EF4-FFF2-40B4-BE49-F238E27FC236}">
                <a16:creationId xmlns:a16="http://schemas.microsoft.com/office/drawing/2014/main" id="{AA6DD7E5-5475-4A53-8C53-381A71C3F611}"/>
              </a:ext>
            </a:extLst>
          </p:cNvPr>
          <p:cNvSpPr/>
          <p:nvPr/>
        </p:nvSpPr>
        <p:spPr>
          <a:xfrm>
            <a:off x="3018387" y="4071724"/>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a:t>
            </a:r>
          </a:p>
        </p:txBody>
      </p:sp>
      <p:sp>
        <p:nvSpPr>
          <p:cNvPr id="74" name="Rectangle 73">
            <a:extLst>
              <a:ext uri="{FF2B5EF4-FFF2-40B4-BE49-F238E27FC236}">
                <a16:creationId xmlns:a16="http://schemas.microsoft.com/office/drawing/2014/main" id="{AE4B3210-0001-482E-955D-1F67D1340F7A}"/>
              </a:ext>
            </a:extLst>
          </p:cNvPr>
          <p:cNvSpPr/>
          <p:nvPr/>
        </p:nvSpPr>
        <p:spPr>
          <a:xfrm>
            <a:off x="5219289" y="4053537"/>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a:t>
            </a:r>
          </a:p>
        </p:txBody>
      </p:sp>
      <p:sp>
        <p:nvSpPr>
          <p:cNvPr id="75" name="Rectangle 74">
            <a:extLst>
              <a:ext uri="{FF2B5EF4-FFF2-40B4-BE49-F238E27FC236}">
                <a16:creationId xmlns:a16="http://schemas.microsoft.com/office/drawing/2014/main" id="{CE526B8D-6EC4-4E86-A253-A63F99983BF6}"/>
              </a:ext>
            </a:extLst>
          </p:cNvPr>
          <p:cNvSpPr/>
          <p:nvPr/>
        </p:nvSpPr>
        <p:spPr>
          <a:xfrm>
            <a:off x="7351983" y="4113563"/>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a:t>
            </a:r>
          </a:p>
        </p:txBody>
      </p:sp>
      <p:pic>
        <p:nvPicPr>
          <p:cNvPr id="17" name="Picture 16">
            <a:extLst>
              <a:ext uri="{FF2B5EF4-FFF2-40B4-BE49-F238E27FC236}">
                <a16:creationId xmlns:a16="http://schemas.microsoft.com/office/drawing/2014/main" id="{042FCF0B-84FC-4383-AFA5-3A6DE3EBC104}"/>
              </a:ext>
            </a:extLst>
          </p:cNvPr>
          <p:cNvPicPr>
            <a:picLocks noChangeAspect="1"/>
          </p:cNvPicPr>
          <p:nvPr/>
        </p:nvPicPr>
        <p:blipFill rotWithShape="1">
          <a:blip r:embed="rId4">
            <a:extLst>
              <a:ext uri="{28A0092B-C50C-407E-A947-70E740481C1C}">
                <a14:useLocalDpi xmlns:a14="http://schemas.microsoft.com/office/drawing/2010/main" val="0"/>
              </a:ext>
            </a:extLst>
          </a:blip>
          <a:srcRect b="27012"/>
          <a:stretch/>
        </p:blipFill>
        <p:spPr>
          <a:xfrm>
            <a:off x="5165842" y="2322744"/>
            <a:ext cx="1871995" cy="1024746"/>
          </a:xfrm>
          <a:prstGeom prst="rect">
            <a:avLst/>
          </a:prstGeom>
        </p:spPr>
      </p:pic>
      <p:pic>
        <p:nvPicPr>
          <p:cNvPr id="19" name="Picture 18">
            <a:extLst>
              <a:ext uri="{FF2B5EF4-FFF2-40B4-BE49-F238E27FC236}">
                <a16:creationId xmlns:a16="http://schemas.microsoft.com/office/drawing/2014/main" id="{3FB2D525-6F4F-4CEF-A8C0-471B975BB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4" y="2495271"/>
            <a:ext cx="872012" cy="872012"/>
          </a:xfrm>
          <a:prstGeom prst="rect">
            <a:avLst/>
          </a:prstGeom>
        </p:spPr>
      </p:pic>
      <p:sp>
        <p:nvSpPr>
          <p:cNvPr id="22" name="Trapezoid 21">
            <a:extLst>
              <a:ext uri="{FF2B5EF4-FFF2-40B4-BE49-F238E27FC236}">
                <a16:creationId xmlns:a16="http://schemas.microsoft.com/office/drawing/2014/main" id="{2365EDFB-49F0-4E6D-BBD6-8063B2D1E49C}"/>
              </a:ext>
              <a:ext uri="{C183D7F6-B498-43B3-948B-1728B52AA6E4}">
                <adec:decorative xmlns:adec="http://schemas.microsoft.com/office/drawing/2017/decorative" val="1"/>
              </a:ext>
            </a:extLst>
          </p:cNvPr>
          <p:cNvSpPr/>
          <p:nvPr/>
        </p:nvSpPr>
        <p:spPr>
          <a:xfrm rot="5400000">
            <a:off x="8296320" y="2767892"/>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8A174-CE8B-4A12-BBBE-A83F19673F95}"/>
              </a:ext>
            </a:extLst>
          </p:cNvPr>
          <p:cNvSpPr/>
          <p:nvPr/>
        </p:nvSpPr>
        <p:spPr>
          <a:xfrm>
            <a:off x="9646656" y="4071724"/>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a:t>
            </a:r>
          </a:p>
        </p:txBody>
      </p:sp>
      <p:sp>
        <p:nvSpPr>
          <p:cNvPr id="27" name="Rectangle 26">
            <a:extLst>
              <a:ext uri="{FF2B5EF4-FFF2-40B4-BE49-F238E27FC236}">
                <a16:creationId xmlns:a16="http://schemas.microsoft.com/office/drawing/2014/main" id="{3F69CA39-57C4-4B82-ADEB-138F07EF061B}"/>
              </a:ext>
            </a:extLst>
          </p:cNvPr>
          <p:cNvSpPr/>
          <p:nvPr/>
        </p:nvSpPr>
        <p:spPr>
          <a:xfrm>
            <a:off x="9731938" y="3580599"/>
            <a:ext cx="1371600" cy="246221"/>
          </a:xfrm>
          <a:prstGeom prst="rect">
            <a:avLst/>
          </a:prstGeom>
        </p:spPr>
        <p:txBody>
          <a:bodyPr wrap="square" lIns="0" tIns="0" rIns="0" bIns="0">
            <a:spAutoFit/>
          </a:bodyPr>
          <a:lstStyle/>
          <a:p>
            <a:pPr algn="ctr"/>
            <a:r>
              <a:rPr lang="en-US" sz="1600" b="1">
                <a:solidFill>
                  <a:schemeClr val="bg1"/>
                </a:solidFill>
              </a:rPr>
              <a:t>CHART.JS</a:t>
            </a:r>
          </a:p>
        </p:txBody>
      </p:sp>
      <p:pic>
        <p:nvPicPr>
          <p:cNvPr id="5" name="Picture 4">
            <a:extLst>
              <a:ext uri="{FF2B5EF4-FFF2-40B4-BE49-F238E27FC236}">
                <a16:creationId xmlns:a16="http://schemas.microsoft.com/office/drawing/2014/main" id="{11728256-2FA3-45F6-A4DF-51BC2C3322AB}"/>
              </a:ext>
            </a:extLst>
          </p:cNvPr>
          <p:cNvPicPr>
            <a:picLocks noChangeAspect="1"/>
          </p:cNvPicPr>
          <p:nvPr/>
        </p:nvPicPr>
        <p:blipFill rotWithShape="1">
          <a:blip r:embed="rId6">
            <a:extLst>
              <a:ext uri="{28A0092B-C50C-407E-A947-70E740481C1C}">
                <a14:useLocalDpi xmlns:a14="http://schemas.microsoft.com/office/drawing/2010/main" val="0"/>
              </a:ext>
            </a:extLst>
          </a:blip>
          <a:srcRect b="31797"/>
          <a:stretch/>
        </p:blipFill>
        <p:spPr>
          <a:xfrm>
            <a:off x="9213341" y="2466097"/>
            <a:ext cx="2618672" cy="934864"/>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98A3AD"/>
              </a:solidFill>
            </a:endParaRPr>
          </a:p>
        </p:txBody>
      </p:sp>
      <p:sp>
        <p:nvSpPr>
          <p:cNvPr id="16" name="TextBox 15"/>
          <p:cNvSpPr txBox="1"/>
          <p:nvPr/>
        </p:nvSpPr>
        <p:spPr>
          <a:xfrm>
            <a:off x="11907454" y="6481180"/>
            <a:ext cx="290464" cy="307777"/>
          </a:xfrm>
          <a:prstGeom prst="rect">
            <a:avLst/>
          </a:prstGeom>
          <a:noFill/>
        </p:spPr>
        <p:txBody>
          <a:bodyPr wrap="none" rtlCol="0">
            <a:spAutoFit/>
          </a:bodyPr>
          <a:lstStyle/>
          <a:p>
            <a:r>
              <a:rPr lang="en-US" sz="1400" b="1">
                <a:solidFill>
                  <a:schemeClr val="bg1"/>
                </a:solidFill>
              </a:rPr>
              <a:t>5</a:t>
            </a:r>
          </a:p>
        </p:txBody>
      </p:sp>
      <p:sp>
        <p:nvSpPr>
          <p:cNvPr id="121" name="TextBox 120"/>
          <p:cNvSpPr txBox="1"/>
          <p:nvPr/>
        </p:nvSpPr>
        <p:spPr>
          <a:xfrm>
            <a:off x="1183091" y="975712"/>
            <a:ext cx="2271456" cy="276999"/>
          </a:xfrm>
          <a:prstGeom prst="rect">
            <a:avLst/>
          </a:prstGeom>
          <a:noFill/>
        </p:spPr>
        <p:txBody>
          <a:bodyPr wrap="none" lIns="0" tIns="0" rIns="0" bIns="0" rtlCol="0">
            <a:spAutoFit/>
          </a:bodyPr>
          <a:lstStyle/>
          <a:p>
            <a:pPr>
              <a:tabLst>
                <a:tab pos="347663" algn="l"/>
              </a:tabLst>
            </a:pPr>
            <a:r>
              <a:rPr lang="en-US">
                <a:solidFill>
                  <a:srgbClr val="30353F"/>
                </a:solidFill>
                <a:latin typeface="+mj-lt"/>
              </a:rPr>
              <a:t>SENTIMENT ANALYSIS</a:t>
            </a:r>
          </a:p>
        </p:txBody>
      </p:sp>
      <p:sp>
        <p:nvSpPr>
          <p:cNvPr id="123" name="TextBox 122"/>
          <p:cNvSpPr txBox="1"/>
          <p:nvPr/>
        </p:nvSpPr>
        <p:spPr>
          <a:xfrm>
            <a:off x="8835004" y="957454"/>
            <a:ext cx="2425344" cy="276999"/>
          </a:xfrm>
          <a:prstGeom prst="rect">
            <a:avLst/>
          </a:prstGeom>
          <a:noFill/>
        </p:spPr>
        <p:txBody>
          <a:bodyPr wrap="none" lIns="0" tIns="0" rIns="0" bIns="0" rtlCol="0">
            <a:spAutoFit/>
          </a:bodyPr>
          <a:lstStyle/>
          <a:p>
            <a:pPr>
              <a:tabLst>
                <a:tab pos="347663" algn="l"/>
              </a:tabLst>
            </a:pPr>
            <a:r>
              <a:rPr lang="en-US">
                <a:solidFill>
                  <a:srgbClr val="30353F"/>
                </a:solidFill>
                <a:latin typeface="+mj-lt"/>
              </a:rPr>
              <a:t>IMAGE RECOGNITION</a:t>
            </a:r>
          </a:p>
        </p:txBody>
      </p:sp>
      <p:sp>
        <p:nvSpPr>
          <p:cNvPr id="141" name="Rectangle 140">
            <a:extLst>
              <a:ext uri="{C183D7F6-B498-43B3-948B-1728B52AA6E4}">
                <adec:decorative xmlns:adec="http://schemas.microsoft.com/office/drawing/2017/decorative" val="1"/>
              </a:ext>
            </a:extLst>
          </p:cNvPr>
          <p:cNvSpPr/>
          <p:nvPr/>
        </p:nvSpPr>
        <p:spPr>
          <a:xfrm>
            <a:off x="1057712" y="2543209"/>
            <a:ext cx="2173221" cy="3471990"/>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C183D7F6-B498-43B3-948B-1728B52AA6E4}">
                <adec:decorative xmlns:adec="http://schemas.microsoft.com/office/drawing/2017/decorative" val="1"/>
              </a:ext>
            </a:extLst>
          </p:cNvPr>
          <p:cNvGrpSpPr/>
          <p:nvPr/>
        </p:nvGrpSpPr>
        <p:grpSpPr>
          <a:xfrm>
            <a:off x="304169" y="1258770"/>
            <a:ext cx="3680307" cy="2453539"/>
            <a:chOff x="-20046" y="1192971"/>
            <a:chExt cx="4062503" cy="2708336"/>
          </a:xfrm>
        </p:grpSpPr>
        <p:sp>
          <p:nvSpPr>
            <p:cNvPr id="142" name="Oval 141"/>
            <p:cNvSpPr/>
            <p:nvPr/>
          </p:nvSpPr>
          <p:spPr>
            <a:xfrm>
              <a:off x="1217371"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20046" y="1192971"/>
              <a:ext cx="4062503" cy="2708336"/>
              <a:chOff x="825276" y="1527237"/>
              <a:chExt cx="3419288" cy="2279526"/>
            </a:xfrm>
          </p:grpSpPr>
          <p:graphicFrame>
            <p:nvGraphicFramePr>
              <p:cNvPr id="46" name="Chart 45"/>
              <p:cNvGraphicFramePr/>
              <p:nvPr>
                <p:extLst>
                  <p:ext uri="{D42A27DB-BD31-4B8C-83A1-F6EECF244321}">
                    <p14:modId xmlns:p14="http://schemas.microsoft.com/office/powerpoint/2010/main" val="1540568077"/>
                  </p:ext>
                </p:extLst>
              </p:nvPr>
            </p:nvGraphicFramePr>
            <p:xfrm>
              <a:off x="825276" y="1527237"/>
              <a:ext cx="3419288" cy="2279526"/>
            </p:xfrm>
            <a:graphic>
              <a:graphicData uri="http://schemas.openxmlformats.org/drawingml/2006/chart">
                <c:chart xmlns:c="http://schemas.openxmlformats.org/drawingml/2006/chart" xmlns:r="http://schemas.openxmlformats.org/officeDocument/2006/relationships" r:id="rId3"/>
              </a:graphicData>
            </a:graphic>
          </p:graphicFrame>
          <p:sp>
            <p:nvSpPr>
              <p:cNvPr id="93" name="Freeform 5"/>
              <p:cNvSpPr>
                <a:spLocks/>
              </p:cNvSpPr>
              <p:nvPr/>
            </p:nvSpPr>
            <p:spPr bwMode="auto">
              <a:xfrm>
                <a:off x="2513932" y="2391867"/>
                <a:ext cx="129494" cy="129081"/>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rgbClr val="3035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5" name="Rectangle 144">
            <a:extLst>
              <a:ext uri="{C183D7F6-B498-43B3-948B-1728B52AA6E4}">
                <adec:decorative xmlns:adec="http://schemas.microsoft.com/office/drawing/2017/decorative" val="1"/>
              </a:ext>
            </a:extLst>
          </p:cNvPr>
          <p:cNvSpPr/>
          <p:nvPr/>
        </p:nvSpPr>
        <p:spPr>
          <a:xfrm>
            <a:off x="8957488" y="2547286"/>
            <a:ext cx="2180381" cy="3447372"/>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C183D7F6-B498-43B3-948B-1728B52AA6E4}">
                <adec:decorative xmlns:adec="http://schemas.microsoft.com/office/drawing/2017/decorative" val="1"/>
              </a:ext>
            </a:extLst>
          </p:cNvPr>
          <p:cNvGrpSpPr/>
          <p:nvPr/>
        </p:nvGrpSpPr>
        <p:grpSpPr>
          <a:xfrm>
            <a:off x="8207524" y="1257300"/>
            <a:ext cx="3680308" cy="2453538"/>
            <a:chOff x="8149543" y="1192972"/>
            <a:chExt cx="4062503" cy="2708336"/>
          </a:xfrm>
        </p:grpSpPr>
        <p:sp>
          <p:nvSpPr>
            <p:cNvPr id="146" name="Oval 145"/>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5" name="Chart 114"/>
            <p:cNvGraphicFramePr/>
            <p:nvPr>
              <p:extLst>
                <p:ext uri="{D42A27DB-BD31-4B8C-83A1-F6EECF244321}">
                  <p14:modId xmlns:p14="http://schemas.microsoft.com/office/powerpoint/2010/main" val="2562691546"/>
                </p:ext>
              </p:extLst>
            </p:nvPr>
          </p:nvGraphicFramePr>
          <p:xfrm>
            <a:off x="8149543" y="1192972"/>
            <a:ext cx="4062503" cy="2708336"/>
          </p:xfrm>
          <a:graphic>
            <a:graphicData uri="http://schemas.openxmlformats.org/drawingml/2006/chart">
              <c:chart xmlns:c="http://schemas.openxmlformats.org/drawingml/2006/chart" xmlns:r="http://schemas.openxmlformats.org/officeDocument/2006/relationships" r:id="rId4"/>
            </a:graphicData>
          </a:graphic>
        </p:graphicFrame>
      </p:grpSp>
      <p:sp>
        <p:nvSpPr>
          <p:cNvPr id="35" name="TextBox 34">
            <a:extLst>
              <a:ext uri="{FF2B5EF4-FFF2-40B4-BE49-F238E27FC236}">
                <a16:creationId xmlns:a16="http://schemas.microsoft.com/office/drawing/2014/main" id="{0D497812-EAA0-46B1-8255-6A78E8C11B36}"/>
              </a:ext>
            </a:extLst>
          </p:cNvPr>
          <p:cNvSpPr txBox="1"/>
          <p:nvPr/>
        </p:nvSpPr>
        <p:spPr>
          <a:xfrm>
            <a:off x="5152632" y="465011"/>
            <a:ext cx="1886735" cy="492443"/>
          </a:xfrm>
          <a:prstGeom prst="rect">
            <a:avLst/>
          </a:prstGeom>
          <a:noFill/>
        </p:spPr>
        <p:txBody>
          <a:bodyPr wrap="none" lIns="0" tIns="0" rIns="0" bIns="0" rtlCol="0">
            <a:spAutoFit/>
          </a:bodyPr>
          <a:lstStyle/>
          <a:p>
            <a:pPr algn="ctr">
              <a:tabLst>
                <a:tab pos="347663" algn="l"/>
              </a:tabLst>
            </a:pPr>
            <a:r>
              <a:rPr lang="en-US" sz="3200" b="1">
                <a:solidFill>
                  <a:srgbClr val="30353F"/>
                </a:solidFill>
                <a:latin typeface="+mj-lt"/>
              </a:rPr>
              <a:t>ANALYSIS</a:t>
            </a: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a:t>Slide 5</a:t>
            </a:r>
          </a:p>
        </p:txBody>
      </p:sp>
      <p:sp>
        <p:nvSpPr>
          <p:cNvPr id="7" name="Oval 6">
            <a:extLst>
              <a:ext uri="{FF2B5EF4-FFF2-40B4-BE49-F238E27FC236}">
                <a16:creationId xmlns:a16="http://schemas.microsoft.com/office/drawing/2014/main" id="{FDE097ED-3F72-441F-B2D6-A3327F5E23B6}"/>
              </a:ext>
            </a:extLst>
          </p:cNvPr>
          <p:cNvSpPr/>
          <p:nvPr/>
        </p:nvSpPr>
        <p:spPr>
          <a:xfrm>
            <a:off x="1695336" y="2096516"/>
            <a:ext cx="1049311" cy="775108"/>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TextBox 35">
            <a:extLst>
              <a:ext uri="{FF2B5EF4-FFF2-40B4-BE49-F238E27FC236}">
                <a16:creationId xmlns:a16="http://schemas.microsoft.com/office/drawing/2014/main" id="{3460D7EC-E637-4862-A4D7-0BB2B1DAA36D}"/>
              </a:ext>
            </a:extLst>
          </p:cNvPr>
          <p:cNvSpPr txBox="1"/>
          <p:nvPr/>
        </p:nvSpPr>
        <p:spPr>
          <a:xfrm>
            <a:off x="1465005" y="2286125"/>
            <a:ext cx="1550953" cy="369332"/>
          </a:xfrm>
          <a:prstGeom prst="rect">
            <a:avLst/>
          </a:prstGeom>
          <a:noFill/>
        </p:spPr>
        <p:txBody>
          <a:bodyPr wrap="square" rtlCol="0">
            <a:spAutoFit/>
          </a:bodyPr>
          <a:lstStyle/>
          <a:p>
            <a:r>
              <a:rPr lang="en-CA">
                <a:solidFill>
                  <a:schemeClr val="bg1">
                    <a:lumMod val="50000"/>
                  </a:schemeClr>
                </a:solidFill>
                <a:latin typeface="Aharoni" panose="02010803020104030203" pitchFamily="2" charset="-79"/>
                <a:cs typeface="Aharoni" panose="02010803020104030203" pitchFamily="2" charset="-79"/>
              </a:rPr>
              <a:t>COMMENTS</a:t>
            </a:r>
          </a:p>
        </p:txBody>
      </p:sp>
      <p:sp>
        <p:nvSpPr>
          <p:cNvPr id="37" name="TextBox 36">
            <a:extLst>
              <a:ext uri="{FF2B5EF4-FFF2-40B4-BE49-F238E27FC236}">
                <a16:creationId xmlns:a16="http://schemas.microsoft.com/office/drawing/2014/main" id="{AD1E60D1-DE29-49DE-BC4B-BD84E0E48AE2}"/>
              </a:ext>
            </a:extLst>
          </p:cNvPr>
          <p:cNvSpPr txBox="1"/>
          <p:nvPr/>
        </p:nvSpPr>
        <p:spPr>
          <a:xfrm>
            <a:off x="9272200" y="2088984"/>
            <a:ext cx="1550953" cy="707886"/>
          </a:xfrm>
          <a:prstGeom prst="rect">
            <a:avLst/>
          </a:prstGeom>
          <a:noFill/>
        </p:spPr>
        <p:txBody>
          <a:bodyPr wrap="square" rtlCol="0">
            <a:spAutoFit/>
          </a:bodyPr>
          <a:lstStyle/>
          <a:p>
            <a:pPr algn="ctr"/>
            <a:r>
              <a:rPr lang="en-CA" sz="2000">
                <a:solidFill>
                  <a:srgbClr val="BABABA"/>
                </a:solidFill>
                <a:latin typeface="Aharoni" panose="02010803020104030203" pitchFamily="2" charset="-79"/>
                <a:cs typeface="Aharoni" panose="02010803020104030203" pitchFamily="2" charset="-79"/>
              </a:rPr>
              <a:t>USER</a:t>
            </a:r>
          </a:p>
          <a:p>
            <a:pPr algn="ctr"/>
            <a:r>
              <a:rPr lang="en-CA" sz="2000">
                <a:solidFill>
                  <a:srgbClr val="BABABA"/>
                </a:solidFill>
                <a:latin typeface="Aharoni" panose="02010803020104030203" pitchFamily="2" charset="-79"/>
                <a:cs typeface="Aharoni" panose="02010803020104030203" pitchFamily="2" charset="-79"/>
              </a:rPr>
              <a:t>PICTURE</a:t>
            </a:r>
          </a:p>
        </p:txBody>
      </p:sp>
      <p:sp>
        <p:nvSpPr>
          <p:cNvPr id="39" name="TextBox 38">
            <a:extLst>
              <a:ext uri="{FF2B5EF4-FFF2-40B4-BE49-F238E27FC236}">
                <a16:creationId xmlns:a16="http://schemas.microsoft.com/office/drawing/2014/main" id="{28221129-91E4-4065-8D8E-2F4AAC0DC7B0}"/>
              </a:ext>
            </a:extLst>
          </p:cNvPr>
          <p:cNvSpPr txBox="1"/>
          <p:nvPr/>
        </p:nvSpPr>
        <p:spPr>
          <a:xfrm>
            <a:off x="3403610" y="4234732"/>
            <a:ext cx="2516496" cy="1600438"/>
          </a:xfrm>
          <a:prstGeom prst="rect">
            <a:avLst/>
          </a:prstGeom>
          <a:noFill/>
        </p:spPr>
        <p:txBody>
          <a:bodyPr wrap="square" lIns="0" tIns="0" rIns="0" bIns="0" rtlCol="0">
            <a:spAutoFit/>
          </a:bodyPr>
          <a:lstStyle/>
          <a:p>
            <a:r>
              <a:rPr lang="en-US" sz="2400">
                <a:solidFill>
                  <a:schemeClr val="bg1">
                    <a:lumMod val="50000"/>
                  </a:schemeClr>
                </a:solidFill>
              </a:rPr>
              <a:t>Text Analytics</a:t>
            </a:r>
          </a:p>
          <a:p>
            <a:endParaRPr lang="en-US" sz="1600">
              <a:solidFill>
                <a:srgbClr val="30353F"/>
              </a:solidFill>
            </a:endParaRPr>
          </a:p>
          <a:p>
            <a:r>
              <a:rPr lang="en-US" sz="1600" b="1"/>
              <a:t>Detect sentiment, key phrases, and language from your text</a:t>
            </a:r>
          </a:p>
          <a:p>
            <a:endParaRPr lang="en-US" sz="1600">
              <a:solidFill>
                <a:srgbClr val="30353F"/>
              </a:solidFill>
            </a:endParaRPr>
          </a:p>
        </p:txBody>
      </p:sp>
      <p:sp>
        <p:nvSpPr>
          <p:cNvPr id="40" name="Rectangle 39">
            <a:extLst>
              <a:ext uri="{FF2B5EF4-FFF2-40B4-BE49-F238E27FC236}">
                <a16:creationId xmlns:a16="http://schemas.microsoft.com/office/drawing/2014/main" id="{B6D21117-AEC5-435F-B572-000C17F515BA}"/>
              </a:ext>
            </a:extLst>
          </p:cNvPr>
          <p:cNvSpPr/>
          <p:nvPr/>
        </p:nvSpPr>
        <p:spPr>
          <a:xfrm>
            <a:off x="96299" y="6481035"/>
            <a:ext cx="3483205" cy="369332"/>
          </a:xfrm>
          <a:prstGeom prst="rect">
            <a:avLst/>
          </a:prstGeom>
        </p:spPr>
        <p:txBody>
          <a:bodyPr wrap="square" lIns="0" tIns="0" rIns="0" bIns="0" anchor="t">
            <a:spAutoFit/>
          </a:bodyPr>
          <a:lstStyle/>
          <a:p>
            <a:r>
              <a:rPr lang="en-CA" sz="800">
                <a:hlinkClick r:id="rId5"/>
              </a:rPr>
              <a:t>https://azure.microsoft.com/en-ca/services/cognitive-services/text-analytics/</a:t>
            </a:r>
            <a:endParaRPr lang="en-CA" sz="800"/>
          </a:p>
          <a:p>
            <a:r>
              <a:rPr lang="en-CA" sz="800">
                <a:hlinkClick r:id="rId6"/>
              </a:rPr>
              <a:t>https://azure.microsoft.com/en-ca/services/cognitive-services/computer-vision/</a:t>
            </a:r>
            <a:endParaRPr lang="en-CA" sz="800"/>
          </a:p>
          <a:p>
            <a:endParaRPr lang="en-US" sz="800">
              <a:solidFill>
                <a:schemeClr val="tx1">
                  <a:lumMod val="75000"/>
                  <a:lumOff val="25000"/>
                </a:schemeClr>
              </a:solidFill>
              <a:cs typeface="Segoe UI" panose="020B0502040204020203" pitchFamily="34" charset="0"/>
            </a:endParaRPr>
          </a:p>
        </p:txBody>
      </p:sp>
      <p:sp>
        <p:nvSpPr>
          <p:cNvPr id="41" name="TextBox 40">
            <a:extLst>
              <a:ext uri="{FF2B5EF4-FFF2-40B4-BE49-F238E27FC236}">
                <a16:creationId xmlns:a16="http://schemas.microsoft.com/office/drawing/2014/main" id="{B68DCC2C-23B1-43E0-BC23-D82BD3F8E94C}"/>
              </a:ext>
            </a:extLst>
          </p:cNvPr>
          <p:cNvSpPr txBox="1"/>
          <p:nvPr/>
        </p:nvSpPr>
        <p:spPr>
          <a:xfrm>
            <a:off x="5605033" y="3234302"/>
            <a:ext cx="3179778" cy="1815882"/>
          </a:xfrm>
          <a:prstGeom prst="rect">
            <a:avLst/>
          </a:prstGeom>
          <a:noFill/>
        </p:spPr>
        <p:txBody>
          <a:bodyPr wrap="square" lIns="0" tIns="0" rIns="0" bIns="0" rtlCol="0">
            <a:spAutoFit/>
          </a:bodyPr>
          <a:lstStyle/>
          <a:p>
            <a:pPr algn="r"/>
            <a:r>
              <a:rPr lang="en-US" sz="2400" b="1">
                <a:solidFill>
                  <a:schemeClr val="bg1">
                    <a:lumMod val="50000"/>
                  </a:schemeClr>
                </a:solidFill>
              </a:rPr>
              <a:t>Computer Vision</a:t>
            </a:r>
          </a:p>
          <a:p>
            <a:pPr algn="r"/>
            <a:endParaRPr lang="en-US" sz="1400" b="1"/>
          </a:p>
          <a:p>
            <a:pPr algn="r"/>
            <a:r>
              <a:rPr lang="en-US" sz="1600" b="1"/>
              <a:t>Extract rich information from images to categorize and process visual data—and perform machine-assisted moderation of images to help curate your services</a:t>
            </a:r>
            <a:r>
              <a:rPr lang="en-US" sz="1400" b="1"/>
              <a:t>.</a:t>
            </a:r>
          </a:p>
        </p:txBody>
      </p:sp>
      <p:pic>
        <p:nvPicPr>
          <p:cNvPr id="8" name="Picture 7">
            <a:extLst>
              <a:ext uri="{FF2B5EF4-FFF2-40B4-BE49-F238E27FC236}">
                <a16:creationId xmlns:a16="http://schemas.microsoft.com/office/drawing/2014/main" id="{0B21EB5D-75B8-4AED-8419-08A972552DA5}"/>
              </a:ext>
            </a:extLst>
          </p:cNvPr>
          <p:cNvPicPr>
            <a:picLocks noChangeAspect="1"/>
          </p:cNvPicPr>
          <p:nvPr/>
        </p:nvPicPr>
        <p:blipFill>
          <a:blip r:embed="rId7"/>
          <a:stretch>
            <a:fillRect/>
          </a:stretch>
        </p:blipFill>
        <p:spPr>
          <a:xfrm>
            <a:off x="1465005" y="3927179"/>
            <a:ext cx="1216915" cy="1263961"/>
          </a:xfrm>
          <a:prstGeom prst="rect">
            <a:avLst/>
          </a:prstGeom>
        </p:spPr>
      </p:pic>
      <p:pic>
        <p:nvPicPr>
          <p:cNvPr id="9" name="Picture 8">
            <a:extLst>
              <a:ext uri="{FF2B5EF4-FFF2-40B4-BE49-F238E27FC236}">
                <a16:creationId xmlns:a16="http://schemas.microsoft.com/office/drawing/2014/main" id="{C1E46904-BC9D-4BE9-8168-B256C6206F6D}"/>
              </a:ext>
            </a:extLst>
          </p:cNvPr>
          <p:cNvPicPr>
            <a:picLocks noChangeAspect="1"/>
          </p:cNvPicPr>
          <p:nvPr/>
        </p:nvPicPr>
        <p:blipFill>
          <a:blip r:embed="rId8"/>
          <a:stretch>
            <a:fillRect/>
          </a:stretch>
        </p:blipFill>
        <p:spPr>
          <a:xfrm>
            <a:off x="9367609" y="3927179"/>
            <a:ext cx="1312399" cy="1268408"/>
          </a:xfrm>
          <a:prstGeom prst="rect">
            <a:avLst/>
          </a:prstGeom>
        </p:spPr>
      </p:pic>
      <p:cxnSp>
        <p:nvCxnSpPr>
          <p:cNvPr id="44" name="Straight Connector 43">
            <a:extLst>
              <a:ext uri="{FF2B5EF4-FFF2-40B4-BE49-F238E27FC236}">
                <a16:creationId xmlns:a16="http://schemas.microsoft.com/office/drawing/2014/main" id="{B142EF30-E314-4FD7-A259-8A6692D3A49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D730ADB-A4B1-4A20-A977-41E8A6E197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83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RESULT</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7F60D2A-CD64-404E-B43A-6AE403B08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14" y="1555300"/>
            <a:ext cx="10080172" cy="4166684"/>
          </a:xfrm>
          <a:prstGeom prst="rect">
            <a:avLst/>
          </a:prstGeom>
        </p:spPr>
      </p:pic>
    </p:spTree>
    <p:extLst>
      <p:ext uri="{BB962C8B-B14F-4D97-AF65-F5344CB8AC3E}">
        <p14:creationId xmlns:p14="http://schemas.microsoft.com/office/powerpoint/2010/main" val="330783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RESULT</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7F60D2A-CD64-404E-B43A-6AE403B08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910696"/>
            <a:ext cx="10080000" cy="4176900"/>
          </a:xfrm>
          <a:prstGeom prst="rect">
            <a:avLst/>
          </a:prstGeom>
        </p:spPr>
      </p:pic>
    </p:spTree>
    <p:extLst>
      <p:ext uri="{BB962C8B-B14F-4D97-AF65-F5344CB8AC3E}">
        <p14:creationId xmlns:p14="http://schemas.microsoft.com/office/powerpoint/2010/main" val="307833470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Project analysis slide 2</vt:lpstr>
      <vt:lpstr>Slide 10</vt:lpstr>
      <vt:lpstr>Project analysis slide 6</vt:lpstr>
      <vt:lpstr>Project analysis slide 3</vt:lpstr>
      <vt:lpstr>Project analysis slide 3</vt:lpstr>
      <vt:lpstr>Slide 5</vt:lpstr>
      <vt:lpstr>Project analysis slide 5</vt:lpstr>
      <vt:lpstr>Project analysis slide 5</vt:lpstr>
      <vt:lpstr>Project analysis slide 5</vt:lpstr>
      <vt:lpstr>Project analysis slide 5</vt:lpstr>
      <vt:lpstr>Project analysis slide 5</vt:lpstr>
      <vt:lpstr>Project analysis slide 5</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revision>1</cp:revision>
  <dcterms:created xsi:type="dcterms:W3CDTF">2019-04-17T05:39:26Z</dcterms:created>
  <dcterms:modified xsi:type="dcterms:W3CDTF">2019-04-17T17:15:52Z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