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4" r:id="rId6"/>
    <p:sldId id="260" r:id="rId7"/>
    <p:sldId id="262" r:id="rId8"/>
    <p:sldId id="263" r:id="rId9"/>
    <p:sldId id="269" r:id="rId10"/>
    <p:sldId id="270" r:id="rId11"/>
    <p:sldId id="265" r:id="rId12"/>
    <p:sldId id="267"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4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E1704C8-43E3-4F4F-BE90-356A640D5754}" type="datetimeFigureOut">
              <a:rPr lang="es-CL" smtClean="0"/>
              <a:t>15-11-2024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63081493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1704C8-43E3-4F4F-BE90-356A640D5754}" type="datetimeFigureOut">
              <a:rPr lang="es-CL" smtClean="0"/>
              <a:t>15-11-2024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08371474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1704C8-43E3-4F4F-BE90-356A640D5754}" type="datetimeFigureOut">
              <a:rPr lang="es-CL" smtClean="0"/>
              <a:t>15-11-2024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87201349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1704C8-43E3-4F4F-BE90-356A640D5754}" type="datetimeFigureOut">
              <a:rPr lang="es-CL" smtClean="0"/>
              <a:t>15-11-2024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73504542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1704C8-43E3-4F4F-BE90-356A640D5754}" type="datetimeFigureOut">
              <a:rPr lang="es-CL" smtClean="0"/>
              <a:t>15-11-2024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55324266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E1704C8-43E3-4F4F-BE90-356A640D5754}" type="datetimeFigureOut">
              <a:rPr lang="es-CL" smtClean="0"/>
              <a:t>15-11-2024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81343517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E1704C8-43E3-4F4F-BE90-356A640D5754}" type="datetimeFigureOut">
              <a:rPr lang="es-CL" smtClean="0"/>
              <a:t>15-11-2024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41606727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E1704C8-43E3-4F4F-BE90-356A640D5754}" type="datetimeFigureOut">
              <a:rPr lang="es-CL" smtClean="0"/>
              <a:t>15-11-2024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0350108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704C8-43E3-4F4F-BE90-356A640D5754}" type="datetimeFigureOut">
              <a:rPr lang="es-CL" smtClean="0"/>
              <a:t>15-11-2024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20831853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E1704C8-43E3-4F4F-BE90-356A640D5754}" type="datetimeFigureOut">
              <a:rPr lang="es-CL" smtClean="0"/>
              <a:t>15-11-2024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217539246"/>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E1704C8-43E3-4F4F-BE90-356A640D5754}" type="datetimeFigureOut">
              <a:rPr lang="es-CL" smtClean="0"/>
              <a:t>15-11-2024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26095782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04C8-43E3-4F4F-BE90-356A640D5754}" type="datetimeFigureOut">
              <a:rPr lang="es-CL" smtClean="0"/>
              <a:t>15-11-2024</a:t>
            </a:fld>
            <a:endParaRPr lang="es-C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AF52-67EF-4B3A-939D-BC0B060810A1}" type="slidenum">
              <a:rPr lang="es-CL" smtClean="0"/>
              <a:t>‹Nº›</a:t>
            </a:fld>
            <a:endParaRPr lang="es-CL"/>
          </a:p>
        </p:txBody>
      </p:sp>
    </p:spTree>
    <p:extLst>
      <p:ext uri="{BB962C8B-B14F-4D97-AF65-F5344CB8AC3E}">
        <p14:creationId xmlns:p14="http://schemas.microsoft.com/office/powerpoint/2010/main" val="40709453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769441"/>
          </a:xfrm>
          <a:prstGeom prst="rect">
            <a:avLst/>
          </a:prstGeom>
          <a:noFill/>
        </p:spPr>
        <p:txBody>
          <a:bodyPr wrap="square" rtlCol="0">
            <a:spAutoFit/>
          </a:bodyPr>
          <a:lstStyle/>
          <a:p>
            <a:pPr algn="ctr"/>
            <a:r>
              <a:rPr lang="es-MX" sz="4400" dirty="0"/>
              <a:t>PROYECTO “¿DÓNDE ESTÁ?”</a:t>
            </a:r>
          </a:p>
        </p:txBody>
      </p:sp>
    </p:spTree>
    <p:extLst>
      <p:ext uri="{BB962C8B-B14F-4D97-AF65-F5344CB8AC3E}">
        <p14:creationId xmlns:p14="http://schemas.microsoft.com/office/powerpoint/2010/main" val="2391963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Rectángulo: esquinas redondeadas 1">
            <a:extLst>
              <a:ext uri="{FF2B5EF4-FFF2-40B4-BE49-F238E27FC236}">
                <a16:creationId xmlns:a16="http://schemas.microsoft.com/office/drawing/2014/main" id="{DCF3F22E-5435-A851-8321-BD9199F1A2F2}"/>
              </a:ext>
            </a:extLst>
          </p:cNvPr>
          <p:cNvSpPr/>
          <p:nvPr/>
        </p:nvSpPr>
        <p:spPr>
          <a:xfrm>
            <a:off x="2660877" y="2908746"/>
            <a:ext cx="2091266" cy="2238973"/>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b="1" dirty="0">
              <a:solidFill>
                <a:schemeClr val="tx1"/>
              </a:solidFill>
            </a:endParaRPr>
          </a:p>
          <a:p>
            <a:pPr algn="ctr"/>
            <a:r>
              <a:rPr lang="es-CL" b="1" dirty="0">
                <a:solidFill>
                  <a:schemeClr val="tx1"/>
                </a:solidFill>
              </a:rPr>
              <a:t>Backend</a:t>
            </a:r>
            <a:r>
              <a:rPr lang="es-CL" dirty="0">
                <a:solidFill>
                  <a:schemeClr val="tx1"/>
                </a:solidFill>
              </a:rPr>
              <a:t> </a:t>
            </a:r>
          </a:p>
          <a:p>
            <a:pPr algn="ctr"/>
            <a:endParaRPr lang="es-CL" dirty="0">
              <a:solidFill>
                <a:schemeClr val="tx1"/>
              </a:solidFill>
            </a:endParaRPr>
          </a:p>
          <a:p>
            <a:pPr algn="ctr"/>
            <a:r>
              <a:rPr lang="es-CL" dirty="0">
                <a:solidFill>
                  <a:schemeClr val="tx1"/>
                </a:solidFill>
              </a:rPr>
              <a:t>Python (Django)</a:t>
            </a:r>
          </a:p>
          <a:p>
            <a:pPr algn="ctr"/>
            <a:r>
              <a:rPr lang="es-CL" dirty="0">
                <a:solidFill>
                  <a:schemeClr val="tx1"/>
                </a:solidFill>
              </a:rPr>
              <a:t>REST API</a:t>
            </a:r>
          </a:p>
          <a:p>
            <a:pPr algn="ctr"/>
            <a:endParaRPr lang="es-ES" dirty="0">
              <a:solidFill>
                <a:schemeClr val="tx1"/>
              </a:solidFill>
            </a:endParaRPr>
          </a:p>
          <a:p>
            <a:pPr algn="ctr"/>
            <a:endParaRPr lang="es-ES" dirty="0">
              <a:solidFill>
                <a:schemeClr val="tx1"/>
              </a:solidFill>
            </a:endParaRPr>
          </a:p>
          <a:p>
            <a:pPr algn="ctr"/>
            <a:endParaRPr lang="es-ES" dirty="0">
              <a:solidFill>
                <a:schemeClr val="tx1"/>
              </a:solidFill>
            </a:endParaRPr>
          </a:p>
        </p:txBody>
      </p:sp>
      <p:sp>
        <p:nvSpPr>
          <p:cNvPr id="4" name="Rectángulo: esquinas redondeadas 3">
            <a:extLst>
              <a:ext uri="{FF2B5EF4-FFF2-40B4-BE49-F238E27FC236}">
                <a16:creationId xmlns:a16="http://schemas.microsoft.com/office/drawing/2014/main" id="{A1D8F28C-C96C-C952-AA3B-F66E473B1C96}"/>
              </a:ext>
            </a:extLst>
          </p:cNvPr>
          <p:cNvSpPr/>
          <p:nvPr/>
        </p:nvSpPr>
        <p:spPr>
          <a:xfrm>
            <a:off x="289645" y="2908745"/>
            <a:ext cx="2091266" cy="2238979"/>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3600" dirty="0">
              <a:solidFill>
                <a:schemeClr val="tx1"/>
              </a:solidFill>
            </a:endParaRPr>
          </a:p>
          <a:p>
            <a:pPr algn="ctr"/>
            <a:r>
              <a:rPr lang="es-CL" sz="1600" b="1" dirty="0">
                <a:solidFill>
                  <a:schemeClr val="tx1"/>
                </a:solidFill>
              </a:rPr>
              <a:t> </a:t>
            </a:r>
          </a:p>
          <a:p>
            <a:pPr algn="ctr"/>
            <a:r>
              <a:rPr lang="es-CL" sz="1600" b="1" dirty="0">
                <a:solidFill>
                  <a:schemeClr val="tx1"/>
                </a:solidFill>
              </a:rPr>
              <a:t>  </a:t>
            </a:r>
            <a:r>
              <a:rPr lang="es-CL" b="1" dirty="0">
                <a:solidFill>
                  <a:schemeClr val="tx1"/>
                </a:solidFill>
              </a:rPr>
              <a:t>Frontend</a:t>
            </a:r>
          </a:p>
          <a:p>
            <a:pPr algn="ctr"/>
            <a:endParaRPr lang="es-CL" sz="1600" b="1" dirty="0">
              <a:solidFill>
                <a:schemeClr val="tx1"/>
              </a:solidFill>
            </a:endParaRPr>
          </a:p>
          <a:p>
            <a:pPr algn="ctr"/>
            <a:r>
              <a:rPr lang="es-CL" dirty="0">
                <a:solidFill>
                  <a:schemeClr val="tx1"/>
                </a:solidFill>
              </a:rPr>
              <a:t>HTML</a:t>
            </a:r>
          </a:p>
          <a:p>
            <a:pPr algn="ctr"/>
            <a:r>
              <a:rPr lang="es-CL" dirty="0">
                <a:solidFill>
                  <a:schemeClr val="tx1"/>
                </a:solidFill>
              </a:rPr>
              <a:t>CSS </a:t>
            </a:r>
          </a:p>
          <a:p>
            <a:pPr algn="ctr"/>
            <a:r>
              <a:rPr lang="es-CL" dirty="0">
                <a:solidFill>
                  <a:schemeClr val="tx1"/>
                </a:solidFill>
              </a:rPr>
              <a:t>JavaScript</a:t>
            </a:r>
          </a:p>
          <a:p>
            <a:pPr algn="ctr"/>
            <a:r>
              <a:rPr lang="es-CL" dirty="0">
                <a:solidFill>
                  <a:schemeClr val="tx1"/>
                </a:solidFill>
              </a:rPr>
              <a:t>Bootstrap</a:t>
            </a:r>
          </a:p>
          <a:p>
            <a:pPr algn="ctr"/>
            <a:endParaRPr lang="es-ES" dirty="0">
              <a:solidFill>
                <a:schemeClr val="tx1"/>
              </a:solidFill>
            </a:endParaRPr>
          </a:p>
          <a:p>
            <a:pPr algn="ctr"/>
            <a:endParaRPr lang="es-ES" dirty="0">
              <a:solidFill>
                <a:schemeClr val="tx1"/>
              </a:solidFill>
            </a:endParaRPr>
          </a:p>
          <a:p>
            <a:pPr algn="ctr"/>
            <a:endParaRPr lang="es-ES" dirty="0">
              <a:solidFill>
                <a:schemeClr val="tx1"/>
              </a:solidFill>
            </a:endParaRPr>
          </a:p>
        </p:txBody>
      </p:sp>
      <p:sp>
        <p:nvSpPr>
          <p:cNvPr id="5" name="Rectángulo: esquinas redondeadas 4">
            <a:extLst>
              <a:ext uri="{FF2B5EF4-FFF2-40B4-BE49-F238E27FC236}">
                <a16:creationId xmlns:a16="http://schemas.microsoft.com/office/drawing/2014/main" id="{EE498BF4-D740-2B2D-78DB-F9CB4A113FB6}"/>
              </a:ext>
            </a:extLst>
          </p:cNvPr>
          <p:cNvSpPr/>
          <p:nvPr/>
        </p:nvSpPr>
        <p:spPr>
          <a:xfrm>
            <a:off x="5139717" y="2908746"/>
            <a:ext cx="1946884" cy="2238973"/>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3600" dirty="0">
                <a:solidFill>
                  <a:schemeClr val="tx1"/>
                </a:solidFill>
              </a:rPr>
              <a:t> </a:t>
            </a:r>
            <a:r>
              <a:rPr lang="es-CL" b="1" dirty="0">
                <a:solidFill>
                  <a:schemeClr val="tx1"/>
                </a:solidFill>
              </a:rPr>
              <a:t>Base de Datos</a:t>
            </a:r>
          </a:p>
          <a:p>
            <a:r>
              <a:rPr lang="es-CL" dirty="0">
                <a:solidFill>
                  <a:schemeClr val="tx1"/>
                </a:solidFill>
              </a:rPr>
              <a:t>    </a:t>
            </a:r>
          </a:p>
          <a:p>
            <a:r>
              <a:rPr lang="es-CL" dirty="0">
                <a:solidFill>
                  <a:schemeClr val="tx1"/>
                </a:solidFill>
              </a:rPr>
              <a:t> PostgreSQL  </a:t>
            </a:r>
          </a:p>
          <a:p>
            <a:endParaRPr lang="es-CL" dirty="0">
              <a:solidFill>
                <a:schemeClr val="tx1"/>
              </a:solidFill>
            </a:endParaRPr>
          </a:p>
          <a:p>
            <a:pPr algn="ctr"/>
            <a:endParaRPr lang="es-ES" dirty="0">
              <a:solidFill>
                <a:schemeClr val="tx1"/>
              </a:solidFill>
            </a:endParaRPr>
          </a:p>
          <a:p>
            <a:pPr algn="ctr"/>
            <a:endParaRPr lang="es-ES" dirty="0">
              <a:solidFill>
                <a:schemeClr val="tx1"/>
              </a:solidFill>
            </a:endParaRPr>
          </a:p>
          <a:p>
            <a:pPr algn="ctr"/>
            <a:endParaRPr lang="es-ES" dirty="0">
              <a:solidFill>
                <a:schemeClr val="tx1"/>
              </a:solidFill>
            </a:endParaRPr>
          </a:p>
        </p:txBody>
      </p:sp>
      <p:sp>
        <p:nvSpPr>
          <p:cNvPr id="8" name="Rectángulo: esquinas redondeadas 7">
            <a:extLst>
              <a:ext uri="{FF2B5EF4-FFF2-40B4-BE49-F238E27FC236}">
                <a16:creationId xmlns:a16="http://schemas.microsoft.com/office/drawing/2014/main" id="{DDDDFC9B-696C-E01B-E2E3-FCDBAD42E79C}"/>
              </a:ext>
            </a:extLst>
          </p:cNvPr>
          <p:cNvSpPr/>
          <p:nvPr/>
        </p:nvSpPr>
        <p:spPr>
          <a:xfrm>
            <a:off x="7401001" y="2908744"/>
            <a:ext cx="2022399" cy="2238973"/>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3600" dirty="0">
              <a:solidFill>
                <a:schemeClr val="tx1"/>
              </a:solidFill>
            </a:endParaRPr>
          </a:p>
          <a:p>
            <a:pPr algn="ctr"/>
            <a:r>
              <a:rPr lang="es-CL" b="1" dirty="0">
                <a:solidFill>
                  <a:schemeClr val="tx1"/>
                </a:solidFill>
              </a:rPr>
              <a:t>Servicios y </a:t>
            </a:r>
            <a:r>
              <a:rPr lang="es-CL" b="1" dirty="0" err="1">
                <a:solidFill>
                  <a:schemeClr val="tx1"/>
                </a:solidFill>
              </a:rPr>
              <a:t>APIs</a:t>
            </a:r>
            <a:endParaRPr lang="es-CL" b="1" dirty="0">
              <a:solidFill>
                <a:schemeClr val="tx1"/>
              </a:solidFill>
            </a:endParaRPr>
          </a:p>
          <a:p>
            <a:pPr algn="ctr"/>
            <a:endParaRPr lang="es-CL" b="1" dirty="0">
              <a:solidFill>
                <a:schemeClr val="tx1"/>
              </a:solidFill>
            </a:endParaRPr>
          </a:p>
          <a:p>
            <a:pPr algn="ctr"/>
            <a:endParaRPr lang="es-CL" b="1" dirty="0">
              <a:solidFill>
                <a:schemeClr val="tx1"/>
              </a:solidFill>
            </a:endParaRPr>
          </a:p>
          <a:p>
            <a:pPr algn="ctr"/>
            <a:r>
              <a:rPr lang="es-CL" dirty="0">
                <a:solidFill>
                  <a:schemeClr val="tx1"/>
                </a:solidFill>
              </a:rPr>
              <a:t>Google </a:t>
            </a:r>
            <a:r>
              <a:rPr lang="es-CL" dirty="0" err="1">
                <a:solidFill>
                  <a:schemeClr val="tx1"/>
                </a:solidFill>
              </a:rPr>
              <a:t>Maps</a:t>
            </a:r>
            <a:r>
              <a:rPr lang="es-CL" dirty="0">
                <a:solidFill>
                  <a:schemeClr val="tx1"/>
                </a:solidFill>
              </a:rPr>
              <a:t> API</a:t>
            </a:r>
          </a:p>
          <a:p>
            <a:pPr algn="ctr"/>
            <a:r>
              <a:rPr lang="es-CL" dirty="0" err="1">
                <a:solidFill>
                  <a:schemeClr val="tx1"/>
                </a:solidFill>
              </a:rPr>
              <a:t>Firebase</a:t>
            </a:r>
            <a:endParaRPr lang="es-CL" dirty="0">
              <a:solidFill>
                <a:schemeClr val="tx1"/>
              </a:solidFill>
            </a:endParaRPr>
          </a:p>
          <a:p>
            <a:pPr algn="ctr"/>
            <a:endParaRPr lang="es-ES" dirty="0">
              <a:solidFill>
                <a:schemeClr val="tx1"/>
              </a:solidFill>
            </a:endParaRPr>
          </a:p>
          <a:p>
            <a:pPr algn="ctr"/>
            <a:endParaRPr lang="es-ES" dirty="0">
              <a:solidFill>
                <a:schemeClr val="tx1"/>
              </a:solidFill>
            </a:endParaRPr>
          </a:p>
          <a:p>
            <a:pPr algn="ctr"/>
            <a:endParaRPr lang="es-ES" dirty="0">
              <a:solidFill>
                <a:schemeClr val="tx1"/>
              </a:solidFill>
            </a:endParaRPr>
          </a:p>
        </p:txBody>
      </p:sp>
      <p:sp>
        <p:nvSpPr>
          <p:cNvPr id="10" name="Rectángulo: esquinas redondeadas 9">
            <a:extLst>
              <a:ext uri="{FF2B5EF4-FFF2-40B4-BE49-F238E27FC236}">
                <a16:creationId xmlns:a16="http://schemas.microsoft.com/office/drawing/2014/main" id="{C749C710-25BB-0064-E455-FD2E8D849D94}"/>
              </a:ext>
            </a:extLst>
          </p:cNvPr>
          <p:cNvSpPr/>
          <p:nvPr/>
        </p:nvSpPr>
        <p:spPr>
          <a:xfrm>
            <a:off x="9737800" y="2908744"/>
            <a:ext cx="2297568" cy="2238973"/>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CL" b="1" dirty="0">
              <a:solidFill>
                <a:schemeClr val="tx1"/>
              </a:solidFill>
            </a:endParaRPr>
          </a:p>
          <a:p>
            <a:endParaRPr lang="es-CL" b="1" dirty="0">
              <a:solidFill>
                <a:schemeClr val="tx1"/>
              </a:solidFill>
            </a:endParaRPr>
          </a:p>
          <a:p>
            <a:endParaRPr lang="es-CL" b="1" dirty="0">
              <a:solidFill>
                <a:schemeClr val="tx1"/>
              </a:solidFill>
            </a:endParaRPr>
          </a:p>
          <a:p>
            <a:pPr algn="ctr"/>
            <a:r>
              <a:rPr lang="es-CL" b="1" dirty="0">
                <a:solidFill>
                  <a:schemeClr val="tx1"/>
                </a:solidFill>
              </a:rPr>
              <a:t>Control de Versiones y Despliegue</a:t>
            </a:r>
          </a:p>
          <a:p>
            <a:pPr algn="ctr"/>
            <a:endParaRPr lang="es-CL" b="1" dirty="0">
              <a:solidFill>
                <a:schemeClr val="tx1"/>
              </a:solidFill>
            </a:endParaRPr>
          </a:p>
          <a:p>
            <a:pPr algn="ctr"/>
            <a:r>
              <a:rPr lang="es-CL" dirty="0">
                <a:solidFill>
                  <a:schemeClr val="tx1"/>
                </a:solidFill>
              </a:rPr>
              <a:t>Git y GitHub</a:t>
            </a:r>
          </a:p>
          <a:p>
            <a:pPr algn="ctr"/>
            <a:r>
              <a:rPr lang="es-CL" dirty="0" err="1">
                <a:solidFill>
                  <a:schemeClr val="tx1"/>
                </a:solidFill>
              </a:rPr>
              <a:t>Heroku</a:t>
            </a:r>
            <a:endParaRPr lang="es-CL" dirty="0">
              <a:solidFill>
                <a:schemeClr val="tx1"/>
              </a:solidFill>
            </a:endParaRPr>
          </a:p>
          <a:p>
            <a:pPr algn="ctr"/>
            <a:endParaRPr lang="es-ES" dirty="0">
              <a:solidFill>
                <a:schemeClr val="tx1"/>
              </a:solidFill>
            </a:endParaRPr>
          </a:p>
          <a:p>
            <a:pPr algn="ctr"/>
            <a:endParaRPr lang="es-ES" dirty="0">
              <a:solidFill>
                <a:schemeClr val="tx1"/>
              </a:solidFill>
            </a:endParaRPr>
          </a:p>
          <a:p>
            <a:pPr algn="ctr"/>
            <a:endParaRPr lang="es-ES" dirty="0">
              <a:solidFill>
                <a:schemeClr val="tx1"/>
              </a:solidFill>
            </a:endParaRPr>
          </a:p>
        </p:txBody>
      </p:sp>
      <p:sp>
        <p:nvSpPr>
          <p:cNvPr id="12" name="Rectángulo: esquinas redondeadas 11">
            <a:extLst>
              <a:ext uri="{FF2B5EF4-FFF2-40B4-BE49-F238E27FC236}">
                <a16:creationId xmlns:a16="http://schemas.microsoft.com/office/drawing/2014/main" id="{2C203AE8-F6A1-3B2A-DDF0-7E6F8C20CDEF}"/>
              </a:ext>
            </a:extLst>
          </p:cNvPr>
          <p:cNvSpPr/>
          <p:nvPr/>
        </p:nvSpPr>
        <p:spPr>
          <a:xfrm>
            <a:off x="3349017" y="992902"/>
            <a:ext cx="5131216" cy="698056"/>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CL" b="1" dirty="0">
              <a:solidFill>
                <a:schemeClr val="tx1"/>
              </a:solidFill>
            </a:endParaRPr>
          </a:p>
          <a:p>
            <a:endParaRPr lang="es-CL" b="1" dirty="0">
              <a:solidFill>
                <a:schemeClr val="tx1"/>
              </a:solidFill>
            </a:endParaRPr>
          </a:p>
          <a:p>
            <a:endParaRPr lang="es-CL" b="1" dirty="0">
              <a:solidFill>
                <a:schemeClr val="tx1"/>
              </a:solidFill>
            </a:endParaRPr>
          </a:p>
          <a:p>
            <a:pPr algn="ctr"/>
            <a:r>
              <a:rPr lang="es-CL" sz="2800" b="1" dirty="0">
                <a:solidFill>
                  <a:schemeClr val="tx1"/>
                </a:solidFill>
              </a:rPr>
              <a:t>Tecnologías utilizadas</a:t>
            </a:r>
          </a:p>
          <a:p>
            <a:pPr algn="ctr"/>
            <a:endParaRPr lang="es-ES" dirty="0">
              <a:solidFill>
                <a:schemeClr val="tx1"/>
              </a:solidFill>
            </a:endParaRPr>
          </a:p>
          <a:p>
            <a:pPr algn="ctr"/>
            <a:endParaRPr lang="es-ES" dirty="0">
              <a:solidFill>
                <a:schemeClr val="tx1"/>
              </a:solidFill>
            </a:endParaRPr>
          </a:p>
          <a:p>
            <a:pPr algn="ctr"/>
            <a:endParaRPr lang="es-ES" dirty="0">
              <a:solidFill>
                <a:schemeClr val="tx1"/>
              </a:solidFill>
            </a:endParaRPr>
          </a:p>
        </p:txBody>
      </p:sp>
    </p:spTree>
    <p:extLst>
      <p:ext uri="{BB962C8B-B14F-4D97-AF65-F5344CB8AC3E}">
        <p14:creationId xmlns:p14="http://schemas.microsoft.com/office/powerpoint/2010/main" val="340536874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769441"/>
          </a:xfrm>
          <a:prstGeom prst="rect">
            <a:avLst/>
          </a:prstGeom>
          <a:noFill/>
        </p:spPr>
        <p:txBody>
          <a:bodyPr wrap="square" rtlCol="0">
            <a:spAutoFit/>
          </a:bodyPr>
          <a:lstStyle/>
          <a:p>
            <a:pPr algn="ctr"/>
            <a:r>
              <a:rPr lang="es-MX" sz="4400" dirty="0"/>
              <a:t>DEMOSTRACIÓN DEL RESULTADO DEL PROYECTO</a:t>
            </a:r>
          </a:p>
        </p:txBody>
      </p:sp>
    </p:spTree>
    <p:extLst>
      <p:ext uri="{BB962C8B-B14F-4D97-AF65-F5344CB8AC3E}">
        <p14:creationId xmlns:p14="http://schemas.microsoft.com/office/powerpoint/2010/main" val="4891746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A6DC14C8-EADD-2B64-0892-9C636CC4F813}"/>
              </a:ext>
            </a:extLst>
          </p:cNvPr>
          <p:cNvSpPr/>
          <p:nvPr/>
        </p:nvSpPr>
        <p:spPr>
          <a:xfrm>
            <a:off x="1126067" y="1634066"/>
            <a:ext cx="9618134" cy="3776133"/>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CL" b="1" dirty="0">
              <a:solidFill>
                <a:schemeClr val="tx1"/>
              </a:solidFill>
            </a:endParaRPr>
          </a:p>
          <a:p>
            <a:endParaRPr lang="es-CL" b="1" dirty="0">
              <a:solidFill>
                <a:schemeClr val="tx1"/>
              </a:solidFill>
            </a:endParaRPr>
          </a:p>
          <a:p>
            <a:endParaRPr lang="es-CL" b="1" dirty="0">
              <a:solidFill>
                <a:schemeClr val="tx1"/>
              </a:solidFill>
            </a:endParaRPr>
          </a:p>
          <a:p>
            <a:pPr algn="ctr"/>
            <a:r>
              <a:rPr lang="es-CL" sz="2800" b="1" dirty="0">
                <a:solidFill>
                  <a:schemeClr val="tx1"/>
                </a:solidFill>
              </a:rPr>
              <a:t>Resultados obtenidos</a:t>
            </a:r>
          </a:p>
          <a:p>
            <a:pPr algn="ctr"/>
            <a:endParaRPr lang="es-CL" sz="2800" b="1" dirty="0">
              <a:solidFill>
                <a:schemeClr val="tx1"/>
              </a:solidFill>
            </a:endParaRPr>
          </a:p>
          <a:p>
            <a:pPr algn="ctr"/>
            <a:r>
              <a:rPr lang="es-ES" dirty="0">
                <a:solidFill>
                  <a:schemeClr val="tx1"/>
                </a:solidFill>
              </a:rPr>
              <a:t>El proyecto ha avanzado significativamente, logrando una gestión eficiente de usuarios (apoderados y conductores), la vinculación exitosa de alumnos con conductores, y funciones clave como la gestión de alumnos y el envío de solicitudes para conductor. Además, los apoderados ahora pueden ver las rutas de los alumnos. El sistema está funcionando según lo esperado y se continúa trabajando en las características finales</a:t>
            </a:r>
            <a:endParaRPr lang="es-CL" b="1" dirty="0">
              <a:solidFill>
                <a:schemeClr val="tx1"/>
              </a:solidFill>
            </a:endParaRPr>
          </a:p>
          <a:p>
            <a:pPr algn="ctr"/>
            <a:endParaRPr lang="es-ES" dirty="0">
              <a:solidFill>
                <a:schemeClr val="tx1"/>
              </a:solidFill>
            </a:endParaRPr>
          </a:p>
          <a:p>
            <a:pPr algn="ctr"/>
            <a:endParaRPr lang="es-ES" dirty="0">
              <a:solidFill>
                <a:schemeClr val="tx1"/>
              </a:solidFill>
            </a:endParaRPr>
          </a:p>
          <a:p>
            <a:pPr algn="ctr"/>
            <a:endParaRPr lang="es-ES" dirty="0">
              <a:solidFill>
                <a:schemeClr val="tx1"/>
              </a:solidFill>
            </a:endParaRPr>
          </a:p>
        </p:txBody>
      </p:sp>
    </p:spTree>
    <p:extLst>
      <p:ext uri="{BB962C8B-B14F-4D97-AF65-F5344CB8AC3E}">
        <p14:creationId xmlns:p14="http://schemas.microsoft.com/office/powerpoint/2010/main" val="29048937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D9738976-EBDF-A4F4-B8BF-BC598A2345AD}"/>
              </a:ext>
            </a:extLst>
          </p:cNvPr>
          <p:cNvSpPr/>
          <p:nvPr/>
        </p:nvSpPr>
        <p:spPr>
          <a:xfrm>
            <a:off x="2152875" y="1385451"/>
            <a:ext cx="7886250" cy="4473482"/>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CL" b="1" dirty="0">
              <a:solidFill>
                <a:schemeClr val="tx1"/>
              </a:solidFill>
            </a:endParaRPr>
          </a:p>
          <a:p>
            <a:endParaRPr lang="es-CL" b="1" dirty="0">
              <a:solidFill>
                <a:schemeClr val="tx1"/>
              </a:solidFill>
            </a:endParaRPr>
          </a:p>
          <a:p>
            <a:endParaRPr lang="es-CL" b="1" dirty="0">
              <a:solidFill>
                <a:schemeClr val="tx1"/>
              </a:solidFill>
            </a:endParaRPr>
          </a:p>
          <a:p>
            <a:pPr algn="ctr"/>
            <a:r>
              <a:rPr lang="es-MX" sz="2800" dirty="0">
                <a:solidFill>
                  <a:schemeClr val="tx1"/>
                </a:solidFill>
              </a:rPr>
              <a:t>Obstáculos presentados durante el desarrollo</a:t>
            </a:r>
          </a:p>
          <a:p>
            <a:pPr algn="ctr"/>
            <a:endParaRPr lang="es-MX" sz="2800" dirty="0">
              <a:solidFill>
                <a:schemeClr val="tx1"/>
              </a:solidFill>
            </a:endParaRPr>
          </a:p>
          <a:p>
            <a:pPr algn="ctr"/>
            <a:endParaRPr lang="es-MX" sz="2800" dirty="0">
              <a:solidFill>
                <a:schemeClr val="tx1"/>
              </a:solidFill>
            </a:endParaRPr>
          </a:p>
          <a:p>
            <a:pPr algn="ctr"/>
            <a:r>
              <a:rPr lang="es-ES" sz="2000" dirty="0">
                <a:solidFill>
                  <a:schemeClr val="tx1"/>
                </a:solidFill>
              </a:rPr>
              <a:t>Uno de los principales obstáculos fue definir la lógica y el flujo de interacción entre los diferentes usuarios (apoderados, conductores, alumnos) para garantizar que cada uno pudiera acceder y realizar las acciones correspondientes a su rol, evitando errores y asegurando que todos pudieran ver solo la información relevante para ellos. Esto requirió un diseño detallado de permisos y un manejo adecuado de las autorizaciones, para ofrecer una experiencia fluida, segura y personalizada.</a:t>
            </a:r>
            <a:endParaRPr lang="es-MX" sz="2000" dirty="0">
              <a:solidFill>
                <a:schemeClr val="tx1"/>
              </a:solidFill>
            </a:endParaRPr>
          </a:p>
          <a:p>
            <a:pPr algn="ctr"/>
            <a:endParaRPr lang="es-ES" dirty="0">
              <a:solidFill>
                <a:schemeClr val="tx1"/>
              </a:solidFill>
            </a:endParaRPr>
          </a:p>
          <a:p>
            <a:pPr algn="ctr"/>
            <a:endParaRPr lang="es-ES" dirty="0">
              <a:solidFill>
                <a:schemeClr val="tx1"/>
              </a:solidFill>
            </a:endParaRPr>
          </a:p>
          <a:p>
            <a:pPr algn="ctr"/>
            <a:endParaRPr lang="es-ES" dirty="0">
              <a:solidFill>
                <a:schemeClr val="tx1"/>
              </a:solidFill>
            </a:endParaRPr>
          </a:p>
        </p:txBody>
      </p:sp>
    </p:spTree>
    <p:extLst>
      <p:ext uri="{BB962C8B-B14F-4D97-AF65-F5344CB8AC3E}">
        <p14:creationId xmlns:p14="http://schemas.microsoft.com/office/powerpoint/2010/main" val="126626850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0" y="3044279"/>
            <a:ext cx="12191999" cy="769441"/>
          </a:xfrm>
          <a:prstGeom prst="rect">
            <a:avLst/>
          </a:prstGeom>
          <a:noFill/>
        </p:spPr>
        <p:txBody>
          <a:bodyPr wrap="square" rtlCol="0">
            <a:spAutoFit/>
          </a:bodyPr>
          <a:lstStyle/>
          <a:p>
            <a:pPr algn="ctr"/>
            <a:r>
              <a:rPr lang="es-MX" sz="4400" dirty="0"/>
              <a:t>PREGUNTAS DE LA COMISIÓN</a:t>
            </a:r>
          </a:p>
        </p:txBody>
      </p:sp>
    </p:spTree>
    <p:extLst>
      <p:ext uri="{BB962C8B-B14F-4D97-AF65-F5344CB8AC3E}">
        <p14:creationId xmlns:p14="http://schemas.microsoft.com/office/powerpoint/2010/main" val="4158079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63C65442-112B-AB99-FEF4-5C242C759988}"/>
              </a:ext>
            </a:extLst>
          </p:cNvPr>
          <p:cNvSpPr/>
          <p:nvPr/>
        </p:nvSpPr>
        <p:spPr>
          <a:xfrm>
            <a:off x="4665133" y="4580466"/>
            <a:ext cx="2591758" cy="999067"/>
          </a:xfrm>
          <a:prstGeom prst="roundRect">
            <a:avLst/>
          </a:prstGeom>
          <a:solidFill>
            <a:schemeClr val="bg2">
              <a:lumMod val="9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s-CL" dirty="0">
                <a:solidFill>
                  <a:schemeClr val="tx1"/>
                </a:solidFill>
              </a:rPr>
              <a:t>     SU HELEN SCHMIDT</a:t>
            </a:r>
          </a:p>
        </p:txBody>
      </p:sp>
      <p:sp>
        <p:nvSpPr>
          <p:cNvPr id="4" name="Rectángulo: esquinas redondeadas 3">
            <a:extLst>
              <a:ext uri="{FF2B5EF4-FFF2-40B4-BE49-F238E27FC236}">
                <a16:creationId xmlns:a16="http://schemas.microsoft.com/office/drawing/2014/main" id="{94A635CC-8C47-33F5-753D-E1F67E64BECC}"/>
              </a:ext>
            </a:extLst>
          </p:cNvPr>
          <p:cNvSpPr/>
          <p:nvPr/>
        </p:nvSpPr>
        <p:spPr>
          <a:xfrm>
            <a:off x="3238950" y="1391607"/>
            <a:ext cx="5134583" cy="1502578"/>
          </a:xfrm>
          <a:prstGeom prst="roundRect">
            <a:avLst/>
          </a:prstGeom>
          <a:solidFill>
            <a:schemeClr val="bg2">
              <a:lumMod val="9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s-CL" sz="3600" b="1" dirty="0">
                <a:solidFill>
                  <a:schemeClr val="tx1"/>
                </a:solidFill>
              </a:rPr>
              <a:t>             Integrantes</a:t>
            </a:r>
          </a:p>
        </p:txBody>
      </p:sp>
    </p:spTree>
    <p:extLst>
      <p:ext uri="{BB962C8B-B14F-4D97-AF65-F5344CB8AC3E}">
        <p14:creationId xmlns:p14="http://schemas.microsoft.com/office/powerpoint/2010/main" val="24368159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130849"/>
            <a:ext cx="12191999" cy="646331"/>
          </a:xfrm>
          <a:prstGeom prst="rect">
            <a:avLst/>
          </a:prstGeom>
          <a:noFill/>
        </p:spPr>
        <p:txBody>
          <a:bodyPr wrap="square" rtlCol="0">
            <a:spAutoFit/>
          </a:bodyPr>
          <a:lstStyle/>
          <a:p>
            <a:pPr algn="ctr"/>
            <a:r>
              <a:rPr lang="es-MX" sz="3600" dirty="0"/>
              <a:t>DESCRIPCIÓN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5CB288BD-84B1-DF16-6004-32D5F8A61FF7}"/>
              </a:ext>
            </a:extLst>
          </p:cNvPr>
          <p:cNvSpPr/>
          <p:nvPr/>
        </p:nvSpPr>
        <p:spPr>
          <a:xfrm>
            <a:off x="714909" y="2169769"/>
            <a:ext cx="4348705" cy="4092601"/>
          </a:xfrm>
          <a:prstGeom prst="roundRect">
            <a:avLst>
              <a:gd name="adj" fmla="val 10901"/>
            </a:avLst>
          </a:prstGeom>
          <a:solidFill>
            <a:schemeClr val="bg1">
              <a:lumMod val="85000"/>
            </a:schemeClr>
          </a:solid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dirty="0"/>
              <a:t>Problema</a:t>
            </a:r>
          </a:p>
          <a:p>
            <a:pPr lvl="0" algn="ctr"/>
            <a:endParaRPr lang="es-CL" sz="1600" dirty="0"/>
          </a:p>
          <a:p>
            <a:pPr lvl="0" algn="ctr"/>
            <a:r>
              <a:rPr lang="es-ES" sz="1600" dirty="0"/>
              <a:t>Actualmente, los padres no tienen acceso a la ubicación en tiempo real de los furgones escolares, lo que genera incertidumbre sobre si sus hijos llegarán seguros al colegio o si algo ha sucedido durante el trayecto. Además, la falta de transparencia sobre el conductor y el estado del vehículo aumenta la preocupación. Los padres no tienen información clara sobre si el conductor cumple con los requisitos necesarios para trabajar con niños ni sobre el mantenimiento del furgón, lo que incrementa la inseguridad.</a:t>
            </a:r>
            <a:endParaRPr lang="es-CL" sz="1600" u="sng" dirty="0"/>
          </a:p>
        </p:txBody>
      </p:sp>
      <p:sp>
        <p:nvSpPr>
          <p:cNvPr id="4" name="Rectángulo: esquinas redondeadas 3">
            <a:extLst>
              <a:ext uri="{FF2B5EF4-FFF2-40B4-BE49-F238E27FC236}">
                <a16:creationId xmlns:a16="http://schemas.microsoft.com/office/drawing/2014/main" id="{DDC84C5C-77A0-B2A2-F0BB-8A7713B865EA}"/>
              </a:ext>
            </a:extLst>
          </p:cNvPr>
          <p:cNvSpPr/>
          <p:nvPr/>
        </p:nvSpPr>
        <p:spPr>
          <a:xfrm>
            <a:off x="6912079" y="2177325"/>
            <a:ext cx="4348705" cy="4092601"/>
          </a:xfrm>
          <a:prstGeom prst="roundRect">
            <a:avLst>
              <a:gd name="adj" fmla="val 10901"/>
            </a:avLst>
          </a:prstGeom>
          <a:solidFill>
            <a:schemeClr val="bg1">
              <a:lumMod val="85000"/>
            </a:schemeClr>
          </a:solid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dirty="0"/>
              <a:t>Propuesta de solución</a:t>
            </a:r>
          </a:p>
          <a:p>
            <a:pPr lvl="0" algn="ctr"/>
            <a:endParaRPr lang="es-MX" sz="1600" u="sng" dirty="0"/>
          </a:p>
          <a:p>
            <a:pPr lvl="0" algn="ctr"/>
            <a:endParaRPr lang="es-MX" sz="1600" u="sng" dirty="0"/>
          </a:p>
          <a:p>
            <a:pPr algn="just"/>
            <a:r>
              <a:rPr lang="es-CL" sz="1600" dirty="0"/>
              <a:t>Desarrollar una pagina web </a:t>
            </a:r>
            <a:r>
              <a:rPr lang="es-ES" sz="1600" dirty="0"/>
              <a:t>que permita a los padres seguir en tiempo real la ubicación del furgón escolar y garantiza la seguridad de sus hijos. Además, brinda información transparente sobre los conductores, como su formación, documentación y el estado del vehículo, asegurando que los niños sean transportados de forma segura y confiable.</a:t>
            </a:r>
          </a:p>
          <a:p>
            <a:pPr lvl="0" algn="just"/>
            <a:endParaRPr lang="es-CL" sz="1800" dirty="0"/>
          </a:p>
        </p:txBody>
      </p:sp>
      <p:sp>
        <p:nvSpPr>
          <p:cNvPr id="8" name="Flecha: a la derecha 7">
            <a:extLst>
              <a:ext uri="{FF2B5EF4-FFF2-40B4-BE49-F238E27FC236}">
                <a16:creationId xmlns:a16="http://schemas.microsoft.com/office/drawing/2014/main" id="{E4B09E7F-FBE6-31BF-0C0F-DD32DBE05724}"/>
              </a:ext>
            </a:extLst>
          </p:cNvPr>
          <p:cNvSpPr/>
          <p:nvPr/>
        </p:nvSpPr>
        <p:spPr>
          <a:xfrm>
            <a:off x="5456903" y="3736258"/>
            <a:ext cx="1140542" cy="757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75730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08D4A171-2FE3-5173-34E6-9DC3D74E7376}"/>
              </a:ext>
            </a:extLst>
          </p:cNvPr>
          <p:cNvSpPr/>
          <p:nvPr/>
        </p:nvSpPr>
        <p:spPr>
          <a:xfrm>
            <a:off x="495982" y="1253072"/>
            <a:ext cx="4346951" cy="5008232"/>
          </a:xfrm>
          <a:prstGeom prst="roundRect">
            <a:avLst/>
          </a:prstGeom>
          <a:solidFill>
            <a:schemeClr val="bg1">
              <a:lumMod val="8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a:p>
            <a:pPr algn="ctr"/>
            <a:r>
              <a:rPr lang="es-ES" sz="3200" dirty="0"/>
              <a:t>Objetivo general </a:t>
            </a:r>
          </a:p>
          <a:p>
            <a:pPr algn="ctr"/>
            <a:endParaRPr lang="es-ES" dirty="0"/>
          </a:p>
          <a:p>
            <a:pPr algn="ctr"/>
            <a:endParaRPr lang="es-ES" dirty="0"/>
          </a:p>
          <a:p>
            <a:pPr algn="ctr"/>
            <a:endParaRPr lang="es-ES" dirty="0"/>
          </a:p>
          <a:p>
            <a:pPr algn="ctr"/>
            <a:r>
              <a:rPr lang="es-ES" dirty="0"/>
              <a:t>Desarrollar una aplicación web para el seguimiento en tiempo real de furgones escolares, mejorando la seguridad, la comunicación y la transparencia del servicio para padres y conductores.</a:t>
            </a:r>
            <a:endParaRPr lang="es-CL" dirty="0"/>
          </a:p>
        </p:txBody>
      </p:sp>
      <p:sp>
        <p:nvSpPr>
          <p:cNvPr id="4" name="Rectángulo: esquinas redondeadas 3">
            <a:extLst>
              <a:ext uri="{FF2B5EF4-FFF2-40B4-BE49-F238E27FC236}">
                <a16:creationId xmlns:a16="http://schemas.microsoft.com/office/drawing/2014/main" id="{7E63425F-86F4-531E-E0F5-7A349604A51E}"/>
              </a:ext>
            </a:extLst>
          </p:cNvPr>
          <p:cNvSpPr/>
          <p:nvPr/>
        </p:nvSpPr>
        <p:spPr>
          <a:xfrm>
            <a:off x="5232400" y="1253073"/>
            <a:ext cx="6578761" cy="5008234"/>
          </a:xfrm>
          <a:prstGeom prst="roundRect">
            <a:avLst/>
          </a:prstGeom>
          <a:solidFill>
            <a:schemeClr val="bg1">
              <a:lumMod val="8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endParaRPr lang="es-ES" dirty="0"/>
          </a:p>
          <a:p>
            <a:endParaRPr lang="es-ES" dirty="0"/>
          </a:p>
          <a:p>
            <a:r>
              <a:rPr lang="es-ES" sz="3200" dirty="0"/>
              <a:t>               Objetivos específicos </a:t>
            </a:r>
          </a:p>
          <a:p>
            <a:endParaRPr lang="es-ES" dirty="0"/>
          </a:p>
          <a:p>
            <a:endParaRPr lang="es-ES" dirty="0"/>
          </a:p>
          <a:p>
            <a:endParaRPr lang="es-ES" dirty="0"/>
          </a:p>
          <a:p>
            <a:r>
              <a:rPr lang="es-ES" dirty="0"/>
              <a:t>Mejorar la seguridad de los alumnos, permitiendo a los padres ver en tiempo real la ubicación del furgón.</a:t>
            </a:r>
          </a:p>
          <a:p>
            <a:r>
              <a:rPr lang="es-ES" dirty="0"/>
              <a:t>Facilitar la comunicación entre padres y conductores .</a:t>
            </a:r>
          </a:p>
          <a:p>
            <a:r>
              <a:rPr lang="es-ES" dirty="0"/>
              <a:t>Aumentar la transparencia del servicio, mostrando a los padres el historial de viajes y rutas.</a:t>
            </a:r>
          </a:p>
          <a:p>
            <a:r>
              <a:rPr lang="es-ES" dirty="0"/>
              <a:t>Asegurar que los conductores cumplan con todos los requisitos legales y de seguridad.</a:t>
            </a:r>
          </a:p>
          <a:p>
            <a:pPr algn="ctr"/>
            <a:endParaRPr lang="es-CL" dirty="0"/>
          </a:p>
        </p:txBody>
      </p:sp>
    </p:spTree>
    <p:extLst>
      <p:ext uri="{BB962C8B-B14F-4D97-AF65-F5344CB8AC3E}">
        <p14:creationId xmlns:p14="http://schemas.microsoft.com/office/powerpoint/2010/main" val="2717669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Rectángulo: esquinas redondeadas 3">
            <a:extLst>
              <a:ext uri="{FF2B5EF4-FFF2-40B4-BE49-F238E27FC236}">
                <a16:creationId xmlns:a16="http://schemas.microsoft.com/office/drawing/2014/main" id="{C2CE8ED8-FC24-BDD8-D04A-C0FE8F0A2112}"/>
              </a:ext>
            </a:extLst>
          </p:cNvPr>
          <p:cNvSpPr/>
          <p:nvPr/>
        </p:nvSpPr>
        <p:spPr>
          <a:xfrm>
            <a:off x="558800" y="2119519"/>
            <a:ext cx="4953000" cy="3928533"/>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600" dirty="0">
                <a:solidFill>
                  <a:schemeClr val="tx1"/>
                </a:solidFill>
              </a:rPr>
              <a:t>Alcance</a:t>
            </a:r>
            <a:r>
              <a:rPr lang="es-ES" dirty="0">
                <a:solidFill>
                  <a:schemeClr val="tx1"/>
                </a:solidFill>
              </a:rPr>
              <a:t> </a:t>
            </a:r>
          </a:p>
          <a:p>
            <a:pPr algn="ctr"/>
            <a:endParaRPr lang="es-ES" dirty="0">
              <a:solidFill>
                <a:schemeClr val="tx1"/>
              </a:solidFill>
            </a:endParaRPr>
          </a:p>
          <a:p>
            <a:pPr algn="ctr"/>
            <a:endParaRPr lang="es-ES" dirty="0">
              <a:solidFill>
                <a:schemeClr val="tx1"/>
              </a:solidFill>
            </a:endParaRPr>
          </a:p>
          <a:p>
            <a:pPr algn="ctr"/>
            <a:r>
              <a:rPr lang="es-ES" dirty="0">
                <a:solidFill>
                  <a:schemeClr val="tx1"/>
                </a:solidFill>
              </a:rPr>
              <a:t>Este proyecto optimizará la experiencia del transporte escolar, permitiendo a los apoderados acceder a información detallada sobre el conductor y el vehículo, seguir el trayecto en tiempo real. Además, facilitará una comunicación directa entre apoderados y conductores, asegurando seguridad, confianza y tranquilidad para las familias.</a:t>
            </a:r>
            <a:endParaRPr lang="es-MX" dirty="0">
              <a:solidFill>
                <a:schemeClr val="tx1"/>
              </a:solidFill>
            </a:endParaRPr>
          </a:p>
          <a:p>
            <a:pPr algn="ctr"/>
            <a:endParaRPr lang="es-CL" dirty="0"/>
          </a:p>
        </p:txBody>
      </p:sp>
      <p:sp>
        <p:nvSpPr>
          <p:cNvPr id="5" name="Rectángulo: esquinas redondeadas 4">
            <a:extLst>
              <a:ext uri="{FF2B5EF4-FFF2-40B4-BE49-F238E27FC236}">
                <a16:creationId xmlns:a16="http://schemas.microsoft.com/office/drawing/2014/main" id="{91975248-807E-14F5-EFBB-9C6B24156071}"/>
              </a:ext>
            </a:extLst>
          </p:cNvPr>
          <p:cNvSpPr/>
          <p:nvPr/>
        </p:nvSpPr>
        <p:spPr>
          <a:xfrm>
            <a:off x="5926667" y="2089056"/>
            <a:ext cx="6146800" cy="3993414"/>
          </a:xfrm>
          <a:prstGeom prst="roundRect">
            <a:avLst/>
          </a:prstGeom>
          <a:solidFill>
            <a:schemeClr val="bg1">
              <a:lumMod val="85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600" dirty="0">
                <a:solidFill>
                  <a:schemeClr val="tx1"/>
                </a:solidFill>
              </a:rPr>
              <a:t>Limitaciones del proyecto </a:t>
            </a:r>
          </a:p>
          <a:p>
            <a:pPr algn="ctr"/>
            <a:endParaRPr lang="es-ES" dirty="0">
              <a:solidFill>
                <a:schemeClr val="tx1"/>
              </a:solidFill>
            </a:endParaRPr>
          </a:p>
          <a:p>
            <a:pPr algn="ctr"/>
            <a:endParaRPr lang="es-ES" sz="1800" dirty="0">
              <a:solidFill>
                <a:schemeClr val="tx1"/>
              </a:solidFill>
            </a:endParaRPr>
          </a:p>
          <a:p>
            <a:pPr algn="ctr"/>
            <a:r>
              <a:rPr lang="es-ES" sz="1800" dirty="0">
                <a:solidFill>
                  <a:schemeClr val="tx1"/>
                </a:solidFill>
              </a:rPr>
              <a:t>El principal desafío del proyecto es el tiempo limitado para completarlo. Esto puede hacer que algunas funcionalidades no se desarrollen en su totalidad o que se deba simplificar algunas ideas. Además, si surgen imprevistos o problemas durante el desarrollo, puede ser necesario ajustar el calendario para cumplir con los plazos establecidos. En resumen, el tiempo disponible puede afectar lo que se puede hacer y cómo se realiza el proyecto.</a:t>
            </a:r>
          </a:p>
          <a:p>
            <a:pPr algn="ctr"/>
            <a:endParaRPr lang="es-CL" dirty="0"/>
          </a:p>
        </p:txBody>
      </p:sp>
    </p:spTree>
    <p:extLst>
      <p:ext uri="{BB962C8B-B14F-4D97-AF65-F5344CB8AC3E}">
        <p14:creationId xmlns:p14="http://schemas.microsoft.com/office/powerpoint/2010/main" val="32999564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Rectángulo: esquinas redondeadas 3">
            <a:extLst>
              <a:ext uri="{FF2B5EF4-FFF2-40B4-BE49-F238E27FC236}">
                <a16:creationId xmlns:a16="http://schemas.microsoft.com/office/drawing/2014/main" id="{1493B24D-1458-DB04-7FB4-ACDB1F582ECA}"/>
              </a:ext>
            </a:extLst>
          </p:cNvPr>
          <p:cNvSpPr/>
          <p:nvPr/>
        </p:nvSpPr>
        <p:spPr>
          <a:xfrm>
            <a:off x="495982" y="2218266"/>
            <a:ext cx="11230351" cy="4043037"/>
          </a:xfrm>
          <a:prstGeom prst="roundRect">
            <a:avLst/>
          </a:prstGeom>
          <a:solidFill>
            <a:schemeClr val="bg1">
              <a:lumMod val="8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sz="4000" dirty="0"/>
              <a:t>Metodología </a:t>
            </a:r>
            <a:endParaRPr lang="es-ES" dirty="0"/>
          </a:p>
          <a:p>
            <a:pPr algn="ctr"/>
            <a:endParaRPr lang="es-ES" dirty="0"/>
          </a:p>
          <a:p>
            <a:pPr algn="ctr"/>
            <a:endParaRPr lang="es-ES" dirty="0"/>
          </a:p>
          <a:p>
            <a:pPr algn="ctr"/>
            <a:r>
              <a:rPr lang="es-ES" dirty="0"/>
              <a:t>Se eligió </a:t>
            </a:r>
            <a:r>
              <a:rPr lang="es-ES" b="1" dirty="0"/>
              <a:t>Scrum</a:t>
            </a:r>
            <a:r>
              <a:rPr lang="es-ES" dirty="0"/>
              <a:t> porque es una metodología que permite trabajar de manera organizada y flexible. Al dividir el proyecto en ciclos cortos, llamados </a:t>
            </a:r>
            <a:r>
              <a:rPr lang="es-ES" dirty="0" err="1"/>
              <a:t>sprints</a:t>
            </a:r>
            <a:r>
              <a:rPr lang="es-ES" dirty="0"/>
              <a:t>, se puede evaluar el progreso de forma regular y hacer ajustes si es necesario. Esto ayuda a adaptarse rápidamente a cualquier cambio durante el desarrollo. Además, al final de cada sprint se entregan resultados funcionales, lo que facilita identificar problemas a tiempo y reducir riesgos en el proyecto.</a:t>
            </a:r>
          </a:p>
        </p:txBody>
      </p:sp>
    </p:spTree>
    <p:extLst>
      <p:ext uri="{BB962C8B-B14F-4D97-AF65-F5344CB8AC3E}">
        <p14:creationId xmlns:p14="http://schemas.microsoft.com/office/powerpoint/2010/main" val="39641997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F81CCDF4-740A-EC42-99ED-A29DAAC61247}"/>
              </a:ext>
            </a:extLst>
          </p:cNvPr>
          <p:cNvSpPr txBox="1"/>
          <p:nvPr/>
        </p:nvSpPr>
        <p:spPr>
          <a:xfrm>
            <a:off x="5791885" y="992902"/>
            <a:ext cx="2980267" cy="369332"/>
          </a:xfrm>
          <a:prstGeom prst="rect">
            <a:avLst/>
          </a:prstGeom>
          <a:noFill/>
        </p:spPr>
        <p:txBody>
          <a:bodyPr wrap="square" rtlCol="0">
            <a:spAutoFit/>
          </a:bodyPr>
          <a:lstStyle/>
          <a:p>
            <a:r>
              <a:rPr lang="es-CL" dirty="0"/>
              <a:t>Cronograma </a:t>
            </a:r>
          </a:p>
        </p:txBody>
      </p:sp>
      <p:graphicFrame>
        <p:nvGraphicFramePr>
          <p:cNvPr id="5" name="Objeto 4">
            <a:extLst>
              <a:ext uri="{FF2B5EF4-FFF2-40B4-BE49-F238E27FC236}">
                <a16:creationId xmlns:a16="http://schemas.microsoft.com/office/drawing/2014/main" id="{83C0B1DC-F624-DC34-1C96-891978F654A7}"/>
              </a:ext>
            </a:extLst>
          </p:cNvPr>
          <p:cNvGraphicFramePr>
            <a:graphicFrameLocks noChangeAspect="1"/>
          </p:cNvGraphicFramePr>
          <p:nvPr>
            <p:extLst>
              <p:ext uri="{D42A27DB-BD31-4B8C-83A1-F6EECF244321}">
                <p14:modId xmlns:p14="http://schemas.microsoft.com/office/powerpoint/2010/main" val="2285903470"/>
              </p:ext>
            </p:extLst>
          </p:nvPr>
        </p:nvGraphicFramePr>
        <p:xfrm>
          <a:off x="3278021" y="1955271"/>
          <a:ext cx="6880950" cy="2379662"/>
        </p:xfrm>
        <a:graphic>
          <a:graphicData uri="http://schemas.openxmlformats.org/presentationml/2006/ole">
            <mc:AlternateContent xmlns:mc="http://schemas.openxmlformats.org/markup-compatibility/2006">
              <mc:Choice xmlns:v="urn:schemas-microsoft-com:vml" Requires="v">
                <p:oleObj name="Objeto empaquetador del shell" showAsIcon="1" r:id="rId3" imgW="1524197" imgH="526962" progId="Package">
                  <p:embed/>
                </p:oleObj>
              </mc:Choice>
              <mc:Fallback>
                <p:oleObj name="Objeto empaquetador del shell" showAsIcon="1" r:id="rId3" imgW="1524197" imgH="526962" progId="Package">
                  <p:embed/>
                  <p:pic>
                    <p:nvPicPr>
                      <p:cNvPr id="0" name=""/>
                      <p:cNvPicPr/>
                      <p:nvPr/>
                    </p:nvPicPr>
                    <p:blipFill>
                      <a:blip r:embed="rId4"/>
                      <a:stretch>
                        <a:fillRect/>
                      </a:stretch>
                    </p:blipFill>
                    <p:spPr>
                      <a:xfrm>
                        <a:off x="3278021" y="1955271"/>
                        <a:ext cx="6880950" cy="2379662"/>
                      </a:xfrm>
                      <a:prstGeom prst="rect">
                        <a:avLst/>
                      </a:prstGeom>
                    </p:spPr>
                  </p:pic>
                </p:oleObj>
              </mc:Fallback>
            </mc:AlternateContent>
          </a:graphicData>
        </a:graphic>
      </p:graphicFrame>
    </p:spTree>
    <p:extLst>
      <p:ext uri="{BB962C8B-B14F-4D97-AF65-F5344CB8AC3E}">
        <p14:creationId xmlns:p14="http://schemas.microsoft.com/office/powerpoint/2010/main" val="332431338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1" y="899638"/>
            <a:ext cx="12191999" cy="646331"/>
          </a:xfrm>
          <a:prstGeom prst="rect">
            <a:avLst/>
          </a:prstGeom>
          <a:noFill/>
        </p:spPr>
        <p:txBody>
          <a:bodyPr wrap="square" rtlCol="0">
            <a:spAutoFit/>
          </a:bodyPr>
          <a:lstStyle/>
          <a:p>
            <a:pPr algn="ctr"/>
            <a:r>
              <a:rPr lang="es-MX" sz="3600" dirty="0"/>
              <a:t>Arquitectura del software</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5" name="Imagen 4" descr="Interfaz de usuario gráfica, Aplicación&#10;&#10;Descripción generada automáticamente">
            <a:extLst>
              <a:ext uri="{FF2B5EF4-FFF2-40B4-BE49-F238E27FC236}">
                <a16:creationId xmlns:a16="http://schemas.microsoft.com/office/drawing/2014/main" id="{3B94078C-FFBC-29CD-5B22-DA7837C52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33" y="1579301"/>
            <a:ext cx="9262533" cy="5071149"/>
          </a:xfrm>
          <a:prstGeom prst="rect">
            <a:avLst/>
          </a:prstGeom>
        </p:spPr>
      </p:pic>
    </p:spTree>
    <p:extLst>
      <p:ext uri="{BB962C8B-B14F-4D97-AF65-F5344CB8AC3E}">
        <p14:creationId xmlns:p14="http://schemas.microsoft.com/office/powerpoint/2010/main" val="189049146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26120" y="277060"/>
            <a:ext cx="12191999" cy="646331"/>
          </a:xfrm>
          <a:prstGeom prst="rect">
            <a:avLst/>
          </a:prstGeom>
          <a:noFill/>
        </p:spPr>
        <p:txBody>
          <a:bodyPr wrap="square" rtlCol="0">
            <a:spAutoFit/>
          </a:bodyPr>
          <a:lstStyle/>
          <a:p>
            <a:pPr algn="ctr"/>
            <a:r>
              <a:rPr lang="es-MX" sz="3600" dirty="0"/>
              <a:t>Modelo de datos</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3" name="Imagen 2" descr="Diagrama&#10;&#10;Descripción generada automáticamente">
            <a:extLst>
              <a:ext uri="{FF2B5EF4-FFF2-40B4-BE49-F238E27FC236}">
                <a16:creationId xmlns:a16="http://schemas.microsoft.com/office/drawing/2014/main" id="{0EBCAAB0-5279-B382-68CC-11B7EDD50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419" y="1219227"/>
            <a:ext cx="8915400" cy="5005743"/>
          </a:xfrm>
          <a:prstGeom prst="rect">
            <a:avLst/>
          </a:prstGeom>
        </p:spPr>
      </p:pic>
    </p:spTree>
    <p:extLst>
      <p:ext uri="{BB962C8B-B14F-4D97-AF65-F5344CB8AC3E}">
        <p14:creationId xmlns:p14="http://schemas.microsoft.com/office/powerpoint/2010/main" val="2752457618"/>
      </p:ext>
    </p:extLst>
  </p:cSld>
  <p:clrMapOvr>
    <a:masterClrMapping/>
  </p:clrMapOvr>
  <p:transition spd="slow">
    <p:wipe/>
  </p:transition>
</p:sld>
</file>

<file path=ppt/theme/theme1.xml><?xml version="1.0" encoding="utf-8"?>
<a:theme xmlns:a="http://schemas.openxmlformats.org/drawingml/2006/main" name="Office 2013 - Tema de 2022">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2013 - Tema de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Tema de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1404</TotalTime>
  <Words>738</Words>
  <Application>Microsoft Office PowerPoint</Application>
  <PresentationFormat>Panorámica</PresentationFormat>
  <Paragraphs>108</Paragraphs>
  <Slides>14</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Office 2013 - Tema de 2022</vt:lpstr>
      <vt:lpstr>Paquete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lastModifiedBy>SU HELEN SCHMIDT CISTERNAS</cp:lastModifiedBy>
  <cp:revision>2</cp:revision>
  <dcterms:created xsi:type="dcterms:W3CDTF">2023-10-28T21:12:11Z</dcterms:created>
  <dcterms:modified xsi:type="dcterms:W3CDTF">2024-11-16T23:07:04Z</dcterms:modified>
</cp:coreProperties>
</file>