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280386"/>
          <c:y val="0.0876323"/>
          <c:w val="0.662721"/>
          <c:h val="0.731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VyOS</c:v>
                </c:pt>
              </c:strCache>
            </c:strRef>
          </c:tx>
          <c:spPr>
            <a:solidFill>
              <a:srgbClr val="4F81BD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L2TP/IPsec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69.700000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SoftEther VPN</c:v>
                </c:pt>
              </c:strCache>
            </c:strRef>
          </c:tx>
          <c:spPr>
            <a:solidFill>
              <a:srgbClr val="C0504D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/>
                </a: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L2TP/IPsec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142.000000</c:v>
                </c:pt>
              </c:numCache>
            </c:numRef>
          </c:val>
        </c:ser>
        <c:gapWidth val="150"/>
        <c:overlap val="0"/>
        <c:axId val="0"/>
        <c:axId val="1"/>
      </c:barChart>
      <c:catAx>
        <c:axId val="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>iperf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>Mbps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0"/>
        <c:crosses val="autoZero"/>
        <c:crossBetween val="between"/>
        <c:majorUnit val="37.5"/>
        <c:minorUnit val="18.75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249741"/>
          <c:y val="0.005"/>
          <c:w val="0.750259"/>
          <c:h val="0.067763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800" u="none">
              <a:solidFill>
                <a:srgbClr val="000000"/>
              </a:solidFill>
              <a:effectLst/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291422"/>
          <c:y val="0.0780155"/>
          <c:w val="0.581511"/>
          <c:h val="0.7406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 idx="0">
                  <c:v>Download</c:v>
                </c:pt>
              </c:strCache>
            </c:strRef>
          </c:tx>
          <c:spPr>
            <a:solidFill>
              <a:srgbClr val="4F81BD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Relay</c:v>
                </c:pt>
                <c:pt idx="1">
                  <c:v>Directly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155.050000</c:v>
                </c:pt>
                <c:pt idx="1">
                  <c:v>290.790000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Upload</c:v>
                </c:pt>
              </c:strCache>
            </c:strRef>
          </c:tx>
          <c:spPr>
            <a:solidFill>
              <a:srgbClr val="C0504D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Relay</c:v>
                </c:pt>
                <c:pt idx="1">
                  <c:v>Directly</c:v>
                </c:pt>
              </c:strCache>
            </c:strRef>
          </c:cat>
          <c:val>
            <c:numRef>
              <c:f>Sheet1!$B$3:$C$3</c:f>
              <c:numCache>
                <c:ptCount val="2"/>
                <c:pt idx="0">
                  <c:v>398.110000</c:v>
                </c:pt>
                <c:pt idx="1">
                  <c:v>746.650000</c:v>
                </c:pt>
              </c:numCache>
            </c:numRef>
          </c:val>
        </c:ser>
        <c:gapWidth val="150"/>
        <c:overlap val="100"/>
        <c:axId val="0"/>
        <c:axId val="1"/>
      </c:barChart>
      <c:catAx>
        <c:axId val="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>SSL-VPN Throughput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1800" u="none">
                    <a:solidFill>
                      <a:srgbClr val="000000"/>
                    </a:solidFill>
                    <a:effectLst/>
                    <a:latin typeface="Arial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effectLst/>
                    <a:latin typeface="Arial"/>
                  </a:rPr>
                  <a:t>Mbps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800" u="none">
                <a:solidFill>
                  <a:srgbClr val="000000"/>
                </a:solidFill>
                <a:effectLst/>
                <a:latin typeface="Arial"/>
              </a:defRPr>
            </a:pPr>
          </a:p>
        </c:txPr>
        <c:crossAx val="0"/>
        <c:crosses val="autoZero"/>
        <c:crossBetween val="between"/>
        <c:majorUnit val="300"/>
        <c:minorUnit val="150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208848"/>
          <c:y val="0.005"/>
          <c:w val="0.791152"/>
          <c:h val="0.06802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800" u="none">
              <a:solidFill>
                <a:srgbClr val="000000"/>
              </a:solidFill>
              <a:effectLst/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2.png" descr="2010-3-26 下午 03-54-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956014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cap="none" sz="1800"/>
            </a:pPr>
            <a:r>
              <a:rPr cap="all" sz="40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motherpiece_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9525" y="6238875"/>
            <a:ext cx="1514475" cy="619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2010-3-26 下午 03-54-4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956015" cy="178592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67543" y="6431763"/>
            <a:ext cx="2133601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algn="ctr">
        <a:defRPr sz="4400">
          <a:latin typeface="Arial"/>
          <a:ea typeface="Arial"/>
          <a:cs typeface="Arial"/>
          <a:sym typeface="Arial"/>
        </a:defRPr>
      </a:lvl6pPr>
      <a:lvl7pPr algn="ctr">
        <a:defRPr sz="4400">
          <a:latin typeface="Arial"/>
          <a:ea typeface="Arial"/>
          <a:cs typeface="Arial"/>
          <a:sym typeface="Arial"/>
        </a:defRPr>
      </a:lvl7pPr>
      <a:lvl8pPr algn="ctr">
        <a:defRPr sz="4400">
          <a:latin typeface="Arial"/>
          <a:ea typeface="Arial"/>
          <a:cs typeface="Arial"/>
          <a:sym typeface="Arial"/>
        </a:defRPr>
      </a:lvl8pPr>
      <a:lvl9pPr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SzPct val="100000"/>
        <a:buFont typeface="Arial"/>
        <a:buChar char="–"/>
        <a:defRPr sz="2800"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3pPr>
      <a:lvl4pPr marL="1727200" indent="-355600">
        <a:spcBef>
          <a:spcPts val="600"/>
        </a:spcBef>
        <a:buSzPct val="100000"/>
        <a:buFont typeface="Arial"/>
        <a:buChar char="–"/>
        <a:defRPr sz="2800">
          <a:latin typeface="Arial"/>
          <a:ea typeface="Arial"/>
          <a:cs typeface="Arial"/>
          <a:sym typeface="Arial"/>
        </a:defRPr>
      </a:lvl4pPr>
      <a:lvl5pPr marL="2228850" indent="-400050">
        <a:spcBef>
          <a:spcPts val="600"/>
        </a:spcBef>
        <a:buSzPct val="100000"/>
        <a:buFont typeface="Arial"/>
        <a:buChar char="»"/>
        <a:defRPr sz="2800">
          <a:latin typeface="Arial"/>
          <a:ea typeface="Arial"/>
          <a:cs typeface="Arial"/>
          <a:sym typeface="Arial"/>
        </a:defRPr>
      </a:lvl5pPr>
      <a:lvl6pPr marL="26060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6pPr>
      <a:lvl7pPr marL="3063239" indent="-320039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7pPr>
      <a:lvl8pPr marL="35204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8pPr>
      <a:lvl9pPr marL="3977640" indent="-320040">
        <a:spcBef>
          <a:spcPts val="6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1pPr>
      <a:lvl2pPr indent="4572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2pPr>
      <a:lvl3pPr indent="9144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3pPr>
      <a:lvl4pPr indent="13716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4pPr>
      <a:lvl5pPr indent="18288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5pPr>
      <a:lvl6pPr indent="22860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6pPr>
      <a:lvl7pPr indent="27432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7pPr>
      <a:lvl8pPr indent="32004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8pPr>
      <a:lvl9pPr indent="3657600">
        <a:defRPr sz="1200">
          <a:solidFill>
            <a:schemeClr val="tx1"/>
          </a:solidFill>
          <a:latin typeface="+mn-lt"/>
          <a:ea typeface="+mn-ea"/>
          <a:cs typeface="+mn-cs"/>
          <a:sym typeface="Arial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igitalocean.com/community/tutorials/how-to-setup-a-multi-protocol-vpn-server-using-softether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SoftEther VPN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報告者：蘇己盛</a:t>
            </a:r>
            <a:endParaRPr sz="28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日期：2014/07/01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OpenVPN vs. SoftEther VPN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40" name="comparison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571500"/>
            <a:ext cx="7581900" cy="612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Implementation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44" name="1.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228" y="1642684"/>
            <a:ext cx="7071544" cy="5125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Installation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https://www.digitalocean.com/community/tutorials/how-to-setup-a-multi-protocol-vpn-server-using-softether</a:t>
            </a:r>
            <a:endParaRPr sz="2800"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Performance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52" name="1.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3054"/>
            <a:ext cx="9144000" cy="523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Benchmark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graphicFrame>
        <p:nvGraphicFramePr>
          <p:cNvPr id="156" name="Chart 156"/>
          <p:cNvGraphicFramePr/>
          <p:nvPr/>
        </p:nvGraphicFramePr>
        <p:xfrm>
          <a:off x="326485" y="1526381"/>
          <a:ext cx="4229593" cy="46906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57" name="Chart 157"/>
          <p:cNvGraphicFramePr/>
          <p:nvPr/>
        </p:nvGraphicFramePr>
        <p:xfrm>
          <a:off x="4572574" y="1541710"/>
          <a:ext cx="3909697" cy="466896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Future work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Compare SSL-VPN with OpenVPN</a:t>
            </a:r>
            <a:endParaRPr sz="3200"/>
          </a:p>
          <a:p>
            <a:pPr lvl="0" marL="342899" indent="-342899">
              <a:defRPr sz="1800"/>
            </a:pPr>
            <a:endParaRPr sz="800"/>
          </a:p>
          <a:p>
            <a:pPr lvl="0">
              <a:defRPr sz="1800"/>
            </a:pPr>
            <a:r>
              <a:rPr sz="3200"/>
              <a:t>Compare SSL-VPN with VXLAN</a:t>
            </a:r>
            <a:endParaRPr sz="3200"/>
          </a:p>
          <a:p>
            <a:pPr lvl="0">
              <a:defRPr sz="1800"/>
            </a:pPr>
            <a:endParaRPr sz="800"/>
          </a:p>
          <a:p>
            <a:pPr lvl="0">
              <a:defRPr sz="1800"/>
            </a:pPr>
            <a:r>
              <a:rPr sz="3200"/>
              <a:t>Compare SSL-VPN with GRE</a:t>
            </a:r>
            <a:endParaRPr sz="3200"/>
          </a:p>
          <a:p>
            <a:pPr lvl="0">
              <a:defRPr sz="1800"/>
            </a:pPr>
            <a:endParaRPr sz="800"/>
          </a:p>
          <a:p>
            <a:pPr lvl="0">
              <a:defRPr sz="1800"/>
            </a:pPr>
            <a:r>
              <a:rPr sz="3200"/>
              <a:t>Pass through NATs and firewalls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Outline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Inroduction</a:t>
            </a:r>
            <a:endParaRPr sz="3200"/>
          </a:p>
          <a:p>
            <a:pPr lvl="0">
              <a:defRPr sz="1800"/>
            </a:pPr>
            <a:r>
              <a:rPr sz="3200"/>
              <a:t>SoftEther VPN</a:t>
            </a:r>
            <a:endParaRPr sz="3200"/>
          </a:p>
          <a:p>
            <a:pPr lvl="0">
              <a:defRPr sz="1800"/>
            </a:pPr>
            <a:r>
              <a:rPr sz="3200"/>
              <a:t>Features of SoftEther VPN</a:t>
            </a:r>
            <a:endParaRPr sz="3200"/>
          </a:p>
          <a:p>
            <a:pPr lvl="0">
              <a:defRPr sz="1800"/>
            </a:pPr>
            <a:r>
              <a:rPr sz="3200"/>
              <a:t>Architecture of SoftEther VPN</a:t>
            </a:r>
            <a:endParaRPr sz="3200"/>
          </a:p>
          <a:p>
            <a:pPr lvl="0">
              <a:defRPr sz="1800"/>
            </a:pPr>
            <a:r>
              <a:rPr sz="3200"/>
              <a:t>OpenVPN vs. SoftEther VPN</a:t>
            </a:r>
            <a:endParaRPr sz="3200"/>
          </a:p>
          <a:p>
            <a:pPr lvl="0">
              <a:defRPr sz="1800"/>
            </a:pPr>
            <a:r>
              <a:rPr sz="3200"/>
              <a:t>Installation</a:t>
            </a:r>
            <a:endParaRPr sz="3200"/>
          </a:p>
          <a:p>
            <a:pPr lvl="0">
              <a:defRPr sz="1800"/>
            </a:pPr>
            <a:r>
              <a:rPr sz="3200"/>
              <a:t>Benchmark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200"/>
              <a:t>SoftEther VPN Project</a:t>
            </a:r>
            <a:endParaRPr b="1" sz="3200"/>
          </a:p>
          <a:p>
            <a:pPr lvl="1" marL="800100" indent="-342900">
              <a:buChar char="‣"/>
              <a:defRPr sz="1800"/>
            </a:pPr>
            <a:r>
              <a:rPr sz="2600"/>
              <a:t>Develops and distributes SoftEther VPN</a:t>
            </a:r>
            <a:endParaRPr sz="2600"/>
          </a:p>
          <a:p>
            <a:pPr lvl="1" marL="800100" indent="-342900">
              <a:buChar char="‣"/>
              <a:defRPr sz="1800"/>
            </a:pPr>
            <a:r>
              <a:rPr sz="2600"/>
              <a:t>An Open-Source Free Cross-platform Multi-protocol VPN Program</a:t>
            </a:r>
            <a:endParaRPr sz="2600"/>
          </a:p>
          <a:p>
            <a:pPr lvl="1" marL="800100" indent="-342900">
              <a:buChar char="‣"/>
              <a:defRPr sz="1800"/>
            </a:pPr>
            <a:r>
              <a:rPr sz="2600"/>
              <a:t>An academic project form University of Tsukuba</a:t>
            </a:r>
            <a:endParaRPr sz="2600"/>
          </a:p>
          <a:p>
            <a:pPr lvl="0">
              <a:defRPr sz="1800"/>
            </a:pPr>
            <a:r>
              <a:rPr b="1" sz="3200"/>
              <a:t>SoftEther VPN</a:t>
            </a:r>
            <a:endParaRPr b="1" sz="3200"/>
          </a:p>
          <a:p>
            <a:pPr lvl="1" marL="800100" indent="-342900">
              <a:buChar char="‣"/>
              <a:defRPr sz="1800"/>
            </a:pPr>
            <a:r>
              <a:rPr sz="2600"/>
              <a:t>"SoftEther" means "Software Ethernet”</a:t>
            </a:r>
            <a:endParaRPr sz="2600"/>
          </a:p>
          <a:p>
            <a:pPr lvl="1" marL="800100" indent="-342900">
              <a:buChar char="‣"/>
              <a:defRPr sz="1800"/>
            </a:pPr>
            <a:r>
              <a:rPr sz="2600"/>
              <a:t>any personal or commercial use for free charge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SoftEther VPN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200"/>
              <a:t>An alternative VPN server to existing VPN products</a:t>
            </a:r>
            <a:endParaRPr b="1" sz="3200"/>
          </a:p>
          <a:p>
            <a:pPr lvl="1" marL="800100" indent="-342900">
              <a:buChar char="‣"/>
              <a:defRPr sz="1800"/>
            </a:pPr>
            <a:r>
              <a:rPr sz="2600"/>
              <a:t>OpenVPN</a:t>
            </a:r>
            <a:endParaRPr sz="2600"/>
          </a:p>
          <a:p>
            <a:pPr lvl="1" marL="800100" indent="-342900">
              <a:buChar char="‣"/>
              <a:defRPr sz="1800"/>
            </a:pPr>
            <a:r>
              <a:rPr sz="2600"/>
              <a:t>IPsec</a:t>
            </a:r>
            <a:endParaRPr sz="2600"/>
          </a:p>
          <a:p>
            <a:pPr lvl="1" marL="800100" indent="-342900">
              <a:buChar char="‣"/>
              <a:defRPr sz="1800"/>
            </a:pPr>
            <a:r>
              <a:rPr sz="2600"/>
              <a:t>MS-SSTP</a:t>
            </a:r>
            <a:endParaRPr sz="2600"/>
          </a:p>
          <a:p>
            <a:pPr lvl="0" marL="278606" indent="-278606">
              <a:defRPr sz="1800"/>
            </a:pPr>
            <a:r>
              <a:rPr sz="3200"/>
              <a:t> </a:t>
            </a:r>
            <a:r>
              <a:rPr b="1" sz="3200"/>
              <a:t>Original strong SSL-VPN protocol </a:t>
            </a:r>
            <a:endParaRPr b="1" sz="3200"/>
          </a:p>
          <a:p>
            <a:pPr lvl="1" marL="879230" indent="-422030">
              <a:buChar char="‣"/>
              <a:defRPr sz="1800"/>
            </a:pPr>
            <a:r>
              <a:rPr sz="2600"/>
              <a:t>Ultra-optimized SSL-VPN Protocol</a:t>
            </a:r>
            <a:endParaRPr sz="2600"/>
          </a:p>
          <a:p>
            <a:pPr lvl="1" marL="879230" indent="-422030">
              <a:buChar char="‣"/>
              <a:defRPr sz="1800"/>
            </a:pPr>
            <a:r>
              <a:rPr sz="2600"/>
              <a:t>very fast throughput</a:t>
            </a:r>
            <a:endParaRPr sz="2600"/>
          </a:p>
          <a:p>
            <a:pPr lvl="1" marL="879230" indent="-422030">
              <a:buChar char="‣"/>
              <a:defRPr sz="1800"/>
            </a:pPr>
            <a:r>
              <a:rPr sz="2600"/>
              <a:t>low latency</a:t>
            </a:r>
            <a:endParaRPr sz="2600"/>
          </a:p>
          <a:p>
            <a:pPr lvl="1" marL="879230" indent="-422030">
              <a:buChar char="‣"/>
              <a:defRPr sz="1800"/>
            </a:pPr>
            <a:r>
              <a:rPr sz="2600">
                <a:solidFill>
                  <a:srgbClr val="C0504D"/>
                </a:solidFill>
              </a:rPr>
              <a:t>firewall resistance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9" name="1.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209550"/>
            <a:ext cx="6985000" cy="643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Features of SoftEther VPN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>
                <a:solidFill>
                  <a:srgbClr val="C0504D"/>
                </a:solidFill>
              </a:rPr>
              <a:t>Free and open-source software.</a:t>
            </a:r>
            <a:endParaRPr sz="1596">
              <a:solidFill>
                <a:srgbClr val="C0504D"/>
              </a:solidFill>
            </a:endParaRPr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Easy to establish both remote-access and site-to-site VPN.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>
                <a:solidFill>
                  <a:srgbClr val="C0504D"/>
                </a:solidFill>
              </a:rPr>
              <a:t>SSL-VPN Tunneling on HTTPS to pass through NATs and firewalls.</a:t>
            </a:r>
            <a:endParaRPr sz="1596">
              <a:solidFill>
                <a:srgbClr val="C0504D"/>
              </a:solidFill>
            </a:endParaRPr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Revolutionary VPN over ICMP and VPN over DNS features.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Resistance to highly-restricted firewall.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>
                <a:solidFill>
                  <a:srgbClr val="C0504D"/>
                </a:solidFill>
              </a:rPr>
              <a:t>Ethernet-bridging (L2) and IP-routing (L3) over VPN.</a:t>
            </a:r>
            <a:endParaRPr sz="1596">
              <a:solidFill>
                <a:srgbClr val="C0504D"/>
              </a:solidFill>
            </a:endParaRPr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Embedded dynamic-DNS and NAT-traversal so that no static nor fixed IP address is required.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AES 256-bit and RSA 4096-bit encryptions.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/>
              <a:t>Sufficient security features such as logging and firewall inner VPN tunnel.</a:t>
            </a:r>
            <a:endParaRPr sz="1596"/>
          </a:p>
          <a:p>
            <a:pPr lvl="0" marL="195452" indent="-195452" defTabSz="521208">
              <a:spcBef>
                <a:spcPts val="300"/>
              </a:spcBef>
              <a:defRPr sz="1800"/>
            </a:pPr>
            <a:r>
              <a:rPr sz="1596">
                <a:solidFill>
                  <a:srgbClr val="C0504D"/>
                </a:solidFill>
              </a:rPr>
              <a:t>1Gbps-class high-speed throughput performance with low memory and CPU usage.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24" name="Shape 124"/>
          <p:cNvSpPr/>
          <p:nvPr/>
        </p:nvSpPr>
        <p:spPr>
          <a:xfrm>
            <a:off x="4648200" y="1600200"/>
            <a:ext cx="41529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Windows, Linux, Mac, Android, iPhone, iPad and Windows Mobile are supported.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SSL-VPN (HTTPS) and 6 major VPN protocols (OpenVPN, IPsec, L2TP, MS-SSTP, L2TPv3 and EtherIP) are all supported as VPN tunneling underlay protocols.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The OpenVPN clone function supports legacy OpenVPN clients.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IPv4 / IPv6 dual-stack.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The VPN server runs on Windows, Linux, FreeBSD, Solaris and Mac OS X.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Configure All settings on GUI.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Multi-languages (English, Japanese and Simplified-Chinese).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No memory leaks. High quality stable codes, intended for long-term runs. We always verify that there are no memory or resource leaks before releasing the build.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RADIUS / NT Domain user authentication function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RSA certificate authentication function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Deep-inspect packet logging function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Source IP address control list function</a:t>
            </a:r>
            <a:endParaRPr sz="1372"/>
          </a:p>
          <a:p>
            <a:pPr lvl="0" marL="168021" indent="-168021" defTabSz="448055">
              <a:spcBef>
                <a:spcPts val="300"/>
              </a:spcBef>
              <a:buSzPct val="100000"/>
              <a:buFont typeface="Arial"/>
              <a:buChar char="•"/>
            </a:pPr>
            <a:r>
              <a:rPr sz="1372"/>
              <a:t>syslog transfer function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Architecture of SoftEther VPN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28" name="1.0.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084352"/>
            <a:ext cx="8229600" cy="5618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Architecture of SoftEther VPN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32" name="1.0.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95372"/>
            <a:ext cx="8229600" cy="5082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OpenVPN vs. SoftEther VPN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36" name="comparison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11150"/>
            <a:ext cx="76200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