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579" r:id="rId2"/>
    <p:sldId id="4549" r:id="rId3"/>
    <p:sldId id="4584" r:id="rId4"/>
    <p:sldId id="4764" r:id="rId5"/>
    <p:sldId id="4765" r:id="rId6"/>
    <p:sldId id="4766" r:id="rId7"/>
    <p:sldId id="4767" r:id="rId8"/>
    <p:sldId id="4768" r:id="rId9"/>
    <p:sldId id="4773" r:id="rId10"/>
    <p:sldId id="4774" r:id="rId11"/>
    <p:sldId id="4775" r:id="rId12"/>
    <p:sldId id="4770" r:id="rId13"/>
    <p:sldId id="4776" r:id="rId14"/>
    <p:sldId id="4769" r:id="rId15"/>
    <p:sldId id="4771" r:id="rId16"/>
    <p:sldId id="4772" r:id="rId17"/>
    <p:sldId id="4777" r:id="rId18"/>
    <p:sldId id="4780" r:id="rId19"/>
    <p:sldId id="4784" r:id="rId20"/>
    <p:sldId id="4783" r:id="rId21"/>
    <p:sldId id="294" r:id="rId22"/>
    <p:sldId id="4778" r:id="rId23"/>
    <p:sldId id="4722" r:id="rId24"/>
    <p:sldId id="47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B62A"/>
    <a:srgbClr val="E97132"/>
    <a:srgbClr val="156082"/>
    <a:srgbClr val="A02B93"/>
    <a:srgbClr val="4EA72E"/>
    <a:srgbClr val="FBC053"/>
    <a:srgbClr val="0F9ED5"/>
    <a:srgbClr val="97D2CE"/>
    <a:srgbClr val="FF66CC"/>
    <a:srgbClr val="00A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-56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Chhunhour" userId="557bf7e1-a9a9-420d-a7da-32dccad61458" providerId="ADAL" clId="{453E2517-0403-4B80-8132-6600F328D60D}"/>
    <pc:docChg chg="undo custSel addSld delSld modSld">
      <pc:chgData name="Long Chhunhour" userId="557bf7e1-a9a9-420d-a7da-32dccad61458" providerId="ADAL" clId="{453E2517-0403-4B80-8132-6600F328D60D}" dt="2025-08-03T15:05:12.850" v="148" actId="1076"/>
      <pc:docMkLst>
        <pc:docMk/>
      </pc:docMkLst>
      <pc:sldChg chg="addSp delSp modSp mod">
        <pc:chgData name="Long Chhunhour" userId="557bf7e1-a9a9-420d-a7da-32dccad61458" providerId="ADAL" clId="{453E2517-0403-4B80-8132-6600F328D60D}" dt="2025-08-03T15:05:12.850" v="148" actId="1076"/>
        <pc:sldMkLst>
          <pc:docMk/>
          <pc:sldMk cId="1526411753" sldId="4722"/>
        </pc:sldMkLst>
        <pc:spChg chg="mod">
          <ac:chgData name="Long Chhunhour" userId="557bf7e1-a9a9-420d-a7da-32dccad61458" providerId="ADAL" clId="{453E2517-0403-4B80-8132-6600F328D60D}" dt="2025-08-03T14:28:29.853" v="13" actId="20577"/>
          <ac:spMkLst>
            <pc:docMk/>
            <pc:sldMk cId="1526411753" sldId="4722"/>
            <ac:spMk id="2" creationId="{2107E6CA-3FD3-BC68-742F-D7C81BC9381F}"/>
          </ac:spMkLst>
        </pc:spChg>
        <pc:spChg chg="mod">
          <ac:chgData name="Long Chhunhour" userId="557bf7e1-a9a9-420d-a7da-32dccad61458" providerId="ADAL" clId="{453E2517-0403-4B80-8132-6600F328D60D}" dt="2025-08-03T14:28:23.737" v="11" actId="20577"/>
          <ac:spMkLst>
            <pc:docMk/>
            <pc:sldMk cId="1526411753" sldId="4722"/>
            <ac:spMk id="6" creationId="{8CAE7EDE-0D5D-59BB-AF17-33B8CC3B9559}"/>
          </ac:spMkLst>
        </pc:spChg>
        <pc:picChg chg="add del">
          <ac:chgData name="Long Chhunhour" userId="557bf7e1-a9a9-420d-a7da-32dccad61458" providerId="ADAL" clId="{453E2517-0403-4B80-8132-6600F328D60D}" dt="2025-08-03T14:29:49.368" v="15"/>
          <ac:picMkLst>
            <pc:docMk/>
            <pc:sldMk cId="1526411753" sldId="4722"/>
            <ac:picMk id="1026" creationId="{499BD4C5-B3EF-1D30-C624-76904C4EE47A}"/>
          </ac:picMkLst>
        </pc:picChg>
        <pc:picChg chg="add mod">
          <ac:chgData name="Long Chhunhour" userId="557bf7e1-a9a9-420d-a7da-32dccad61458" providerId="ADAL" clId="{453E2517-0403-4B80-8132-6600F328D60D}" dt="2025-08-03T15:05:12.850" v="148" actId="1076"/>
          <ac:picMkLst>
            <pc:docMk/>
            <pc:sldMk cId="1526411753" sldId="4722"/>
            <ac:picMk id="1028" creationId="{E7383323-8157-E55B-01FF-8912958E2FDC}"/>
          </ac:picMkLst>
        </pc:picChg>
      </pc:sldChg>
      <pc:sldChg chg="addSp delSp modSp add mod">
        <pc:chgData name="Long Chhunhour" userId="557bf7e1-a9a9-420d-a7da-32dccad61458" providerId="ADAL" clId="{453E2517-0403-4B80-8132-6600F328D60D}" dt="2025-08-03T14:57:31.872" v="80" actId="1076"/>
        <pc:sldMkLst>
          <pc:docMk/>
          <pc:sldMk cId="1361040983" sldId="4780"/>
        </pc:sldMkLst>
        <pc:spChg chg="mod">
          <ac:chgData name="Long Chhunhour" userId="557bf7e1-a9a9-420d-a7da-32dccad61458" providerId="ADAL" clId="{453E2517-0403-4B80-8132-6600F328D60D}" dt="2025-08-03T14:34:02.054" v="40" actId="20577"/>
          <ac:spMkLst>
            <pc:docMk/>
            <pc:sldMk cId="1361040983" sldId="4780"/>
            <ac:spMk id="3" creationId="{54DCC121-159B-77EC-AC68-7F037CF13052}"/>
          </ac:spMkLst>
        </pc:spChg>
        <pc:spChg chg="del">
          <ac:chgData name="Long Chhunhour" userId="557bf7e1-a9a9-420d-a7da-32dccad61458" providerId="ADAL" clId="{453E2517-0403-4B80-8132-6600F328D60D}" dt="2025-08-03T14:33:38.310" v="18" actId="478"/>
          <ac:spMkLst>
            <pc:docMk/>
            <pc:sldMk cId="1361040983" sldId="4780"/>
            <ac:spMk id="4" creationId="{C54ECB7D-7DE9-A6FE-9505-BAC312D34E91}"/>
          </ac:spMkLst>
        </pc:spChg>
        <pc:spChg chg="add del">
          <ac:chgData name="Long Chhunhour" userId="557bf7e1-a9a9-420d-a7da-32dccad61458" providerId="ADAL" clId="{453E2517-0403-4B80-8132-6600F328D60D}" dt="2025-08-03T14:36:08.858" v="42"/>
          <ac:spMkLst>
            <pc:docMk/>
            <pc:sldMk cId="1361040983" sldId="4780"/>
            <ac:spMk id="5" creationId="{E54002E7-F462-DB2E-564E-5DF5395BAF4A}"/>
          </ac:spMkLst>
        </pc:spChg>
        <pc:spChg chg="del">
          <ac:chgData name="Long Chhunhour" userId="557bf7e1-a9a9-420d-a7da-32dccad61458" providerId="ADAL" clId="{453E2517-0403-4B80-8132-6600F328D60D}" dt="2025-08-03T14:33:40.499" v="19" actId="478"/>
          <ac:spMkLst>
            <pc:docMk/>
            <pc:sldMk cId="1361040983" sldId="4780"/>
            <ac:spMk id="6" creationId="{E04B87B8-BC85-AA26-5169-1E10C498100E}"/>
          </ac:spMkLst>
        </pc:spChg>
        <pc:spChg chg="add del">
          <ac:chgData name="Long Chhunhour" userId="557bf7e1-a9a9-420d-a7da-32dccad61458" providerId="ADAL" clId="{453E2517-0403-4B80-8132-6600F328D60D}" dt="2025-08-03T14:36:21.560" v="45" actId="22"/>
          <ac:spMkLst>
            <pc:docMk/>
            <pc:sldMk cId="1361040983" sldId="4780"/>
            <ac:spMk id="8" creationId="{5283224D-AFE9-AA4E-BD4E-9E787DB1EEB0}"/>
          </ac:spMkLst>
        </pc:spChg>
        <pc:spChg chg="add del">
          <ac:chgData name="Long Chhunhour" userId="557bf7e1-a9a9-420d-a7da-32dccad61458" providerId="ADAL" clId="{453E2517-0403-4B80-8132-6600F328D60D}" dt="2025-08-03T14:40:36.994" v="47"/>
          <ac:spMkLst>
            <pc:docMk/>
            <pc:sldMk cId="1361040983" sldId="4780"/>
            <ac:spMk id="9" creationId="{CAAD778F-5210-E4DF-3F8D-4F16F6D13F2C}"/>
          </ac:spMkLst>
        </pc:spChg>
        <pc:spChg chg="add mod">
          <ac:chgData name="Long Chhunhour" userId="557bf7e1-a9a9-420d-a7da-32dccad61458" providerId="ADAL" clId="{453E2517-0403-4B80-8132-6600F328D60D}" dt="2025-08-03T14:57:31.872" v="80" actId="1076"/>
          <ac:spMkLst>
            <pc:docMk/>
            <pc:sldMk cId="1361040983" sldId="4780"/>
            <ac:spMk id="11" creationId="{85BFF62E-85CD-DAC2-F360-E0F230D4B6CB}"/>
          </ac:spMkLst>
        </pc:spChg>
        <pc:spChg chg="add del mod">
          <ac:chgData name="Long Chhunhour" userId="557bf7e1-a9a9-420d-a7da-32dccad61458" providerId="ADAL" clId="{453E2517-0403-4B80-8132-6600F328D60D}" dt="2025-08-03T14:57:25.223" v="79" actId="478"/>
          <ac:spMkLst>
            <pc:docMk/>
            <pc:sldMk cId="1361040983" sldId="4780"/>
            <ac:spMk id="13" creationId="{52961A36-6BDA-A527-E93F-EF9FCBDEFAFB}"/>
          </ac:spMkLst>
        </pc:spChg>
        <pc:spChg chg="mod">
          <ac:chgData name="Long Chhunhour" userId="557bf7e1-a9a9-420d-a7da-32dccad61458" providerId="ADAL" clId="{453E2517-0403-4B80-8132-6600F328D60D}" dt="2025-08-03T14:33:52.166" v="32" actId="20577"/>
          <ac:spMkLst>
            <pc:docMk/>
            <pc:sldMk cId="1361040983" sldId="4780"/>
            <ac:spMk id="52" creationId="{D3AAE371-853E-15F2-6E8F-A69D4902C519}"/>
          </ac:spMkLst>
        </pc:spChg>
        <pc:picChg chg="del">
          <ac:chgData name="Long Chhunhour" userId="557bf7e1-a9a9-420d-a7da-32dccad61458" providerId="ADAL" clId="{453E2517-0403-4B80-8132-6600F328D60D}" dt="2025-08-03T14:33:33.912" v="17" actId="478"/>
          <ac:picMkLst>
            <pc:docMk/>
            <pc:sldMk cId="1361040983" sldId="4780"/>
            <ac:picMk id="2" creationId="{733781AE-56F8-87B7-5752-248A6764C0B5}"/>
          </ac:picMkLst>
        </pc:picChg>
      </pc:sldChg>
      <pc:sldChg chg="add del">
        <pc:chgData name="Long Chhunhour" userId="557bf7e1-a9a9-420d-a7da-32dccad61458" providerId="ADAL" clId="{453E2517-0403-4B80-8132-6600F328D60D}" dt="2025-08-03T15:03:46.629" v="137" actId="47"/>
        <pc:sldMkLst>
          <pc:docMk/>
          <pc:sldMk cId="1064822059" sldId="4781"/>
        </pc:sldMkLst>
      </pc:sldChg>
      <pc:sldChg chg="addSp delSp modSp add del mod">
        <pc:chgData name="Long Chhunhour" userId="557bf7e1-a9a9-420d-a7da-32dccad61458" providerId="ADAL" clId="{453E2517-0403-4B80-8132-6600F328D60D}" dt="2025-08-03T15:03:36.410" v="136" actId="47"/>
        <pc:sldMkLst>
          <pc:docMk/>
          <pc:sldMk cId="3225126329" sldId="4782"/>
        </pc:sldMkLst>
        <pc:spChg chg="add del">
          <ac:chgData name="Long Chhunhour" userId="557bf7e1-a9a9-420d-a7da-32dccad61458" providerId="ADAL" clId="{453E2517-0403-4B80-8132-6600F328D60D}" dt="2025-08-03T14:58:07.899" v="85"/>
          <ac:spMkLst>
            <pc:docMk/>
            <pc:sldMk cId="3225126329" sldId="4782"/>
            <ac:spMk id="2" creationId="{528D6BB4-CA67-B9B6-D604-37B9E348A456}"/>
          </ac:spMkLst>
        </pc:spChg>
        <pc:spChg chg="mod">
          <ac:chgData name="Long Chhunhour" userId="557bf7e1-a9a9-420d-a7da-32dccad61458" providerId="ADAL" clId="{453E2517-0403-4B80-8132-6600F328D60D}" dt="2025-08-03T15:00:48.322" v="116" actId="113"/>
          <ac:spMkLst>
            <pc:docMk/>
            <pc:sldMk cId="3225126329" sldId="4782"/>
            <ac:spMk id="11" creationId="{85BFF62E-85CD-DAC2-F360-E0F230D4B6CB}"/>
          </ac:spMkLst>
        </pc:spChg>
      </pc:sldChg>
      <pc:sldChg chg="modSp add mod">
        <pc:chgData name="Long Chhunhour" userId="557bf7e1-a9a9-420d-a7da-32dccad61458" providerId="ADAL" clId="{453E2517-0403-4B80-8132-6600F328D60D}" dt="2025-08-03T15:04:05.568" v="139" actId="20577"/>
        <pc:sldMkLst>
          <pc:docMk/>
          <pc:sldMk cId="1625912940" sldId="4783"/>
        </pc:sldMkLst>
        <pc:spChg chg="mod">
          <ac:chgData name="Long Chhunhour" userId="557bf7e1-a9a9-420d-a7da-32dccad61458" providerId="ADAL" clId="{453E2517-0403-4B80-8132-6600F328D60D}" dt="2025-08-03T15:04:05.568" v="139" actId="20577"/>
          <ac:spMkLst>
            <pc:docMk/>
            <pc:sldMk cId="1625912940" sldId="4783"/>
            <ac:spMk id="11" creationId="{85BFF62E-85CD-DAC2-F360-E0F230D4B6CB}"/>
          </ac:spMkLst>
        </pc:spChg>
      </pc:sldChg>
      <pc:sldChg chg="add">
        <pc:chgData name="Long Chhunhour" userId="557bf7e1-a9a9-420d-a7da-32dccad61458" providerId="ADAL" clId="{453E2517-0403-4B80-8132-6600F328D60D}" dt="2025-08-03T15:01:42.658" v="117" actId="2890"/>
        <pc:sldMkLst>
          <pc:docMk/>
          <pc:sldMk cId="2431452076" sldId="47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47ED1-C69F-4346-98B4-FBE000784B2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FD1AB-9725-4B7A-B8B4-44A66AD6E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6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50" tIns="93250" rIns="93250" bIns="93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3950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588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A8C9-6255-A52C-C427-1D191848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05AA3-6653-0B4D-6502-F4A8D02EA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AB4C-6069-7671-D920-942CDC87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485B-A0CC-4D32-A051-05B9C7684D6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E8B05-9BEF-C8DC-2CAE-4093E622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1FB9-972C-AF29-1948-0B4B9A28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EFF-D9FE-4DA3-8F97-751A9179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9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9296-2D37-F56A-99B8-E318FAAC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8D960-D30E-FBEE-369B-B49FB9AB0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210A-F030-5E50-E1CE-A97C22A0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485B-A0CC-4D32-A051-05B9C7684D6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BA2CA-C82E-8949-B9EC-F477FBC9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3B921-FF62-7E6B-3443-E7EB4FDC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EFF-D9FE-4DA3-8F97-751A9179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3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69124-B882-4C68-70C9-30B6E314C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C5ED1-7F17-CAC9-7EB8-660059AD2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66AD-D564-E43B-BF24-C2E8D366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485B-A0CC-4D32-A051-05B9C7684D6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D7C2-EADE-5795-0FF7-19094C63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27653-B86B-0BF2-FD11-F3E006FE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EFF-D9FE-4DA3-8F97-751A9179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37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04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729D-9BED-BEB0-7EB2-0C10C745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3CD4-78C1-C305-B6F1-443A2D6F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F155A-91C9-A2AA-B040-97BCD824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485B-A0CC-4D32-A051-05B9C7684D6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6B538-D7DB-CA57-E426-EDE91C49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497D1-7892-F84B-09A1-35D67B08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EFF-D9FE-4DA3-8F97-751A9179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3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EFD4-F951-C525-23E7-DCB9EEAC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074A0-AB56-AF4F-39E8-1D5CE7CBD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DAF03-A398-67C6-31F4-FFB75C11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485B-A0CC-4D32-A051-05B9C7684D6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F1EE5-DF18-19CB-C756-F0052AED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B488-97E4-73FF-16F4-2A2750AC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EFF-D9FE-4DA3-8F97-751A9179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4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9852-205D-00BC-7242-EED62AF9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87BB-7CED-34C4-506E-20AFD90A9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E4FA6-0767-DDC7-D53D-40A67FBF0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8C771-8BAB-67EB-170C-7FA8FBB3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485B-A0CC-4D32-A051-05B9C7684D6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9FD12-9C5F-1448-4C90-27C47849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C4400-DDF0-D08F-66CC-7264C6B0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EFF-D9FE-4DA3-8F97-751A9179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3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3C3C-11E2-3B0B-DB5E-9760AA7D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F657F-191D-93D6-40A3-91E5EF1D7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58085-4FCF-B0EF-0E40-85F229455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C164C-2AD0-0A48-458E-C246279FB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93444-28C5-AB18-1723-1B9D883F1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F5A29-FAD9-7853-96EF-3C1398BE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485B-A0CC-4D32-A051-05B9C7684D6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A0ECB-2BC0-A734-6B32-89936793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3515-7767-48D6-B30F-F1ACDCC4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EFF-D9FE-4DA3-8F97-751A9179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FB05-E1B8-A58D-6AD9-007D697D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A079E-2C42-0640-20F8-C059FC92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485B-A0CC-4D32-A051-05B9C7684D6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AF73B-1471-8AED-543B-E1A59A68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930AE-F6E0-E30E-C4AF-D24E8CB8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EFF-D9FE-4DA3-8F97-751A9179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5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55F72-8FDE-8F76-107D-86B9AA4C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485B-A0CC-4D32-A051-05B9C7684D6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08149-A8FE-33D7-279A-0EE442F9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6D29C-D89B-912F-0452-DB9798D1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EFF-D9FE-4DA3-8F97-751A9179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2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23E7-8966-8A01-06D9-1BCA9345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5BD4-A68D-F411-74E9-F5270D0B8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096E4-6FD5-941A-2752-64FA51BCA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7720A-6CE8-6964-8DB6-736C67B9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485B-A0CC-4D32-A051-05B9C7684D6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1F42E-114F-76DB-E099-E9CAABBE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CA3FC-14CA-7E67-EB9C-33DB3B79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EFF-D9FE-4DA3-8F97-751A9179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CFA1-2260-C17D-4595-0B4E3E1B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96A05-8802-5BF2-E906-F225DF892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E32EA-9EDD-A558-D198-0FB491B66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C0C42-ACC4-5B6E-4954-96125034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485B-A0CC-4D32-A051-05B9C7684D6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AEE97-7F4E-9694-4B32-38EA26D9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3653F-12B4-5A5A-B8D9-899BE5C7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EFF-D9FE-4DA3-8F97-751A9179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EB1B18-1A18-F64D-0BB3-C9A6E157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D3F3D-B88E-DEDB-E6D7-2D42182E6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42DA-038E-F4E8-6D4F-508E61A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4C485B-A0CC-4D32-A051-05B9C7684D6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4224-BEF7-D199-B8EE-810CCCC10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3378F-D2F9-A1C1-8162-9CA26C47E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10FEFF-D9FE-4DA3-8F97-751A91793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javascript.info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iltohttps://youtu.be/EerdGm-ehJQ?si=Zy9D06xDqNAhrPm3" TargetMode="External"/><Relationship Id="rId5" Type="http://schemas.openxmlformats.org/officeDocument/2006/relationships/hyperlink" Target="https://youtu.be/NBN7EkIDrf4?si=xOg7OBFwY6BGSZKl" TargetMode="External"/><Relationship Id="rId4" Type="http://schemas.openxmlformats.org/officeDocument/2006/relationships/hyperlink" Target="https://www.w3schools.com/js/default.as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Chhunhour.long@student.cadt.edu.kh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othea.chhorn@student.cadt.edu.kh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405442" y="1247863"/>
            <a:ext cx="1143862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rgbClr val="262626"/>
              </a:buClr>
              <a:buSzPts val="4800"/>
            </a:pPr>
            <a:r>
              <a:rPr lang="en-US" sz="4800" b="1" i="0" u="none" strike="noStrike" cap="none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WEEK 1 – </a:t>
            </a:r>
            <a:r>
              <a:rPr lang="en-US" sz="4800" b="1" i="0" u="none" strike="noStrike" cap="none" dirty="0">
                <a:solidFill>
                  <a:srgbClr val="D3B62A"/>
                </a:solidFill>
                <a:latin typeface="Open Sans"/>
                <a:ea typeface="Open Sans"/>
                <a:cs typeface="Open Sans"/>
                <a:sym typeface="Open Sans"/>
              </a:rPr>
              <a:t>Introduction to JavaScript</a:t>
            </a:r>
            <a:endParaRPr sz="1600" b="0" i="0" u="none" strike="noStrike" cap="none" dirty="0">
              <a:solidFill>
                <a:srgbClr val="D3B62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495482" y="601572"/>
            <a:ext cx="729998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bg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</a:p>
        </p:txBody>
      </p:sp>
      <p:cxnSp>
        <p:nvCxnSpPr>
          <p:cNvPr id="93" name="Google Shape;93;p1"/>
          <p:cNvCxnSpPr/>
          <p:nvPr/>
        </p:nvCxnSpPr>
        <p:spPr>
          <a:xfrm>
            <a:off x="1326732" y="1247863"/>
            <a:ext cx="9637486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8BF698A-EBEA-1790-0517-99DE4BF30BF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2388716" cy="1247862"/>
            <a:chOff x="0" y="0"/>
            <a:chExt cx="1893824" cy="989330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066F795A-38CF-392A-896D-A52D7F3277EE}"/>
                </a:ext>
              </a:extLst>
            </p:cNvPr>
            <p:cNvSpPr/>
            <p:nvPr/>
          </p:nvSpPr>
          <p:spPr>
            <a:xfrm>
              <a:off x="0" y="0"/>
              <a:ext cx="1893824" cy="989330"/>
            </a:xfrm>
            <a:custGeom>
              <a:avLst/>
              <a:gdLst/>
              <a:ahLst/>
              <a:cxnLst/>
              <a:rect l="l" t="t" r="r" b="b"/>
              <a:pathLst>
                <a:path w="1893824" h="989330">
                  <a:moveTo>
                    <a:pt x="0" y="0"/>
                  </a:moveTo>
                  <a:lnTo>
                    <a:pt x="1893824" y="0"/>
                  </a:lnTo>
                  <a:lnTo>
                    <a:pt x="1893824" y="989330"/>
                  </a:lnTo>
                  <a:lnTo>
                    <a:pt x="0" y="989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45712" b="-45712"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B6DDCB60-517B-E00C-77D1-84CC7A1F6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87" y="2734278"/>
            <a:ext cx="19145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6872BAB-26BC-0F2D-DC05-8BDA7D1C001D}"/>
              </a:ext>
            </a:extLst>
          </p:cNvPr>
          <p:cNvGrpSpPr/>
          <p:nvPr/>
        </p:nvGrpSpPr>
        <p:grpSpPr>
          <a:xfrm>
            <a:off x="4894603" y="2966281"/>
            <a:ext cx="3209492" cy="1650544"/>
            <a:chOff x="0" y="0"/>
            <a:chExt cx="4566412" cy="2261870"/>
          </a:xfrm>
        </p:grpSpPr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31567E38-8B6D-5372-9618-3C84CF3AD4DA}"/>
                </a:ext>
              </a:extLst>
            </p:cNvPr>
            <p:cNvSpPr/>
            <p:nvPr/>
          </p:nvSpPr>
          <p:spPr>
            <a:xfrm>
              <a:off x="0" y="0"/>
              <a:ext cx="4566412" cy="2261870"/>
            </a:xfrm>
            <a:custGeom>
              <a:avLst/>
              <a:gdLst/>
              <a:ahLst/>
              <a:cxnLst/>
              <a:rect l="l" t="t" r="r" b="b"/>
              <a:pathLst>
                <a:path w="4566412" h="2261870">
                  <a:moveTo>
                    <a:pt x="0" y="565404"/>
                  </a:moveTo>
                  <a:lnTo>
                    <a:pt x="3435477" y="565404"/>
                  </a:lnTo>
                  <a:lnTo>
                    <a:pt x="3435477" y="0"/>
                  </a:lnTo>
                  <a:lnTo>
                    <a:pt x="4566412" y="1130935"/>
                  </a:lnTo>
                  <a:lnTo>
                    <a:pt x="3435477" y="2261870"/>
                  </a:lnTo>
                  <a:lnTo>
                    <a:pt x="3435477" y="1696339"/>
                  </a:lnTo>
                  <a:lnTo>
                    <a:pt x="0" y="1696339"/>
                  </a:lnTo>
                  <a:close/>
                </a:path>
              </a:pathLst>
            </a:custGeom>
            <a:solidFill>
              <a:srgbClr val="0F9ED5"/>
            </a:soli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62CA64F-B2ED-ADBC-7BFC-10AA80A0F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225" y="2414018"/>
            <a:ext cx="2755070" cy="275507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172EB2C-2C51-27FC-B0BB-C4BD04D300CD}"/>
              </a:ext>
            </a:extLst>
          </p:cNvPr>
          <p:cNvGrpSpPr/>
          <p:nvPr/>
        </p:nvGrpSpPr>
        <p:grpSpPr>
          <a:xfrm>
            <a:off x="2966544" y="5677987"/>
            <a:ext cx="7065609" cy="736929"/>
            <a:chOff x="2966543" y="5838650"/>
            <a:chExt cx="7065609" cy="7369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794BDB-E866-68DE-E377-8CF18B9F2DC6}"/>
                </a:ext>
              </a:extLst>
            </p:cNvPr>
            <p:cNvSpPr txBox="1"/>
            <p:nvPr/>
          </p:nvSpPr>
          <p:spPr>
            <a:xfrm>
              <a:off x="2966543" y="5838650"/>
              <a:ext cx="70656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0" u="none" strike="noStrike" dirty="0">
                  <a:solidFill>
                    <a:srgbClr val="D3B62A"/>
                  </a:solidFill>
                  <a:effectLst/>
                  <a:latin typeface="Open Sans Bold" panose="020B0806030504020204" pitchFamily="34" charset="0"/>
                </a:rPr>
                <a:t>Trainers : </a:t>
              </a:r>
              <a:r>
                <a:rPr lang="en-US" dirty="0">
                  <a:solidFill>
                    <a:srgbClr val="D3B62A"/>
                  </a:solidFill>
                  <a:latin typeface="Open Sans Bold" panose="020B0806030504020204" pitchFamily="34" charset="0"/>
                </a:rPr>
                <a:t>Long </a:t>
              </a:r>
              <a:r>
                <a:rPr lang="en-US" dirty="0" err="1">
                  <a:solidFill>
                    <a:srgbClr val="D3B62A"/>
                  </a:solidFill>
                  <a:latin typeface="Open Sans Bold" panose="020B0806030504020204" pitchFamily="34" charset="0"/>
                </a:rPr>
                <a:t>Chhun</a:t>
              </a:r>
              <a:r>
                <a:rPr lang="en-US" dirty="0">
                  <a:solidFill>
                    <a:srgbClr val="D3B62A"/>
                  </a:solidFill>
                  <a:latin typeface="Open Sans Bold" panose="020B0806030504020204" pitchFamily="34" charset="0"/>
                </a:rPr>
                <a:t> Hour &amp; Chhorn </a:t>
              </a:r>
              <a:r>
                <a:rPr lang="en-US" dirty="0" err="1">
                  <a:solidFill>
                    <a:srgbClr val="D3B62A"/>
                  </a:solidFill>
                  <a:latin typeface="Open Sans Bold" panose="020B0806030504020204" pitchFamily="34" charset="0"/>
                </a:rPr>
                <a:t>Sothea</a:t>
              </a:r>
              <a:r>
                <a:rPr lang="en-US" dirty="0">
                  <a:solidFill>
                    <a:srgbClr val="D3B62A"/>
                  </a:solidFill>
                  <a:latin typeface="Open Sans Bold" panose="020B0806030504020204" pitchFamily="34" charset="0"/>
                </a:rPr>
                <a:t> </a:t>
              </a:r>
              <a:r>
                <a:rPr lang="en-US" i="0" dirty="0">
                  <a:solidFill>
                    <a:srgbClr val="D3B62A"/>
                  </a:solidFill>
                  <a:effectLst/>
                  <a:latin typeface="Open Sans Bold" panose="020B0806030504020204" pitchFamily="34" charset="0"/>
                </a:rPr>
                <a:t>​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3E204C-77A1-958D-EFB0-1130E9A33758}"/>
                </a:ext>
              </a:extLst>
            </p:cNvPr>
            <p:cNvSpPr txBox="1"/>
            <p:nvPr/>
          </p:nvSpPr>
          <p:spPr>
            <a:xfrm>
              <a:off x="3451347" y="6206247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D3B62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Group 9 Generation 10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BB78-E0BF-7B77-F991-ED00CAC46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7;p2">
            <a:extLst>
              <a:ext uri="{FF2B5EF4-FFF2-40B4-BE49-F238E27FC236}">
                <a16:creationId xmlns:a16="http://schemas.microsoft.com/office/drawing/2014/main" id="{D3AAE371-853E-15F2-6E8F-A69D4902C519}"/>
              </a:ext>
            </a:extLst>
          </p:cNvPr>
          <p:cNvSpPr txBox="1"/>
          <p:nvPr/>
        </p:nvSpPr>
        <p:spPr>
          <a:xfrm>
            <a:off x="374831" y="159630"/>
            <a:ext cx="2095838" cy="369332"/>
          </a:xfrm>
          <a:prstGeom prst="rect">
            <a:avLst/>
          </a:prstGeom>
          <a:solidFill>
            <a:srgbClr val="E97132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STRUCTURES</a:t>
            </a:r>
          </a:p>
        </p:txBody>
      </p:sp>
      <p:sp>
        <p:nvSpPr>
          <p:cNvPr id="3" name="Google Shape;111;p2">
            <a:extLst>
              <a:ext uri="{FF2B5EF4-FFF2-40B4-BE49-F238E27FC236}">
                <a16:creationId xmlns:a16="http://schemas.microsoft.com/office/drawing/2014/main" id="{54DCC121-159B-77EC-AC68-7F037CF13052}"/>
              </a:ext>
            </a:extLst>
          </p:cNvPr>
          <p:cNvSpPr txBox="1"/>
          <p:nvPr/>
        </p:nvSpPr>
        <p:spPr>
          <a:xfrm>
            <a:off x="3506422" y="175039"/>
            <a:ext cx="51791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4000" b="1" i="1" dirty="0">
                <a:solidFill>
                  <a:srgbClr val="E9713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Array</a:t>
            </a:r>
            <a:endParaRPr lang="en-US" sz="4000" b="1" i="1" strike="noStrike" cap="none" dirty="0">
              <a:solidFill>
                <a:srgbClr val="E9713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111C1-C7D2-AB57-110B-5D3F52FCB6A0}"/>
              </a:ext>
            </a:extLst>
          </p:cNvPr>
          <p:cNvSpPr txBox="1"/>
          <p:nvPr/>
        </p:nvSpPr>
        <p:spPr>
          <a:xfrm>
            <a:off x="769277" y="882885"/>
            <a:ext cx="11512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have a list of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storing the names in single variables could look like this: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19C3-499A-4E02-6FD7-88DFA5C3F65D}"/>
              </a:ext>
            </a:extLst>
          </p:cNvPr>
          <p:cNvSpPr txBox="1"/>
          <p:nvPr/>
        </p:nvSpPr>
        <p:spPr>
          <a:xfrm>
            <a:off x="1178907" y="1252217"/>
            <a:ext cx="4585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student1 =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Sok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student2 =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Bopha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student3 =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“Hong"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4DB39-8BA1-18DD-9873-931B9361A9F4}"/>
              </a:ext>
            </a:extLst>
          </p:cNvPr>
          <p:cNvSpPr txBox="1"/>
          <p:nvPr/>
        </p:nvSpPr>
        <p:spPr>
          <a:xfrm>
            <a:off x="769277" y="2221713"/>
            <a:ext cx="10167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if you want to loop through the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and find a specific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And what if you had not 3 students, but 300?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Nerd Images – Browse 358,885 Stock Photos, Vectors, and Video | Adobe Stock">
            <a:extLst>
              <a:ext uri="{FF2B5EF4-FFF2-40B4-BE49-F238E27FC236}">
                <a16:creationId xmlns:a16="http://schemas.microsoft.com/office/drawing/2014/main" id="{EC9B9DD4-11BC-3E2D-429A-1FB185FE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77" y="2914210"/>
            <a:ext cx="4621900" cy="349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94B42E-7630-6361-CBA2-D427CBDC1CEA}"/>
              </a:ext>
            </a:extLst>
          </p:cNvPr>
          <p:cNvSpPr txBox="1"/>
          <p:nvPr/>
        </p:nvSpPr>
        <p:spPr>
          <a:xfrm>
            <a:off x="5597238" y="2914210"/>
            <a:ext cx="6029986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solution is an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array can hold many values under a single name, and you can access the values by referring to an index number.</a:t>
            </a:r>
          </a:p>
          <a:p>
            <a:pPr algn="l"/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[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...]; 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93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BB78-E0BF-7B77-F991-ED00CAC46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7;p2">
            <a:extLst>
              <a:ext uri="{FF2B5EF4-FFF2-40B4-BE49-F238E27FC236}">
                <a16:creationId xmlns:a16="http://schemas.microsoft.com/office/drawing/2014/main" id="{D3AAE371-853E-15F2-6E8F-A69D4902C519}"/>
              </a:ext>
            </a:extLst>
          </p:cNvPr>
          <p:cNvSpPr txBox="1"/>
          <p:nvPr/>
        </p:nvSpPr>
        <p:spPr>
          <a:xfrm>
            <a:off x="374831" y="159630"/>
            <a:ext cx="2095838" cy="369332"/>
          </a:xfrm>
          <a:prstGeom prst="rect">
            <a:avLst/>
          </a:prstGeom>
          <a:solidFill>
            <a:srgbClr val="E97132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STRUCTURES</a:t>
            </a:r>
          </a:p>
        </p:txBody>
      </p:sp>
      <p:sp>
        <p:nvSpPr>
          <p:cNvPr id="3" name="Google Shape;111;p2">
            <a:extLst>
              <a:ext uri="{FF2B5EF4-FFF2-40B4-BE49-F238E27FC236}">
                <a16:creationId xmlns:a16="http://schemas.microsoft.com/office/drawing/2014/main" id="{54DCC121-159B-77EC-AC68-7F037CF13052}"/>
              </a:ext>
            </a:extLst>
          </p:cNvPr>
          <p:cNvSpPr txBox="1"/>
          <p:nvPr/>
        </p:nvSpPr>
        <p:spPr>
          <a:xfrm>
            <a:off x="3506422" y="175039"/>
            <a:ext cx="51791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4000" b="1" i="1" dirty="0">
                <a:solidFill>
                  <a:srgbClr val="E9713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Array</a:t>
            </a:r>
            <a:endParaRPr lang="en-US" sz="4000" b="1" i="1" strike="noStrike" cap="none" dirty="0">
              <a:solidFill>
                <a:srgbClr val="E9713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618F0-93EB-B74C-5A00-3577A1EDC333}"/>
              </a:ext>
            </a:extLst>
          </p:cNvPr>
          <p:cNvSpPr txBox="1"/>
          <p:nvPr/>
        </p:nvSpPr>
        <p:spPr>
          <a:xfrm>
            <a:off x="1422750" y="1305340"/>
            <a:ext cx="30685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an Array: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create an array using square brackets [].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Accessing Items: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get items by their position (index), which starts at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 Length: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find out how many items are in an array using .length.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9254EE-8B5C-F323-AB0B-C696ED2B92E1}"/>
              </a:ext>
            </a:extLst>
          </p:cNvPr>
          <p:cNvSpPr txBox="1"/>
          <p:nvPr/>
        </p:nvSpPr>
        <p:spPr>
          <a:xfrm>
            <a:off x="5637578" y="1305340"/>
            <a:ext cx="609600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An array of fruits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Cherry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Access the first item (index 0)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Outputs: "Apple"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Find the number of items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Outputs: 3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Add a new item to the end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Mango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Outputs: ["Apple", "Banana", "Cherry", "Mango"]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2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BB78-E0BF-7B77-F991-ED00CAC46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7;p2">
            <a:extLst>
              <a:ext uri="{FF2B5EF4-FFF2-40B4-BE49-F238E27FC236}">
                <a16:creationId xmlns:a16="http://schemas.microsoft.com/office/drawing/2014/main" id="{D3AAE371-853E-15F2-6E8F-A69D4902C519}"/>
              </a:ext>
            </a:extLst>
          </p:cNvPr>
          <p:cNvSpPr txBox="1"/>
          <p:nvPr/>
        </p:nvSpPr>
        <p:spPr>
          <a:xfrm>
            <a:off x="374831" y="159630"/>
            <a:ext cx="2095838" cy="369332"/>
          </a:xfrm>
          <a:prstGeom prst="rect">
            <a:avLst/>
          </a:prstGeom>
          <a:solidFill>
            <a:srgbClr val="E97132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STRUCTURES</a:t>
            </a:r>
          </a:p>
        </p:txBody>
      </p:sp>
      <p:sp>
        <p:nvSpPr>
          <p:cNvPr id="3" name="Google Shape;111;p2">
            <a:extLst>
              <a:ext uri="{FF2B5EF4-FFF2-40B4-BE49-F238E27FC236}">
                <a16:creationId xmlns:a16="http://schemas.microsoft.com/office/drawing/2014/main" id="{54DCC121-159B-77EC-AC68-7F037CF13052}"/>
              </a:ext>
            </a:extLst>
          </p:cNvPr>
          <p:cNvSpPr txBox="1"/>
          <p:nvPr/>
        </p:nvSpPr>
        <p:spPr>
          <a:xfrm>
            <a:off x="3506422" y="175039"/>
            <a:ext cx="51791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4000" b="1" i="1" strike="noStrike" cap="none" dirty="0">
                <a:solidFill>
                  <a:srgbClr val="E9713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B87B8-BC85-AA26-5169-1E10C498100E}"/>
              </a:ext>
            </a:extLst>
          </p:cNvPr>
          <p:cNvSpPr txBox="1"/>
          <p:nvPr/>
        </p:nvSpPr>
        <p:spPr>
          <a:xfrm>
            <a:off x="1054473" y="915475"/>
            <a:ext cx="10083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an array is a list, an object is a description of a single thing. It stores details in </a:t>
            </a:r>
            <a:r>
              <a:rPr lang="en-US" b="1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key: value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pairs.</a:t>
            </a:r>
          </a:p>
        </p:txBody>
      </p:sp>
      <p:pic>
        <p:nvPicPr>
          <p:cNvPr id="7170" name="Picture 2" descr="Objects in JavaScript (with Examples) - Scientech Easy">
            <a:extLst>
              <a:ext uri="{FF2B5EF4-FFF2-40B4-BE49-F238E27FC236}">
                <a16:creationId xmlns:a16="http://schemas.microsoft.com/office/drawing/2014/main" id="{6031BDAB-E513-C44A-0BCF-57A793556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720" y="1329110"/>
            <a:ext cx="8188138" cy="461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23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BB78-E0BF-7B77-F991-ED00CAC46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7;p2">
            <a:extLst>
              <a:ext uri="{FF2B5EF4-FFF2-40B4-BE49-F238E27FC236}">
                <a16:creationId xmlns:a16="http://schemas.microsoft.com/office/drawing/2014/main" id="{D3AAE371-853E-15F2-6E8F-A69D4902C519}"/>
              </a:ext>
            </a:extLst>
          </p:cNvPr>
          <p:cNvSpPr txBox="1"/>
          <p:nvPr/>
        </p:nvSpPr>
        <p:spPr>
          <a:xfrm>
            <a:off x="374831" y="159630"/>
            <a:ext cx="2095838" cy="369332"/>
          </a:xfrm>
          <a:prstGeom prst="rect">
            <a:avLst/>
          </a:prstGeom>
          <a:solidFill>
            <a:srgbClr val="E97132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3A520-94E6-38EC-E756-CF4072611D4E}"/>
              </a:ext>
            </a:extLst>
          </p:cNvPr>
          <p:cNvSpPr txBox="1"/>
          <p:nvPr/>
        </p:nvSpPr>
        <p:spPr>
          <a:xfrm>
            <a:off x="3433482" y="335845"/>
            <a:ext cx="6096000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An object describing a person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Properties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hair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eyes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skin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fair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Methods (Actions)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 person is eating.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study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 person is studying.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Accessing a property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hair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Outputs: "black"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Calling a method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Outputs: "The person is eating."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3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BB78-E0BF-7B77-F991-ED00CAC46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7;p2">
            <a:extLst>
              <a:ext uri="{FF2B5EF4-FFF2-40B4-BE49-F238E27FC236}">
                <a16:creationId xmlns:a16="http://schemas.microsoft.com/office/drawing/2014/main" id="{D3AAE371-853E-15F2-6E8F-A69D4902C519}"/>
              </a:ext>
            </a:extLst>
          </p:cNvPr>
          <p:cNvSpPr txBox="1"/>
          <p:nvPr/>
        </p:nvSpPr>
        <p:spPr>
          <a:xfrm>
            <a:off x="374831" y="159630"/>
            <a:ext cx="1920134" cy="369291"/>
          </a:xfrm>
          <a:prstGeom prst="rect">
            <a:avLst/>
          </a:prstGeom>
          <a:solidFill>
            <a:srgbClr val="A02B93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 FLOW</a:t>
            </a:r>
          </a:p>
        </p:txBody>
      </p:sp>
      <p:sp>
        <p:nvSpPr>
          <p:cNvPr id="3" name="Google Shape;111;p2">
            <a:extLst>
              <a:ext uri="{FF2B5EF4-FFF2-40B4-BE49-F238E27FC236}">
                <a16:creationId xmlns:a16="http://schemas.microsoft.com/office/drawing/2014/main" id="{54DCC121-159B-77EC-AC68-7F037CF13052}"/>
              </a:ext>
            </a:extLst>
          </p:cNvPr>
          <p:cNvSpPr txBox="1"/>
          <p:nvPr/>
        </p:nvSpPr>
        <p:spPr>
          <a:xfrm>
            <a:off x="3506422" y="175039"/>
            <a:ext cx="51791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4000" b="1" i="1" strike="noStrike" cap="none" dirty="0">
                <a:solidFill>
                  <a:srgbClr val="A02B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Control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B87B8-BC85-AA26-5169-1E10C498100E}"/>
              </a:ext>
            </a:extLst>
          </p:cNvPr>
          <p:cNvSpPr txBox="1"/>
          <p:nvPr/>
        </p:nvSpPr>
        <p:spPr>
          <a:xfrm>
            <a:off x="547967" y="978131"/>
            <a:ext cx="11096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 statements allow your code to make decisions and take different paths based on certain conditions.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1743FB0-D24A-31F5-11A2-C75E17124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28141"/>
              </p:ext>
            </p:extLst>
          </p:nvPr>
        </p:nvGraphicFramePr>
        <p:xfrm>
          <a:off x="2031999" y="1553383"/>
          <a:ext cx="8128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860">
                  <a:extLst>
                    <a:ext uri="{9D8B030D-6E8A-4147-A177-3AD203B41FA5}">
                      <a16:colId xmlns:a16="http://schemas.microsoft.com/office/drawing/2014/main" val="2356536036"/>
                    </a:ext>
                  </a:extLst>
                </a:gridCol>
                <a:gridCol w="5552140">
                  <a:extLst>
                    <a:ext uri="{9D8B030D-6E8A-4147-A177-3AD203B41FA5}">
                      <a16:colId xmlns:a16="http://schemas.microsoft.com/office/drawing/2014/main" val="2189213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6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Explanation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58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 checks if a condition is true. If it is, the code inside runs.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72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else 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Lets you check for another condition if the first if was false.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37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else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If none of the if or else if conditions are true, the else code runs.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0566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5CB253-1A8F-713E-19EE-7F0E9375B36E}"/>
              </a:ext>
            </a:extLst>
          </p:cNvPr>
          <p:cNvSpPr txBox="1"/>
          <p:nvPr/>
        </p:nvSpPr>
        <p:spPr>
          <a:xfrm>
            <a:off x="2031999" y="3781143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This is 2 PM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Good morning!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Good afternoon!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This code will run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Good evening!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F3BA9-B4C3-6F1A-686A-407641026AFC}"/>
              </a:ext>
            </a:extLst>
          </p:cNvPr>
          <p:cNvSpPr txBox="1"/>
          <p:nvPr/>
        </p:nvSpPr>
        <p:spPr>
          <a:xfrm>
            <a:off x="547967" y="3776661"/>
            <a:ext cx="1057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52027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BB78-E0BF-7B77-F991-ED00CAC46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7;p2">
            <a:extLst>
              <a:ext uri="{FF2B5EF4-FFF2-40B4-BE49-F238E27FC236}">
                <a16:creationId xmlns:a16="http://schemas.microsoft.com/office/drawing/2014/main" id="{D3AAE371-853E-15F2-6E8F-A69D4902C519}"/>
              </a:ext>
            </a:extLst>
          </p:cNvPr>
          <p:cNvSpPr txBox="1"/>
          <p:nvPr/>
        </p:nvSpPr>
        <p:spPr>
          <a:xfrm>
            <a:off x="374831" y="159630"/>
            <a:ext cx="1920134" cy="369291"/>
          </a:xfrm>
          <a:prstGeom prst="rect">
            <a:avLst/>
          </a:prstGeom>
          <a:solidFill>
            <a:srgbClr val="A02B93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 FLOW</a:t>
            </a:r>
          </a:p>
        </p:txBody>
      </p:sp>
      <p:sp>
        <p:nvSpPr>
          <p:cNvPr id="3" name="Google Shape;111;p2">
            <a:extLst>
              <a:ext uri="{FF2B5EF4-FFF2-40B4-BE49-F238E27FC236}">
                <a16:creationId xmlns:a16="http://schemas.microsoft.com/office/drawing/2014/main" id="{54DCC121-159B-77EC-AC68-7F037CF13052}"/>
              </a:ext>
            </a:extLst>
          </p:cNvPr>
          <p:cNvSpPr txBox="1"/>
          <p:nvPr/>
        </p:nvSpPr>
        <p:spPr>
          <a:xfrm>
            <a:off x="3506422" y="175039"/>
            <a:ext cx="51791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4000" b="1" i="1" strike="noStrike" cap="none" dirty="0">
                <a:solidFill>
                  <a:srgbClr val="A02B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B87B8-BC85-AA26-5169-1E10C498100E}"/>
              </a:ext>
            </a:extLst>
          </p:cNvPr>
          <p:cNvSpPr txBox="1"/>
          <p:nvPr/>
        </p:nvSpPr>
        <p:spPr>
          <a:xfrm>
            <a:off x="1024218" y="8828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Loops save you from writing the same code over and over.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03ECFD-091E-2079-99C2-DACF4730B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13043"/>
              </p:ext>
            </p:extLst>
          </p:nvPr>
        </p:nvGraphicFramePr>
        <p:xfrm>
          <a:off x="838200" y="1406908"/>
          <a:ext cx="10515600" cy="2560320"/>
        </p:xfrm>
        <a:graphic>
          <a:graphicData uri="http://schemas.openxmlformats.org/drawingml/2006/table">
            <a:tbl>
              <a:tblPr/>
              <a:tblGrid>
                <a:gridCol w="2469776">
                  <a:extLst>
                    <a:ext uri="{9D8B030D-6E8A-4147-A177-3AD203B41FA5}">
                      <a16:colId xmlns:a16="http://schemas.microsoft.com/office/drawing/2014/main" val="2189051569"/>
                    </a:ext>
                  </a:extLst>
                </a:gridCol>
                <a:gridCol w="3908612">
                  <a:extLst>
                    <a:ext uri="{9D8B030D-6E8A-4147-A177-3AD203B41FA5}">
                      <a16:colId xmlns:a16="http://schemas.microsoft.com/office/drawing/2014/main" val="3265599095"/>
                    </a:ext>
                  </a:extLst>
                </a:gridCol>
                <a:gridCol w="4137212">
                  <a:extLst>
                    <a:ext uri="{9D8B030D-6E8A-4147-A177-3AD203B41FA5}">
                      <a16:colId xmlns:a16="http://schemas.microsoft.com/office/drawing/2014/main" val="23908834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Loop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6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When to Use 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950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</a:t>
                      </a:r>
                      <a:endParaRPr lang="en-US"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When you know exactly how many times you want to repeat an action.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n-NO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 (let i = 0; i &lt; 5; i++) { console.log(i); 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146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while</a:t>
                      </a:r>
                      <a:endParaRPr lang="en-US"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When you want to repeat as long as a condition is true, but you don't know how many times.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let count = 0; while (count &lt; 5) { console.log(count); count++; 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836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do...while</a:t>
                      </a:r>
                      <a:endParaRPr lang="en-US" dirty="0"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Same as while, but it guarantees the code runs at least once.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let num = 5; do { console.log(num); num++; } while (num &lt; 5);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82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679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BB78-E0BF-7B77-F991-ED00CAC46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7;p2">
            <a:extLst>
              <a:ext uri="{FF2B5EF4-FFF2-40B4-BE49-F238E27FC236}">
                <a16:creationId xmlns:a16="http://schemas.microsoft.com/office/drawing/2014/main" id="{D3AAE371-853E-15F2-6E8F-A69D4902C519}"/>
              </a:ext>
            </a:extLst>
          </p:cNvPr>
          <p:cNvSpPr txBox="1"/>
          <p:nvPr/>
        </p:nvSpPr>
        <p:spPr>
          <a:xfrm>
            <a:off x="374831" y="159630"/>
            <a:ext cx="1920134" cy="369291"/>
          </a:xfrm>
          <a:prstGeom prst="rect">
            <a:avLst/>
          </a:prstGeom>
          <a:solidFill>
            <a:srgbClr val="156082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</a:t>
            </a:r>
          </a:p>
        </p:txBody>
      </p:sp>
      <p:sp>
        <p:nvSpPr>
          <p:cNvPr id="3" name="Google Shape;111;p2">
            <a:extLst>
              <a:ext uri="{FF2B5EF4-FFF2-40B4-BE49-F238E27FC236}">
                <a16:creationId xmlns:a16="http://schemas.microsoft.com/office/drawing/2014/main" id="{54DCC121-159B-77EC-AC68-7F037CF13052}"/>
              </a:ext>
            </a:extLst>
          </p:cNvPr>
          <p:cNvSpPr txBox="1"/>
          <p:nvPr/>
        </p:nvSpPr>
        <p:spPr>
          <a:xfrm>
            <a:off x="3506422" y="175039"/>
            <a:ext cx="51791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4000" b="1" i="1" strike="noStrike" cap="none" dirty="0">
                <a:solidFill>
                  <a:srgbClr val="15608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</a:t>
            </a:r>
            <a:r>
              <a:rPr lang="en-US" sz="4000" b="1" i="1" strike="noStrike" cap="none" dirty="0">
                <a:solidFill>
                  <a:srgbClr val="A02B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sz="4000" i="1" strike="noStrike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to</a:t>
            </a:r>
            <a:r>
              <a:rPr lang="en-US" sz="4000" b="1" i="1" strike="noStrike" cap="none" dirty="0">
                <a:solidFill>
                  <a:srgbClr val="A02B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sz="4000" b="1" i="1" strike="noStrike" cap="none" dirty="0">
                <a:solidFill>
                  <a:srgbClr val="D3B6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JavaScript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B87B8-BC85-AA26-5169-1E10C498100E}"/>
              </a:ext>
            </a:extLst>
          </p:cNvPr>
          <p:cNvSpPr txBox="1"/>
          <p:nvPr/>
        </p:nvSpPr>
        <p:spPr>
          <a:xfrm>
            <a:off x="4389344" y="1130531"/>
            <a:ext cx="3413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Let's Practice: Converting C to 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ECB7D-7DE9-A6FE-9505-BAC312D34E91}"/>
              </a:ext>
            </a:extLst>
          </p:cNvPr>
          <p:cNvSpPr txBox="1"/>
          <p:nvPr/>
        </p:nvSpPr>
        <p:spPr>
          <a:xfrm>
            <a:off x="3908611" y="1747509"/>
            <a:ext cx="4123765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stdio</a:t>
            </a:r>
            <a:r>
              <a:rPr lang="en-US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FFD68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E6F8A96-D563-A9FB-362A-6266A0A6A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445" y="4580478"/>
            <a:ext cx="1422096" cy="157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48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BB78-E0BF-7B77-F991-ED00CAC46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7;p2">
            <a:extLst>
              <a:ext uri="{FF2B5EF4-FFF2-40B4-BE49-F238E27FC236}">
                <a16:creationId xmlns:a16="http://schemas.microsoft.com/office/drawing/2014/main" id="{D3AAE371-853E-15F2-6E8F-A69D4902C519}"/>
              </a:ext>
            </a:extLst>
          </p:cNvPr>
          <p:cNvSpPr txBox="1"/>
          <p:nvPr/>
        </p:nvSpPr>
        <p:spPr>
          <a:xfrm>
            <a:off x="374831" y="159630"/>
            <a:ext cx="1920134" cy="369291"/>
          </a:xfrm>
          <a:prstGeom prst="rect">
            <a:avLst/>
          </a:prstGeom>
          <a:solidFill>
            <a:srgbClr val="156082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</a:t>
            </a:r>
          </a:p>
        </p:txBody>
      </p:sp>
      <p:sp>
        <p:nvSpPr>
          <p:cNvPr id="3" name="Google Shape;111;p2">
            <a:extLst>
              <a:ext uri="{FF2B5EF4-FFF2-40B4-BE49-F238E27FC236}">
                <a16:creationId xmlns:a16="http://schemas.microsoft.com/office/drawing/2014/main" id="{54DCC121-159B-77EC-AC68-7F037CF13052}"/>
              </a:ext>
            </a:extLst>
          </p:cNvPr>
          <p:cNvSpPr txBox="1"/>
          <p:nvPr/>
        </p:nvSpPr>
        <p:spPr>
          <a:xfrm>
            <a:off x="3506422" y="175039"/>
            <a:ext cx="51791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4000" b="1" i="1" strike="noStrike" cap="none" dirty="0">
                <a:solidFill>
                  <a:srgbClr val="15608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</a:t>
            </a:r>
            <a:r>
              <a:rPr lang="en-US" sz="4000" b="1" i="1" strike="noStrike" cap="none" dirty="0">
                <a:solidFill>
                  <a:srgbClr val="A02B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sz="4000" i="1" strike="noStrike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to</a:t>
            </a:r>
            <a:r>
              <a:rPr lang="en-US" sz="4000" b="1" i="1" strike="noStrike" cap="none" dirty="0">
                <a:solidFill>
                  <a:srgbClr val="A02B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sz="4000" b="1" i="1" strike="noStrike" cap="none" dirty="0">
                <a:solidFill>
                  <a:srgbClr val="D3B6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JavaScript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B87B8-BC85-AA26-5169-1E10C498100E}"/>
              </a:ext>
            </a:extLst>
          </p:cNvPr>
          <p:cNvSpPr txBox="1"/>
          <p:nvPr/>
        </p:nvSpPr>
        <p:spPr>
          <a:xfrm>
            <a:off x="4389344" y="1130531"/>
            <a:ext cx="3413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Let's Practice: Converting C to 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ECB7D-7DE9-A6FE-9505-BAC312D34E91}"/>
              </a:ext>
            </a:extLst>
          </p:cNvPr>
          <p:cNvSpPr txBox="1"/>
          <p:nvPr/>
        </p:nvSpPr>
        <p:spPr>
          <a:xfrm>
            <a:off x="3908611" y="1747509"/>
            <a:ext cx="41237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nn-NO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nn-NO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nn-NO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nn-NO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n-NO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nn-NO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nn-NO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n-NO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n-NO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nn-NO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nn-NO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nn-NO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nn-NO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3781AE-56F8-87B7-5752-248A6764C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58" y="2809627"/>
            <a:ext cx="2755070" cy="275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43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BB78-E0BF-7B77-F991-ED00CAC46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7;p2">
            <a:extLst>
              <a:ext uri="{FF2B5EF4-FFF2-40B4-BE49-F238E27FC236}">
                <a16:creationId xmlns:a16="http://schemas.microsoft.com/office/drawing/2014/main" id="{D3AAE371-853E-15F2-6E8F-A69D4902C519}"/>
              </a:ext>
            </a:extLst>
          </p:cNvPr>
          <p:cNvSpPr txBox="1"/>
          <p:nvPr/>
        </p:nvSpPr>
        <p:spPr>
          <a:xfrm>
            <a:off x="374831" y="159630"/>
            <a:ext cx="1920134" cy="369291"/>
          </a:xfrm>
          <a:prstGeom prst="rect">
            <a:avLst/>
          </a:prstGeom>
          <a:solidFill>
            <a:srgbClr val="156082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</a:t>
            </a:r>
          </a:p>
        </p:txBody>
      </p:sp>
      <p:sp>
        <p:nvSpPr>
          <p:cNvPr id="3" name="Google Shape;111;p2">
            <a:extLst>
              <a:ext uri="{FF2B5EF4-FFF2-40B4-BE49-F238E27FC236}">
                <a16:creationId xmlns:a16="http://schemas.microsoft.com/office/drawing/2014/main" id="{54DCC121-159B-77EC-AC68-7F037CF13052}"/>
              </a:ext>
            </a:extLst>
          </p:cNvPr>
          <p:cNvSpPr txBox="1"/>
          <p:nvPr/>
        </p:nvSpPr>
        <p:spPr>
          <a:xfrm>
            <a:off x="3506422" y="175039"/>
            <a:ext cx="51791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4000" b="1" i="1" strike="noStrike" cap="none" dirty="0">
                <a:solidFill>
                  <a:srgbClr val="15608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Practice</a:t>
            </a:r>
            <a:endParaRPr lang="en-US" sz="4000" b="1" i="1" strike="noStrike" cap="none" dirty="0">
              <a:solidFill>
                <a:srgbClr val="D3B62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FF62E-85CD-DAC2-F360-E0F230D4B6CB}"/>
              </a:ext>
            </a:extLst>
          </p:cNvPr>
          <p:cNvSpPr txBox="1"/>
          <p:nvPr/>
        </p:nvSpPr>
        <p:spPr>
          <a:xfrm>
            <a:off x="1954305" y="1525832"/>
            <a:ext cx="82833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3B6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 1: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Greeting Card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 Practice using variables and strings.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variable called name and store a friend's name in it (e.g., 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Sokha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variable called greeting and store the message "Hello, ".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 the greeting and name variables to create a personalized message.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the final message to the console. It should look like: Hello,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Sokha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CAB484-353E-44FA-9AB2-5D16D59874F8}"/>
              </a:ext>
            </a:extLst>
          </p:cNvPr>
          <p:cNvSpPr txBox="1"/>
          <p:nvPr/>
        </p:nvSpPr>
        <p:spPr>
          <a:xfrm>
            <a:off x="548640" y="4998720"/>
            <a:ext cx="295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CDE4E-118E-4C43-BC7E-189D1E03C39F}"/>
              </a:ext>
            </a:extLst>
          </p:cNvPr>
          <p:cNvSpPr txBox="1"/>
          <p:nvPr/>
        </p:nvSpPr>
        <p:spPr>
          <a:xfrm>
            <a:off x="7693152" y="4551880"/>
            <a:ext cx="38526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Sokha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gretting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gretting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40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BB78-E0BF-7B77-F991-ED00CAC46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7;p2">
            <a:extLst>
              <a:ext uri="{FF2B5EF4-FFF2-40B4-BE49-F238E27FC236}">
                <a16:creationId xmlns:a16="http://schemas.microsoft.com/office/drawing/2014/main" id="{D3AAE371-853E-15F2-6E8F-A69D4902C519}"/>
              </a:ext>
            </a:extLst>
          </p:cNvPr>
          <p:cNvSpPr txBox="1"/>
          <p:nvPr/>
        </p:nvSpPr>
        <p:spPr>
          <a:xfrm>
            <a:off x="374831" y="159630"/>
            <a:ext cx="1920134" cy="369291"/>
          </a:xfrm>
          <a:prstGeom prst="rect">
            <a:avLst/>
          </a:prstGeom>
          <a:solidFill>
            <a:srgbClr val="156082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</a:t>
            </a:r>
          </a:p>
        </p:txBody>
      </p:sp>
      <p:sp>
        <p:nvSpPr>
          <p:cNvPr id="3" name="Google Shape;111;p2">
            <a:extLst>
              <a:ext uri="{FF2B5EF4-FFF2-40B4-BE49-F238E27FC236}">
                <a16:creationId xmlns:a16="http://schemas.microsoft.com/office/drawing/2014/main" id="{54DCC121-159B-77EC-AC68-7F037CF13052}"/>
              </a:ext>
            </a:extLst>
          </p:cNvPr>
          <p:cNvSpPr txBox="1"/>
          <p:nvPr/>
        </p:nvSpPr>
        <p:spPr>
          <a:xfrm>
            <a:off x="3506422" y="175039"/>
            <a:ext cx="51791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4000" b="1" i="1" strike="noStrike" cap="none" dirty="0">
                <a:solidFill>
                  <a:srgbClr val="15608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Practice</a:t>
            </a:r>
            <a:endParaRPr lang="en-US" sz="4000" b="1" i="1" strike="noStrike" cap="none" dirty="0">
              <a:solidFill>
                <a:srgbClr val="D3B62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FF62E-85CD-DAC2-F360-E0F230D4B6CB}"/>
              </a:ext>
            </a:extLst>
          </p:cNvPr>
          <p:cNvSpPr txBox="1"/>
          <p:nvPr/>
        </p:nvSpPr>
        <p:spPr>
          <a:xfrm>
            <a:off x="1954305" y="1525832"/>
            <a:ext cx="82833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3B6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 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Simple Age Calculator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 Practice using number variables and arithmetic operators.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const variable called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currentYear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set it to 2025.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let variable called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birthYear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set it to the year you were born.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your current age by subtracting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birthYear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currentYear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Store the result in a new variable called 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 a message to the console that says: You are [age] years old.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2205C-6366-45C8-B702-466950AE7E5B}"/>
              </a:ext>
            </a:extLst>
          </p:cNvPr>
          <p:cNvSpPr txBox="1"/>
          <p:nvPr/>
        </p:nvSpPr>
        <p:spPr>
          <a:xfrm>
            <a:off x="307648" y="4651636"/>
            <a:ext cx="4965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currentYear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2025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2007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currentYear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birthYear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age"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`age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145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4273575" y="427294"/>
            <a:ext cx="416890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r-BE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objectives</a:t>
            </a: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1679" y="2592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936" y="229727"/>
            <a:ext cx="801896" cy="80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EFF3012-04B7-AE6E-B52E-3E9147883528}"/>
              </a:ext>
            </a:extLst>
          </p:cNvPr>
          <p:cNvGrpSpPr/>
          <p:nvPr/>
        </p:nvGrpSpPr>
        <p:grpSpPr>
          <a:xfrm>
            <a:off x="1540936" y="1458213"/>
            <a:ext cx="9110128" cy="3093114"/>
            <a:chOff x="2436413" y="2199250"/>
            <a:chExt cx="9110128" cy="3093114"/>
          </a:xfrm>
        </p:grpSpPr>
        <p:sp>
          <p:nvSpPr>
            <p:cNvPr id="120" name="Google Shape;120;p3"/>
            <p:cNvSpPr txBox="1"/>
            <p:nvPr/>
          </p:nvSpPr>
          <p:spPr>
            <a:xfrm>
              <a:off x="4485810" y="2199250"/>
              <a:ext cx="7060731" cy="30931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lnSpc>
                  <a:spcPct val="150000"/>
                </a:lnSpc>
                <a:buClr>
                  <a:schemeClr val="dk1"/>
                </a:buClr>
                <a:buSzPts val="2400"/>
              </a:pPr>
              <a:r>
                <a:rPr lang="en-US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Understand basic </a:t>
              </a:r>
              <a:r>
                <a:rPr lang="en-US" sz="2600" dirty="0">
                  <a:solidFill>
                    <a:srgbClr val="D3B62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JavaScript</a:t>
              </a:r>
              <a:r>
                <a:rPr lang="en-US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 syntax</a:t>
              </a:r>
            </a:p>
            <a:p>
              <a:pPr>
                <a:lnSpc>
                  <a:spcPct val="150000"/>
                </a:lnSpc>
                <a:buClr>
                  <a:schemeClr val="dk1"/>
                </a:buClr>
                <a:buSzPts val="2400"/>
              </a:pPr>
              <a:r>
                <a:rPr lang="en-US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Learn about </a:t>
              </a:r>
              <a:r>
                <a:rPr lang="en-US" sz="2600" dirty="0">
                  <a:solidFill>
                    <a:srgbClr val="4EA72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Variables, Data Types,</a:t>
              </a:r>
              <a:r>
                <a:rPr lang="en-US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 and </a:t>
              </a:r>
              <a:r>
                <a:rPr lang="en-US" sz="2600" dirty="0">
                  <a:solidFill>
                    <a:srgbClr val="4EA72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Operators</a:t>
              </a:r>
            </a:p>
            <a:p>
              <a:pPr>
                <a:lnSpc>
                  <a:spcPct val="150000"/>
                </a:lnSpc>
                <a:buClr>
                  <a:schemeClr val="dk1"/>
                </a:buClr>
                <a:buSzPts val="2400"/>
              </a:pPr>
              <a:r>
                <a:rPr lang="en-US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Work with </a:t>
              </a:r>
              <a:r>
                <a:rPr lang="en-US" sz="2600" dirty="0">
                  <a:solidFill>
                    <a:srgbClr val="E9713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Arrays</a:t>
              </a:r>
              <a:r>
                <a:rPr lang="en-US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 and </a:t>
              </a:r>
              <a:r>
                <a:rPr lang="en-US" sz="2600" dirty="0">
                  <a:solidFill>
                    <a:srgbClr val="E9713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Objects</a:t>
              </a:r>
            </a:p>
            <a:p>
              <a:pPr>
                <a:lnSpc>
                  <a:spcPct val="150000"/>
                </a:lnSpc>
                <a:buClr>
                  <a:schemeClr val="dk1"/>
                </a:buClr>
                <a:buSzPts val="2400"/>
              </a:pPr>
              <a:r>
                <a:rPr lang="en-US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Understand </a:t>
              </a:r>
              <a:r>
                <a:rPr lang="en-US" sz="2600" dirty="0">
                  <a:solidFill>
                    <a:srgbClr val="A02B9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Control Statements </a:t>
              </a:r>
              <a:r>
                <a:rPr lang="en-US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and </a:t>
              </a:r>
              <a:r>
                <a:rPr lang="en-US" sz="2600" dirty="0">
                  <a:solidFill>
                    <a:srgbClr val="A02B9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Loops</a:t>
              </a:r>
            </a:p>
            <a:p>
              <a:pPr>
                <a:lnSpc>
                  <a:spcPct val="150000"/>
                </a:lnSpc>
                <a:buClr>
                  <a:schemeClr val="dk1"/>
                </a:buClr>
                <a:buSzPts val="2400"/>
              </a:pPr>
              <a:r>
                <a:rPr lang="en-US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Convert simple code from </a:t>
              </a:r>
              <a:r>
                <a:rPr lang="en-US" sz="2600" dirty="0">
                  <a:solidFill>
                    <a:srgbClr val="15608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C</a:t>
              </a:r>
              <a:r>
                <a:rPr lang="en-US" sz="2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 to </a:t>
              </a:r>
              <a:r>
                <a:rPr lang="en-US" sz="2600" dirty="0">
                  <a:solidFill>
                    <a:srgbClr val="D3B62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Calibri"/>
                </a:rPr>
                <a:t>JavaScript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D1629B-5FE9-A8F9-B1BB-7CCE660EC55D}"/>
                </a:ext>
              </a:extLst>
            </p:cNvPr>
            <p:cNvSpPr/>
            <p:nvPr/>
          </p:nvSpPr>
          <p:spPr>
            <a:xfrm>
              <a:off x="2436416" y="3047495"/>
              <a:ext cx="1837161" cy="3441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FUNDAMENTALS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0B1B40-F9F9-3532-5409-92E80F742445}"/>
                </a:ext>
              </a:extLst>
            </p:cNvPr>
            <p:cNvSpPr/>
            <p:nvPr/>
          </p:nvSpPr>
          <p:spPr>
            <a:xfrm>
              <a:off x="2436415" y="3683055"/>
              <a:ext cx="1837161" cy="3441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STRUCTURES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EB6977-5D66-07F0-D9BD-120401B39BD1}"/>
                </a:ext>
              </a:extLst>
            </p:cNvPr>
            <p:cNvSpPr/>
            <p:nvPr/>
          </p:nvSpPr>
          <p:spPr>
            <a:xfrm>
              <a:off x="2436414" y="4248765"/>
              <a:ext cx="1837161" cy="3441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CONTROL FLOW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D6B9C3-CF85-7470-E370-3F8BB6EF6A21}"/>
                </a:ext>
              </a:extLst>
            </p:cNvPr>
            <p:cNvSpPr/>
            <p:nvPr/>
          </p:nvSpPr>
          <p:spPr>
            <a:xfrm>
              <a:off x="2436414" y="4835471"/>
              <a:ext cx="1837161" cy="34415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CONVERSION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149765-6FF7-9BA9-8509-4E4E2919ECCA}"/>
                </a:ext>
              </a:extLst>
            </p:cNvPr>
            <p:cNvSpPr/>
            <p:nvPr/>
          </p:nvSpPr>
          <p:spPr>
            <a:xfrm>
              <a:off x="2436413" y="2464681"/>
              <a:ext cx="1837161" cy="344153"/>
            </a:xfrm>
            <a:prstGeom prst="rect">
              <a:avLst/>
            </a:prstGeom>
            <a:solidFill>
              <a:srgbClr val="D3B62A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SYNTAX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BB78-E0BF-7B77-F991-ED00CAC46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7;p2">
            <a:extLst>
              <a:ext uri="{FF2B5EF4-FFF2-40B4-BE49-F238E27FC236}">
                <a16:creationId xmlns:a16="http://schemas.microsoft.com/office/drawing/2014/main" id="{D3AAE371-853E-15F2-6E8F-A69D4902C519}"/>
              </a:ext>
            </a:extLst>
          </p:cNvPr>
          <p:cNvSpPr txBox="1"/>
          <p:nvPr/>
        </p:nvSpPr>
        <p:spPr>
          <a:xfrm>
            <a:off x="374831" y="159630"/>
            <a:ext cx="1920134" cy="369291"/>
          </a:xfrm>
          <a:prstGeom prst="rect">
            <a:avLst/>
          </a:prstGeom>
          <a:solidFill>
            <a:srgbClr val="156082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</a:t>
            </a:r>
          </a:p>
        </p:txBody>
      </p:sp>
      <p:sp>
        <p:nvSpPr>
          <p:cNvPr id="3" name="Google Shape;111;p2">
            <a:extLst>
              <a:ext uri="{FF2B5EF4-FFF2-40B4-BE49-F238E27FC236}">
                <a16:creationId xmlns:a16="http://schemas.microsoft.com/office/drawing/2014/main" id="{54DCC121-159B-77EC-AC68-7F037CF13052}"/>
              </a:ext>
            </a:extLst>
          </p:cNvPr>
          <p:cNvSpPr txBox="1"/>
          <p:nvPr/>
        </p:nvSpPr>
        <p:spPr>
          <a:xfrm>
            <a:off x="3506422" y="175039"/>
            <a:ext cx="51791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4000" b="1" i="1" strike="noStrike" cap="none" dirty="0">
                <a:solidFill>
                  <a:srgbClr val="15608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Practice</a:t>
            </a:r>
            <a:endParaRPr lang="en-US" sz="4000" b="1" i="1" strike="noStrike" cap="none" dirty="0">
              <a:solidFill>
                <a:srgbClr val="D3B62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FF62E-85CD-DAC2-F360-E0F230D4B6CB}"/>
              </a:ext>
            </a:extLst>
          </p:cNvPr>
          <p:cNvSpPr txBox="1"/>
          <p:nvPr/>
        </p:nvSpPr>
        <p:spPr>
          <a:xfrm>
            <a:off x="1954305" y="1525832"/>
            <a:ext cx="82833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3B6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 3: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Favorite Foods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 Practice creating an array and using a for loop.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an array called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favoriteFoods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add three of your favorite foods to it as strings (e.g., "Amok", 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Teav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"Bai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Sach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Chrouk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for loop that goes through each item in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favoriteFoods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array.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Inside the loop, print a message for each food, like: I love to eat [food name]!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A3E079-F20C-4F90-ADAD-6EE5289EC0A2}"/>
              </a:ext>
            </a:extLst>
          </p:cNvPr>
          <p:cNvSpPr txBox="1"/>
          <p:nvPr/>
        </p:nvSpPr>
        <p:spPr>
          <a:xfrm>
            <a:off x="1481558" y="4421529"/>
            <a:ext cx="74656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Step 1: Create an array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favoriteFoods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"Amok"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Kuy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Teav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"Bai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Sach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Chrouk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Step 2: Loop through the array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favoriteFoods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love to eat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favoriteFoods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12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1;p2">
            <a:extLst>
              <a:ext uri="{FF2B5EF4-FFF2-40B4-BE49-F238E27FC236}">
                <a16:creationId xmlns:a16="http://schemas.microsoft.com/office/drawing/2014/main" id="{47525548-CEDF-4A00-862D-E2069FE28934}"/>
              </a:ext>
            </a:extLst>
          </p:cNvPr>
          <p:cNvSpPr txBox="1"/>
          <p:nvPr/>
        </p:nvSpPr>
        <p:spPr>
          <a:xfrm>
            <a:off x="2687003" y="310299"/>
            <a:ext cx="69554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600" i="0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GO </a:t>
            </a:r>
            <a:r>
              <a:rPr lang="en-US" sz="3600" b="1" i="0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AA968E-803C-41CB-84DE-C020829A543A}"/>
              </a:ext>
            </a:extLst>
          </p:cNvPr>
          <p:cNvSpPr txBox="1"/>
          <p:nvPr/>
        </p:nvSpPr>
        <p:spPr>
          <a:xfrm>
            <a:off x="614410" y="1318156"/>
            <a:ext cx="5878095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OFFICAL DOCUMENTATIONS</a:t>
            </a:r>
          </a:p>
          <a:p>
            <a:pPr>
              <a:lnSpc>
                <a:spcPct val="150000"/>
              </a:lnSpc>
            </a:pPr>
            <a:r>
              <a:rPr lang="en-US" sz="16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https://javascript.info/</a:t>
            </a:r>
            <a:endParaRPr lang="en-US" sz="16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TUTORIALS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https://www.w3schools.com/js/default.asp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https://youtu.be/NBN7EkIDrf4?si=xOg7OBFwY6BGSZKl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https://youtu.be/EerdGm-ehJQ?si=Zy9D06xDqNAhrPm3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BFDC2-9FBB-4BD9-80DE-1E80F7DBF1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4381" y="5943697"/>
            <a:ext cx="1156237" cy="6040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A5621C-F852-0F0F-74FA-F11655B33D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805053">
            <a:off x="7083452" y="1528242"/>
            <a:ext cx="3937529" cy="220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3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BB78-E0BF-7B77-F991-ED00CAC46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C111C1-C7D2-AB57-110B-5D3F52FCB6A0}"/>
              </a:ext>
            </a:extLst>
          </p:cNvPr>
          <p:cNvSpPr txBox="1"/>
          <p:nvPr/>
        </p:nvSpPr>
        <p:spPr>
          <a:xfrm>
            <a:off x="4368053" y="-64079"/>
            <a:ext cx="34558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024B18-D2F9-31D1-B373-06E2E5C8C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771" y="4580965"/>
            <a:ext cx="2810194" cy="2277035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5F23C531-0F89-7808-4B65-A15ACAA23D33}"/>
              </a:ext>
            </a:extLst>
          </p:cNvPr>
          <p:cNvSpPr txBox="1"/>
          <p:nvPr/>
        </p:nvSpPr>
        <p:spPr>
          <a:xfrm>
            <a:off x="841180" y="951584"/>
            <a:ext cx="8549591" cy="44228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039"/>
              </a:lnSpc>
            </a:pPr>
            <a:r>
              <a:rPr lang="en-US" sz="27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Contact:</a:t>
            </a:r>
          </a:p>
          <a:p>
            <a:pPr marL="604519" lvl="1" indent="-302260" algn="l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Name: Long </a:t>
            </a:r>
            <a:r>
              <a:rPr lang="en-US" sz="2799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Chhun</a:t>
            </a:r>
            <a:r>
              <a:rPr lang="en-US" sz="27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Hour &amp; Chhorn </a:t>
            </a:r>
            <a:r>
              <a:rPr lang="en-US" sz="2799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Sothea</a:t>
            </a:r>
            <a:endParaRPr lang="en-US" sz="2799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604519" lvl="1" indent="-302260" algn="l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Email: </a:t>
            </a:r>
            <a:r>
              <a:rPr lang="en-US" sz="27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3"/>
              </a:rPr>
              <a:t>Chhunhour.long@student.cadt.edu.kh</a:t>
            </a:r>
            <a:endParaRPr lang="en-US" sz="2799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1673859" lvl="4">
              <a:lnSpc>
                <a:spcPts val="503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  <a:hlinkClick r:id="rId4"/>
              </a:rPr>
              <a:t>Sothea.chhorn@student.cadt.edu.kh</a:t>
            </a:r>
            <a:endParaRPr lang="en-US" sz="2799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604519" lvl="1" indent="-302260" algn="l">
              <a:lnSpc>
                <a:spcPts val="503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Telegram: @longchhunhour</a:t>
            </a:r>
          </a:p>
          <a:p>
            <a:pPr marL="2131059" lvl="5">
              <a:lnSpc>
                <a:spcPts val="503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@ch_sothea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  <a:endParaRPr lang="en-US" sz="2799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</p:spTree>
    <p:extLst>
      <p:ext uri="{BB962C8B-B14F-4D97-AF65-F5344CB8AC3E}">
        <p14:creationId xmlns:p14="http://schemas.microsoft.com/office/powerpoint/2010/main" val="3156772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C0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0B28FE-5675-8198-A716-98FBF6C78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99"/>
            <a:ext cx="12192000" cy="6400801"/>
          </a:xfrm>
          <a:prstGeom prst="rect">
            <a:avLst/>
          </a:prstGeom>
        </p:spPr>
      </p:pic>
      <p:sp>
        <p:nvSpPr>
          <p:cNvPr id="5" name="Google Shape;111;p2">
            <a:extLst>
              <a:ext uri="{FF2B5EF4-FFF2-40B4-BE49-F238E27FC236}">
                <a16:creationId xmlns:a16="http://schemas.microsoft.com/office/drawing/2014/main" id="{823FBFC6-5A4A-676A-2E7C-350EE7B99CD0}"/>
              </a:ext>
            </a:extLst>
          </p:cNvPr>
          <p:cNvSpPr txBox="1"/>
          <p:nvPr/>
        </p:nvSpPr>
        <p:spPr>
          <a:xfrm rot="20299114">
            <a:off x="4333993" y="429802"/>
            <a:ext cx="2130092" cy="9232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5400" b="1" i="0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 lang="en-US" sz="5400" b="1" i="1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11;p2">
            <a:extLst>
              <a:ext uri="{FF2B5EF4-FFF2-40B4-BE49-F238E27FC236}">
                <a16:creationId xmlns:a16="http://schemas.microsoft.com/office/drawing/2014/main" id="{8CAE7EDE-0D5D-59BB-AF17-33B8CC3B9559}"/>
              </a:ext>
            </a:extLst>
          </p:cNvPr>
          <p:cNvSpPr txBox="1"/>
          <p:nvPr/>
        </p:nvSpPr>
        <p:spPr>
          <a:xfrm rot="1098843">
            <a:off x="6523092" y="861504"/>
            <a:ext cx="4254841" cy="9232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5400" b="1" i="0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 lang="en-US" sz="5400" b="1" i="1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1;p2">
            <a:extLst>
              <a:ext uri="{FF2B5EF4-FFF2-40B4-BE49-F238E27FC236}">
                <a16:creationId xmlns:a16="http://schemas.microsoft.com/office/drawing/2014/main" id="{2107E6CA-3FD3-BC68-742F-D7C81BC9381F}"/>
              </a:ext>
            </a:extLst>
          </p:cNvPr>
          <p:cNvSpPr txBox="1"/>
          <p:nvPr/>
        </p:nvSpPr>
        <p:spPr>
          <a:xfrm rot="21208113">
            <a:off x="9078327" y="2209058"/>
            <a:ext cx="2254375" cy="9232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5400" b="1" i="0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 lang="en-US" sz="5400" b="1" i="1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Picture 4" descr="Kahoot! app | Free Kahoot! learning app for iOS and Android">
            <a:extLst>
              <a:ext uri="{FF2B5EF4-FFF2-40B4-BE49-F238E27FC236}">
                <a16:creationId xmlns:a16="http://schemas.microsoft.com/office/drawing/2014/main" id="{E7383323-8157-E55B-01FF-8912958E2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54523">
            <a:off x="2594067" y="906324"/>
            <a:ext cx="1297655" cy="129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411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BB78-E0BF-7B77-F991-ED00CAC46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C111C1-C7D2-AB57-110B-5D3F52FCB6A0}"/>
              </a:ext>
            </a:extLst>
          </p:cNvPr>
          <p:cNvSpPr txBox="1"/>
          <p:nvPr/>
        </p:nvSpPr>
        <p:spPr>
          <a:xfrm>
            <a:off x="4368053" y="2759803"/>
            <a:ext cx="34558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154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BB78-E0BF-7B77-F991-ED00CAC46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1;p2">
            <a:extLst>
              <a:ext uri="{FF2B5EF4-FFF2-40B4-BE49-F238E27FC236}">
                <a16:creationId xmlns:a16="http://schemas.microsoft.com/office/drawing/2014/main" id="{54DCC121-159B-77EC-AC68-7F037CF13052}"/>
              </a:ext>
            </a:extLst>
          </p:cNvPr>
          <p:cNvSpPr txBox="1"/>
          <p:nvPr/>
        </p:nvSpPr>
        <p:spPr>
          <a:xfrm>
            <a:off x="3506422" y="175039"/>
            <a:ext cx="51791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?</a:t>
            </a:r>
            <a:endParaRPr lang="en-US" sz="4000" i="1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F615A-F0BB-C822-8D55-1D3EDDD49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518" y="175038"/>
            <a:ext cx="781153" cy="7811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38F31DA-7320-DFB6-BDBA-39EF46DCC658}"/>
              </a:ext>
            </a:extLst>
          </p:cNvPr>
          <p:cNvSpPr/>
          <p:nvPr/>
        </p:nvSpPr>
        <p:spPr>
          <a:xfrm>
            <a:off x="1264160" y="1402605"/>
            <a:ext cx="2525485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Definition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F3672B-36E8-54C3-0A15-4F4C8436AB0C}"/>
              </a:ext>
            </a:extLst>
          </p:cNvPr>
          <p:cNvCxnSpPr>
            <a:cxnSpLocks/>
          </p:cNvCxnSpPr>
          <p:nvPr/>
        </p:nvCxnSpPr>
        <p:spPr>
          <a:xfrm>
            <a:off x="3789645" y="1859805"/>
            <a:ext cx="205047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1D5395A-735F-5438-0227-62E8769B5123}"/>
              </a:ext>
            </a:extLst>
          </p:cNvPr>
          <p:cNvSpPr/>
          <p:nvPr/>
        </p:nvSpPr>
        <p:spPr>
          <a:xfrm>
            <a:off x="5840123" y="1402605"/>
            <a:ext cx="569745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high-level, interpreted programming language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2F961-5FE0-CD7A-043F-4EF273AF032B}"/>
              </a:ext>
            </a:extLst>
          </p:cNvPr>
          <p:cNvSpPr/>
          <p:nvPr/>
        </p:nvSpPr>
        <p:spPr>
          <a:xfrm>
            <a:off x="1264160" y="2665347"/>
            <a:ext cx="2525485" cy="9144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Domain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CB5187-41E5-67CD-8E58-D553C350E293}"/>
              </a:ext>
            </a:extLst>
          </p:cNvPr>
          <p:cNvCxnSpPr>
            <a:cxnSpLocks/>
          </p:cNvCxnSpPr>
          <p:nvPr/>
        </p:nvCxnSpPr>
        <p:spPr>
          <a:xfrm>
            <a:off x="3789645" y="3122547"/>
            <a:ext cx="205047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D0728A-D434-F0D9-079E-248EDB7FFC3E}"/>
              </a:ext>
            </a:extLst>
          </p:cNvPr>
          <p:cNvSpPr/>
          <p:nvPr/>
        </p:nvSpPr>
        <p:spPr>
          <a:xfrm>
            <a:off x="5840121" y="2665347"/>
            <a:ext cx="5697454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language of the web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A7141-BFF8-30FE-0272-5355E66FE3EE}"/>
              </a:ext>
            </a:extLst>
          </p:cNvPr>
          <p:cNvSpPr/>
          <p:nvPr/>
        </p:nvSpPr>
        <p:spPr>
          <a:xfrm>
            <a:off x="1264160" y="3928089"/>
            <a:ext cx="2525485" cy="9144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Purpose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A1CEFC-74F3-4312-BF28-166F6628DEDF}"/>
              </a:ext>
            </a:extLst>
          </p:cNvPr>
          <p:cNvCxnSpPr>
            <a:cxnSpLocks/>
          </p:cNvCxnSpPr>
          <p:nvPr/>
        </p:nvCxnSpPr>
        <p:spPr>
          <a:xfrm>
            <a:off x="3789645" y="4385289"/>
            <a:ext cx="205047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80628DA-DB76-17A8-E114-BAE10F8C3817}"/>
              </a:ext>
            </a:extLst>
          </p:cNvPr>
          <p:cNvSpPr/>
          <p:nvPr/>
        </p:nvSpPr>
        <p:spPr>
          <a:xfrm>
            <a:off x="5840120" y="3920670"/>
            <a:ext cx="5697455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for creating interactive and dynamic web pages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B1FEAD-A40E-D958-573A-364B42032CF6}"/>
              </a:ext>
            </a:extLst>
          </p:cNvPr>
          <p:cNvSpPr/>
          <p:nvPr/>
        </p:nvSpPr>
        <p:spPr>
          <a:xfrm>
            <a:off x="1264160" y="5190831"/>
            <a:ext cx="2525485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Environment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2F3374-B795-2F56-BC52-6F96BA951C00}"/>
              </a:ext>
            </a:extLst>
          </p:cNvPr>
          <p:cNvCxnSpPr>
            <a:cxnSpLocks/>
          </p:cNvCxnSpPr>
          <p:nvPr/>
        </p:nvCxnSpPr>
        <p:spPr>
          <a:xfrm>
            <a:off x="3789645" y="5648031"/>
            <a:ext cx="205047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7A1EF0B-5040-F47C-4811-CB95C469586D}"/>
              </a:ext>
            </a:extLst>
          </p:cNvPr>
          <p:cNvSpPr/>
          <p:nvPr/>
        </p:nvSpPr>
        <p:spPr>
          <a:xfrm>
            <a:off x="5840123" y="5190831"/>
            <a:ext cx="569745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 on the client-side and server-side</a:t>
            </a:r>
          </a:p>
        </p:txBody>
      </p:sp>
    </p:spTree>
    <p:extLst>
      <p:ext uri="{BB962C8B-B14F-4D97-AF65-F5344CB8AC3E}">
        <p14:creationId xmlns:p14="http://schemas.microsoft.com/office/powerpoint/2010/main" val="8702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BB78-E0BF-7B77-F991-ED00CAC46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7;p2">
            <a:extLst>
              <a:ext uri="{FF2B5EF4-FFF2-40B4-BE49-F238E27FC236}">
                <a16:creationId xmlns:a16="http://schemas.microsoft.com/office/drawing/2014/main" id="{D3AAE371-853E-15F2-6E8F-A69D4902C519}"/>
              </a:ext>
            </a:extLst>
          </p:cNvPr>
          <p:cNvSpPr txBox="1"/>
          <p:nvPr/>
        </p:nvSpPr>
        <p:spPr>
          <a:xfrm>
            <a:off x="374831" y="159630"/>
            <a:ext cx="2095838" cy="369332"/>
          </a:xfrm>
          <a:prstGeom prst="rect">
            <a:avLst/>
          </a:prstGeom>
          <a:solidFill>
            <a:srgbClr val="D3B62A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</p:txBody>
      </p:sp>
      <p:sp>
        <p:nvSpPr>
          <p:cNvPr id="3" name="Google Shape;111;p2">
            <a:extLst>
              <a:ext uri="{FF2B5EF4-FFF2-40B4-BE49-F238E27FC236}">
                <a16:creationId xmlns:a16="http://schemas.microsoft.com/office/drawing/2014/main" id="{54DCC121-159B-77EC-AC68-7F037CF13052}"/>
              </a:ext>
            </a:extLst>
          </p:cNvPr>
          <p:cNvSpPr txBox="1"/>
          <p:nvPr/>
        </p:nvSpPr>
        <p:spPr>
          <a:xfrm>
            <a:off x="3506422" y="175039"/>
            <a:ext cx="51791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fi-FI" sz="4000" b="1" dirty="0">
                <a:solidFill>
                  <a:srgbClr val="D3B6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fi-FI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vs. </a:t>
            </a:r>
            <a:r>
              <a:rPr lang="fi-FI" sz="4000" b="1" dirty="0">
                <a:solidFill>
                  <a:srgbClr val="15608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i-FI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Syntax</a:t>
            </a:r>
            <a:endParaRPr lang="en-US" sz="4000" i="1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989D76-3323-CD92-606A-FF4A19FBD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887226"/>
              </p:ext>
            </p:extLst>
          </p:nvPr>
        </p:nvGraphicFramePr>
        <p:xfrm>
          <a:off x="728382" y="983775"/>
          <a:ext cx="10735236" cy="2867228"/>
        </p:xfrm>
        <a:graphic>
          <a:graphicData uri="http://schemas.openxmlformats.org/drawingml/2006/table">
            <a:tbl>
              <a:tblPr/>
              <a:tblGrid>
                <a:gridCol w="2683809">
                  <a:extLst>
                    <a:ext uri="{9D8B030D-6E8A-4147-A177-3AD203B41FA5}">
                      <a16:colId xmlns:a16="http://schemas.microsoft.com/office/drawing/2014/main" val="3670609090"/>
                    </a:ext>
                  </a:extLst>
                </a:gridCol>
                <a:gridCol w="2683809">
                  <a:extLst>
                    <a:ext uri="{9D8B030D-6E8A-4147-A177-3AD203B41FA5}">
                      <a16:colId xmlns:a16="http://schemas.microsoft.com/office/drawing/2014/main" val="913060448"/>
                    </a:ext>
                  </a:extLst>
                </a:gridCol>
                <a:gridCol w="2683809">
                  <a:extLst>
                    <a:ext uri="{9D8B030D-6E8A-4147-A177-3AD203B41FA5}">
                      <a16:colId xmlns:a16="http://schemas.microsoft.com/office/drawing/2014/main" val="810971285"/>
                    </a:ext>
                  </a:extLst>
                </a:gridCol>
                <a:gridCol w="2683809">
                  <a:extLst>
                    <a:ext uri="{9D8B030D-6E8A-4147-A177-3AD203B41FA5}">
                      <a16:colId xmlns:a16="http://schemas.microsoft.com/office/drawing/2014/main" val="1808253141"/>
                    </a:ext>
                  </a:extLst>
                </a:gridCol>
              </a:tblGrid>
              <a:tr h="42928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JavaScript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Takeaway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84664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Typing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Dynamic (</a:t>
                      </a:r>
                      <a:r>
                        <a:rPr lang="en-US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let, const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Static (</a:t>
                      </a:r>
                      <a:r>
                        <a:rPr lang="en-US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int, char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Declare variables, not types.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381755"/>
                  </a:ext>
                </a:extLst>
              </a:tr>
              <a:tr h="69542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Semicolons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Optional (but recommended)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Mandatory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Always use them.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507966"/>
                  </a:ext>
                </a:extLst>
              </a:tr>
              <a:tr h="52891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Comments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//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/* */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//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/* */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syntax is the same!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916719"/>
                  </a:ext>
                </a:extLst>
              </a:tr>
              <a:tr h="54684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Case Sensitive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Pay attention to caps.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3468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4B87B8-BC85-AA26-5169-1E10C498100E}"/>
              </a:ext>
            </a:extLst>
          </p:cNvPr>
          <p:cNvSpPr txBox="1"/>
          <p:nvPr/>
        </p:nvSpPr>
        <p:spPr>
          <a:xfrm>
            <a:off x="728382" y="409784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 Variable Declaration </a:t>
            </a:r>
          </a:p>
          <a:p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D9CDA22-5557-750B-3175-673BCFD18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58056"/>
              </p:ext>
            </p:extLst>
          </p:nvPr>
        </p:nvGraphicFramePr>
        <p:xfrm>
          <a:off x="728382" y="4579970"/>
          <a:ext cx="10836088" cy="129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1247">
                  <a:extLst>
                    <a:ext uri="{9D8B030D-6E8A-4147-A177-3AD203B41FA5}">
                      <a16:colId xmlns:a16="http://schemas.microsoft.com/office/drawing/2014/main" val="2720637048"/>
                    </a:ext>
                  </a:extLst>
                </a:gridCol>
                <a:gridCol w="5804841">
                  <a:extLst>
                    <a:ext uri="{9D8B030D-6E8A-4147-A177-3AD203B41FA5}">
                      <a16:colId xmlns:a16="http://schemas.microsoft.com/office/drawing/2014/main" val="1601050935"/>
                    </a:ext>
                  </a:extLst>
                </a:gridCol>
              </a:tblGrid>
              <a:tr h="54929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JavaScript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6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8836"/>
                  </a:ext>
                </a:extLst>
              </a:tr>
              <a:tr h="744961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</a:rPr>
                        <a:t>let score = 100; </a:t>
                      </a:r>
                    </a:p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</a:rPr>
                        <a:t>let name = "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Sothea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";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</a:rPr>
                        <a:t>int score = 100; </a:t>
                      </a:r>
                    </a:p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</a:rPr>
                        <a:t>char name[] = "</a:t>
                      </a:r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Sothea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"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281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91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BB78-E0BF-7B77-F991-ED00CAC46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7;p2">
            <a:extLst>
              <a:ext uri="{FF2B5EF4-FFF2-40B4-BE49-F238E27FC236}">
                <a16:creationId xmlns:a16="http://schemas.microsoft.com/office/drawing/2014/main" id="{D3AAE371-853E-15F2-6E8F-A69D4902C519}"/>
              </a:ext>
            </a:extLst>
          </p:cNvPr>
          <p:cNvSpPr txBox="1"/>
          <p:nvPr/>
        </p:nvSpPr>
        <p:spPr>
          <a:xfrm>
            <a:off x="374831" y="159630"/>
            <a:ext cx="2095838" cy="369332"/>
          </a:xfrm>
          <a:prstGeom prst="rect">
            <a:avLst/>
          </a:prstGeom>
          <a:solidFill>
            <a:srgbClr val="D3B62A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</p:txBody>
      </p:sp>
      <p:sp>
        <p:nvSpPr>
          <p:cNvPr id="3" name="Google Shape;111;p2">
            <a:extLst>
              <a:ext uri="{FF2B5EF4-FFF2-40B4-BE49-F238E27FC236}">
                <a16:creationId xmlns:a16="http://schemas.microsoft.com/office/drawing/2014/main" id="{54DCC121-159B-77EC-AC68-7F037CF13052}"/>
              </a:ext>
            </a:extLst>
          </p:cNvPr>
          <p:cNvSpPr txBox="1"/>
          <p:nvPr/>
        </p:nvSpPr>
        <p:spPr>
          <a:xfrm>
            <a:off x="3506422" y="175039"/>
            <a:ext cx="51791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4000" b="1" dirty="0">
                <a:solidFill>
                  <a:srgbClr val="D3B6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</a:t>
            </a:r>
            <a:endParaRPr lang="en-US" sz="4000" b="1" i="1" strike="noStrike" cap="none" dirty="0">
              <a:solidFill>
                <a:srgbClr val="D3B62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B87B8-BC85-AA26-5169-1E10C498100E}"/>
              </a:ext>
            </a:extLst>
          </p:cNvPr>
          <p:cNvSpPr txBox="1"/>
          <p:nvPr/>
        </p:nvSpPr>
        <p:spPr>
          <a:xfrm>
            <a:off x="870460" y="9967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 are Containers for Storing Data.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FE1D501-5414-4168-8DE2-D04DC9F3B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85644"/>
              </p:ext>
            </p:extLst>
          </p:nvPr>
        </p:nvGraphicFramePr>
        <p:xfrm>
          <a:off x="870460" y="1479906"/>
          <a:ext cx="10451080" cy="3335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060">
                  <a:extLst>
                    <a:ext uri="{9D8B030D-6E8A-4147-A177-3AD203B41FA5}">
                      <a16:colId xmlns:a16="http://schemas.microsoft.com/office/drawing/2014/main" val="2796731296"/>
                    </a:ext>
                  </a:extLst>
                </a:gridCol>
                <a:gridCol w="5088045">
                  <a:extLst>
                    <a:ext uri="{9D8B030D-6E8A-4147-A177-3AD203B41FA5}">
                      <a16:colId xmlns:a16="http://schemas.microsoft.com/office/drawing/2014/main" val="1779831972"/>
                    </a:ext>
                  </a:extLst>
                </a:gridCol>
                <a:gridCol w="3082975">
                  <a:extLst>
                    <a:ext uri="{9D8B030D-6E8A-4147-A177-3AD203B41FA5}">
                      <a16:colId xmlns:a16="http://schemas.microsoft.com/office/drawing/2014/main" val="3070167500"/>
                    </a:ext>
                  </a:extLst>
                </a:gridCol>
              </a:tblGrid>
              <a:tr h="4116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6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851883"/>
                  </a:ext>
                </a:extLst>
              </a:tr>
              <a:tr h="9745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Let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modern way. Use this when you expect the value might change later.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let age = 25;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76411"/>
                  </a:ext>
                </a:extLst>
              </a:tr>
              <a:tr h="9745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Const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 this for values that should never change (constants).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const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birthYear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= 2000;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506368"/>
                  </a:ext>
                </a:extLst>
              </a:tr>
              <a:tr h="9745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>
                          <a:latin typeface="Consolas" panose="020B0609020204030204" pitchFamily="49" charset="0"/>
                        </a:rPr>
                        <a:t>Var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 old way. It has some tricky behaviors, so it's best to use </a:t>
                      </a:r>
                      <a:r>
                        <a:rPr lang="en-US" b="1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let 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US" b="1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const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instead.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var score = 100;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152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32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BB78-E0BF-7B77-F991-ED00CAC46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7;p2">
            <a:extLst>
              <a:ext uri="{FF2B5EF4-FFF2-40B4-BE49-F238E27FC236}">
                <a16:creationId xmlns:a16="http://schemas.microsoft.com/office/drawing/2014/main" id="{D3AAE371-853E-15F2-6E8F-A69D4902C519}"/>
              </a:ext>
            </a:extLst>
          </p:cNvPr>
          <p:cNvSpPr txBox="1"/>
          <p:nvPr/>
        </p:nvSpPr>
        <p:spPr>
          <a:xfrm>
            <a:off x="374831" y="159630"/>
            <a:ext cx="2095838" cy="369332"/>
          </a:xfrm>
          <a:prstGeom prst="rect">
            <a:avLst/>
          </a:prstGeom>
          <a:solidFill>
            <a:srgbClr val="D3B62A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</p:txBody>
      </p:sp>
      <p:sp>
        <p:nvSpPr>
          <p:cNvPr id="3" name="Google Shape;111;p2">
            <a:extLst>
              <a:ext uri="{FF2B5EF4-FFF2-40B4-BE49-F238E27FC236}">
                <a16:creationId xmlns:a16="http://schemas.microsoft.com/office/drawing/2014/main" id="{54DCC121-159B-77EC-AC68-7F037CF13052}"/>
              </a:ext>
            </a:extLst>
          </p:cNvPr>
          <p:cNvSpPr txBox="1"/>
          <p:nvPr/>
        </p:nvSpPr>
        <p:spPr>
          <a:xfrm>
            <a:off x="3506422" y="175039"/>
            <a:ext cx="51791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4000" b="1" i="1" strike="noStrike" cap="none" dirty="0">
                <a:solidFill>
                  <a:srgbClr val="D3B6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Data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B87B8-BC85-AA26-5169-1E10C498100E}"/>
              </a:ext>
            </a:extLst>
          </p:cNvPr>
          <p:cNvSpPr txBox="1"/>
          <p:nvPr/>
        </p:nvSpPr>
        <p:spPr>
          <a:xfrm>
            <a:off x="247752" y="110679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Common data types in JavaScript: </a:t>
            </a:r>
          </a:p>
          <a:p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BEC73A-C9D0-461C-6554-72BE657A0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33548"/>
              </p:ext>
            </p:extLst>
          </p:nvPr>
        </p:nvGraphicFramePr>
        <p:xfrm>
          <a:off x="309283" y="1685803"/>
          <a:ext cx="11573434" cy="4065399"/>
        </p:xfrm>
        <a:graphic>
          <a:graphicData uri="http://schemas.openxmlformats.org/drawingml/2006/table">
            <a:tbl>
              <a:tblPr/>
              <a:tblGrid>
                <a:gridCol w="3436905">
                  <a:extLst>
                    <a:ext uri="{9D8B030D-6E8A-4147-A177-3AD203B41FA5}">
                      <a16:colId xmlns:a16="http://schemas.microsoft.com/office/drawing/2014/main" val="2106091047"/>
                    </a:ext>
                  </a:extLst>
                </a:gridCol>
                <a:gridCol w="4152743">
                  <a:extLst>
                    <a:ext uri="{9D8B030D-6E8A-4147-A177-3AD203B41FA5}">
                      <a16:colId xmlns:a16="http://schemas.microsoft.com/office/drawing/2014/main" val="1234745749"/>
                    </a:ext>
                  </a:extLst>
                </a:gridCol>
                <a:gridCol w="3983786">
                  <a:extLst>
                    <a:ext uri="{9D8B030D-6E8A-4147-A177-3AD203B41FA5}">
                      <a16:colId xmlns:a16="http://schemas.microsoft.com/office/drawing/2014/main" val="3308482417"/>
                    </a:ext>
                  </a:extLst>
                </a:gridCol>
              </a:tblGrid>
              <a:tr h="37817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B6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560610"/>
                  </a:ext>
                </a:extLst>
              </a:tr>
              <a:tr h="6618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String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storing text. Always wrap in quotes.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</a:rPr>
                        <a:t>let greeting = "Hello";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013003"/>
                  </a:ext>
                </a:extLst>
              </a:tr>
              <a:tr h="6618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Number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For storing numbers, both whole and decimal.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>
                          <a:latin typeface="Consolas" panose="020B0609020204030204" pitchFamily="49" charset="0"/>
                        </a:rPr>
                        <a:t>let score = 95; let pi = 3.14;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561199"/>
                  </a:ext>
                </a:extLst>
              </a:tr>
              <a:tr h="37817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Boolean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For storing true or false values.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</a:rPr>
                        <a:t>let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isLoggedIn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= true;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877354"/>
                  </a:ext>
                </a:extLst>
              </a:tr>
              <a:tr h="6618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Undefined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variable that has been declared but not given a value.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</a:rPr>
                        <a:t>let name;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416990"/>
                  </a:ext>
                </a:extLst>
              </a:tr>
              <a:tr h="6618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Null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Represents the intentional absence of a value.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</a:rPr>
                        <a:t>let data = null;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419138"/>
                  </a:ext>
                </a:extLst>
              </a:tr>
              <a:tr h="66180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Object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storing collections of related data.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nsolas" panose="020B0609020204030204" pitchFamily="49" charset="0"/>
                        </a:rPr>
                        <a:t>let car = {make: "Toyota"};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4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19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BB78-E0BF-7B77-F991-ED00CAC46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7;p2">
            <a:extLst>
              <a:ext uri="{FF2B5EF4-FFF2-40B4-BE49-F238E27FC236}">
                <a16:creationId xmlns:a16="http://schemas.microsoft.com/office/drawing/2014/main" id="{D3AAE371-853E-15F2-6E8F-A69D4902C519}"/>
              </a:ext>
            </a:extLst>
          </p:cNvPr>
          <p:cNvSpPr txBox="1"/>
          <p:nvPr/>
        </p:nvSpPr>
        <p:spPr>
          <a:xfrm>
            <a:off x="374831" y="159630"/>
            <a:ext cx="2095838" cy="369332"/>
          </a:xfrm>
          <a:prstGeom prst="rect">
            <a:avLst/>
          </a:prstGeom>
          <a:solidFill>
            <a:srgbClr val="D3B62A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</p:txBody>
      </p:sp>
      <p:sp>
        <p:nvSpPr>
          <p:cNvPr id="3" name="Google Shape;111;p2">
            <a:extLst>
              <a:ext uri="{FF2B5EF4-FFF2-40B4-BE49-F238E27FC236}">
                <a16:creationId xmlns:a16="http://schemas.microsoft.com/office/drawing/2014/main" id="{54DCC121-159B-77EC-AC68-7F037CF13052}"/>
              </a:ext>
            </a:extLst>
          </p:cNvPr>
          <p:cNvSpPr txBox="1"/>
          <p:nvPr/>
        </p:nvSpPr>
        <p:spPr>
          <a:xfrm>
            <a:off x="3506422" y="175039"/>
            <a:ext cx="51791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4000" b="1" i="1" strike="noStrike" cap="none" dirty="0">
                <a:solidFill>
                  <a:srgbClr val="D3B62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B87B8-BC85-AA26-5169-1E10C498100E}"/>
              </a:ext>
            </a:extLst>
          </p:cNvPr>
          <p:cNvSpPr txBox="1"/>
          <p:nvPr/>
        </p:nvSpPr>
        <p:spPr>
          <a:xfrm>
            <a:off x="900953" y="1118009"/>
            <a:ext cx="6961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Operators are symbols that perform actions on values and variables.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F981D3-648F-711A-A368-EB9DED97B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29949"/>
              </p:ext>
            </p:extLst>
          </p:nvPr>
        </p:nvGraphicFramePr>
        <p:xfrm>
          <a:off x="900953" y="1722466"/>
          <a:ext cx="10515600" cy="2651760"/>
        </p:xfrm>
        <a:graphic>
          <a:graphicData uri="http://schemas.openxmlformats.org/drawingml/2006/table">
            <a:tbl>
              <a:tblPr/>
              <a:tblGrid>
                <a:gridCol w="3142129">
                  <a:extLst>
                    <a:ext uri="{9D8B030D-6E8A-4147-A177-3AD203B41FA5}">
                      <a16:colId xmlns:a16="http://schemas.microsoft.com/office/drawing/2014/main" val="706573112"/>
                    </a:ext>
                  </a:extLst>
                </a:gridCol>
                <a:gridCol w="3868271">
                  <a:extLst>
                    <a:ext uri="{9D8B030D-6E8A-4147-A177-3AD203B41FA5}">
                      <a16:colId xmlns:a16="http://schemas.microsoft.com/office/drawing/2014/main" val="5153201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53881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Operator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B6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Explanation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055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Arithmetic</a:t>
                      </a:r>
                      <a:endParaRPr lang="en-US" dirty="0"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Used to perform mathematical calculations.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let sum = 5 + 10;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638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Assignment</a:t>
                      </a:r>
                      <a:endParaRPr lang="en-US"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Used to assign values to variables.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let x = 15;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0451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Comparison</a:t>
                      </a:r>
                      <a:endParaRPr lang="en-US" dirty="0"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Used to compare two values, resulting in true or false.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age &gt; 18;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2461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Logical</a:t>
                      </a:r>
                      <a:endParaRPr lang="en-US" dirty="0">
                        <a:latin typeface="Consolas" panose="020B0609020204030204" pitchFamily="49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Used to combine or modify boolean expressions.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isLoggedIn</a:t>
                      </a:r>
                      <a:r>
                        <a:rPr lang="en-US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&amp;&amp; </a:t>
                      </a:r>
                      <a:r>
                        <a:rPr lang="en-US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isAdmin</a:t>
                      </a:r>
                      <a:r>
                        <a:rPr lang="en-US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4067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8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BB78-E0BF-7B77-F991-ED00CAC46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7;p2">
            <a:extLst>
              <a:ext uri="{FF2B5EF4-FFF2-40B4-BE49-F238E27FC236}">
                <a16:creationId xmlns:a16="http://schemas.microsoft.com/office/drawing/2014/main" id="{D3AAE371-853E-15F2-6E8F-A69D4902C519}"/>
              </a:ext>
            </a:extLst>
          </p:cNvPr>
          <p:cNvSpPr txBox="1"/>
          <p:nvPr/>
        </p:nvSpPr>
        <p:spPr>
          <a:xfrm>
            <a:off x="374831" y="159630"/>
            <a:ext cx="2095838" cy="369332"/>
          </a:xfrm>
          <a:prstGeom prst="rect">
            <a:avLst/>
          </a:prstGeom>
          <a:solidFill>
            <a:srgbClr val="E97132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STRUCTURES</a:t>
            </a:r>
          </a:p>
        </p:txBody>
      </p:sp>
      <p:sp>
        <p:nvSpPr>
          <p:cNvPr id="3" name="Google Shape;111;p2">
            <a:extLst>
              <a:ext uri="{FF2B5EF4-FFF2-40B4-BE49-F238E27FC236}">
                <a16:creationId xmlns:a16="http://schemas.microsoft.com/office/drawing/2014/main" id="{54DCC121-159B-77EC-AC68-7F037CF13052}"/>
              </a:ext>
            </a:extLst>
          </p:cNvPr>
          <p:cNvSpPr txBox="1"/>
          <p:nvPr/>
        </p:nvSpPr>
        <p:spPr>
          <a:xfrm>
            <a:off x="3506422" y="175039"/>
            <a:ext cx="51791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4000" b="1" i="1" dirty="0">
                <a:solidFill>
                  <a:srgbClr val="E9713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Array</a:t>
            </a:r>
            <a:endParaRPr lang="en-US" sz="4000" b="1" i="1" strike="noStrike" cap="none" dirty="0">
              <a:solidFill>
                <a:srgbClr val="E9713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B87B8-BC85-AA26-5169-1E10C498100E}"/>
              </a:ext>
            </a:extLst>
          </p:cNvPr>
          <p:cNvSpPr txBox="1"/>
          <p:nvPr/>
        </p:nvSpPr>
        <p:spPr>
          <a:xfrm>
            <a:off x="633504" y="996714"/>
            <a:ext cx="6577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Array is an object type designed for storing data collections.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characteristics of JavaScript arrays are: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120;p3">
            <a:extLst>
              <a:ext uri="{FF2B5EF4-FFF2-40B4-BE49-F238E27FC236}">
                <a16:creationId xmlns:a16="http://schemas.microsoft.com/office/drawing/2014/main" id="{E0AFC1D2-7CB1-923F-4A9D-4FC0E1995185}"/>
              </a:ext>
            </a:extLst>
          </p:cNvPr>
          <p:cNvSpPr txBox="1"/>
          <p:nvPr/>
        </p:nvSpPr>
        <p:spPr>
          <a:xfrm>
            <a:off x="2613176" y="1519013"/>
            <a:ext cx="8144471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An array is a list of values, known as elements.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Array elements are ordered based on their index.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The first element is at index 0, the second at index 1, and so on.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Arrays can grow or shrink as elements are added or removed.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Arrays can store elements of different data types (numbers, strings, objects and other arrays).</a:t>
            </a:r>
            <a:endParaRPr lang="en-US" sz="2400" dirty="0">
              <a:solidFill>
                <a:srgbClr val="D3B62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C5BD7E-4348-C80C-9A3C-E4E8EF773F5D}"/>
              </a:ext>
            </a:extLst>
          </p:cNvPr>
          <p:cNvSpPr/>
          <p:nvPr/>
        </p:nvSpPr>
        <p:spPr>
          <a:xfrm>
            <a:off x="633505" y="2284274"/>
            <a:ext cx="1837161" cy="344153"/>
          </a:xfrm>
          <a:prstGeom prst="rect">
            <a:avLst/>
          </a:prstGeom>
          <a:solidFill>
            <a:srgbClr val="E97132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Ordered: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F9EFF0-846A-C939-76C1-C45F645B7CA4}"/>
              </a:ext>
            </a:extLst>
          </p:cNvPr>
          <p:cNvSpPr/>
          <p:nvPr/>
        </p:nvSpPr>
        <p:spPr>
          <a:xfrm>
            <a:off x="633504" y="2825294"/>
            <a:ext cx="1837161" cy="34415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 indexed: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50D48F-5684-5066-BA5A-7C5FBFAA67DF}"/>
              </a:ext>
            </a:extLst>
          </p:cNvPr>
          <p:cNvSpPr/>
          <p:nvPr/>
        </p:nvSpPr>
        <p:spPr>
          <a:xfrm>
            <a:off x="633504" y="3361851"/>
            <a:ext cx="1837161" cy="344153"/>
          </a:xfrm>
          <a:prstGeom prst="rect">
            <a:avLst/>
          </a:prstGeom>
          <a:solidFill>
            <a:srgbClr val="E97132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size: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D60941-20DF-1327-809D-69B5033E9F96}"/>
              </a:ext>
            </a:extLst>
          </p:cNvPr>
          <p:cNvSpPr/>
          <p:nvPr/>
        </p:nvSpPr>
        <p:spPr>
          <a:xfrm>
            <a:off x="633504" y="3898408"/>
            <a:ext cx="1837161" cy="344153"/>
          </a:xfrm>
          <a:prstGeom prst="rect">
            <a:avLst/>
          </a:prstGeom>
          <a:solidFill>
            <a:srgbClr val="E9713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Heterogeneous: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450490-5D6D-1576-3F1F-70AD5EF47A2C}"/>
              </a:ext>
            </a:extLst>
          </p:cNvPr>
          <p:cNvSpPr/>
          <p:nvPr/>
        </p:nvSpPr>
        <p:spPr>
          <a:xfrm>
            <a:off x="633505" y="1747717"/>
            <a:ext cx="1837161" cy="344153"/>
          </a:xfrm>
          <a:prstGeom prst="rect">
            <a:avLst/>
          </a:prstGeom>
          <a:solidFill>
            <a:srgbClr val="E97132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Elements:</a:t>
            </a:r>
          </a:p>
        </p:txBody>
      </p:sp>
    </p:spTree>
    <p:extLst>
      <p:ext uri="{BB962C8B-B14F-4D97-AF65-F5344CB8AC3E}">
        <p14:creationId xmlns:p14="http://schemas.microsoft.com/office/powerpoint/2010/main" val="90476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BB78-E0BF-7B77-F991-ED00CAC46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7;p2">
            <a:extLst>
              <a:ext uri="{FF2B5EF4-FFF2-40B4-BE49-F238E27FC236}">
                <a16:creationId xmlns:a16="http://schemas.microsoft.com/office/drawing/2014/main" id="{D3AAE371-853E-15F2-6E8F-A69D4902C519}"/>
              </a:ext>
            </a:extLst>
          </p:cNvPr>
          <p:cNvSpPr txBox="1"/>
          <p:nvPr/>
        </p:nvSpPr>
        <p:spPr>
          <a:xfrm>
            <a:off x="374831" y="159630"/>
            <a:ext cx="2095838" cy="369332"/>
          </a:xfrm>
          <a:prstGeom prst="rect">
            <a:avLst/>
          </a:prstGeom>
          <a:solidFill>
            <a:srgbClr val="E97132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STRUCTURES</a:t>
            </a:r>
          </a:p>
        </p:txBody>
      </p:sp>
      <p:sp>
        <p:nvSpPr>
          <p:cNvPr id="3" name="Google Shape;111;p2">
            <a:extLst>
              <a:ext uri="{FF2B5EF4-FFF2-40B4-BE49-F238E27FC236}">
                <a16:creationId xmlns:a16="http://schemas.microsoft.com/office/drawing/2014/main" id="{54DCC121-159B-77EC-AC68-7F037CF13052}"/>
              </a:ext>
            </a:extLst>
          </p:cNvPr>
          <p:cNvSpPr txBox="1"/>
          <p:nvPr/>
        </p:nvSpPr>
        <p:spPr>
          <a:xfrm>
            <a:off x="3506422" y="175039"/>
            <a:ext cx="517915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4000" b="1" i="1" dirty="0">
                <a:solidFill>
                  <a:srgbClr val="E9713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Array</a:t>
            </a:r>
            <a:endParaRPr lang="en-US" sz="4000" b="1" i="1" strike="noStrike" cap="none" dirty="0">
              <a:solidFill>
                <a:srgbClr val="E9713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111C1-C7D2-AB57-110B-5D3F52FCB6A0}"/>
              </a:ext>
            </a:extLst>
          </p:cNvPr>
          <p:cNvSpPr txBox="1"/>
          <p:nvPr/>
        </p:nvSpPr>
        <p:spPr>
          <a:xfrm>
            <a:off x="3321423" y="2921168"/>
            <a:ext cx="55491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Use Arrays?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024B18-D2F9-31D1-B373-06E2E5C8C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41" y="4580964"/>
            <a:ext cx="2810194" cy="22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0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3919</TotalTime>
  <Words>1800</Words>
  <Application>Microsoft Office PowerPoint</Application>
  <PresentationFormat>Widescreen</PresentationFormat>
  <Paragraphs>293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Aptos</vt:lpstr>
      <vt:lpstr>Aptos Display</vt:lpstr>
      <vt:lpstr>Calibri (MS)</vt:lpstr>
      <vt:lpstr>Arial</vt:lpstr>
      <vt:lpstr>Calibri</vt:lpstr>
      <vt:lpstr>Consolas</vt:lpstr>
      <vt:lpstr>Open Sans</vt:lpstr>
      <vt:lpstr>Open Sans Bold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SENG Souchin</cp:lastModifiedBy>
  <cp:revision>6</cp:revision>
  <dcterms:created xsi:type="dcterms:W3CDTF">2025-04-24T10:54:23Z</dcterms:created>
  <dcterms:modified xsi:type="dcterms:W3CDTF">2025-08-04T06:49:57Z</dcterms:modified>
</cp:coreProperties>
</file>