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c24f7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c24f7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03dd27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03dd27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603dd27a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603dd27a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03dd27a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03dd27a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03dd27a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603dd27a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03dd27a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603dd27a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603dd27a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603dd27a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03dd27a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03dd27a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03dd27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03dd27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03dd27a0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03dd27a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03dd27a0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03dd27a0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c24f7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c24f7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603dd27a0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603dd27a0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603dd27a0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603dd27a0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603dd27a0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603dd27a0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603dd27a0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603dd27a0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603dd27a0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603dd27a0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8c24f7b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8c24f7b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03dd27a0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9603dd27a0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603dd2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9603dd2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c24f7b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8c24f7b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8c24f7b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8c24f7b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c24f7b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c24f7b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c24f7b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8c24f7b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c24f7b4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98c24f7b4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03dd27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603dd27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03dd27a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03dd27a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unix/for-loop.htm" TargetMode="External"/><Relationship Id="rId4" Type="http://schemas.openxmlformats.org/officeDocument/2006/relationships/hyperlink" Target="https://tldp.org/HOWTO/Bash-Prog-Intro-HOWTO-7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bash.cyberciti.biz/guide/Nested_for_loop_statem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cultofthepartyparrot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://cis2.oc.ctc.edu/oc_apps/Westlund/xbook/xbook.php?unit=10&amp;proc=boo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ertvv.github.io/cheat-sheets/Bash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ertvv.github.io/cheat-sheets/Bash.html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cripps.edu/science-and-medicine/cores-and-services/high-performance-computing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cripps.edu/science-and-medicine/cores-and-services/high-performance-computing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letree.or.kr/quick_reference_cards/Unix-Linux/Linux%20Command%20Line%20Cheat%20Sheet.pdf" TargetMode="External"/><Relationship Id="rId4" Type="http://schemas.openxmlformats.org/officeDocument/2006/relationships/hyperlink" Target="http://archive.download.redhat.com/pub/redhat/linux/7.3/emea/doc/RH-DOCS/rhl-gsg-en-7.3/s1-navigating-cd.html" TargetMode="External"/><Relationship Id="rId9" Type="http://schemas.openxmlformats.org/officeDocument/2006/relationships/hyperlink" Target="https://scripps.zoom.us/j/94470125565?pwd=clROZnB6UWtjK1dNTnlwTER0cmdZdz09" TargetMode="External"/><Relationship Id="rId5" Type="http://schemas.openxmlformats.org/officeDocument/2006/relationships/hyperlink" Target="https://www.cyberciti.biz/faq/run-execute-sh-shell-script/" TargetMode="External"/><Relationship Id="rId6" Type="http://schemas.openxmlformats.org/officeDocument/2006/relationships/hyperlink" Target="https://www.cyberciti.biz/faq/bash-scripting-using-awk/" TargetMode="External"/><Relationship Id="rId7" Type="http://schemas.openxmlformats.org/officeDocument/2006/relationships/hyperlink" Target="https://www.howtogeek.com/562941/how-to-use-the-awk-command-on-linux/" TargetMode="External"/><Relationship Id="rId8" Type="http://schemas.openxmlformats.org/officeDocument/2006/relationships/hyperlink" Target="https://www.linuxtrainingacademy.com/nano-emacs-vi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24" name="Google Shape;124;p2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32" name="Google Shape;132;p2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Bash categories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f</a:t>
            </a:r>
            <a:r>
              <a:rPr lang="en" sz="1800">
                <a:solidFill>
                  <a:srgbClr val="434343"/>
                </a:solidFill>
              </a:rPr>
              <a:t>or - most common, list of items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w</a:t>
            </a:r>
            <a:r>
              <a:rPr lang="en" sz="1800">
                <a:solidFill>
                  <a:srgbClr val="434343"/>
                </a:solidFill>
              </a:rPr>
              <a:t>hile - repeated commands until a condition occurs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u</a:t>
            </a:r>
            <a:r>
              <a:rPr lang="en" sz="1800">
                <a:solidFill>
                  <a:srgbClr val="434343"/>
                </a:solidFill>
              </a:rPr>
              <a:t>ntil - corresponds to condition that is true / false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</a:t>
            </a:r>
            <a:r>
              <a:rPr lang="en" sz="1800">
                <a:solidFill>
                  <a:srgbClr val="434343"/>
                </a:solidFill>
              </a:rPr>
              <a:t>elect - numbered, selected options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10825" y="4452400"/>
            <a:ext cx="52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https://www.tutorialspoint.com/unix/for-loop.htm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https://tldp.org/HOWTO/Bash-Prog-Intro-HOWTO-7.html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Example (Nested)</a:t>
            </a:r>
            <a:endParaRPr sz="3500"/>
          </a:p>
        </p:txBody>
      </p:sp>
      <p:cxnSp>
        <p:nvCxnSpPr>
          <p:cNvPr id="141" name="Google Shape;141;p2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183650"/>
            <a:ext cx="52863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71075" y="4730425"/>
            <a:ext cx="624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https://bash.cyberciti.biz/guide/Nested_for_loop_statement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A2.ba tasks in breakout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*these are arranged by learning stage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247550" y="546700"/>
            <a:ext cx="2336150" cy="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23112" t="35575"/>
          <a:stretch/>
        </p:blipFill>
        <p:spPr>
          <a:xfrm>
            <a:off x="4392875" y="1428400"/>
            <a:ext cx="4138198" cy="2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5455" t="21358"/>
          <a:stretch/>
        </p:blipFill>
        <p:spPr>
          <a:xfrm>
            <a:off x="494425" y="1103387"/>
            <a:ext cx="2978975" cy="2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ctrTitle"/>
          </p:nvPr>
        </p:nvSpPr>
        <p:spPr>
          <a:xfrm>
            <a:off x="3844800" y="232537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+</a:t>
            </a:r>
            <a:endParaRPr sz="3500"/>
          </a:p>
        </p:txBody>
      </p:sp>
      <p:sp>
        <p:nvSpPr>
          <p:cNvPr id="175" name="Google Shape;175;p28"/>
          <p:cNvSpPr txBox="1"/>
          <p:nvPr/>
        </p:nvSpPr>
        <p:spPr>
          <a:xfrm>
            <a:off x="106375" y="4725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https://cultofthepartyparrot.com/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49" y="1033975"/>
            <a:ext cx="5178252" cy="388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ctrTitle"/>
          </p:nvPr>
        </p:nvSpPr>
        <p:spPr>
          <a:xfrm>
            <a:off x="673425" y="254732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= 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89" name="Google Shape;189;p3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96" name="Google Shape;196;p3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953175"/>
            <a:ext cx="283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205" name="Google Shape;205;p3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311700" y="953175"/>
            <a:ext cx="81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							Bash 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4">
            <a:alphaModFix/>
          </a:blip>
          <a:srcRect b="0" l="0" r="28957" t="0"/>
          <a:stretch/>
        </p:blipFill>
        <p:spPr>
          <a:xfrm>
            <a:off x="4746774" y="1491375"/>
            <a:ext cx="2759726" cy="29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4472825" y="4512775"/>
            <a:ext cx="3891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http://cis2.oc.ctc.edu/oc_apps/Westlund/xbook/xbook.php?unit=10&amp;proc=book</a:t>
            </a:r>
            <a:r>
              <a:rPr lang="en" sz="800">
                <a:solidFill>
                  <a:srgbClr val="F1C232"/>
                </a:solidFill>
              </a:rPr>
              <a:t> </a:t>
            </a:r>
            <a:endParaRPr sz="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16" name="Google Shape;216;p3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</a:t>
            </a:r>
            <a:r>
              <a:rPr lang="en" sz="1800">
                <a:solidFill>
                  <a:srgbClr val="3C78D8"/>
                </a:solidFill>
              </a:rPr>
              <a:t>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25" name="Google Shape;225;p3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177" y="195450"/>
            <a:ext cx="3260999" cy="40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4512250" y="263125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{</a:t>
            </a:r>
            <a:endParaRPr sz="20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endParaRPr sz="2500">
              <a:solidFill>
                <a:srgbClr val="3C78D8"/>
              </a:solidFill>
            </a:endParaRPr>
          </a:p>
        </p:txBody>
      </p:sp>
      <p:cxnSp>
        <p:nvCxnSpPr>
          <p:cNvPr id="236" name="Google Shape;236;p3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52" name="Google Shape;252;p3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More on this later in the course (~week 9)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If you get done early, start the rest of over-the-weekend HW2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667950" y="27175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What’s been the most difficult day, </a:t>
            </a:r>
            <a:br>
              <a:rPr b="1" lang="en" sz="3000"/>
            </a:br>
            <a:r>
              <a:rPr b="1" lang="en" sz="3000"/>
              <a:t>thus far?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1 (A1.a)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2 (A1.b)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3 (A2.a)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4 (A2.b, today)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3C78D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HW3 available, HW4 will be available Tuesday (and so on)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*Note, may better to look ahead rather than get a head start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5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Bash (why we have the participation thread)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Scripting cheatsheet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Changing directory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Running scripts</a:t>
            </a:r>
            <a:r>
              <a:rPr lang="en"/>
              <a:t> (different ways)</a:t>
            </a:r>
            <a:endParaRPr>
              <a:solidFill>
                <a:srgbClr val="3C78D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>
                <a:solidFill>
                  <a:srgbClr val="666666"/>
                </a:solidFill>
              </a:rPr>
              <a:t>Awk</a:t>
            </a:r>
            <a:endParaRPr>
              <a:solidFill>
                <a:srgbClr val="666666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awk examples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pattern examples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Nano vs emacs vs vim</a:t>
            </a:r>
            <a:br>
              <a:rPr lang="en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/>
              <a:t>(self-organized) for any time</a:t>
            </a:r>
            <a:br>
              <a:rPr lang="en" sz="2000"/>
            </a:br>
            <a:r>
              <a:rPr lang="en" sz="2000"/>
              <a:t>	</a:t>
            </a:r>
            <a:r>
              <a:rPr lang="en" sz="1500"/>
              <a:t>Meeting ID: 944 7012 5565</a:t>
            </a:r>
            <a:br>
              <a:rPr lang="en" sz="1500"/>
            </a:br>
            <a:r>
              <a:rPr lang="en" sz="1500"/>
              <a:t> 	Passcode: AbcbStudy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HW2</a:t>
            </a:r>
            <a:r>
              <a:rPr lang="en"/>
              <a:t> - </a:t>
            </a:r>
            <a:r>
              <a:rPr lang="en">
                <a:solidFill>
                  <a:srgbClr val="3C78D8"/>
                </a:solidFill>
              </a:rPr>
              <a:t>An intro to debugging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63" y="1827201"/>
            <a:ext cx="7803076" cy="1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2"/>
                </a:solidFill>
              </a:rPr>
              <a:t>Credit: Karthik Gangavarapu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Runs the code you wrote again and again until you let it know to stop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 can assist navigating a larger task where there’s either/or, true/false etc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 can do commands repeatedly instead of writing out again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