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390206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5390206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390206ee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5390206ee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390206eee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5390206eee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Want to know if you encounter unwelcoming behavior outside or inside classroom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390206eee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5390206ee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390206eee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5390206eee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390206eee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5390206eee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390206eee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5390206eee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390206eee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5390206eee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390206eee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5390206eee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390206eee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5390206eee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390206eee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5390206eee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390206eee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5390206eee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390206eee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5390206eee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390206ee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5390206ee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390206eee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5390206eee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Want to know if you encounter unwelcoming behavior outside or inside classroom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390206eee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5390206eee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390206eee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5390206eee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390206eee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5390206eee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Want to know if you encounter unwelcoming behavior outside or inside classroom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390206eee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5390206eee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390206eee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5390206eee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390206eee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5390206eee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Want to know if you encounter unwelcoming behavior outside or inside classroom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390206ee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5390206ee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16"/>
          <p:cNvCxnSpPr/>
          <p:nvPr/>
        </p:nvCxnSpPr>
        <p:spPr>
          <a:xfrm>
            <a:off x="460575" y="1033775"/>
            <a:ext cx="75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19"/>
          <p:cNvCxnSpPr/>
          <p:nvPr/>
        </p:nvCxnSpPr>
        <p:spPr>
          <a:xfrm>
            <a:off x="460575" y="1033775"/>
            <a:ext cx="75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1" name="Google Shape;81;p20"/>
          <p:cNvCxnSpPr/>
          <p:nvPr/>
        </p:nvCxnSpPr>
        <p:spPr>
          <a:xfrm>
            <a:off x="460575" y="1033775"/>
            <a:ext cx="75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varianceexplained.org/r/why-I-use-ggplot2/" TargetMode="External"/><Relationship Id="rId4" Type="http://schemas.openxmlformats.org/officeDocument/2006/relationships/hyperlink" Target="https://flowingdata.com/2016/03/22/comparing-ggplot2-and-r-base-graphics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r-graph-gallery.com/barplot" TargetMode="External"/><Relationship Id="rId4" Type="http://schemas.openxmlformats.org/officeDocument/2006/relationships/hyperlink" Target="https://www.r-graph-gallery.com/48-grouped-barplot-with-ggplot2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indrajeetpatil.github.io/ggstatsplot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indrajeetpatil.github.io/ggstatsplot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indrajeetpatil.github.io/ggstatsplo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indrajeetpatil.github.io/ggstatsplot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eankross.com/the-unix-workbench/command-line-basics.html#navigating-the-command-line" TargetMode="External"/><Relationship Id="rId4" Type="http://schemas.openxmlformats.org/officeDocument/2006/relationships/hyperlink" Target="https://stackoverflow.com/questions/40711241/writing-a-square-root-function-in-r" TargetMode="External"/><Relationship Id="rId11" Type="http://schemas.openxmlformats.org/officeDocument/2006/relationships/hyperlink" Target="https://scripps.zoom.us/j/94470125565?pwd=clROZnB6UWtjK1dNTnlwTER0cmdZdz09" TargetMode="External"/><Relationship Id="rId10" Type="http://schemas.openxmlformats.org/officeDocument/2006/relationships/hyperlink" Target="https://swirlstats.com/students.html" TargetMode="External"/><Relationship Id="rId9" Type="http://schemas.openxmlformats.org/officeDocument/2006/relationships/hyperlink" Target="https://www.statmethods.net/graphs/bar.html" TargetMode="External"/><Relationship Id="rId5" Type="http://schemas.openxmlformats.org/officeDocument/2006/relationships/hyperlink" Target="https://www.cyclismo.org/tutorial/R/pValues.html" TargetMode="External"/><Relationship Id="rId6" Type="http://schemas.openxmlformats.org/officeDocument/2006/relationships/hyperlink" Target="http://www.lrdc.pitt.edu/maplelab/slides/14-Plotting.pdf" TargetMode="External"/><Relationship Id="rId7" Type="http://schemas.openxmlformats.org/officeDocument/2006/relationships/hyperlink" Target="https://www.tutorialgateway.org/boxplot-in-r-programming/" TargetMode="External"/><Relationship Id="rId8" Type="http://schemas.openxmlformats.org/officeDocument/2006/relationships/hyperlink" Target="https://www.educba.com/bar-charts-in-r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B5</a:t>
            </a:r>
            <a:r>
              <a:rPr b="1" lang="en"/>
              <a:t>.aa</a:t>
            </a:r>
            <a:r>
              <a:rPr lang="en"/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Refresh of Week 4</a:t>
            </a:r>
            <a:endParaRPr/>
          </a:p>
        </p:txBody>
      </p:sp>
      <p:sp>
        <p:nvSpPr>
          <p:cNvPr id="103" name="Google Shape;103;p25"/>
          <p:cNvSpPr txBox="1"/>
          <p:nvPr/>
        </p:nvSpPr>
        <p:spPr>
          <a:xfrm>
            <a:off x="311700" y="3826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Sabah Ul-Hasan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4"/>
          <p:cNvSpPr txBox="1"/>
          <p:nvPr>
            <p:ph type="title"/>
          </p:nvPr>
        </p:nvSpPr>
        <p:spPr>
          <a:xfrm>
            <a:off x="372850" y="436600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B</a:t>
            </a:r>
            <a:r>
              <a:rPr b="1" lang="en">
                <a:solidFill>
                  <a:srgbClr val="434343"/>
                </a:solidFill>
              </a:rPr>
              <a:t>5.aa</a:t>
            </a:r>
            <a:r>
              <a:rPr lang="en">
                <a:solidFill>
                  <a:srgbClr val="434343"/>
                </a:solidFill>
              </a:rPr>
              <a:t>: </a:t>
            </a:r>
            <a:r>
              <a:rPr b="1" lang="en">
                <a:solidFill>
                  <a:srgbClr val="434343"/>
                </a:solidFill>
              </a:rPr>
              <a:t>Code Review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" sz="2200">
                <a:solidFill>
                  <a:schemeClr val="dk2"/>
                </a:solidFill>
              </a:rPr>
            </a:br>
            <a:br>
              <a:rPr lang="en" sz="2200">
                <a:solidFill>
                  <a:schemeClr val="dk2"/>
                </a:solidFill>
              </a:rPr>
            </a:b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67" name="Google Shape;16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34"/>
          <p:cNvPicPr preferRelativeResize="0"/>
          <p:nvPr/>
        </p:nvPicPr>
        <p:blipFill rotWithShape="1">
          <a:blip r:embed="rId3">
            <a:alphaModFix/>
          </a:blip>
          <a:srcRect b="7952" l="0" r="0" t="0"/>
          <a:stretch/>
        </p:blipFill>
        <p:spPr>
          <a:xfrm>
            <a:off x="5787700" y="514950"/>
            <a:ext cx="2882350" cy="8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5"/>
          <p:cNvSpPr txBox="1"/>
          <p:nvPr>
            <p:ph type="title"/>
          </p:nvPr>
        </p:nvSpPr>
        <p:spPr>
          <a:xfrm>
            <a:off x="401650" y="744025"/>
            <a:ext cx="7808100" cy="39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 u="sng"/>
              <a:t>Question 1</a:t>
            </a:r>
            <a:endParaRPr b="1" sz="1800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/>
              <a:t>What is the purpose of lapply()?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300"/>
              <a:t>It outputs a specified list of interest from a vector</a:t>
            </a:r>
            <a:br>
              <a:rPr lang="en" sz="1300"/>
            </a:br>
            <a:r>
              <a:rPr lang="en" sz="1300"/>
              <a:t>It outputs any list </a:t>
            </a:r>
            <a:r>
              <a:rPr lang="en" sz="1300"/>
              <a:t>from a vector</a:t>
            </a:r>
            <a:br>
              <a:rPr lang="en" sz="1300"/>
            </a:br>
            <a:r>
              <a:rPr lang="en" sz="1300"/>
              <a:t>It outputs a specific vector of interest from a list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" sz="1800" u="sng"/>
              <a:t>Question 2</a:t>
            </a:r>
            <a:endParaRPr b="1"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/>
              <a:t>What the meaning behind the NAV-D14_DEseq2.csv label?</a:t>
            </a:r>
            <a:br>
              <a:rPr lang="en" sz="1800"/>
            </a:br>
            <a:r>
              <a:rPr lang="en" sz="1300"/>
              <a:t>Naive cells, D14 meaning well 14 of 2 96-well plates, DEseq2 state of post-processing</a:t>
            </a:r>
            <a:br>
              <a:rPr lang="en" sz="1300"/>
            </a:br>
            <a:r>
              <a:rPr lang="en" sz="1300"/>
              <a:t>Native cells, Day 14, DEseq2 state of post-processing</a:t>
            </a:r>
            <a:br>
              <a:rPr lang="en" sz="1300"/>
            </a:br>
            <a:r>
              <a:rPr lang="en" sz="1300"/>
              <a:t>Naive cells, Day 14, DEseq2 state of post-processing</a:t>
            </a:r>
            <a:br>
              <a:rPr lang="en" sz="1300"/>
            </a:br>
            <a:r>
              <a:rPr lang="en" sz="1300"/>
              <a:t>Naive cells, D14 meaning well 14 of 2 96-well plates, in need of DEseq2 post-processing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br>
              <a:rPr b="1" lang="en" sz="1800"/>
            </a:br>
            <a:r>
              <a:rPr b="1" lang="en" sz="1800" u="sng"/>
              <a:t>Question 3</a:t>
            </a:r>
            <a:endParaRPr b="1"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" sz="1800"/>
              <a:t>Why use base R at all?</a:t>
            </a:r>
            <a:br>
              <a:rPr lang="en" sz="1800"/>
            </a:br>
            <a:r>
              <a:rPr lang="en" sz="1300"/>
              <a:t>It’s important to understand R programming before exploring wrappers such as ggplot2</a:t>
            </a:r>
            <a:br>
              <a:rPr lang="en" sz="1300"/>
            </a:br>
            <a:r>
              <a:rPr lang="en" sz="1300"/>
              <a:t>It’s important to compare the different utilities of base R vs ggplot2</a:t>
            </a:r>
            <a:br>
              <a:rPr lang="en" sz="1300"/>
            </a:br>
            <a:r>
              <a:rPr lang="en" sz="1300"/>
              <a:t>There are features in base R that may sometimes be better to use than a visualization package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1300"/>
              <a:t>All of the above</a:t>
            </a:r>
            <a:br>
              <a:rPr lang="en" sz="1800"/>
            </a:br>
            <a:endParaRPr sz="1800"/>
          </a:p>
        </p:txBody>
      </p:sp>
      <p:sp>
        <p:nvSpPr>
          <p:cNvPr id="175" name="Google Shape;17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B5.ab</a:t>
            </a:r>
            <a:r>
              <a:rPr lang="en"/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Intro to Advanced Plotting </a:t>
            </a:r>
            <a:endParaRPr/>
          </a:p>
        </p:txBody>
      </p:sp>
      <p:sp>
        <p:nvSpPr>
          <p:cNvPr id="181" name="Google Shape;181;p36"/>
          <p:cNvSpPr txBox="1"/>
          <p:nvPr/>
        </p:nvSpPr>
        <p:spPr>
          <a:xfrm>
            <a:off x="311700" y="3826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Sabah Ul-Hasan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Common Packages: tidyverse, ggplot2, ggpubr</a:t>
            </a:r>
            <a:endParaRPr/>
          </a:p>
        </p:txBody>
      </p:sp>
      <p:sp>
        <p:nvSpPr>
          <p:cNvPr id="188" name="Google Shape;18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8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Common Packages: tidyverse, ggplot2, ggpubr</a:t>
            </a:r>
            <a:endParaRPr/>
          </a:p>
        </p:txBody>
      </p:sp>
      <p:sp>
        <p:nvSpPr>
          <p:cNvPr id="194" name="Google Shape;19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Advantages to using these packages over Base R?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More variety with visualizations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Expedited high-quality visualizations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Cleaner syntax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Efficiently producing complex figures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96" name="Google Shape;196;p38"/>
          <p:cNvSpPr txBox="1"/>
          <p:nvPr/>
        </p:nvSpPr>
        <p:spPr>
          <a:xfrm>
            <a:off x="45425" y="4523450"/>
            <a:ext cx="6933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http://varianceexplained.org/r/why-I-use-ggplot2/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https://flowingdata.com/2016/03/22/comparing-ggplot2-and-r-base-graphics/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Demo of games.csv barplot in ggplot2 </a:t>
            </a:r>
            <a:endParaRPr/>
          </a:p>
        </p:txBody>
      </p:sp>
      <p:sp>
        <p:nvSpPr>
          <p:cNvPr id="202" name="Google Shape;20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9"/>
          <p:cNvSpPr txBox="1"/>
          <p:nvPr/>
        </p:nvSpPr>
        <p:spPr>
          <a:xfrm>
            <a:off x="136300" y="4408750"/>
            <a:ext cx="6352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https://www.r-graph-gallery.com/barplot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https://www.r-graph-gallery.com/48-grouped-barplot-with-ggplot2.html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Visualization packages and statistics</a:t>
            </a:r>
            <a:endParaRPr/>
          </a:p>
        </p:txBody>
      </p:sp>
      <p:sp>
        <p:nvSpPr>
          <p:cNvPr id="209" name="Google Shape;20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Visualization packages and statistics</a:t>
            </a:r>
            <a:endParaRPr/>
          </a:p>
        </p:txBody>
      </p:sp>
      <p:sp>
        <p:nvSpPr>
          <p:cNvPr id="215" name="Google Shape;21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What are the tests automatically integrated in the package?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17" name="Google Shape;217;p41"/>
          <p:cNvSpPr txBox="1"/>
          <p:nvPr/>
        </p:nvSpPr>
        <p:spPr>
          <a:xfrm>
            <a:off x="190825" y="4663225"/>
            <a:ext cx="5843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https://indrajeetpatil.github.io/ggstatsplot/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Visualization packages and statistics</a:t>
            </a:r>
            <a:endParaRPr/>
          </a:p>
        </p:txBody>
      </p:sp>
      <p:sp>
        <p:nvSpPr>
          <p:cNvPr id="223" name="Google Shape;22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What are the tests automatically integrated in the package?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Are these the statistical tests that are appropriate for your question(s)?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25" name="Google Shape;225;p42"/>
          <p:cNvSpPr txBox="1"/>
          <p:nvPr/>
        </p:nvSpPr>
        <p:spPr>
          <a:xfrm>
            <a:off x="190825" y="4663225"/>
            <a:ext cx="5843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https://indrajeetpatil.github.io/ggstatsplot/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Visualization packages and statistics</a:t>
            </a:r>
            <a:endParaRPr/>
          </a:p>
        </p:txBody>
      </p:sp>
      <p:sp>
        <p:nvSpPr>
          <p:cNvPr id="231" name="Google Shape;23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What are the tests automatically integrated in the package?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Are these the statistical tests that are appropriate for your question(s)?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If the visualization doesn’t require statistics, </a:t>
            </a:r>
            <a:br>
              <a:rPr lang="en">
                <a:solidFill>
                  <a:srgbClr val="434343"/>
                </a:solidFill>
              </a:rPr>
            </a:br>
            <a:r>
              <a:rPr lang="en">
                <a:solidFill>
                  <a:srgbClr val="434343"/>
                </a:solidFill>
              </a:rPr>
              <a:t>then is it saying anything useful about your results?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33" name="Google Shape;233;p43"/>
          <p:cNvSpPr txBox="1"/>
          <p:nvPr/>
        </p:nvSpPr>
        <p:spPr>
          <a:xfrm>
            <a:off x="190825" y="4663225"/>
            <a:ext cx="5843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https://indrajeetpatil.github.io/ggstatsplot/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Grading </a:t>
            </a:r>
            <a:r>
              <a:rPr lang="en">
                <a:solidFill>
                  <a:srgbClr val="3C78D8"/>
                </a:solidFill>
              </a:rPr>
              <a:t>(Student Focused)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Char char="●"/>
            </a:pPr>
            <a:r>
              <a:rPr lang="en">
                <a:solidFill>
                  <a:srgbClr val="3C78D8"/>
                </a:solidFill>
              </a:rPr>
              <a:t>Fundamentals (Unit A): 50 pts</a:t>
            </a:r>
            <a:endParaRPr>
              <a:solidFill>
                <a:srgbClr val="3C78D8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Participation (20 pts): Zoom and Slack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Homework (3 x 10 pts): Due each Tuesday @ 8 AM PST 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Visualization packages and statistics</a:t>
            </a:r>
            <a:endParaRPr/>
          </a:p>
        </p:txBody>
      </p:sp>
      <p:sp>
        <p:nvSpPr>
          <p:cNvPr id="239" name="Google Shape;23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What are the tests automatically integrated in the package?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Are these the statistical tests that are appropriate for your question(s)?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If the visualization doesn’t require statistics, </a:t>
            </a:r>
            <a:br>
              <a:rPr lang="en">
                <a:solidFill>
                  <a:srgbClr val="434343"/>
                </a:solidFill>
              </a:rPr>
            </a:br>
            <a:r>
              <a:rPr lang="en">
                <a:solidFill>
                  <a:srgbClr val="434343"/>
                </a:solidFill>
              </a:rPr>
              <a:t>then is it saying anything useful about your results?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  <a:highlight>
                  <a:srgbClr val="FFE599"/>
                </a:highlight>
              </a:rPr>
              <a:t>Distinction between exploratory visualizations and results</a:t>
            </a:r>
            <a:endParaRPr>
              <a:solidFill>
                <a:srgbClr val="434343"/>
              </a:solidFill>
              <a:highlight>
                <a:srgbClr val="FFE599"/>
              </a:highlight>
            </a:endParaRPr>
          </a:p>
        </p:txBody>
      </p:sp>
      <p:sp>
        <p:nvSpPr>
          <p:cNvPr id="241" name="Google Shape;241;p44"/>
          <p:cNvSpPr txBox="1"/>
          <p:nvPr/>
        </p:nvSpPr>
        <p:spPr>
          <a:xfrm>
            <a:off x="190825" y="4663225"/>
            <a:ext cx="5843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https://indrajeetpatil.github.io/ggstatsplot/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5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5"/>
          <p:cNvSpPr txBox="1"/>
          <p:nvPr>
            <p:ph type="title"/>
          </p:nvPr>
        </p:nvSpPr>
        <p:spPr>
          <a:xfrm>
            <a:off x="372850" y="436600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B</a:t>
            </a:r>
            <a:r>
              <a:rPr b="1" lang="en">
                <a:solidFill>
                  <a:srgbClr val="434343"/>
                </a:solidFill>
              </a:rPr>
              <a:t>5.ab</a:t>
            </a:r>
            <a:r>
              <a:rPr lang="en">
                <a:solidFill>
                  <a:srgbClr val="434343"/>
                </a:solidFill>
              </a:rPr>
              <a:t>: </a:t>
            </a:r>
            <a:r>
              <a:rPr b="1" lang="en">
                <a:solidFill>
                  <a:srgbClr val="434343"/>
                </a:solidFill>
              </a:rPr>
              <a:t>Think-Pair-Share</a:t>
            </a:r>
            <a:br>
              <a:rPr lang="en" sz="2200">
                <a:solidFill>
                  <a:schemeClr val="dk2"/>
                </a:solidFill>
              </a:rPr>
            </a:br>
            <a:br>
              <a:rPr lang="en" sz="2200">
                <a:solidFill>
                  <a:schemeClr val="dk2"/>
                </a:solidFill>
              </a:rPr>
            </a:b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248" name="Google Shape;24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9" name="Google Shape;249;p45"/>
          <p:cNvPicPr preferRelativeResize="0"/>
          <p:nvPr/>
        </p:nvPicPr>
        <p:blipFill rotWithShape="1">
          <a:blip r:embed="rId3">
            <a:alphaModFix/>
          </a:blip>
          <a:srcRect b="7952" l="0" r="0" t="0"/>
          <a:stretch/>
        </p:blipFill>
        <p:spPr>
          <a:xfrm>
            <a:off x="5787700" y="514950"/>
            <a:ext cx="2882350" cy="8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6"/>
          <p:cNvSpPr txBox="1"/>
          <p:nvPr>
            <p:ph type="title"/>
          </p:nvPr>
        </p:nvSpPr>
        <p:spPr>
          <a:xfrm>
            <a:off x="495275" y="2983675"/>
            <a:ext cx="8273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Zoom Poll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2800"/>
              <a:t>What topics would you like to learn about for Week 9?</a:t>
            </a:r>
            <a:br>
              <a:rPr b="1" lang="en" sz="2800"/>
            </a:br>
            <a:r>
              <a:rPr lang="en" sz="2400"/>
              <a:t>(select 2)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Utility of Git and Github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Debugging errors in R</a:t>
            </a:r>
            <a:br>
              <a:rPr lang="en" sz="1600"/>
            </a:br>
            <a:r>
              <a:rPr lang="en" sz="1600"/>
              <a:t>Specific RNASeq visualization packages</a:t>
            </a:r>
            <a:br>
              <a:rPr lang="en" sz="1600"/>
            </a:br>
            <a:r>
              <a:rPr lang="en" sz="1600"/>
              <a:t>Overview of the cluster and HPC (High Performance Computing)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</p:txBody>
      </p:sp>
      <p:sp>
        <p:nvSpPr>
          <p:cNvPr id="256" name="Google Shape;25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Grading </a:t>
            </a:r>
            <a:r>
              <a:rPr lang="en">
                <a:solidFill>
                  <a:srgbClr val="3C78D8"/>
                </a:solidFill>
              </a:rPr>
              <a:t>(Student Focused)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Char char="●"/>
            </a:pPr>
            <a:r>
              <a:rPr lang="en">
                <a:solidFill>
                  <a:srgbClr val="3C78D8"/>
                </a:solidFill>
              </a:rPr>
              <a:t>Fundamentals (Unit A): 50 pts</a:t>
            </a:r>
            <a:endParaRPr>
              <a:solidFill>
                <a:srgbClr val="3C78D8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Participation (20 pts): Zoom and Slack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Homework (3 x 10 pts): Due each Tuesday @ 8 AM PST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Char char="●"/>
            </a:pPr>
            <a:r>
              <a:rPr lang="en">
                <a:solidFill>
                  <a:srgbClr val="3C78D8"/>
                </a:solidFill>
                <a:highlight>
                  <a:srgbClr val="FFE599"/>
                </a:highlight>
              </a:rPr>
              <a:t>Applied Bioinfo (Units B-C): 100 pts</a:t>
            </a:r>
            <a:endParaRPr>
              <a:solidFill>
                <a:srgbClr val="3C78D8"/>
              </a:solidFill>
              <a:highlight>
                <a:srgbClr val="FFE599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Participation (20 pts): Zoom and Slack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Homework (5 x 10 pts): Due each Tuesday @ 8 AM PST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Capstone (30 pts): 15 pts for content, 10 for presentation, 5 for peer review</a:t>
            </a:r>
            <a:br>
              <a:rPr lang="en"/>
            </a:b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>
              <a:solidFill>
                <a:srgbClr val="434343"/>
              </a:solidFill>
            </a:endParaRPr>
          </a:p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Grading </a:t>
            </a:r>
            <a:r>
              <a:rPr lang="en">
                <a:solidFill>
                  <a:srgbClr val="3C78D8"/>
                </a:solidFill>
              </a:rPr>
              <a:t>(Student Focused)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24" name="Google Shape;12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Char char="●"/>
            </a:pPr>
            <a:r>
              <a:rPr lang="en">
                <a:solidFill>
                  <a:srgbClr val="3C78D8"/>
                </a:solidFill>
              </a:rPr>
              <a:t>Fundamentals (Unit A): 50 pts</a:t>
            </a:r>
            <a:endParaRPr>
              <a:solidFill>
                <a:srgbClr val="3C78D8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Participation (20 pts): Zoom and Slack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Homework (3 x 10 pts): Due each Tuesday @ 8 AM PST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Char char="●"/>
            </a:pPr>
            <a:r>
              <a:rPr lang="en">
                <a:solidFill>
                  <a:srgbClr val="3C78D8"/>
                </a:solidFill>
              </a:rPr>
              <a:t>Applied Bioinfo (Units B-C): 100 pts</a:t>
            </a:r>
            <a:endParaRPr>
              <a:solidFill>
                <a:srgbClr val="3C78D8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Participation (20 pts): Zoom and Slack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Homework (5 x 10 pts): Due each Tuesday @ 8 AM PST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Capstone (30 pts): 15 pts for content, 10 for presentation, 5 for peer review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highlight>
                  <a:srgbClr val="FFE599"/>
                </a:highlight>
              </a:rPr>
              <a:t>Reproducibility of RNA-Seq figures from publications</a:t>
            </a:r>
            <a:br>
              <a:rPr lang="en">
                <a:highlight>
                  <a:srgbClr val="FFE599"/>
                </a:highlight>
              </a:rPr>
            </a:br>
            <a:r>
              <a:rPr lang="en">
                <a:highlight>
                  <a:srgbClr val="FFE599"/>
                </a:highlight>
              </a:rPr>
              <a:t>Introduction Thursday, start on your own (and in groups) more in-depth in Week 9</a:t>
            </a:r>
            <a:br>
              <a:rPr lang="en"/>
            </a:b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>
              <a:solidFill>
                <a:srgbClr val="434343"/>
              </a:solidFill>
            </a:endParaRPr>
          </a:p>
        </p:txBody>
      </p:sp>
      <p:sp>
        <p:nvSpPr>
          <p:cNvPr id="125" name="Google Shape;12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495275" y="2983675"/>
            <a:ext cx="8273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Zoom Poll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2800"/>
              <a:t>Capstone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I would like to be assigned to a group of 3-4 people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I would like to select my own group of 3-4 people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</p:txBody>
      </p:sp>
      <p:sp>
        <p:nvSpPr>
          <p:cNvPr id="132" name="Google Shape;13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Grading </a:t>
            </a:r>
            <a:r>
              <a:rPr lang="en">
                <a:solidFill>
                  <a:srgbClr val="3C78D8"/>
                </a:solidFill>
              </a:rPr>
              <a:t>(Student Focused)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38" name="Google Shape;13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Char char="●"/>
            </a:pPr>
            <a:r>
              <a:rPr lang="en">
                <a:solidFill>
                  <a:srgbClr val="3C78D8"/>
                </a:solidFill>
              </a:rPr>
              <a:t>Fundamentals (Unit A): 50 pts</a:t>
            </a:r>
            <a:endParaRPr>
              <a:solidFill>
                <a:srgbClr val="3C78D8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Participation (20 pts): Zoom and Slack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Homework (3 x 10 pts): Due each Tuesday @ 8 AM PST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Char char="●"/>
            </a:pPr>
            <a:r>
              <a:rPr lang="en">
                <a:solidFill>
                  <a:srgbClr val="3C78D8"/>
                </a:solidFill>
              </a:rPr>
              <a:t>Applied Bioinfo (Units B-C): 100 pts</a:t>
            </a:r>
            <a:endParaRPr>
              <a:solidFill>
                <a:srgbClr val="3C78D8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Participation (20 pts): Zoom and Slack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Homework (5 x 10 pts): Due each Tuesday @ 8 AM PST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Capstone (30 pts): 15 pts for content, 10 for presentation, 5 for peer review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Reproducibility of RNA-Seq figures from publications</a:t>
            </a:r>
            <a:br>
              <a:rPr lang="en"/>
            </a:br>
            <a:r>
              <a:rPr lang="en"/>
              <a:t>Introduction Thursday, start on your own (and in groups) more in-depth in Week 9</a:t>
            </a:r>
            <a:br>
              <a:rPr lang="en"/>
            </a:b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  <a:highlight>
                  <a:srgbClr val="FFE599"/>
                </a:highlight>
              </a:rPr>
              <a:t>Feeling advanced during certain sections? Teaching opportunities!</a:t>
            </a:r>
            <a:br>
              <a:rPr lang="en">
                <a:solidFill>
                  <a:srgbClr val="434343"/>
                </a:solidFill>
                <a:highlight>
                  <a:srgbClr val="FFE599"/>
                </a:highlight>
              </a:rPr>
            </a:br>
            <a:r>
              <a:rPr lang="en">
                <a:solidFill>
                  <a:srgbClr val="434343"/>
                </a:solidFill>
              </a:rPr>
              <a:t>Consider TAing for the next time the course is offered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9" name="Google Shape;13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idx="1" type="body"/>
          </p:nvPr>
        </p:nvSpPr>
        <p:spPr>
          <a:xfrm>
            <a:off x="311700" y="9544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Working directory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sqrt()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P-value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Plotting (</a:t>
            </a:r>
            <a:r>
              <a:rPr lang="en" u="sng">
                <a:solidFill>
                  <a:schemeClr val="hlink"/>
                </a:solidFill>
                <a:hlinkClick r:id="rId6"/>
              </a:rPr>
              <a:t>general</a:t>
            </a:r>
            <a:r>
              <a:rPr lang="en"/>
              <a:t>)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Boxplots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Bar charts </a:t>
            </a:r>
            <a:r>
              <a:rPr lang="en" sz="1800" u="sng">
                <a:solidFill>
                  <a:schemeClr val="hlink"/>
                </a:solidFill>
                <a:hlinkClick r:id="rId8"/>
              </a:rPr>
              <a:t>(1)</a:t>
            </a:r>
            <a:r>
              <a:rPr lang="en" sz="1800"/>
              <a:t> and </a:t>
            </a:r>
            <a:r>
              <a:rPr lang="en" sz="1800" u="sng">
                <a:solidFill>
                  <a:schemeClr val="hlink"/>
                </a:solidFill>
                <a:hlinkClick r:id="rId9"/>
              </a:rPr>
              <a:t>(2)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RStudio Practice with </a:t>
            </a:r>
            <a:r>
              <a:rPr lang="en" u="sng">
                <a:solidFill>
                  <a:schemeClr val="hlink"/>
                </a:solidFill>
                <a:hlinkClick r:id="rId10"/>
              </a:rPr>
              <a:t>Swirl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rgbClr val="3C78D8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Zoom study group</a:t>
            </a:r>
            <a:r>
              <a:rPr lang="en" sz="2000">
                <a:solidFill>
                  <a:srgbClr val="3C78D8"/>
                </a:solidFill>
              </a:rPr>
              <a:t> </a:t>
            </a:r>
            <a:r>
              <a:rPr lang="en" sz="2000"/>
              <a:t>(self-organized) for any time</a:t>
            </a:r>
            <a:br>
              <a:rPr lang="en" sz="2000"/>
            </a:br>
            <a:r>
              <a:rPr lang="en" sz="2000"/>
              <a:t>	</a:t>
            </a:r>
            <a:r>
              <a:rPr lang="en" sz="1500"/>
              <a:t>Meeting ID: 944 7012 5565</a:t>
            </a:r>
            <a:br>
              <a:rPr lang="en" sz="1500"/>
            </a:br>
            <a:r>
              <a:rPr lang="en" sz="1500"/>
              <a:t> 	Passcode: AbcbStudy</a:t>
            </a:r>
            <a:br>
              <a:rPr lang="en" sz="2000"/>
            </a:b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2"/>
          <p:cNvSpPr txBox="1"/>
          <p:nvPr>
            <p:ph type="title"/>
          </p:nvPr>
        </p:nvSpPr>
        <p:spPr>
          <a:xfrm>
            <a:off x="495275" y="2983675"/>
            <a:ext cx="8273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Zoom Poll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2800"/>
              <a:t>How do you feel about the current amount of support available for these courses?</a:t>
            </a:r>
            <a:br>
              <a:rPr b="1" lang="en" sz="2800"/>
            </a:br>
            <a:r>
              <a:rPr lang="en" sz="2400"/>
              <a:t>(select all that apply)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The current amount of support available is great.</a:t>
            </a:r>
            <a:br>
              <a:rPr lang="en" sz="1600"/>
            </a:br>
            <a:r>
              <a:rPr lang="en" sz="1600"/>
              <a:t>I would like more support/help than is currently available.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I would like more support/help, but this is due to my own thin bandwidth at present.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I have many suggests for how this course could be much improved and more supportive.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</p:txBody>
      </p:sp>
      <p:sp>
        <p:nvSpPr>
          <p:cNvPr id="153" name="Google Shape;15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Recap of HW4: Demos of Q3 and Q11</a:t>
            </a:r>
            <a:endParaRPr/>
          </a:p>
        </p:txBody>
      </p:sp>
      <p:sp>
        <p:nvSpPr>
          <p:cNvPr id="159" name="Google Shape;15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rgbClr val="FFE599"/>
                </a:highlight>
              </a:rPr>
              <a:t>If you’d like to tune out during this section, see Resources page meanwhile</a:t>
            </a:r>
            <a:endParaRPr>
              <a:solidFill>
                <a:srgbClr val="434343"/>
              </a:solidFill>
              <a:highlight>
                <a:srgbClr val="FFE599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