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bah Ul-Has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30T22:25:18.948">
    <p:pos x="196" y="1439"/>
    <p:text>I think we may want to wrap up RNA-Seq with BAM into next Tue (code review again for B7.aa, then more on BAM for B7.ab) I'm happy to take on such that you only end up doing a week's worth still (or less) let me knwo your prefences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943a02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d943a02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87dfa0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87dfa0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943a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943a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943a02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943a02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943a02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943a02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943a02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943a02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943a02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943a02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943a02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943a02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943a02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943a02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nature.com/articles/nmeth.3317" TargetMode="External"/><Relationship Id="rId5" Type="http://schemas.openxmlformats.org/officeDocument/2006/relationships/hyperlink" Target="https://www.nature.com/articles/nmeth.3317" TargetMode="External"/><Relationship Id="rId6" Type="http://schemas.openxmlformats.org/officeDocument/2006/relationships/hyperlink" Target="https://www.nature.com/articles/nmeth.331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zyxue.github.io/2017/09/26/sam-format-examp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roadinstitute.github.io/picard/explain-flags.html" TargetMode="External"/><Relationship Id="rId4" Type="http://schemas.openxmlformats.org/officeDocument/2006/relationships/hyperlink" Target="https://www.htslib.org/doc/samtool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Alignment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Karthik</a:t>
            </a:r>
            <a:endParaRPr b="1" i="0" sz="2400" u="none" cap="none" strike="noStrik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r>
              <a:rPr lang="en"/>
              <a:t>: Analysis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strings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854925" y="1664725"/>
            <a:ext cx="896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G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C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72650" y="1066900"/>
            <a:ext cx="102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T A T G 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G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712250" y="1066900"/>
            <a:ext cx="1093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T A T G T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T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54925" y="2571750"/>
            <a:ext cx="896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A 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|  |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rgbClr val="FF0000"/>
                </a:solidFill>
              </a:rPr>
              <a:t>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A 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C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772650" y="173085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 A T</a:t>
            </a:r>
            <a:r>
              <a:rPr b="1" lang="en">
                <a:solidFill>
                  <a:schemeClr val="dk1"/>
                </a:solidFill>
              </a:rPr>
              <a:t> 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|  |   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 T G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774225" y="261345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rgbClr val="1155CC"/>
                </a:solidFill>
              </a:rPr>
              <a:t>  |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788125" y="352400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|   </a:t>
            </a:r>
            <a:r>
              <a:rPr b="1" lang="en">
                <a:solidFill>
                  <a:srgbClr val="1155CC"/>
                </a:solidFill>
              </a:rPr>
              <a:t>|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-  A T G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700450" y="1695975"/>
            <a:ext cx="15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 A </a:t>
            </a:r>
            <a:r>
              <a:rPr b="1" lang="en">
                <a:solidFill>
                  <a:srgbClr val="1155CC"/>
                </a:solidFill>
              </a:rPr>
              <a:t>T</a:t>
            </a:r>
            <a:r>
              <a:rPr b="1" lang="en">
                <a:solidFill>
                  <a:schemeClr val="dk1"/>
                </a:solidFill>
              </a:rPr>
              <a:t> G 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|  |   </a:t>
            </a:r>
            <a:r>
              <a:rPr b="1" lang="en">
                <a:solidFill>
                  <a:srgbClr val="1155CC"/>
                </a:solidFill>
              </a:rPr>
              <a:t>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 T </a:t>
            </a:r>
            <a:r>
              <a:rPr b="1" lang="en">
                <a:solidFill>
                  <a:srgbClr val="1155CC"/>
                </a:solidFill>
              </a:rPr>
              <a:t>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700450" y="2613450"/>
            <a:ext cx="10935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</a:t>
            </a:r>
            <a:r>
              <a:rPr b="1" lang="en">
                <a:solidFill>
                  <a:srgbClr val="FF0000"/>
                </a:solidFill>
              </a:rPr>
              <a:t>G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b="1" lang="en">
                <a:solidFill>
                  <a:srgbClr val="1155CC"/>
                </a:solidFill>
              </a:rPr>
              <a:t>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1155CC"/>
                </a:solidFill>
              </a:rPr>
              <a:t>|  |   </a:t>
            </a:r>
            <a:r>
              <a:rPr b="1" lang="en">
                <a:solidFill>
                  <a:srgbClr val="FF0000"/>
                </a:solidFill>
              </a:rPr>
              <a:t>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</a:t>
            </a:r>
            <a:r>
              <a:rPr b="1" lang="en">
                <a:solidFill>
                  <a:srgbClr val="FF0000"/>
                </a:solidFill>
              </a:rPr>
              <a:t>T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712250" y="3450950"/>
            <a:ext cx="1093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 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1155CC"/>
                </a:solidFill>
              </a:rPr>
              <a:t>|  | 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 -  T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88475" y="4529675"/>
            <a:ext cx="2118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string comparison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719050" y="4529675"/>
            <a:ext cx="1093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Substrings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700450" y="4529675"/>
            <a:ext cx="1093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446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Alignment: HISAT2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25" y="150437"/>
            <a:ext cx="4001450" cy="48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0" y="4676700"/>
            <a:ext cx="169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Kim </a:t>
            </a:r>
            <a:r>
              <a:rPr lang="en" u="sng">
                <a:solidFill>
                  <a:schemeClr val="hlink"/>
                </a:solidFill>
                <a:hlinkClick r:id="rId5"/>
              </a:rPr>
              <a:t>et</a:t>
            </a:r>
            <a:r>
              <a:rPr lang="en" u="sng">
                <a:solidFill>
                  <a:schemeClr val="hlink"/>
                </a:solidFill>
                <a:hlinkClick r:id="rId6"/>
              </a:rPr>
              <a:t> al. 2015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Manual - https://daehwankimlab.github.io/hisat2/manual/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hisat2-build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Builds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hisat2-inspect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View all references in the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Align reads to a reference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Example workflow,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hisat2-build ref.fa ref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hisat2-inspect ref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hisat2 -f -x ref -U reads_example.fa -S example.sam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 Mapping using HISAT2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(module is available on hpc directly)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Alignment Map (SAM) Format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25" y="1151075"/>
            <a:ext cx="54369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781550" y="4800525"/>
            <a:ext cx="4295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https://zyxue.github.io/2017/09/26/sam-format-example.html</a:t>
            </a:r>
            <a:r>
              <a:rPr lang="en" sz="1200"/>
              <a:t> </a:t>
            </a:r>
            <a:endParaRPr sz="120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 Samtools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view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between SAM and Binary Alignment Map (BAM)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out unmapped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Samtools flags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https://broadinstitute.github.io/picard/explain-flags.html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sort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by 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by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index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Index BAM file for downstream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depth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number of reads covering each case in the reference sequence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528250" y="4253825"/>
            <a:ext cx="601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Samtools manual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https://www.htslib.org/doc/samtools.html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more </a:t>
            </a:r>
            <a:r>
              <a:rPr lang="en"/>
              <a:t>on</a:t>
            </a:r>
            <a:r>
              <a:rPr lang="en"/>
              <a:t> bam?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