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4f58fa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94f58fa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820d2eda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9f820d2ed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f820d2eda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9f820d2eda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f820d2ed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f820d2ed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820d2eda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820d2eda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f820d2eda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f820d2eda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f820d2eda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f820d2eda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f820d2eda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f820d2eda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4f58fa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994f58fa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820d2ed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f820d2ed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820d2eda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820d2ed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f820d2eda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f820d2eda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f820d2ed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f820d2ed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f820d2eda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9f820d2eda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f820d2ed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f820d2ed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f820d2eda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f820d2eda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f820d2ed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f820d2ed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6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s://hbctraining.github.io/DGE_workshop/lessons/05_DGE_DESeq2_analysis2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3abionet.github.io/H3ABionet-SOPs/RNA-Se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urses.cs.ut.ee/MTAT.03.242/2017_fall/uploads/Main/Basics_of_Bioinformatic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B7.ba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Bioinformatics Workflows</a:t>
            </a:r>
            <a:endParaRPr/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Credit: Andrew Su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/>
          <p:nvPr>
            <p:ph type="ctrTitle"/>
          </p:nvPr>
        </p:nvSpPr>
        <p:spPr>
          <a:xfrm>
            <a:off x="500558" y="3246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Open Q&amp;A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/>
              <a:t>HW questions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/>
              <a:t>Capstone questions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/>
              <a:t>Material questions</a:t>
            </a:r>
            <a:r>
              <a:rPr lang="en" sz="2500"/>
              <a:t>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500" u="sng"/>
              <a:t>Know your neighbor</a:t>
            </a:r>
            <a:r>
              <a:rPr b="1" lang="en" sz="2500"/>
              <a:t> </a:t>
            </a:r>
            <a:r>
              <a:rPr lang="en" sz="2500"/>
              <a:t>Capstone group icebreaker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B7.bb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Read Counts and DESEQ2</a:t>
            </a:r>
            <a:endParaRPr sz="5000"/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" sz="2400">
                <a:solidFill>
                  <a:srgbClr val="595959"/>
                </a:solidFill>
              </a:rPr>
              <a:t>Karthik Gangavarapu, Jerry Zak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r>
              <a:rPr lang="en"/>
              <a:t>: Analysis</a:t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311700" y="1362075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sequencing signal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2676525" y="1409700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called raw files</a:t>
            </a:r>
            <a:endParaRPr/>
          </a:p>
        </p:txBody>
      </p:sp>
      <p:sp>
        <p:nvSpPr>
          <p:cNvPr id="224" name="Google Shape;224;p36"/>
          <p:cNvSpPr txBox="1"/>
          <p:nvPr/>
        </p:nvSpPr>
        <p:spPr>
          <a:xfrm>
            <a:off x="5095875" y="1409700"/>
            <a:ext cx="1352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</a:t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7210425" y="1447800"/>
            <a:ext cx="87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</a:t>
            </a:r>
            <a:endParaRPr/>
          </a:p>
        </p:txBody>
      </p:sp>
      <p:sp>
        <p:nvSpPr>
          <p:cNvPr id="226" name="Google Shape;226;p36"/>
          <p:cNvSpPr txBox="1"/>
          <p:nvPr/>
        </p:nvSpPr>
        <p:spPr>
          <a:xfrm>
            <a:off x="6874500" y="2571750"/>
            <a:ext cx="168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SAM/BAM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4626613" y="2571750"/>
            <a:ext cx="1688400" cy="37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per feature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6804375" y="3648075"/>
            <a:ext cx="168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Calling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2826175" y="2443275"/>
            <a:ext cx="1107600" cy="828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expression analysis</a:t>
            </a: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2162175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4414763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/>
          <p:nvPr/>
        </p:nvSpPr>
        <p:spPr>
          <a:xfrm>
            <a:off x="6638850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7534275" y="19335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7534275" y="31383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6437588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4123013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7847375" y="1909125"/>
            <a:ext cx="11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Alignment to reference</a:t>
            </a:r>
            <a:endParaRPr sz="1200"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do we need to count reads, can we automate?</a:t>
            </a:r>
            <a:endParaRPr/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7"/>
          <p:cNvSpPr txBox="1"/>
          <p:nvPr>
            <p:ph idx="4294967295" type="body"/>
          </p:nvPr>
        </p:nvSpPr>
        <p:spPr>
          <a:xfrm>
            <a:off x="311700" y="609000"/>
            <a:ext cx="767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To get ratio value instead of interval value after getting the read and exclude the one pair end file instead of using two files.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would you automate the RNA-Seq process?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8"/>
          <p:cNvSpPr txBox="1"/>
          <p:nvPr>
            <p:ph idx="4294967295" type="body"/>
          </p:nvPr>
        </p:nvSpPr>
        <p:spPr>
          <a:xfrm>
            <a:off x="137575" y="659775"/>
            <a:ext cx="920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Loops, pipes, etc: Bash vs R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… you could have a script that has both (just be mindful of syntax)</a:t>
            </a:r>
            <a:endParaRPr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Yes, you can automate this process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(most of the time you probably want to do this)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Mindful of times you </a:t>
            </a:r>
            <a:r>
              <a:rPr i="1" lang="en">
                <a:solidFill>
                  <a:srgbClr val="434343"/>
                </a:solidFill>
              </a:rPr>
              <a:t>dont</a:t>
            </a:r>
            <a:r>
              <a:rPr lang="en">
                <a:solidFill>
                  <a:srgbClr val="434343"/>
                </a:solidFill>
              </a:rPr>
              <a:t> want to do this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Working on a dataset of different sample types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Change your experimental protocol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Working with a collaborator</a:t>
            </a:r>
            <a:endParaRPr>
              <a:solidFill>
                <a:srgbClr val="434343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Demo -- hisat read output and count</a:t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DESeq2</a:t>
            </a:r>
            <a:endParaRPr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500" y="303050"/>
            <a:ext cx="3645878" cy="403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115425" y="4663225"/>
            <a:ext cx="751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https://hbctraining.github.io/DGE_workshop/lessons/05_DGE_DESeq2_analysis2.html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1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B7.bb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Think-Pair-Share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5713875" y="3356100"/>
            <a:ext cx="1302075" cy="1471350"/>
          </a:xfrm>
          <a:custGeom>
            <a:rect b="b" l="l" r="r" t="t"/>
            <a:pathLst>
              <a:path extrusionOk="0" h="58854" w="52083">
                <a:moveTo>
                  <a:pt x="0" y="58854"/>
                </a:moveTo>
                <a:cubicBezTo>
                  <a:pt x="5536" y="58373"/>
                  <a:pt x="24553" y="59216"/>
                  <a:pt x="33218" y="55966"/>
                </a:cubicBezTo>
                <a:cubicBezTo>
                  <a:pt x="41884" y="52717"/>
                  <a:pt x="51271" y="48685"/>
                  <a:pt x="51993" y="39357"/>
                </a:cubicBezTo>
                <a:cubicBezTo>
                  <a:pt x="52715" y="30029"/>
                  <a:pt x="39958" y="6560"/>
                  <a:pt x="3755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4016850" y="3202650"/>
            <a:ext cx="2491375" cy="1236650"/>
          </a:xfrm>
          <a:custGeom>
            <a:rect b="b" l="l" r="r" t="t"/>
            <a:pathLst>
              <a:path extrusionOk="0" h="49466" w="99655">
                <a:moveTo>
                  <a:pt x="0" y="49466"/>
                </a:moveTo>
                <a:cubicBezTo>
                  <a:pt x="3852" y="46217"/>
                  <a:pt x="15888" y="36408"/>
                  <a:pt x="23109" y="29969"/>
                </a:cubicBezTo>
                <a:cubicBezTo>
                  <a:pt x="30330" y="23530"/>
                  <a:pt x="32436" y="15526"/>
                  <a:pt x="43328" y="10832"/>
                </a:cubicBezTo>
                <a:cubicBezTo>
                  <a:pt x="54220" y="6138"/>
                  <a:pt x="79074" y="3611"/>
                  <a:pt x="88462" y="1806"/>
                </a:cubicBezTo>
                <a:cubicBezTo>
                  <a:pt x="97850" y="1"/>
                  <a:pt x="97790" y="301"/>
                  <a:pt x="9965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>
            <p:ph idx="4294967295" type="body"/>
          </p:nvPr>
        </p:nvSpPr>
        <p:spPr>
          <a:xfrm>
            <a:off x="311700" y="1389600"/>
            <a:ext cx="43461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a broad overview of all topics in bioinformatics?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Cover a selection of bioinformatics topics in great depth?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Provide guidance and confidence in your ability to manage and analyze your own data</a:t>
            </a:r>
            <a:endParaRPr sz="1600"/>
          </a:p>
        </p:txBody>
      </p:sp>
      <p:sp>
        <p:nvSpPr>
          <p:cNvPr id="112" name="Google Shape;112;p26"/>
          <p:cNvSpPr/>
          <p:nvPr/>
        </p:nvSpPr>
        <p:spPr>
          <a:xfrm>
            <a:off x="7167175" y="630050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5686800" y="1279975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7645600" y="1469375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6553375" y="1279975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6553375" y="2281925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5641700" y="2751325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7862250" y="2395800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7862250" y="3650500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427000" y="4047675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5334900" y="3847600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7248425" y="4199500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7085925" y="3547425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7167175" y="1631875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7167175" y="1893650"/>
            <a:ext cx="351900" cy="9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7248425" y="2895350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7248425" y="3157125"/>
            <a:ext cx="351900" cy="9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6345775" y="3026175"/>
            <a:ext cx="351900" cy="3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6345775" y="3287950"/>
            <a:ext cx="351900" cy="9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/>
          </a:blip>
          <a:srcRect b="14697" l="11685" r="12135" t="6704"/>
          <a:stretch/>
        </p:blipFill>
        <p:spPr>
          <a:xfrm rot="2700000">
            <a:off x="2346375" y="4598987"/>
            <a:ext cx="505499" cy="4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/>
          <p:cNvPicPr preferRelativeResize="0"/>
          <p:nvPr/>
        </p:nvPicPr>
        <p:blipFill rotWithShape="1">
          <a:blip r:embed="rId3">
            <a:alphaModFix/>
          </a:blip>
          <a:srcRect b="14697" l="11685" r="12135" t="6704"/>
          <a:stretch/>
        </p:blipFill>
        <p:spPr>
          <a:xfrm rot="3600002">
            <a:off x="3023900" y="4337212"/>
            <a:ext cx="505498" cy="4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b="14697" l="11685" r="12135" t="6704"/>
          <a:stretch/>
        </p:blipFill>
        <p:spPr>
          <a:xfrm rot="3600002">
            <a:off x="3686700" y="4179787"/>
            <a:ext cx="505498" cy="4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14697" l="11685" r="12135" t="6704"/>
          <a:stretch/>
        </p:blipFill>
        <p:spPr>
          <a:xfrm rot="3904388">
            <a:off x="4360850" y="4291737"/>
            <a:ext cx="505499" cy="4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14697" l="11685" r="12135" t="6704"/>
          <a:stretch/>
        </p:blipFill>
        <p:spPr>
          <a:xfrm rot="3679046">
            <a:off x="5096175" y="4414475"/>
            <a:ext cx="505499" cy="4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14697" l="11685" r="12135" t="6704"/>
          <a:stretch/>
        </p:blipFill>
        <p:spPr>
          <a:xfrm>
            <a:off x="5763037" y="4138700"/>
            <a:ext cx="505499" cy="4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14697" l="11685" r="12135" t="6704"/>
          <a:stretch/>
        </p:blipFill>
        <p:spPr>
          <a:xfrm rot="1389008">
            <a:off x="5975150" y="3476062"/>
            <a:ext cx="505499" cy="47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>
            <p:ph idx="4294967295" type="title"/>
          </p:nvPr>
        </p:nvSpPr>
        <p:spPr>
          <a:xfrm>
            <a:off x="311700" y="555600"/>
            <a:ext cx="588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If this is</a:t>
            </a:r>
            <a:r>
              <a:rPr lang="en" sz="2400"/>
              <a:t> all of bioinformatics</a:t>
            </a:r>
            <a:r>
              <a:rPr lang="en" sz="2400"/>
              <a:t>...</a:t>
            </a:r>
            <a:r>
              <a:rPr lang="en" sz="2400"/>
              <a:t>.</a:t>
            </a:r>
            <a:endParaRPr sz="2400"/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308800" y="1731150"/>
            <a:ext cx="351900" cy="3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308800" y="2395800"/>
            <a:ext cx="351900" cy="3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3600" y="3356100"/>
            <a:ext cx="402449" cy="3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2395" y="4233175"/>
            <a:ext cx="991705" cy="8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51025" y="4439300"/>
            <a:ext cx="933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TODAY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yet to learn?</a:t>
            </a:r>
            <a:endParaRPr/>
          </a:p>
        </p:txBody>
      </p:sp>
      <p:sp>
        <p:nvSpPr>
          <p:cNvPr id="149" name="Google Shape;149;p27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Commands, operations, pipes, awk, </a:t>
            </a:r>
            <a:r>
              <a:rPr lang="en" sz="1400" u="sng"/>
              <a:t>loops</a:t>
            </a:r>
            <a:r>
              <a:rPr lang="en" sz="1400"/>
              <a:t>, </a:t>
            </a:r>
            <a:r>
              <a:rPr lang="en" sz="1400" u="sng"/>
              <a:t>scripting</a:t>
            </a:r>
            <a:endParaRPr sz="14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Objects, operators, </a:t>
            </a:r>
            <a:r>
              <a:rPr lang="en" sz="1400" u="sng"/>
              <a:t>loops</a:t>
            </a:r>
            <a:r>
              <a:rPr lang="en" sz="1400"/>
              <a:t>, conditionals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yet to learn?</a:t>
            </a:r>
            <a:endParaRPr/>
          </a:p>
        </p:txBody>
      </p:sp>
      <p:sp>
        <p:nvSpPr>
          <p:cNvPr id="156" name="Google Shape;156;p28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Commands, operations, pipes, awk, </a:t>
            </a:r>
            <a:r>
              <a:rPr lang="en" sz="1400" u="sng"/>
              <a:t>loops</a:t>
            </a:r>
            <a:r>
              <a:rPr lang="en" sz="1400"/>
              <a:t>, </a:t>
            </a:r>
            <a:r>
              <a:rPr lang="en" sz="1400" u="sng"/>
              <a:t>scripting</a:t>
            </a:r>
            <a:endParaRPr sz="14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Objects, operators, </a:t>
            </a:r>
            <a:r>
              <a:rPr lang="en" sz="1400" u="sng"/>
              <a:t>loops</a:t>
            </a:r>
            <a:r>
              <a:rPr lang="en" sz="1400"/>
              <a:t>, conditionals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157" name="Google Shape;157;p28"/>
          <p:cNvSpPr txBox="1"/>
          <p:nvPr>
            <p:ph idx="4294967295" type="body"/>
          </p:nvPr>
        </p:nvSpPr>
        <p:spPr>
          <a:xfrm>
            <a:off x="311700" y="2455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(more in-depth), </a:t>
            </a:r>
            <a:r>
              <a:rPr lang="en" u="sng"/>
              <a:t>scripting</a:t>
            </a:r>
            <a:r>
              <a:rPr lang="en"/>
              <a:t>, plotting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R: Plotting, statistics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 of bash and R to RNA-Seq pipeline example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SAM, BAM, FASTQC, HISAT2,...</a:t>
            </a:r>
            <a:endParaRPr sz="1400">
              <a:highlight>
                <a:srgbClr val="FFE599"/>
              </a:highlight>
            </a:endParaRPr>
          </a:p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yet to learn?</a:t>
            </a:r>
            <a:endParaRPr/>
          </a:p>
        </p:txBody>
      </p:sp>
      <p:sp>
        <p:nvSpPr>
          <p:cNvPr id="164" name="Google Shape;164;p29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Commands, operations, pipes, awk, </a:t>
            </a:r>
            <a:r>
              <a:rPr lang="en" sz="1400" u="sng"/>
              <a:t>loops</a:t>
            </a:r>
            <a:r>
              <a:rPr lang="en" sz="1400"/>
              <a:t>, </a:t>
            </a:r>
            <a:r>
              <a:rPr lang="en" sz="1400" u="sng"/>
              <a:t>scripting</a:t>
            </a:r>
            <a:endParaRPr sz="14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Objects, operators, </a:t>
            </a:r>
            <a:r>
              <a:rPr lang="en" sz="1400" u="sng"/>
              <a:t>loops</a:t>
            </a:r>
            <a:r>
              <a:rPr lang="en" sz="1400"/>
              <a:t>, conditionals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165" name="Google Shape;165;p29"/>
          <p:cNvSpPr txBox="1"/>
          <p:nvPr>
            <p:ph idx="4294967295" type="body"/>
          </p:nvPr>
        </p:nvSpPr>
        <p:spPr>
          <a:xfrm>
            <a:off x="311700" y="2455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(more in-depth), </a:t>
            </a:r>
            <a:r>
              <a:rPr lang="en" u="sng"/>
              <a:t>scripting</a:t>
            </a:r>
            <a:r>
              <a:rPr lang="en"/>
              <a:t>, plotting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R: Plotting, statistics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 of bash and R to RNA-Seq pipeline example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SAM, BAM, FASTQC, HISAT2, </a:t>
            </a:r>
            <a:r>
              <a:rPr lang="en">
                <a:highlight>
                  <a:srgbClr val="FFE599"/>
                </a:highlight>
              </a:rPr>
              <a:t>DESEQ2, publish-ready figures w/ stats</a:t>
            </a:r>
            <a:endParaRPr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E599"/>
                </a:highlight>
              </a:rPr>
              <a:t>Non-RNASeq pipelines in bioinformatics, and career directions</a:t>
            </a:r>
            <a:endParaRPr sz="1400"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E599"/>
                </a:highlight>
              </a:rPr>
              <a:t>RNASeq-oriented bioinformatics resources at TSRI</a:t>
            </a:r>
            <a:endParaRPr sz="1400">
              <a:highlight>
                <a:srgbClr val="FFE599"/>
              </a:highlight>
            </a:endParaRPr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667950" y="2983675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Mid-quarter check-in</a:t>
            </a:r>
            <a:br>
              <a:rPr b="1" lang="en" sz="3000"/>
            </a:br>
            <a:r>
              <a:rPr lang="en" sz="3000"/>
              <a:t>(select all that apply)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I have learned more on bioinformatics in this class than I would on my own. </a:t>
            </a:r>
            <a:br>
              <a:rPr lang="en" sz="1600"/>
            </a:br>
            <a:r>
              <a:rPr lang="en" sz="1600"/>
              <a:t>I have learned new critical thinking approaches in this class than I would on my own. </a:t>
            </a:r>
            <a:br>
              <a:rPr lang="en" sz="1600"/>
            </a:br>
            <a:r>
              <a:rPr lang="en" sz="1600"/>
              <a:t>I am more comfortable with programming than I was before this course. </a:t>
            </a:r>
            <a:br>
              <a:rPr lang="en" sz="1600"/>
            </a:br>
            <a:r>
              <a:rPr lang="en" sz="1600"/>
              <a:t>I am more comfortable with RNA-Seq than I was before this course. </a:t>
            </a:r>
            <a:br>
              <a:rPr lang="en" sz="1600"/>
            </a:br>
            <a:r>
              <a:rPr lang="en" sz="1600"/>
              <a:t>None of the above apply to me. 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Week 7: Counting Reads</a:t>
            </a:r>
            <a:endParaRPr>
              <a:solidFill>
                <a:srgbClr val="3C78D8"/>
              </a:solidFill>
            </a:endParaRPr>
          </a:p>
        </p:txBody>
      </p:sp>
      <p:cxnSp>
        <p:nvCxnSpPr>
          <p:cNvPr id="179" name="Google Shape;179;p3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906350"/>
            <a:ext cx="2927274" cy="36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>
            <p:ph idx="4294967295" type="title"/>
          </p:nvPr>
        </p:nvSpPr>
        <p:spPr>
          <a:xfrm>
            <a:off x="4745575" y="401195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83" name="Google Shape;183;p31"/>
          <p:cNvCxnSpPr/>
          <p:nvPr/>
        </p:nvCxnSpPr>
        <p:spPr>
          <a:xfrm>
            <a:off x="3214138" y="4331000"/>
            <a:ext cx="1353600" cy="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1"/>
          <p:cNvSpPr txBox="1"/>
          <p:nvPr>
            <p:ph idx="4294967295" type="title"/>
          </p:nvPr>
        </p:nvSpPr>
        <p:spPr>
          <a:xfrm>
            <a:off x="3623875" y="716200"/>
            <a:ext cx="21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0"/>
              <a:t>}</a:t>
            </a:r>
            <a:endParaRPr sz="20000"/>
          </a:p>
        </p:txBody>
      </p:sp>
      <p:sp>
        <p:nvSpPr>
          <p:cNvPr id="185" name="Google Shape;185;p31"/>
          <p:cNvSpPr txBox="1"/>
          <p:nvPr>
            <p:ph idx="4294967295" type="title"/>
          </p:nvPr>
        </p:nvSpPr>
        <p:spPr>
          <a:xfrm>
            <a:off x="466217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Bash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4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>
            <p:ph idx="4294967295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Pre- vs Post- Processing?</a:t>
            </a:r>
            <a:endParaRPr/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2"/>
          <p:cNvSpPr txBox="1"/>
          <p:nvPr>
            <p:ph idx="4294967295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RNA-Seq example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Pre-processing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QC, alignment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Post-processing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Counting, gene identification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	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What do they mean?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Why do we separate these?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80825" y="4329525"/>
            <a:ext cx="749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34343"/>
                </a:solidFill>
              </a:rPr>
            </a:b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https://h3abionet.github.io/H3ABionet-SOPs/RNA-Seq</a:t>
            </a:r>
            <a:r>
              <a:rPr lang="en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HW7.a -- The many ways to analyze RNA-Seq Data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3"/>
          <p:cNvSpPr txBox="1"/>
          <p:nvPr>
            <p:ph idx="4294967295" type="body"/>
          </p:nvPr>
        </p:nvSpPr>
        <p:spPr>
          <a:xfrm>
            <a:off x="311700" y="609000"/>
            <a:ext cx="841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As you walk through your capstone project,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ask yourself about the fundamental steps being taken </a:t>
            </a:r>
            <a:br>
              <a:rPr lang="en">
                <a:solidFill>
                  <a:srgbClr val="434343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Basic of Bioinformatics (free ebook)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