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94f58fa9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994f58fa9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5414144d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5414144d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4f58fa9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994f58fa9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622680812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622680812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62268081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a62268081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62268081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62268081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5414144d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a5414144d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622680812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a622680812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94f58fa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994f58fa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c161f5e0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9c161f5e0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541414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541414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62268081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62268081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Want to know if you encounter unwelcoming behavior outside or inside classroom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a62268081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a6226808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a6226808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a622680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62268081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a62268081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62268081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62268081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62268081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a62268081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94f58fa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994f58fa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6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460575" y="1033775"/>
            <a:ext cx="754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" name="Google Shape;8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ashlock.github.io/compbio/R_presentation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hyperlink" Target="https://github.com/SuLab/Applied-Bioinformatics/blob/Fall-2018/Unit2-RNAseq/3.6_DESeq2_differential_expression_analysis.ipynb" TargetMode="External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biostars.org/p/391534/" TargetMode="External"/><Relationship Id="rId22" Type="http://schemas.openxmlformats.org/officeDocument/2006/relationships/hyperlink" Target="https://github.com/samtools/samtools/pull/992/commits/53256af85606fd8e45358528cbe2d9c685284b29" TargetMode="External"/><Relationship Id="rId21" Type="http://schemas.openxmlformats.org/officeDocument/2006/relationships/hyperlink" Target="https://samtools.github.io/hts-specs/SAMv1.pdf" TargetMode="External"/><Relationship Id="rId24" Type="http://schemas.openxmlformats.org/officeDocument/2006/relationships/hyperlink" Target="https://www.htslib.org/doc/samtools.html" TargetMode="External"/><Relationship Id="rId23" Type="http://schemas.openxmlformats.org/officeDocument/2006/relationships/hyperlink" Target="https://daehwankimlab.github.io/hisat2/manual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gnu.org/software/bash/manual/html_node/Bash-Startup-Files.html" TargetMode="External"/><Relationship Id="rId4" Type="http://schemas.openxmlformats.org/officeDocument/2006/relationships/hyperlink" Target="https://r4ds.had.co.nz/data-visualisation.html" TargetMode="External"/><Relationship Id="rId9" Type="http://schemas.openxmlformats.org/officeDocument/2006/relationships/hyperlink" Target="https://stackoverflow.com/questions/6957549/overlaying-histograms-with-ggplot2-in-r" TargetMode="External"/><Relationship Id="rId26" Type="http://schemas.openxmlformats.org/officeDocument/2006/relationships/hyperlink" Target="https://cutadapt.readthedocs.io/en/stable/guide.html" TargetMode="External"/><Relationship Id="rId25" Type="http://schemas.openxmlformats.org/officeDocument/2006/relationships/hyperlink" Target="https://www.htslib.org/doc/samtools-flagstat.html" TargetMode="External"/><Relationship Id="rId28" Type="http://schemas.openxmlformats.org/officeDocument/2006/relationships/hyperlink" Target="https://hbctraining.github.io/DGE_workshop/lessons/02_DGE_count_normalization.html" TargetMode="External"/><Relationship Id="rId27" Type="http://schemas.openxmlformats.org/officeDocument/2006/relationships/hyperlink" Target="https://hbctraining.github.io/Intro-to-rnaseq-hpc-O2/lessons/05_counting_reads.html" TargetMode="External"/><Relationship Id="rId5" Type="http://schemas.openxmlformats.org/officeDocument/2006/relationships/hyperlink" Target="https://rstudio.com/wp-content/uploads/2015/03/ggplot2-cheatsheet.pdf" TargetMode="External"/><Relationship Id="rId6" Type="http://schemas.openxmlformats.org/officeDocument/2006/relationships/hyperlink" Target="https://github.com/rstudio/cheatsheets/blob/master/data-visualization-2.1.pdf" TargetMode="External"/><Relationship Id="rId29" Type="http://schemas.openxmlformats.org/officeDocument/2006/relationships/hyperlink" Target="https://training.galaxyproject.org/training-material/topics/transcriptomics/tutorials/ref-based/tutorial.html#functional-enrichment-analysis-of-the-de-genes" TargetMode="External"/><Relationship Id="rId7" Type="http://schemas.openxmlformats.org/officeDocument/2006/relationships/hyperlink" Target="https://www.researchgate.net/post/What_is_better_to_learn_base_R_first_and_then_tidyverse_or_tidyverse_first_and_then_base_R" TargetMode="External"/><Relationship Id="rId8" Type="http://schemas.openxmlformats.org/officeDocument/2006/relationships/hyperlink" Target="https://tidyverse.tidyverse.org/" TargetMode="External"/><Relationship Id="rId30" Type="http://schemas.openxmlformats.org/officeDocument/2006/relationships/hyperlink" Target="https://hartleys.github.io/QoRTs/Rhtml/makePlot.genebody.coverage.html" TargetMode="External"/><Relationship Id="rId11" Type="http://schemas.openxmlformats.org/officeDocument/2006/relationships/hyperlink" Target="http://www.sthda.com/english/wiki/ggplot2-point-shapes" TargetMode="External"/><Relationship Id="rId10" Type="http://schemas.openxmlformats.org/officeDocument/2006/relationships/hyperlink" Target="https://github.com/tidyverse/ggplot2/blob/master/R/geom-errorbar.r" TargetMode="External"/><Relationship Id="rId13" Type="http://schemas.openxmlformats.org/officeDocument/2006/relationships/hyperlink" Target="https://genome.ucsc.edu/cgi-bin/hgTables" TargetMode="External"/><Relationship Id="rId12" Type="http://schemas.openxmlformats.org/officeDocument/2006/relationships/hyperlink" Target="https://www.ncbi.nlm.nih.gov/search/" TargetMode="External"/><Relationship Id="rId15" Type="http://schemas.openxmlformats.org/officeDocument/2006/relationships/hyperlink" Target="https://nekrut.github.io/BMMB554/lecture3/" TargetMode="External"/><Relationship Id="rId14" Type="http://schemas.openxmlformats.org/officeDocument/2006/relationships/hyperlink" Target="https://www.gencodegenes.org/mouse/release_M25.html" TargetMode="External"/><Relationship Id="rId17" Type="http://schemas.openxmlformats.org/officeDocument/2006/relationships/hyperlink" Target="https://scilifelab.github.io/courses/ngsintro/1905/labs/rnaseq/lab.html" TargetMode="External"/><Relationship Id="rId16" Type="http://schemas.openxmlformats.org/officeDocument/2006/relationships/hyperlink" Target="https://bioconductor.org/packages/stats/" TargetMode="External"/><Relationship Id="rId19" Type="http://schemas.openxmlformats.org/officeDocument/2006/relationships/hyperlink" Target="https://bioconductor.org/packages/stats/" TargetMode="External"/><Relationship Id="rId18" Type="http://schemas.openxmlformats.org/officeDocument/2006/relationships/hyperlink" Target="https://github.com/ctb/2019-snakemake-ucdav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www.bioconductor.org/help/course-materials/2016/CSAMA/lab-3-rnaseq/rnaseq_gene_CSAMA2016.html#summarizing-an-rna-seq-experiment-as-a-count-matrix" TargetMode="External"/><Relationship Id="rId5" Type="http://schemas.openxmlformats.org/officeDocument/2006/relationships/hyperlink" Target="http://www.sthda.com/english/wiki/rna-sequencing-data-analysis-counting-normalization-and-differential-expression" TargetMode="External"/><Relationship Id="rId6" Type="http://schemas.openxmlformats.org/officeDocument/2006/relationships/hyperlink" Target="https://www.geeksforgeeks.org/data-normalization-in-data-minin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github.com/SuLab/Applied-Bioinformatics/blob/Fall-2018/Unit2-RNAseq/3.6_DESeq2_differential_expression_analysis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B8.ba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DESeq2 Prep</a:t>
            </a:r>
            <a:endParaRPr/>
          </a:p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2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595959"/>
                </a:solidFill>
              </a:rPr>
              <a:t>Credit: Karthik Gangavarapu, Jerry Zak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Notes</a:t>
            </a:r>
            <a:endParaRPr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490050" y="992500"/>
            <a:ext cx="7982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loading (instructor source path vs yours)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Metadata (dataframe), gene counts, design → matrix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Normalization and filtering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B8.bb</a:t>
            </a: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DESeq2 Analysis</a:t>
            </a:r>
            <a:endParaRPr/>
          </a:p>
        </p:txBody>
      </p:sp>
      <p:sp>
        <p:nvSpPr>
          <p:cNvPr id="210" name="Google Shape;2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5"/>
          <p:cNvSpPr txBox="1"/>
          <p:nvPr/>
        </p:nvSpPr>
        <p:spPr>
          <a:xfrm>
            <a:off x="311700" y="3826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Sabah Ul-Hasan</a:t>
            </a:r>
            <a:b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400">
                <a:solidFill>
                  <a:srgbClr val="595959"/>
                </a:solidFill>
              </a:rPr>
              <a:t>Credit: Karthik Gangavarapu, Jerry Zak</a:t>
            </a:r>
            <a:endParaRPr b="0" i="0" sz="2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575" y="759650"/>
            <a:ext cx="2927274" cy="36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6"/>
          <p:cNvSpPr txBox="1"/>
          <p:nvPr>
            <p:ph idx="4294967295" type="title"/>
          </p:nvPr>
        </p:nvSpPr>
        <p:spPr>
          <a:xfrm>
            <a:off x="5002275" y="386525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</a:t>
            </a:r>
            <a:endParaRPr/>
          </a:p>
        </p:txBody>
      </p:sp>
      <p:cxnSp>
        <p:nvCxnSpPr>
          <p:cNvPr id="219" name="Google Shape;219;p36"/>
          <p:cNvCxnSpPr/>
          <p:nvPr/>
        </p:nvCxnSpPr>
        <p:spPr>
          <a:xfrm>
            <a:off x="3470838" y="4184300"/>
            <a:ext cx="1353600" cy="3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6"/>
          <p:cNvSpPr txBox="1"/>
          <p:nvPr>
            <p:ph idx="4294967295" type="title"/>
          </p:nvPr>
        </p:nvSpPr>
        <p:spPr>
          <a:xfrm>
            <a:off x="3880575" y="569500"/>
            <a:ext cx="21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0"/>
              <a:t>}</a:t>
            </a:r>
            <a:endParaRPr sz="20000"/>
          </a:p>
        </p:txBody>
      </p:sp>
      <p:sp>
        <p:nvSpPr>
          <p:cNvPr id="221" name="Google Shape;221;p36"/>
          <p:cNvSpPr txBox="1"/>
          <p:nvPr>
            <p:ph idx="4294967295" type="title"/>
          </p:nvPr>
        </p:nvSpPr>
        <p:spPr>
          <a:xfrm>
            <a:off x="4918875" y="21387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Bash</a:t>
            </a:r>
            <a:endParaRPr/>
          </a:p>
        </p:txBody>
      </p:sp>
      <p:pic>
        <p:nvPicPr>
          <p:cNvPr id="222" name="Google Shape;222;p36"/>
          <p:cNvPicPr preferRelativeResize="0"/>
          <p:nvPr/>
        </p:nvPicPr>
        <p:blipFill rotWithShape="1">
          <a:blip r:embed="rId4">
            <a:alphaModFix/>
          </a:blip>
          <a:srcRect b="7330" l="0" r="64344" t="0"/>
          <a:stretch/>
        </p:blipFill>
        <p:spPr>
          <a:xfrm>
            <a:off x="7291375" y="293362"/>
            <a:ext cx="1345000" cy="426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6"/>
          <p:cNvSpPr txBox="1"/>
          <p:nvPr>
            <p:ph idx="4294967295" type="body"/>
          </p:nvPr>
        </p:nvSpPr>
        <p:spPr>
          <a:xfrm>
            <a:off x="7157600" y="4516525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Xin et al. 2016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Clarifying this process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229" name="Google Shape;229;p37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231" name="Google Shape;231;p37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233" name="Google Shape;233;p37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235" name="Google Shape;235;p37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236" name="Google Shape;236;p37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237" name="Google Shape;237;p37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7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cnt’d (HW8.bb)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977550" y="2388375"/>
            <a:ext cx="749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https://lashlock.github.io/compbio/R_presentation.html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667950" y="289812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What would be the best way to </a:t>
            </a:r>
            <a:br>
              <a:rPr b="1" lang="en" sz="3000"/>
            </a:br>
            <a:r>
              <a:rPr b="1" lang="en" sz="3000"/>
              <a:t>‘manually’ re-create DESeq2?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Create a loop that goes from start to finish in parallel with the package 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Create your own personalized package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Line by line in a script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None of the above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>
            <p:ph type="ctrTitle"/>
          </p:nvPr>
        </p:nvSpPr>
        <p:spPr>
          <a:xfrm>
            <a:off x="500558" y="32466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/>
              <a:t>Outstanding Questions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HW questions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Capstone questions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Material questions 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B8</a:t>
            </a:r>
            <a:r>
              <a:rPr b="1" lang="en">
                <a:solidFill>
                  <a:srgbClr val="434343"/>
                </a:solidFill>
              </a:rPr>
              <a:t>.bb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Individual </a:t>
            </a:r>
            <a:br>
              <a:rPr b="1" lang="en">
                <a:solidFill>
                  <a:srgbClr val="434343"/>
                </a:solidFill>
              </a:rPr>
            </a:br>
            <a:br>
              <a:rPr b="1" lang="en">
                <a:solidFill>
                  <a:srgbClr val="434343"/>
                </a:solidFill>
              </a:rPr>
            </a:b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Begin walking through B8.bb of HW8</a:t>
            </a: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  <a:highlight>
                  <a:srgbClr val="FFE599"/>
                </a:highlight>
              </a:rPr>
              <a:t>Use the files outlined in this notebook</a:t>
            </a:r>
            <a:br>
              <a:rPr lang="en" sz="16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 rotWithShape="1">
          <a:blip r:embed="rId3">
            <a:alphaModFix/>
          </a:blip>
          <a:srcRect b="0" l="0" r="51721" t="52787"/>
          <a:stretch/>
        </p:blipFill>
        <p:spPr>
          <a:xfrm>
            <a:off x="6110203" y="625603"/>
            <a:ext cx="2485325" cy="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1"/>
          <p:cNvSpPr txBox="1"/>
          <p:nvPr/>
        </p:nvSpPr>
        <p:spPr>
          <a:xfrm>
            <a:off x="1333675" y="2938275"/>
            <a:ext cx="631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97A7"/>
                </a:solidFill>
                <a:highlight>
                  <a:srgbClr val="FFE599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https://github.com/SuLab/Applied-Bioinformatics/blob/Fall-2018/Unit2-RNAseq/3.6_DESeq2_differential_expression_analysis.ipynb</a:t>
            </a:r>
            <a:r>
              <a:rPr lang="en" sz="1600">
                <a:highlight>
                  <a:srgbClr val="FFE599"/>
                </a:highlight>
              </a:rPr>
              <a:t> </a:t>
            </a:r>
            <a:endParaRPr sz="16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 txBox="1"/>
          <p:nvPr>
            <p:ph type="title"/>
          </p:nvPr>
        </p:nvSpPr>
        <p:spPr>
          <a:xfrm>
            <a:off x="136900" y="892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Resources </a:t>
            </a:r>
            <a:endParaRPr/>
          </a:p>
        </p:txBody>
      </p:sp>
      <p:sp>
        <p:nvSpPr>
          <p:cNvPr id="281" name="Google Shape;2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42"/>
          <p:cNvSpPr txBox="1"/>
          <p:nvPr>
            <p:ph idx="1" type="body"/>
          </p:nvPr>
        </p:nvSpPr>
        <p:spPr>
          <a:xfrm>
            <a:off x="311700" y="609000"/>
            <a:ext cx="667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/>
            </a:br>
            <a:endParaRPr sz="1600"/>
          </a:p>
        </p:txBody>
      </p:sp>
      <p:sp>
        <p:nvSpPr>
          <p:cNvPr id="283" name="Google Shape;283;p42"/>
          <p:cNvSpPr txBox="1"/>
          <p:nvPr/>
        </p:nvSpPr>
        <p:spPr>
          <a:xfrm>
            <a:off x="311700" y="793375"/>
            <a:ext cx="332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Bash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lang="en" sz="1200">
                <a:solidFill>
                  <a:srgbClr val="595959"/>
                </a:solidFill>
              </a:rPr>
              <a:t>Plotting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>
                <a:solidFill>
                  <a:srgbClr val="595959"/>
                </a:solidFill>
              </a:rPr>
              <a:t>Data visulzation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(1)</a:t>
            </a:r>
            <a:r>
              <a:rPr lang="en" sz="1200">
                <a:solidFill>
                  <a:srgbClr val="595959"/>
                </a:solidFill>
              </a:rPr>
              <a:t>,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(2)</a:t>
            </a:r>
            <a:r>
              <a:rPr lang="en" sz="1200">
                <a:solidFill>
                  <a:srgbClr val="595959"/>
                </a:solidFill>
              </a:rPr>
              <a:t>, and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(3)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R vs tidyverse</a:t>
            </a:r>
            <a:r>
              <a:rPr lang="en" sz="1200">
                <a:solidFill>
                  <a:srgbClr val="595959"/>
                </a:solidFill>
              </a:rPr>
              <a:t>,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general tidyverse info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9"/>
              </a:rPr>
              <a:t>Histograms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10"/>
              </a:rPr>
              <a:t>Bar charts</a:t>
            </a:r>
            <a:endParaRPr sz="1200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lang="en" sz="1200" u="sng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Shapes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rgbClr val="595959"/>
                </a:solidFill>
              </a:rPr>
            </a:br>
            <a:endParaRPr sz="1200">
              <a:solidFill>
                <a:srgbClr val="595959"/>
              </a:solidFill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3762475" y="709500"/>
            <a:ext cx="5137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RNASeq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2"/>
                </a:solidFill>
              </a:rPr>
              <a:t>Relevant Databases: </a:t>
            </a:r>
            <a:r>
              <a:rPr lang="en" sz="1200" u="sng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NCBI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chemeClr val="hlink"/>
                </a:solidFill>
                <a:hlinkClick r:id="rId13"/>
              </a:rPr>
              <a:t>UCSC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lang="en" sz="1200" u="sng">
                <a:solidFill>
                  <a:schemeClr val="hlink"/>
                </a:solidFill>
                <a:hlinkClick r:id="rId14"/>
              </a:rPr>
              <a:t>GENECODE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 u="sng">
                <a:solidFill>
                  <a:schemeClr val="hlink"/>
                </a:solidFill>
                <a:hlinkClick r:id="rId15"/>
              </a:rPr>
              <a:t>Experimental design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Relevant Packages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Bioconductor family (</a:t>
            </a:r>
            <a:r>
              <a:rPr lang="en" sz="1200" u="sng">
                <a:solidFill>
                  <a:schemeClr val="hlink"/>
                </a:solidFill>
                <a:hlinkClick r:id="rId16"/>
              </a:rPr>
              <a:t>specifically stats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Tutorials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Overview tutorials: </a:t>
            </a:r>
            <a:r>
              <a:rPr lang="en" sz="1200" u="sng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(1)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18"/>
              </a:rPr>
              <a:t>(2)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QC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19"/>
              </a:rPr>
              <a:t>Nanopore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0"/>
              </a:rPr>
              <a:t>biostars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Alignment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Samtools </a:t>
            </a:r>
            <a:r>
              <a:rPr lang="en" sz="1200" u="sng">
                <a:solidFill>
                  <a:schemeClr val="hlink"/>
                </a:solidFill>
                <a:hlinkClick r:id="rId21"/>
              </a:rPr>
              <a:t>(1)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22"/>
              </a:rPr>
              <a:t>(2)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3"/>
              </a:rPr>
              <a:t>hisat2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htslib </a:t>
            </a:r>
            <a:r>
              <a:rPr lang="en" sz="1200" u="sng">
                <a:solidFill>
                  <a:schemeClr val="hlink"/>
                </a:solidFill>
                <a:hlinkClick r:id="rId24"/>
              </a:rPr>
              <a:t>(1)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25"/>
              </a:rPr>
              <a:t>(2)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6"/>
              </a:rPr>
              <a:t>Cutadapt</a:t>
            </a:r>
            <a:endParaRPr sz="1200">
              <a:solidFill>
                <a:schemeClr val="dk1"/>
              </a:solidFill>
            </a:endParaRPr>
          </a:p>
          <a:p>
            <a: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27"/>
              </a:rPr>
              <a:t>Read counting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 u="sng">
                <a:solidFill>
                  <a:schemeClr val="hlink"/>
                </a:solidFill>
                <a:hlinkClick r:id="rId28"/>
              </a:rPr>
              <a:t>Normalization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Enrichment analysis </a:t>
            </a:r>
            <a:r>
              <a:rPr lang="en" sz="1200" u="sng">
                <a:solidFill>
                  <a:schemeClr val="hlink"/>
                </a:solidFill>
                <a:hlinkClick r:id="rId29"/>
              </a:rPr>
              <a:t>(1)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u="sng">
                <a:solidFill>
                  <a:schemeClr val="hlink"/>
                </a:solidFill>
                <a:hlinkClick r:id="rId30"/>
              </a:rPr>
              <a:t>(2)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</a:t>
            </a:r>
            <a:r>
              <a:rPr lang="en"/>
              <a:t>Clarifying this process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111" name="Google Shape;111;p26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113" name="Google Shape;113;p26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114" name="Google Shape;114;p26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115" name="Google Shape;115;p26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116" name="Google Shape;116;p26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117" name="Google Shape;117;p26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118" name="Google Shape;118;p26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6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6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6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6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126" name="Google Shape;12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7"/>
          <p:cNvSpPr txBox="1"/>
          <p:nvPr>
            <p:ph type="title"/>
          </p:nvPr>
        </p:nvSpPr>
        <p:spPr>
          <a:xfrm>
            <a:off x="667950" y="2898125"/>
            <a:ext cx="7808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/>
              <a:t>Zoom Poll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/>
              <a:t>Are featureCounts and htseq-count interchangeable?</a:t>
            </a:r>
            <a:endParaRPr b="1" sz="3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Yes.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Mostly, but there are some differences.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1600"/>
              <a:t>No, both should be used.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2000"/>
          </a:p>
        </p:txBody>
      </p:sp>
      <p:sp>
        <p:nvSpPr>
          <p:cNvPr id="133" name="Google Shape;13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Clarifying this process</a:t>
            </a:r>
            <a:endParaRPr>
              <a:highlight>
                <a:srgbClr val="EA9999"/>
              </a:highlight>
            </a:endParaRPr>
          </a:p>
        </p:txBody>
      </p:sp>
      <p:sp>
        <p:nvSpPr>
          <p:cNvPr id="139" name="Google Shape;139;p28"/>
          <p:cNvSpPr txBox="1"/>
          <p:nvPr/>
        </p:nvSpPr>
        <p:spPr>
          <a:xfrm>
            <a:off x="311700" y="1362075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sequencing signal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2676525" y="1409700"/>
            <a:ext cx="1688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called raw files</a:t>
            </a:r>
            <a:endParaRPr/>
          </a:p>
        </p:txBody>
      </p:sp>
      <p:sp>
        <p:nvSpPr>
          <p:cNvPr id="141" name="Google Shape;141;p28"/>
          <p:cNvSpPr txBox="1"/>
          <p:nvPr/>
        </p:nvSpPr>
        <p:spPr>
          <a:xfrm>
            <a:off x="5095875" y="1409700"/>
            <a:ext cx="1352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7210425" y="1447800"/>
            <a:ext cx="876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FASTQ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6874500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SAM/BAM</a:t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4626613" y="2571750"/>
            <a:ext cx="1688400" cy="3714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Counts per feature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6804375" y="3648075"/>
            <a:ext cx="16884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Calling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2826175" y="2443275"/>
            <a:ext cx="11076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expression analysis</a:t>
            </a:r>
            <a:endParaRPr/>
          </a:p>
        </p:txBody>
      </p:sp>
      <p:sp>
        <p:nvSpPr>
          <p:cNvPr id="147" name="Google Shape;147;p28"/>
          <p:cNvSpPr/>
          <p:nvPr/>
        </p:nvSpPr>
        <p:spPr>
          <a:xfrm>
            <a:off x="2162175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8"/>
          <p:cNvSpPr/>
          <p:nvPr/>
        </p:nvSpPr>
        <p:spPr>
          <a:xfrm>
            <a:off x="4414763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6638850" y="15430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/>
          <p:nvPr/>
        </p:nvSpPr>
        <p:spPr>
          <a:xfrm>
            <a:off x="7534275" y="19335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7534275" y="3138375"/>
            <a:ext cx="200100" cy="5097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6437588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4123013" y="2643150"/>
            <a:ext cx="381000" cy="2286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7847375" y="1909125"/>
            <a:ext cx="11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Alignment to reference</a:t>
            </a:r>
            <a:endParaRPr sz="1200"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When, or why, may we want to use both?</a:t>
            </a:r>
            <a:endParaRPr/>
          </a:p>
        </p:txBody>
      </p:sp>
      <p:sp>
        <p:nvSpPr>
          <p:cNvPr id="161" name="Google Shape;1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9"/>
          <p:cNvSpPr txBox="1"/>
          <p:nvPr/>
        </p:nvSpPr>
        <p:spPr>
          <a:xfrm>
            <a:off x="490050" y="992500"/>
            <a:ext cx="7982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Different efficiencies, depending on the tool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Output file should be identical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use multiple tools, these can be validation checks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Good way to check that you understand the tool </a:t>
            </a:r>
            <a:endParaRPr sz="1800"/>
          </a:p>
        </p:txBody>
      </p:sp>
      <p:sp>
        <p:nvSpPr>
          <p:cNvPr id="163" name="Google Shape;163;p29"/>
          <p:cNvSpPr txBox="1"/>
          <p:nvPr>
            <p:ph type="title"/>
          </p:nvPr>
        </p:nvSpPr>
        <p:spPr>
          <a:xfrm>
            <a:off x="268725" y="2448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can/do we do if we </a:t>
            </a:r>
            <a:r>
              <a:rPr i="1" lang="en"/>
              <a:t>don’t</a:t>
            </a:r>
            <a:r>
              <a:rPr lang="en"/>
              <a:t> use these tools?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537825" y="3110400"/>
            <a:ext cx="7982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Scripting manually → loops, pipes, package,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Still should get the same output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So you have a count matrix… now what?</a:t>
            </a:r>
            <a:endParaRPr/>
          </a:p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30"/>
          <p:cNvSpPr txBox="1"/>
          <p:nvPr/>
        </p:nvSpPr>
        <p:spPr>
          <a:xfrm>
            <a:off x="244750" y="965950"/>
            <a:ext cx="79824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You can work with it directly but…</a:t>
            </a:r>
            <a:br>
              <a:rPr lang="en" sz="1800"/>
            </a:br>
            <a:r>
              <a:rPr lang="en" sz="1800"/>
              <a:t>not ideal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Normalize and filter (transformations)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Analysis, go deeper in questions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Exploratory analysis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Go deeper with scientific Qs</a:t>
            </a:r>
            <a:endParaRPr sz="1800"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3">
            <a:alphaModFix/>
          </a:blip>
          <a:srcRect b="17273" l="0" r="0" t="0"/>
          <a:stretch/>
        </p:blipFill>
        <p:spPr>
          <a:xfrm>
            <a:off x="4365802" y="839875"/>
            <a:ext cx="4562298" cy="3411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E06666"/>
                </a:solidFill>
              </a:rPr>
              <a:t>Critical</a:t>
            </a:r>
            <a:r>
              <a:rPr b="1" lang="en">
                <a:solidFill>
                  <a:srgbClr val="E06666"/>
                </a:solidFill>
              </a:rPr>
              <a:t>!</a:t>
            </a:r>
            <a:r>
              <a:rPr lang="en"/>
              <a:t> </a:t>
            </a:r>
            <a:r>
              <a:rPr lang="en"/>
              <a:t>Filtering and normalizing your data</a:t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 rotWithShape="1">
          <a:blip r:embed="rId3">
            <a:alphaModFix/>
          </a:blip>
          <a:srcRect b="17273" l="0" r="0" t="0"/>
          <a:stretch/>
        </p:blipFill>
        <p:spPr>
          <a:xfrm>
            <a:off x="4365802" y="839875"/>
            <a:ext cx="4562298" cy="341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1"/>
          <p:cNvSpPr txBox="1"/>
          <p:nvPr/>
        </p:nvSpPr>
        <p:spPr>
          <a:xfrm>
            <a:off x="85575" y="4303050"/>
            <a:ext cx="782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https://www.bioconductor.org/help/course-materials/2016/CSAMA/lab-3-rnaseq/rnaseq_gene_CSAMA2016.html#summarizing-an-rna-seq-experiment-as-a-count-matrix</a:t>
            </a:r>
            <a:r>
              <a:rPr lang="en" sz="1000"/>
              <a:t> </a:t>
            </a:r>
            <a:br>
              <a:rPr lang="en" sz="1000"/>
            </a:b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http://www.sthda.com/english/wiki/rna-sequencing-data-analysis-counting-normalization-and-differential-expression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31"/>
          <p:cNvSpPr txBox="1"/>
          <p:nvPr/>
        </p:nvSpPr>
        <p:spPr>
          <a:xfrm>
            <a:off x="85575" y="3960000"/>
            <a:ext cx="6512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https://www.geeksforgeeks.org/data-normalization-in-data-mining/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233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Demo: Exploring your matrix in prep for DESeq2</a:t>
            </a:r>
            <a:endParaRPr/>
          </a:p>
        </p:txBody>
      </p:sp>
      <p:sp>
        <p:nvSpPr>
          <p:cNvPr id="187" name="Google Shape;18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32"/>
          <p:cNvSpPr txBox="1"/>
          <p:nvPr>
            <p:ph type="title"/>
          </p:nvPr>
        </p:nvSpPr>
        <p:spPr>
          <a:xfrm>
            <a:off x="311700" y="2031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E06666"/>
                </a:solidFill>
              </a:rPr>
              <a:t>Just because a function works,</a:t>
            </a:r>
            <a:br>
              <a:rPr b="1" lang="en">
                <a:solidFill>
                  <a:srgbClr val="E06666"/>
                </a:solidFill>
              </a:rPr>
            </a:br>
            <a:r>
              <a:rPr b="1" lang="en">
                <a:solidFill>
                  <a:srgbClr val="E06666"/>
                </a:solidFill>
              </a:rPr>
              <a:t>don’t assume it did what you wanted</a:t>
            </a:r>
            <a:endParaRPr b="1"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000000"/>
                </a:solidFill>
              </a:rPr>
              <a:t>(DESeq fxn for normalization)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/>
        </p:nvSpPr>
        <p:spPr>
          <a:xfrm>
            <a:off x="311700" y="347100"/>
            <a:ext cx="8520600" cy="4449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3"/>
          <p:cNvSpPr txBox="1"/>
          <p:nvPr>
            <p:ph type="title"/>
          </p:nvPr>
        </p:nvSpPr>
        <p:spPr>
          <a:xfrm>
            <a:off x="372850" y="436600"/>
            <a:ext cx="8520600" cy="3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B8.</a:t>
            </a:r>
            <a:r>
              <a:rPr b="1" lang="en">
                <a:solidFill>
                  <a:srgbClr val="434343"/>
                </a:solidFill>
              </a:rPr>
              <a:t>ba</a:t>
            </a:r>
            <a:r>
              <a:rPr lang="en">
                <a:solidFill>
                  <a:srgbClr val="434343"/>
                </a:solidFill>
              </a:rPr>
              <a:t>: </a:t>
            </a:r>
            <a:r>
              <a:rPr b="1" lang="en">
                <a:solidFill>
                  <a:srgbClr val="434343"/>
                </a:solidFill>
              </a:rPr>
              <a:t>Think-Pair-Share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Try it out.</a:t>
            </a:r>
            <a:br>
              <a:rPr b="1" lang="en">
                <a:solidFill>
                  <a:srgbClr val="434343"/>
                </a:solidFill>
              </a:rPr>
            </a:br>
            <a:br>
              <a:rPr b="1" lang="en">
                <a:solidFill>
                  <a:srgbClr val="434343"/>
                </a:solidFill>
              </a:rPr>
            </a:br>
            <a:endParaRPr b="1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434343"/>
                </a:solidFill>
              </a:rPr>
              <a:t>B8.ba of HW8 is for you to practice on your own, </a:t>
            </a:r>
            <a:br>
              <a:rPr b="1" lang="en">
                <a:solidFill>
                  <a:srgbClr val="434343"/>
                </a:solidFill>
              </a:rPr>
            </a:br>
            <a:r>
              <a:rPr b="1" lang="en">
                <a:solidFill>
                  <a:srgbClr val="434343"/>
                </a:solidFill>
              </a:rPr>
              <a:t>Adjust a count matrix from these files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1800">
                <a:solidFill>
                  <a:srgbClr val="434343"/>
                </a:solidFill>
                <a:highlight>
                  <a:srgbClr val="FFE599"/>
                </a:highlight>
              </a:rPr>
              <a:t>*note your kernel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br>
              <a:rPr lang="en" sz="2200">
                <a:solidFill>
                  <a:schemeClr val="dk2"/>
                </a:solidFill>
              </a:rPr>
            </a:br>
            <a:br>
              <a:rPr lang="en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 b="7952" l="0" r="0" t="0"/>
          <a:stretch/>
        </p:blipFill>
        <p:spPr>
          <a:xfrm>
            <a:off x="5787700" y="514950"/>
            <a:ext cx="2882350" cy="8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1412550" y="3962000"/>
            <a:ext cx="6318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0097A7"/>
                </a:solidFill>
                <a:highlight>
                  <a:srgbClr val="FFE599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https://github.com/SuLab/Applied-Bioinformatics/blob/Fall-2018/Unit2-RNAseq/3.6_DESeq2_differential_expression_analysis.ipynb</a:t>
            </a:r>
            <a:r>
              <a:rPr lang="en" sz="1600">
                <a:highlight>
                  <a:srgbClr val="FFE599"/>
                </a:highlight>
              </a:rPr>
              <a:t> </a:t>
            </a:r>
            <a:endParaRPr sz="1600">
              <a:highlight>
                <a:srgbClr val="FFE599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