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Lora"/>
      <p:regular r:id="rId33"/>
      <p:bold r:id="rId34"/>
      <p:italic r:id="rId35"/>
      <p:boldItalic r:id="rId36"/>
    </p:embeddedFont>
    <p:embeddedFont>
      <p:font typeface="Quattrocento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or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ora-italic.fntdata"/><Relationship Id="rId12" Type="http://schemas.openxmlformats.org/officeDocument/2006/relationships/slide" Target="slides/slide6.xml"/><Relationship Id="rId34" Type="http://schemas.openxmlformats.org/officeDocument/2006/relationships/font" Target="fonts/Lora-bold.fntdata"/><Relationship Id="rId15" Type="http://schemas.openxmlformats.org/officeDocument/2006/relationships/slide" Target="slides/slide9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8.xml"/><Relationship Id="rId36" Type="http://schemas.openxmlformats.org/officeDocument/2006/relationships/font" Target="fonts/Lora-boldItalic.fntdata"/><Relationship Id="rId17" Type="http://schemas.openxmlformats.org/officeDocument/2006/relationships/slide" Target="slides/slide11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0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17ea7c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9917ea7c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895656876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a895656876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895656876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a895656876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95656876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a895656876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895656876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89565687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956568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956568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895656876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a895656876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95656876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a895656876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895656876_0_1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a895656876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895656876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a895656876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89565687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a89565687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956568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a8956568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895656876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a895656876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895656876_0_1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895656876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895656876_0_1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895656876_0_1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895656876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895656876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895656876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a895656876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895656876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a895656876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895656876_0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a895656876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956568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a8956568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9565687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a89565687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956568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8956568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95656876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95656876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895656876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895656876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895656876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895656876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956568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956568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0" y="722600"/>
            <a:ext cx="470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13"/>
          <p:cNvSpPr/>
          <p:nvPr/>
        </p:nvSpPr>
        <p:spPr>
          <a:xfrm>
            <a:off x="470400" y="519642"/>
            <a:ext cx="405900" cy="405900"/>
          </a:xfrm>
          <a:prstGeom prst="ellipse">
            <a:avLst/>
          </a:prstGeom>
          <a:solidFill>
            <a:srgbClr val="002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961900" y="504800"/>
            <a:ext cx="5195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76300" y="1309625"/>
            <a:ext cx="7666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55" name="Google Shape;55;p13"/>
          <p:cNvCxnSpPr/>
          <p:nvPr/>
        </p:nvCxnSpPr>
        <p:spPr>
          <a:xfrm>
            <a:off x="6106225" y="729500"/>
            <a:ext cx="3027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uLab/Applied-Bioinformatics/tree/Fall-2020/Capston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cyberciti.biz/faq/bash-scripting-using-awk/" TargetMode="External"/><Relationship Id="rId22" Type="http://schemas.openxmlformats.org/officeDocument/2006/relationships/hyperlink" Target="https://www.linuxtrainingacademy.com/nano-emacs-vim/" TargetMode="External"/><Relationship Id="rId21" Type="http://schemas.openxmlformats.org/officeDocument/2006/relationships/hyperlink" Target="https://www.howtogeek.com/562941/how-to-use-the-awk-command-on-linux/" TargetMode="External"/><Relationship Id="rId24" Type="http://schemas.openxmlformats.org/officeDocument/2006/relationships/hyperlink" Target="https://www.learnshell.org/" TargetMode="External"/><Relationship Id="rId23" Type="http://schemas.openxmlformats.org/officeDocument/2006/relationships/hyperlink" Target="https://github.com/SuLab/Applied-Bioinformatics/tree/Fall-2018#yolandas-handout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hongkiat.com/blog/developers-command-line/" TargetMode="External"/><Relationship Id="rId4" Type="http://schemas.openxmlformats.org/officeDocument/2006/relationships/hyperlink" Target="https://www.howtogeek.com/307701/how-to-customize-and-colorize-your-bash-prompt/" TargetMode="External"/><Relationship Id="rId9" Type="http://schemas.openxmlformats.org/officeDocument/2006/relationships/hyperlink" Target="https://tldp.org/HOWTO/Bash-Prog-Intro-HOWTO-7.html" TargetMode="External"/><Relationship Id="rId26" Type="http://schemas.openxmlformats.org/officeDocument/2006/relationships/hyperlink" Target="http://index-of.co.uk/Programming/Bash_Guide_for_Beginners_2nd_Ed.pdf" TargetMode="External"/><Relationship Id="rId25" Type="http://schemas.openxmlformats.org/officeDocument/2006/relationships/hyperlink" Target="https://www.gnu.org/software/bash/manual/bash.pdf" TargetMode="External"/><Relationship Id="rId27" Type="http://schemas.openxmlformats.org/officeDocument/2006/relationships/hyperlink" Target="https://theswissbay.ch/pdf/Gentoomen%20Library/Programming/Bash/O%27Reilly%20bash%20CookBook.pdf" TargetMode="External"/><Relationship Id="rId5" Type="http://schemas.openxmlformats.org/officeDocument/2006/relationships/hyperlink" Target="https://www.thegeekstuff.com/2010/11/50-linux-commands/" TargetMode="External"/><Relationship Id="rId6" Type="http://schemas.openxmlformats.org/officeDocument/2006/relationships/hyperlink" Target="https://www.howtogeek.com/562941/how-to-use-the-awk-command-on-linux/" TargetMode="External"/><Relationship Id="rId7" Type="http://schemas.openxmlformats.org/officeDocument/2006/relationships/hyperlink" Target="https://thegeeksalive.com/awk-command-with-examples/" TargetMode="External"/><Relationship Id="rId8" Type="http://schemas.openxmlformats.org/officeDocument/2006/relationships/hyperlink" Target="https://www.tutorialspoint.com/unix/for-loop.htm" TargetMode="External"/><Relationship Id="rId11" Type="http://schemas.openxmlformats.org/officeDocument/2006/relationships/hyperlink" Target="https://bertvv.github.io/cheat-sheets/Bash.html" TargetMode="External"/><Relationship Id="rId10" Type="http://schemas.openxmlformats.org/officeDocument/2006/relationships/hyperlink" Target="https://bash.cyberciti.biz/guide/Nested_for_loop_statement" TargetMode="External"/><Relationship Id="rId13" Type="http://schemas.openxmlformats.org/officeDocument/2006/relationships/hyperlink" Target="https://devhints.io/bash" TargetMode="External"/><Relationship Id="rId12" Type="http://schemas.openxmlformats.org/officeDocument/2006/relationships/hyperlink" Target="https://gist.github.com/poopsplat/7195274" TargetMode="External"/><Relationship Id="rId15" Type="http://schemas.openxmlformats.org/officeDocument/2006/relationships/hyperlink" Target="http://bioinformatics-core-shared-training.github.io/shell-novice/" TargetMode="External"/><Relationship Id="rId14" Type="http://schemas.openxmlformats.org/officeDocument/2006/relationships/hyperlink" Target="https://github.com/altescape/dotfiles/wiki/Bash:-Less-command-and-navigate" TargetMode="External"/><Relationship Id="rId17" Type="http://schemas.openxmlformats.org/officeDocument/2006/relationships/hyperlink" Target="https://appletree.or.kr/quick_reference_cards/Unix-Linux/Linux%20Command%20Line%20Cheat%20Sheet.pdf" TargetMode="External"/><Relationship Id="rId16" Type="http://schemas.openxmlformats.org/officeDocument/2006/relationships/hyperlink" Target="https://missing.csail.mit.edu/" TargetMode="External"/><Relationship Id="rId19" Type="http://schemas.openxmlformats.org/officeDocument/2006/relationships/hyperlink" Target="https://www.cyberciti.biz/faq/run-execute-sh-shell-script/" TargetMode="External"/><Relationship Id="rId18" Type="http://schemas.openxmlformats.org/officeDocument/2006/relationships/hyperlink" Target="http://archive.download.redhat.com/pub/redhat/linux/7.3/emea/doc/RH-DOCS/rhl-gsg-en-7.3/s1-navigating-cd.html" TargetMode="External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r-graph-gallery.com/" TargetMode="External"/><Relationship Id="rId22" Type="http://schemas.openxmlformats.org/officeDocument/2006/relationships/hyperlink" Target="https://nicercode.github.io/blog/2013-07-09-figure-functions/" TargetMode="External"/><Relationship Id="rId21" Type="http://schemas.openxmlformats.org/officeDocument/2006/relationships/hyperlink" Target="https://repo.anaconda.com/pkgs/r/" TargetMode="External"/><Relationship Id="rId24" Type="http://schemas.openxmlformats.org/officeDocument/2006/relationships/hyperlink" Target="https://rstudio.com/wp-content/uploads/2015/03/ggplot2-cheatsheet.pdf" TargetMode="External"/><Relationship Id="rId23" Type="http://schemas.openxmlformats.org/officeDocument/2006/relationships/hyperlink" Target="https://indrajeetpatil.github.io/ggstatsplot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R_(programming_language)" TargetMode="External"/><Relationship Id="rId4" Type="http://schemas.openxmlformats.org/officeDocument/2006/relationships/hyperlink" Target="https://www.tutorialspoint.com/r/index.htm" TargetMode="External"/><Relationship Id="rId9" Type="http://schemas.openxmlformats.org/officeDocument/2006/relationships/hyperlink" Target="https://stackoverflow.com/questions/34705917/conda-how-to-install-r-packages-that-are-not-available-in-r-essentials" TargetMode="External"/><Relationship Id="rId26" Type="http://schemas.openxmlformats.org/officeDocument/2006/relationships/hyperlink" Target="https://www.r-bloggers.com/2018/09/r-code-best-practices/" TargetMode="External"/><Relationship Id="rId25" Type="http://schemas.openxmlformats.org/officeDocument/2006/relationships/hyperlink" Target="https://github.com/rstudio/cheatsheets/blob/master/data-visualization-2.1.pdf" TargetMode="External"/><Relationship Id="rId27" Type="http://schemas.openxmlformats.org/officeDocument/2006/relationships/hyperlink" Target="https://swirlstats.com/students.html" TargetMode="External"/><Relationship Id="rId5" Type="http://schemas.openxmlformats.org/officeDocument/2006/relationships/hyperlink" Target="http://swcarpentry.github.io/r-novice-gapminder/" TargetMode="External"/><Relationship Id="rId6" Type="http://schemas.openxmlformats.org/officeDocument/2006/relationships/hyperlink" Target="https://medium.com/analytics-and-data/r-vs-python-a-comprehensive-guide-for-data-professionals-321e8dead598" TargetMode="External"/><Relationship Id="rId7" Type="http://schemas.openxmlformats.org/officeDocument/2006/relationships/hyperlink" Target="https://www.datacamp.com/community/tutorials/intro-data-frame-r" TargetMode="External"/><Relationship Id="rId8" Type="http://schemas.openxmlformats.org/officeDocument/2006/relationships/hyperlink" Target="http://statweb.stanford.edu/~dlsun/60/Rcommands.pdf" TargetMode="External"/><Relationship Id="rId11" Type="http://schemas.openxmlformats.org/officeDocument/2006/relationships/hyperlink" Target="https://stats.stackexchange.com/questions/3212/mode-class-and-type-of-r-objects" TargetMode="External"/><Relationship Id="rId10" Type="http://schemas.openxmlformats.org/officeDocument/2006/relationships/hyperlink" Target="https://nceas.github.io/oss-lessons/parallel-computing-in-r/parallel-computing-in-r.html" TargetMode="External"/><Relationship Id="rId13" Type="http://schemas.openxmlformats.org/officeDocument/2006/relationships/hyperlink" Target="https://towardsdatascience.com/5-reasons-why-you-should-switch-from-jupyter-notebook-to-scripts-cb3535ba9c95" TargetMode="External"/><Relationship Id="rId12" Type="http://schemas.openxmlformats.org/officeDocument/2006/relationships/hyperlink" Target="https://adv-r.hadley.nz/" TargetMode="External"/><Relationship Id="rId15" Type="http://schemas.openxmlformats.org/officeDocument/2006/relationships/hyperlink" Target="https://www.statmethods.net/stats/power.html" TargetMode="External"/><Relationship Id="rId14" Type="http://schemas.openxmlformats.org/officeDocument/2006/relationships/hyperlink" Target="https://docs.google.com/document/d/1g5eDPyuvMmzhHoqJ7ZoJ0ZC-BJasTVX6GNARhE7Z2Fk/edit?usp=sharing" TargetMode="External"/><Relationship Id="rId17" Type="http://schemas.openxmlformats.org/officeDocument/2006/relationships/hyperlink" Target="https://www.guru99.com/r-apply-sapply-tapply.html" TargetMode="External"/><Relationship Id="rId16" Type="http://schemas.openxmlformats.org/officeDocument/2006/relationships/hyperlink" Target="https://swcarpentry.github.io/r-novice-inflammation/02-func-R/" TargetMode="External"/><Relationship Id="rId19" Type="http://schemas.openxmlformats.org/officeDocument/2006/relationships/hyperlink" Target="https://sabahzero.github.io/dataviz/workshops" TargetMode="External"/><Relationship Id="rId18" Type="http://schemas.openxmlformats.org/officeDocument/2006/relationships/hyperlink" Target="https://datacarpentry.org/r-socialsci/03-dplyr-tidyr/index.html" TargetMode="External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bioconductor.org/help/course-materials/2015/LearnBioconductorFeb2015/B02.2_CommonWorkFlows.html" TargetMode="External"/><Relationship Id="rId22" Type="http://schemas.openxmlformats.org/officeDocument/2006/relationships/hyperlink" Target="http://www.sthda.com/english/wiki/rna-sequencing-data-analysis-counting-normalization-and-differential-expression" TargetMode="External"/><Relationship Id="rId21" Type="http://schemas.openxmlformats.org/officeDocument/2006/relationships/hyperlink" Target="https://www.geeksforgeeks.org/data-normalization-in-data-mining/" TargetMode="External"/><Relationship Id="rId24" Type="http://schemas.openxmlformats.org/officeDocument/2006/relationships/hyperlink" Target="https://hbctraining.github.io/Intro-to-rnaseq-hpc-O2/lessons/07_automating_workflow.html" TargetMode="External"/><Relationship Id="rId23" Type="http://schemas.openxmlformats.org/officeDocument/2006/relationships/hyperlink" Target="https://lashlock.github.io/compbio/R_presentation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ioconductor.org/packages/release/workflows/html/rnaseqGene.html" TargetMode="External"/><Relationship Id="rId4" Type="http://schemas.openxmlformats.org/officeDocument/2006/relationships/hyperlink" Target="https://combine-australia.github.io/RNAseq-R/" TargetMode="External"/><Relationship Id="rId9" Type="http://schemas.openxmlformats.org/officeDocument/2006/relationships/hyperlink" Target="https://www.htslib.org/doc/samtools.html" TargetMode="External"/><Relationship Id="rId5" Type="http://schemas.openxmlformats.org/officeDocument/2006/relationships/hyperlink" Target="https://rna-seqblog.com/tag/r-package/" TargetMode="External"/><Relationship Id="rId6" Type="http://schemas.openxmlformats.org/officeDocument/2006/relationships/hyperlink" Target="https://www.bioinformatics.babraham.ac.uk/projects/fastqc/" TargetMode="External"/><Relationship Id="rId7" Type="http://schemas.openxmlformats.org/officeDocument/2006/relationships/hyperlink" Target="https://zyxue.github.io/2017/09/26/sam-format-example.html" TargetMode="External"/><Relationship Id="rId8" Type="http://schemas.openxmlformats.org/officeDocument/2006/relationships/hyperlink" Target="https://broadinstitute.github.io/picard/explain-flags.html" TargetMode="External"/><Relationship Id="rId11" Type="http://schemas.openxmlformats.org/officeDocument/2006/relationships/hyperlink" Target="https://nekrut.github.io/BMMB554/lecture3/" TargetMode="External"/><Relationship Id="rId10" Type="http://schemas.openxmlformats.org/officeDocument/2006/relationships/hyperlink" Target="https://www.bioinformatics.babraham.ac.uk/projects/fastqc/good_sequence_short_fastqc.html" TargetMode="External"/><Relationship Id="rId13" Type="http://schemas.openxmlformats.org/officeDocument/2006/relationships/hyperlink" Target="https://hartleys.github.io/QoRTs/Rhtml/makePlot.genebody.coverage.html" TargetMode="External"/><Relationship Id="rId12" Type="http://schemas.openxmlformats.org/officeDocument/2006/relationships/hyperlink" Target="https://hbctraining.github.io/DGE_workshop/lessons/02_DGE_count_normalization.html" TargetMode="External"/><Relationship Id="rId15" Type="http://schemas.openxmlformats.org/officeDocument/2006/relationships/hyperlink" Target="https://www.ncbi.nlm.nih.gov/pmc/articles/PMC4728800/" TargetMode="External"/><Relationship Id="rId14" Type="http://schemas.openxmlformats.org/officeDocument/2006/relationships/hyperlink" Target="https://scilifelab.github.io/courses/ngsintro/1905/labs/rnaseq/lab.html" TargetMode="External"/><Relationship Id="rId17" Type="http://schemas.openxmlformats.org/officeDocument/2006/relationships/hyperlink" Target="http://homer.ucsd.edu/homer/basicTutorial/samfiles.html" TargetMode="External"/><Relationship Id="rId16" Type="http://schemas.openxmlformats.org/officeDocument/2006/relationships/hyperlink" Target="https://hbctraining.github.io/DGE_workshop/lessons/05_DGE_DESeq2_analysis2.html" TargetMode="External"/><Relationship Id="rId19" Type="http://schemas.openxmlformats.org/officeDocument/2006/relationships/hyperlink" Target="http://samtools.github.io/bcftools/bcftools.html" TargetMode="External"/><Relationship Id="rId18" Type="http://schemas.openxmlformats.org/officeDocument/2006/relationships/hyperlink" Target="https://www.baseclear.com/blog/bioinformatics/baseclears-variant-detection-pipeline-renewed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builtin.com/data-science/step-step-explanation-principal-component-analysis" TargetMode="External"/><Relationship Id="rId4" Type="http://schemas.openxmlformats.org/officeDocument/2006/relationships/hyperlink" Target="http://dept.stat.lsa.umich.edu/~jerrick/courses/stat701/notes/mds.html" TargetMode="External"/><Relationship Id="rId9" Type="http://schemas.openxmlformats.org/officeDocument/2006/relationships/hyperlink" Target="https://pair-code.github.io/understanding-umap/" TargetMode="External"/><Relationship Id="rId5" Type="http://schemas.openxmlformats.org/officeDocument/2006/relationships/hyperlink" Target="https://www.geeksforgeeks.org/difference-between-pca-vs-t-sne/" TargetMode="External"/><Relationship Id="rId6" Type="http://schemas.openxmlformats.org/officeDocument/2006/relationships/hyperlink" Target="https://scikit-learn.org/stable/auto_examples/manifold/plot_compare_methods.html" TargetMode="External"/><Relationship Id="rId7" Type="http://schemas.openxmlformats.org/officeDocument/2006/relationships/hyperlink" Target="https://www.nature.com/articles/nbt.4314" TargetMode="External"/><Relationship Id="rId8" Type="http://schemas.openxmlformats.org/officeDocument/2006/relationships/hyperlink" Target="https://distill.pub/2016/misread-tsne/" TargetMode="External"/><Relationship Id="rId11" Type="http://schemas.openxmlformats.org/officeDocument/2006/relationships/hyperlink" Target="https://www.datacamp.com/community/tutorials/pca-analysis-r" TargetMode="External"/><Relationship Id="rId10" Type="http://schemas.openxmlformats.org/officeDocument/2006/relationships/hyperlink" Target="https://projector.tensorflow.org/" TargetMode="External"/><Relationship Id="rId13" Type="http://schemas.openxmlformats.org/officeDocument/2006/relationships/hyperlink" Target="https://cran.r-project.org/web/packages/umap/vignettes/umap.html" TargetMode="External"/><Relationship Id="rId12" Type="http://schemas.openxmlformats.org/officeDocument/2006/relationships/hyperlink" Target="https://ajitjohnson.com/tsne-for-biologist-tutorial/" TargetMode="External"/><Relationship Id="rId15" Type="http://schemas.openxmlformats.org/officeDocument/2006/relationships/hyperlink" Target="https://scikit-learn.org/stable/modules/generated/sklearn.manifold.TSNE.html" TargetMode="External"/><Relationship Id="rId14" Type="http://schemas.openxmlformats.org/officeDocument/2006/relationships/hyperlink" Target="https://scikit-learn.org/stable/modules/generated/sklearn.decomposition.PCA.html" TargetMode="External"/><Relationship Id="rId16" Type="http://schemas.openxmlformats.org/officeDocument/2006/relationships/hyperlink" Target="https://umap-learn.readthedocs.io/en/latest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ShaunFChen/2020_FA_HPC" TargetMode="External"/><Relationship Id="rId4" Type="http://schemas.openxmlformats.org/officeDocument/2006/relationships/hyperlink" Target="https://hpc.rtu.lv/hpc/introduction-to-hpc/?lang=en" TargetMode="External"/><Relationship Id="rId9" Type="http://schemas.openxmlformats.org/officeDocument/2006/relationships/hyperlink" Target="https://github.com/bjpop/pbs2slurm" TargetMode="External"/><Relationship Id="rId5" Type="http://schemas.openxmlformats.org/officeDocument/2006/relationships/hyperlink" Target="http://web.eecs.utk.edu/~huangj/hpc/hpc_intro.php" TargetMode="External"/><Relationship Id="rId6" Type="http://schemas.openxmlformats.org/officeDocument/2006/relationships/hyperlink" Target="https://intranet.scripps.edu/its/highperformancecomputing/index.html" TargetMode="External"/><Relationship Id="rId7" Type="http://schemas.openxmlformats.org/officeDocument/2006/relationships/hyperlink" Target="https://intranet.scripps.edu/its/highperformancecomputing/index.html" TargetMode="External"/><Relationship Id="rId8" Type="http://schemas.openxmlformats.org/officeDocument/2006/relationships/hyperlink" Target="https://www.scripps.edu/science-and-medicine/cores-and-services/library/index.html" TargetMode="External"/><Relationship Id="rId11" Type="http://schemas.openxmlformats.org/officeDocument/2006/relationships/hyperlink" Target="https://github.com/ShaunFChen/CBB_Parallel_Multiprocessing" TargetMode="External"/><Relationship Id="rId10" Type="http://schemas.openxmlformats.org/officeDocument/2006/relationships/hyperlink" Target="https://hpcc.umd.edu/hpcc/help/slurm-vs-moab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dataquest.io/blog/jupyter-notebook-tutorial/" TargetMode="External"/><Relationship Id="rId4" Type="http://schemas.openxmlformats.org/officeDocument/2006/relationships/hyperlink" Target="https://www.cheatography.com/weidadeyue/cheat-sheets/jupyter-notebook/pdf_bw/" TargetMode="External"/><Relationship Id="rId9" Type="http://schemas.openxmlformats.org/officeDocument/2006/relationships/hyperlink" Target="https://smartbear.com/learn/code-review/best-practices-for-peer-code-review/" TargetMode="External"/><Relationship Id="rId5" Type="http://schemas.openxmlformats.org/officeDocument/2006/relationships/hyperlink" Target="https://regex101.com/" TargetMode="External"/><Relationship Id="rId6" Type="http://schemas.openxmlformats.org/officeDocument/2006/relationships/hyperlink" Target="https://dzone.com/articles/is-your-code-dry-or-wet" TargetMode="External"/><Relationship Id="rId7" Type="http://schemas.openxmlformats.org/officeDocument/2006/relationships/hyperlink" Target="https://www.go-fair.org/fair-principles/" TargetMode="External"/><Relationship Id="rId8" Type="http://schemas.openxmlformats.org/officeDocument/2006/relationships/hyperlink" Target="https://blog.usejournal.com/how-to-write-pseudocode-a-beginners-guide-29956242698" TargetMode="External"/><Relationship Id="rId11" Type="http://schemas.openxmlformats.org/officeDocument/2006/relationships/hyperlink" Target="https://iubmb.onlinelibrary.wiley.com/doi/full/10.1002/bmb.21413" TargetMode="External"/><Relationship Id="rId10" Type="http://schemas.openxmlformats.org/officeDocument/2006/relationships/hyperlink" Target="https://stackoverflow.com/" TargetMode="External"/><Relationship Id="rId12" Type="http://schemas.openxmlformats.org/officeDocument/2006/relationships/hyperlink" Target="https://github.com/SuLab/Applied-Bioinformatics/issu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uLab/Applied-Bioinformatics/tree/Fall-202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uLab/Applied-Bioinformatics/tree/Fall-2020" TargetMode="External"/><Relationship Id="rId4" Type="http://schemas.openxmlformats.org/officeDocument/2006/relationships/hyperlink" Target="https://docs.google.com/spreadsheets/d/1aiL_eaqaszIA-77M8WPyNl5dcu-FINsXjCwH5vfjSp4/edit?usp=sharing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ctrTitle"/>
          </p:nvPr>
        </p:nvSpPr>
        <p:spPr>
          <a:xfrm>
            <a:off x="311708" y="16866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C10</a:t>
            </a:r>
            <a:r>
              <a:rPr b="1" lang="en"/>
              <a:t>.a</a:t>
            </a:r>
            <a:br>
              <a:rPr b="1" lang="en" sz="4800"/>
            </a:br>
            <a:r>
              <a:rPr b="1" lang="en" sz="4800"/>
              <a:t>Capstone Workshop</a:t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83050" y="4642625"/>
            <a:ext cx="747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https://github.com/SuLab/Applied-Bioinformatics/tree/Fall-2020/Capstone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41965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Recommendation for Today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aa breakout</a:t>
            </a:r>
            <a:br>
              <a:rPr lang="en" sz="1600"/>
            </a:br>
            <a:r>
              <a:rPr lang="en" sz="1600"/>
              <a:t>- Become familiar with each other</a:t>
            </a:r>
            <a:br>
              <a:rPr lang="en" sz="1600"/>
            </a:br>
            <a:r>
              <a:rPr lang="en" sz="1600"/>
              <a:t>- Understand the different aspects of the capstone, </a:t>
            </a:r>
            <a:br>
              <a:rPr lang="en" sz="1600"/>
            </a:br>
            <a:r>
              <a:rPr lang="en" sz="1600"/>
              <a:t>individually and as a group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ab breakout</a:t>
            </a:r>
            <a:br>
              <a:rPr b="1" lang="en" sz="1600">
                <a:solidFill>
                  <a:srgbClr val="3C78D8"/>
                </a:solidFill>
              </a:rPr>
            </a:br>
            <a:r>
              <a:rPr lang="en" sz="1600"/>
              <a:t>- Identify who will do what for individual contributions vs group - Outline an action plan, and start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75" name="Google Shape;175;p35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82" name="Google Shape;18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41965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Recommendation for Today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aa breakout</a:t>
            </a:r>
            <a:br>
              <a:rPr lang="en" sz="1600"/>
            </a:br>
            <a:r>
              <a:rPr lang="en" sz="1600"/>
              <a:t>- Become familiar with each other</a:t>
            </a:r>
            <a:br>
              <a:rPr lang="en" sz="1600"/>
            </a:br>
            <a:r>
              <a:rPr lang="en" sz="1600"/>
              <a:t>- Understand the different aspects of the capstone, </a:t>
            </a:r>
            <a:br>
              <a:rPr lang="en" sz="1600"/>
            </a:br>
            <a:r>
              <a:rPr lang="en" sz="1600"/>
              <a:t>individually and as a group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ab breakout</a:t>
            </a:r>
            <a:br>
              <a:rPr b="1" lang="en" sz="1600">
                <a:solidFill>
                  <a:srgbClr val="3C78D8"/>
                </a:solidFill>
              </a:rPr>
            </a:br>
            <a:r>
              <a:rPr lang="en" sz="1600"/>
              <a:t>- Identify who will do what for individual contributions vs group - Outline an action plan, and start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For Thursday </a:t>
            </a:r>
            <a:br>
              <a:rPr b="1" lang="en" sz="1600">
                <a:solidFill>
                  <a:srgbClr val="3C78D8"/>
                </a:solidFill>
              </a:rPr>
            </a:br>
            <a:r>
              <a:rPr lang="en" sz="1600">
                <a:solidFill>
                  <a:srgbClr val="666666"/>
                </a:solidFill>
              </a:rPr>
              <a:t>Continue execution of action plan, </a:t>
            </a:r>
            <a:br>
              <a:rPr lang="en" sz="1600">
                <a:solidFill>
                  <a:srgbClr val="666666"/>
                </a:solidFill>
              </a:rPr>
            </a:br>
            <a:r>
              <a:rPr lang="en" sz="1600">
                <a:solidFill>
                  <a:srgbClr val="666666"/>
                </a:solidFill>
              </a:rPr>
              <a:t>and meet outside of class as needed as needed</a:t>
            </a:r>
            <a:br>
              <a:rPr lang="en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84" name="Google Shape;184;p36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41965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Recommendation for Today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</a:t>
            </a:r>
            <a:r>
              <a:rPr b="1" lang="en" sz="1600">
                <a:solidFill>
                  <a:srgbClr val="3C78D8"/>
                </a:solidFill>
              </a:rPr>
              <a:t>a breakout</a:t>
            </a:r>
            <a:br>
              <a:rPr lang="en" sz="1600"/>
            </a:br>
            <a:r>
              <a:rPr lang="en" sz="1600"/>
              <a:t>- Become familiar with each other</a:t>
            </a:r>
            <a:br>
              <a:rPr lang="en" sz="1600"/>
            </a:br>
            <a:r>
              <a:rPr lang="en" sz="1600"/>
              <a:t>- Understand the different aspects of the capstone, </a:t>
            </a:r>
            <a:br>
              <a:rPr lang="en" sz="1600"/>
            </a:br>
            <a:r>
              <a:rPr lang="en" sz="1600"/>
              <a:t>individually and as a group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3C78D8"/>
                </a:solidFill>
              </a:rPr>
              <a:t>ab breakout</a:t>
            </a:r>
            <a:br>
              <a:rPr b="1" lang="en" sz="1600">
                <a:solidFill>
                  <a:srgbClr val="3C78D8"/>
                </a:solidFill>
              </a:rPr>
            </a:br>
            <a:r>
              <a:rPr lang="en" sz="1600"/>
              <a:t>- Identify who will do what for individual contributions vs group - Outline an action plan, and start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For Thursday </a:t>
            </a:r>
            <a:br>
              <a:rPr b="1" lang="en" sz="1600">
                <a:solidFill>
                  <a:srgbClr val="3C78D8"/>
                </a:solidFill>
              </a:rPr>
            </a:br>
            <a:r>
              <a:rPr lang="en" sz="1600">
                <a:solidFill>
                  <a:srgbClr val="666666"/>
                </a:solidFill>
              </a:rPr>
              <a:t>Continue execution of action plan, </a:t>
            </a:r>
            <a:br>
              <a:rPr lang="en" sz="1600">
                <a:solidFill>
                  <a:srgbClr val="666666"/>
                </a:solidFill>
              </a:rPr>
            </a:br>
            <a:r>
              <a:rPr lang="en" sz="1600">
                <a:solidFill>
                  <a:srgbClr val="666666"/>
                </a:solidFill>
              </a:rPr>
              <a:t>and meet outside of class as needed as needed</a:t>
            </a:r>
            <a:br>
              <a:rPr lang="en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E06666"/>
                </a:solidFill>
              </a:rPr>
              <a:t>Deadline:</a:t>
            </a:r>
            <a:r>
              <a:rPr lang="en" sz="1600"/>
              <a:t> Presentations (10 pts) will </a:t>
            </a:r>
            <a:r>
              <a:rPr b="1" lang="en" sz="1600">
                <a:solidFill>
                  <a:srgbClr val="3C78D8"/>
                </a:solidFill>
              </a:rPr>
              <a:t>start and end Week 12</a:t>
            </a:r>
            <a:r>
              <a:rPr lang="en" sz="1600"/>
              <a:t>, </a:t>
            </a:r>
            <a:br>
              <a:rPr lang="en" sz="1600"/>
            </a:br>
            <a:r>
              <a:rPr lang="en" sz="1600"/>
              <a:t>in tandem with peer review (5 pts) of presentations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93" name="Google Shape;193;p37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How to create a better self-learning infrastructure?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304550" y="1005300"/>
            <a:ext cx="820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Remember to take a step back, or forward</a:t>
            </a:r>
            <a:endParaRPr sz="2000">
              <a:solidFill>
                <a:srgbClr val="434343"/>
              </a:solidFill>
            </a:endParaRPr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If you’re generally “a talker”, </a:t>
            </a:r>
            <a:r>
              <a:rPr lang="en" sz="2000">
                <a:solidFill>
                  <a:srgbClr val="434343"/>
                </a:solidFill>
                <a:highlight>
                  <a:srgbClr val="FFE599"/>
                </a:highlight>
              </a:rPr>
              <a:t>step back</a:t>
            </a:r>
            <a:endParaRPr sz="2000">
              <a:solidFill>
                <a:srgbClr val="434343"/>
              </a:solidFill>
              <a:highlight>
                <a:srgbClr val="FFE599"/>
              </a:highlight>
            </a:endParaRPr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If you’re general “a listener”, </a:t>
            </a:r>
            <a:r>
              <a:rPr lang="en" sz="2000">
                <a:solidFill>
                  <a:srgbClr val="434343"/>
                </a:solidFill>
                <a:highlight>
                  <a:srgbClr val="FFE599"/>
                </a:highlight>
              </a:rPr>
              <a:t>step forward</a:t>
            </a:r>
            <a:endParaRPr sz="2000">
              <a:solidFill>
                <a:srgbClr val="434343"/>
              </a:solidFill>
            </a:endParaRPr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If you feel ahead, teach others what you’ve learned</a:t>
            </a:r>
            <a:endParaRPr sz="2000">
              <a:solidFill>
                <a:srgbClr val="434343"/>
              </a:solidFill>
            </a:endParaRPr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If you’re unsure, answer questions</a:t>
            </a:r>
            <a:endParaRPr sz="2000">
              <a:solidFill>
                <a:srgbClr val="434343"/>
              </a:solidFill>
            </a:endParaRPr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" sz="2000">
                <a:solidFill>
                  <a:srgbClr val="434343"/>
                </a:solidFill>
                <a:highlight>
                  <a:srgbClr val="B6D7A8"/>
                </a:highlight>
              </a:rPr>
              <a:t>The less judgement, the more learning</a:t>
            </a:r>
            <a:br>
              <a:rPr lang="en" sz="2000">
                <a:solidFill>
                  <a:srgbClr val="434343"/>
                </a:solidFill>
              </a:rPr>
            </a:br>
            <a:br>
              <a:rPr lang="en" sz="2000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/>
        </p:nvSpPr>
        <p:spPr>
          <a:xfrm>
            <a:off x="734975" y="782675"/>
            <a:ext cx="8022900" cy="5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br>
              <a:rPr b="1" lang="en" sz="2000">
                <a:solidFill>
                  <a:srgbClr val="000000"/>
                </a:solidFill>
                <a:highlight>
                  <a:srgbClr val="FFE599"/>
                </a:highlight>
              </a:rPr>
            </a:br>
            <a:r>
              <a:rPr lang="en" sz="2000">
                <a:solidFill>
                  <a:srgbClr val="000000"/>
                </a:solidFill>
              </a:rPr>
              <a:t>1. Am I being honest with my own biases, which will also benefit 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my ability to identify biases in the data? 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2. Am I being open-minded to different perspectives, 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giving space for others to share the discussion?</a:t>
            </a:r>
            <a:br>
              <a:rPr lang="en" sz="2000"/>
            </a:br>
            <a:br>
              <a:rPr lang="en" sz="2000"/>
            </a:br>
            <a:r>
              <a:rPr lang="en" sz="2000">
                <a:solidFill>
                  <a:srgbClr val="000000"/>
                </a:solidFill>
              </a:rPr>
              <a:t>3. What are ways I can be more directly inclusive in how 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I conduct my science today and going forward?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199325" y="-41525"/>
            <a:ext cx="8167800" cy="14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rgbClr val="FFE599"/>
                </a:highlight>
              </a:rPr>
              <a:t>Questions to be asking yourself during this course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/>
          <p:nvPr/>
        </p:nvSpPr>
        <p:spPr>
          <a:xfrm>
            <a:off x="347075" y="981350"/>
            <a:ext cx="2450100" cy="233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Writing: 10 points</a:t>
            </a:r>
            <a:br>
              <a:rPr lang="en"/>
            </a:br>
            <a:r>
              <a:rPr lang="en"/>
              <a:t>Report, Peer Review</a:t>
            </a:r>
            <a:br>
              <a:rPr lang="en"/>
            </a:br>
            <a:endParaRPr/>
          </a:p>
        </p:txBody>
      </p:sp>
      <p:sp>
        <p:nvSpPr>
          <p:cNvPr id="215" name="Google Shape;215;p40"/>
          <p:cNvSpPr/>
          <p:nvPr/>
        </p:nvSpPr>
        <p:spPr>
          <a:xfrm>
            <a:off x="3346950" y="981350"/>
            <a:ext cx="2450100" cy="233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r>
              <a:rPr lang="en"/>
              <a:t>: 10 points</a:t>
            </a:r>
            <a:br>
              <a:rPr lang="en"/>
            </a:br>
            <a:r>
              <a:rPr lang="en"/>
              <a:t>Jupyter Notebook</a:t>
            </a:r>
            <a:br>
              <a:rPr lang="en"/>
            </a:br>
            <a:endParaRPr/>
          </a:p>
        </p:txBody>
      </p:sp>
      <p:sp>
        <p:nvSpPr>
          <p:cNvPr id="216" name="Google Shape;216;p40"/>
          <p:cNvSpPr/>
          <p:nvPr/>
        </p:nvSpPr>
        <p:spPr>
          <a:xfrm>
            <a:off x="6305300" y="981350"/>
            <a:ext cx="2450100" cy="233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</a:t>
            </a:r>
            <a:r>
              <a:rPr lang="en"/>
              <a:t>: 10 points</a:t>
            </a:r>
            <a:br>
              <a:rPr lang="en"/>
            </a:br>
            <a:r>
              <a:rPr lang="en"/>
              <a:t>Week 12</a:t>
            </a:r>
            <a:br>
              <a:rPr lang="en"/>
            </a:br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Rubric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41"/>
          <p:cNvSpPr/>
          <p:nvPr/>
        </p:nvSpPr>
        <p:spPr>
          <a:xfrm>
            <a:off x="347075" y="981350"/>
            <a:ext cx="2450100" cy="233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Writing: 10 points</a:t>
            </a:r>
            <a:br>
              <a:rPr lang="en"/>
            </a:br>
            <a:r>
              <a:rPr lang="en"/>
              <a:t>Report, Peer Review</a:t>
            </a:r>
            <a:br>
              <a:rPr lang="en"/>
            </a:br>
            <a:endParaRPr/>
          </a:p>
        </p:txBody>
      </p:sp>
      <p:sp>
        <p:nvSpPr>
          <p:cNvPr id="224" name="Google Shape;224;p41"/>
          <p:cNvSpPr/>
          <p:nvPr/>
        </p:nvSpPr>
        <p:spPr>
          <a:xfrm>
            <a:off x="3346950" y="981350"/>
            <a:ext cx="2450100" cy="233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Coding: 10 points</a:t>
            </a:r>
            <a:br>
              <a:rPr lang="en"/>
            </a:br>
            <a:r>
              <a:rPr lang="en"/>
              <a:t>Jupyter Notebook</a:t>
            </a:r>
            <a:br>
              <a:rPr lang="en"/>
            </a:br>
            <a:endParaRPr/>
          </a:p>
        </p:txBody>
      </p:sp>
      <p:sp>
        <p:nvSpPr>
          <p:cNvPr id="225" name="Google Shape;225;p41"/>
          <p:cNvSpPr/>
          <p:nvPr/>
        </p:nvSpPr>
        <p:spPr>
          <a:xfrm>
            <a:off x="6305300" y="981350"/>
            <a:ext cx="2450100" cy="233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Presenting: 10 points</a:t>
            </a:r>
            <a:br>
              <a:rPr lang="en"/>
            </a:br>
            <a:r>
              <a:rPr lang="en"/>
              <a:t>Week 12</a:t>
            </a:r>
            <a:br>
              <a:rPr lang="en"/>
            </a:br>
            <a:endParaRPr/>
          </a:p>
        </p:txBody>
      </p:sp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Rubric: </a:t>
            </a:r>
            <a:r>
              <a:rPr b="1" lang="en"/>
              <a:t>Q&amp;A</a:t>
            </a:r>
            <a:endParaRPr b="1"/>
          </a:p>
        </p:txBody>
      </p:sp>
      <p:sp>
        <p:nvSpPr>
          <p:cNvPr id="227" name="Google Shape;227;p41"/>
          <p:cNvSpPr txBox="1"/>
          <p:nvPr/>
        </p:nvSpPr>
        <p:spPr>
          <a:xfrm>
            <a:off x="425575" y="3368325"/>
            <a:ext cx="3398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Clear, concise, pointed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Informative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Constructive</a:t>
            </a:r>
            <a:endParaRPr sz="1200">
              <a:solidFill>
                <a:srgbClr val="434343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</a:rPr>
            </a:br>
            <a:br>
              <a:rPr lang="en" sz="1200">
                <a:solidFill>
                  <a:srgbClr val="434343"/>
                </a:solidFill>
              </a:rPr>
            </a:br>
            <a:endParaRPr sz="1200">
              <a:solidFill>
                <a:srgbClr val="434343"/>
              </a:solidFill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3346950" y="3406875"/>
            <a:ext cx="3398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Organized, good logic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DRY &gt; WET code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Reproducible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</a:rPr>
            </a:br>
            <a:br>
              <a:rPr lang="en" sz="1200">
                <a:solidFill>
                  <a:srgbClr val="434343"/>
                </a:solidFill>
              </a:rPr>
            </a:br>
            <a:endParaRPr sz="1200">
              <a:solidFill>
                <a:srgbClr val="434343"/>
              </a:solidFill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6305300" y="3406875"/>
            <a:ext cx="3398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Clear, concise, pointed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Informative, thoughtful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Balanced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</a:rPr>
            </a:br>
            <a:br>
              <a:rPr lang="en" sz="1200">
                <a:solidFill>
                  <a:srgbClr val="434343"/>
                </a:solidFill>
              </a:rPr>
            </a:b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21076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General Q&amp;A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1" lang="en">
                <a:solidFill>
                  <a:srgbClr val="434343"/>
                </a:solidFill>
              </a:rPr>
            </a:br>
            <a:endParaRPr b="1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-"/>
            </a:pPr>
            <a:r>
              <a:rPr b="1" lang="en" sz="2000">
                <a:solidFill>
                  <a:srgbClr val="434343"/>
                </a:solidFill>
              </a:rPr>
              <a:t>Optimizing breakouts: Screenshare (ie papers), video, discuss</a:t>
            </a:r>
            <a:endParaRPr b="1"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-"/>
            </a:pPr>
            <a:r>
              <a:rPr b="1" lang="en" sz="2000">
                <a:solidFill>
                  <a:srgbClr val="434343"/>
                </a:solidFill>
              </a:rPr>
              <a:t>Examples: HWs, Slack, tutorials</a:t>
            </a:r>
            <a:endParaRPr b="1"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-"/>
            </a:pPr>
            <a:r>
              <a:rPr b="1" lang="en" sz="2000">
                <a:solidFill>
                  <a:srgbClr val="434343"/>
                </a:solidFill>
              </a:rPr>
              <a:t>Advanced: Raw data, other paper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36" name="Google Shape;2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ctrTitle"/>
          </p:nvPr>
        </p:nvSpPr>
        <p:spPr>
          <a:xfrm>
            <a:off x="311708" y="93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Resources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247" name="Google Shape;247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rgbClr val="3C78D8"/>
                </a:solidFill>
              </a:rPr>
              <a:t>Scientific</a:t>
            </a:r>
            <a:endParaRPr b="1" sz="1800">
              <a:solidFill>
                <a:srgbClr val="3C78D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RNA-seq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Reproducibility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and Peer Review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>
                <a:solidFill>
                  <a:srgbClr val="E06666"/>
                </a:solidFill>
              </a:rPr>
              <a:t>NOT</a:t>
            </a:r>
            <a:r>
              <a:rPr b="1" i="1" lang="en" sz="1800">
                <a:solidFill>
                  <a:srgbClr val="EA9999"/>
                </a:solidFill>
              </a:rPr>
              <a:t> </a:t>
            </a:r>
            <a:r>
              <a:rPr i="1" lang="en" sz="1800"/>
              <a:t>covering image analysis, phylogenetics, genetic association, biostatistics, cytoscape, biomedical ontologies, algorithms, ...</a:t>
            </a:r>
            <a:endParaRPr i="1" sz="1800"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rgbClr val="3C78D8"/>
                </a:solidFill>
              </a:rPr>
              <a:t>Technical</a:t>
            </a:r>
            <a:br>
              <a:rPr b="1" lang="en" sz="1800">
                <a:solidFill>
                  <a:srgbClr val="3C78D8"/>
                </a:solidFill>
              </a:rPr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jupyter </a:t>
            </a:r>
            <a:r>
              <a:rPr lang="en" sz="1800"/>
              <a:t>– analysis notebooks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bash </a:t>
            </a:r>
            <a:r>
              <a:rPr lang="en" sz="1800"/>
              <a:t>– command line shell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R</a:t>
            </a:r>
            <a:r>
              <a:rPr lang="en" sz="1800"/>
              <a:t> – language for statistical computing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bioconductor </a:t>
            </a:r>
            <a:r>
              <a:rPr lang="en" sz="1800"/>
              <a:t>– R libraries for bioinformatics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i="1" lang="en" sz="1800"/>
              <a:t>git </a:t>
            </a:r>
            <a:r>
              <a:rPr lang="en" sz="1800"/>
              <a:t>and </a:t>
            </a:r>
            <a:r>
              <a:rPr i="1" lang="en" sz="1800"/>
              <a:t>github </a:t>
            </a:r>
            <a:r>
              <a:rPr lang="en" sz="1800"/>
              <a:t>– version control</a:t>
            </a:r>
            <a:endParaRPr sz="1800"/>
          </a:p>
        </p:txBody>
      </p:sp>
      <p:sp>
        <p:nvSpPr>
          <p:cNvPr id="249" name="Google Shape;2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Overview of Week 10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ctrTitle"/>
          </p:nvPr>
        </p:nvSpPr>
        <p:spPr>
          <a:xfrm>
            <a:off x="311708" y="93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500"/>
              <a:t>The Power of </a:t>
            </a:r>
            <a:br>
              <a:rPr b="1" lang="en" sz="3500"/>
            </a:br>
            <a:r>
              <a:rPr b="1" lang="en" sz="3500"/>
              <a:t>Communication and Collaboration</a:t>
            </a:r>
            <a:endParaRPr sz="3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idx="4294967295" type="title"/>
          </p:nvPr>
        </p:nvSpPr>
        <p:spPr>
          <a:xfrm>
            <a:off x="170525" y="137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Bash</a:t>
            </a:r>
            <a:endParaRPr/>
          </a:p>
        </p:txBody>
      </p:sp>
      <p:sp>
        <p:nvSpPr>
          <p:cNvPr id="260" name="Google Shape;260;p46"/>
          <p:cNvSpPr txBox="1"/>
          <p:nvPr/>
        </p:nvSpPr>
        <p:spPr>
          <a:xfrm>
            <a:off x="49825" y="631200"/>
            <a:ext cx="884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https://www.hongkiat.com/blog/developers-command-line/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4"/>
              </a:rPr>
              <a:t>https://www.howtogeek.com/307701/how-to-customize-and-colorize-your-bash-prompt/</a:t>
            </a:r>
            <a:r>
              <a:rPr lang="en" sz="1100"/>
              <a:t> 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5"/>
              </a:rPr>
              <a:t>https://www.thegeekstuff.com/2010/11/50-linux-commands/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6"/>
              </a:rPr>
              <a:t>https://www.howtogeek.com/562941/how-to-use-the-awk-command-on-linux/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7"/>
              </a:rPr>
              <a:t>https://thegeeksalive.com/awk-command-with-examples/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8"/>
              </a:rPr>
              <a:t>https://www.tutorialspoint.com/unix/for-loop.htm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9"/>
              </a:rPr>
              <a:t>https://tldp.org/HOWTO/Bash-Prog-Intro-HOWTO-7.html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10"/>
              </a:rPr>
              <a:t>https://bash.cyberciti.biz/guide/Nested_for_loop_statement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https://bertvv.github.io/cheat-sheets/Bash.html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https://gist.github.com/poopsplat/7195274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13"/>
              </a:rPr>
              <a:t>https://devhints.io/bash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14"/>
              </a:rPr>
              <a:t>https://github.com/altescape/dotfiles/wiki/Bash:-Less-command-and-navigate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5"/>
              </a:rPr>
              <a:t>http://bioinformatics-core-shared-training.github.io/shell-novice/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6"/>
              </a:rPr>
              <a:t>https://missing.csail.mit.edu/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7"/>
              </a:rPr>
              <a:t>https://appletree.or.kr/quick_reference_cards/Unix-Linux/Linux%20Command%20Line%20Cheat%20Sheet.pdf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18"/>
              </a:rPr>
              <a:t>http://archive.download.redhat.com/pub/redhat/linux/7.3/emea/doc/RH-DOCS/rhl-gsg-en-7.3/s1-navigating-cd.html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9"/>
              </a:rPr>
              <a:t>https://www.cyberciti.biz/faq/run-execute-sh-shell-script/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20"/>
              </a:rPr>
              <a:t>https://www.cyberciti.biz/faq/bash-scripting-using-awk/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https://www.howtogeek.com/562941/how-to-use-the-awk-command-on-linux/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2"/>
              </a:rPr>
              <a:t>https://www.linuxtrainingacademy.com/nano-emacs-vim/</a:t>
            </a:r>
            <a:r>
              <a:rPr lang="en" sz="1100"/>
              <a:t> 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23"/>
              </a:rPr>
              <a:t>https://github.com/SuLab/Applied-Bioinformatics/tree/Fall-2018#yolandas-handouts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4"/>
              </a:rPr>
              <a:t>https://www.learnshell.org/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25"/>
              </a:rPr>
              <a:t>https://www.gnu.org/software/bash/manual/bash.pdf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26"/>
              </a:rPr>
              <a:t>http://index-of.co.uk/Programming/Bash_Guide_for_Beginners_2nd_Ed.pdf</a:t>
            </a:r>
            <a:r>
              <a:rPr lang="en" sz="1100"/>
              <a:t> 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27"/>
              </a:rPr>
              <a:t>https://theswissbay.ch/pdf/Gentoomen%20Library/Programming/Bash/O%27Reilly%20bash%20CookBook.pdf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idx="4294967295" type="title"/>
          </p:nvPr>
        </p:nvSpPr>
        <p:spPr>
          <a:xfrm>
            <a:off x="170525" y="137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66" name="Google Shape;266;p47"/>
          <p:cNvSpPr txBox="1"/>
          <p:nvPr/>
        </p:nvSpPr>
        <p:spPr>
          <a:xfrm>
            <a:off x="49825" y="631200"/>
            <a:ext cx="884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https://en.wikipedia.org/wiki/R_(programming_language)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https://www.tutorialspoint.com/r/index.htm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http://swcarpentry.github.io/r-novice-gapminder/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https://medium.com/analytics-and-data/r-vs-python-a-comprehensive-guide-for-data-professionals-321e8dead598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https://www.datacamp.com/community/tutorials/intro-data-frame-r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http://statweb.stanford.edu/~dlsun/60/Rcommands.pdf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https://stackoverflow.com/questions/34705917/conda-how-to-install-r-packages-that-are-not-available-in-r-essentials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https://nceas.github.io/oss-lessons/parallel-computing-in-r/parallel-computing-in-r.html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https://stats.stackexchange.com/questions/3212/mode-class-and-type-of-r-objects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https://adv-r.hadley.nz/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https://towardsdatascience.com/5-reasons-why-you-should-switch-from-jupyter-notebook-to-scripts-cb3535ba9c95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4"/>
              </a:rPr>
              <a:t>https://docs.google.com/document/d/1g5eDPyuvMmzhHoqJ7ZoJ0ZC-BJasTVX6GNARhE7Z2Fk/edit?usp=sharing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5"/>
              </a:rPr>
              <a:t>https://www.statmethods.net/stats/power.html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6"/>
              </a:rPr>
              <a:t>https://swcarpentry.github.io/r-novice-inflammation/02-func-R/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7"/>
              </a:rPr>
              <a:t>https://www.guru99.com/r-apply-sapply-tapply.html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8"/>
              </a:rPr>
              <a:t>https://datacarpentry.org/r-socialsci/03-dplyr-tidyr/index.html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9"/>
              </a:rPr>
              <a:t>https://sabahzero.github.io/dataviz/workshops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0"/>
              </a:rPr>
              <a:t>https://www.r-graph-gallery.com/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https://repo.anaconda.com/pkgs/r/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2"/>
              </a:rPr>
              <a:t>https://nicercode.github.io/blog/2013-07-09-figure-functions/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3"/>
              </a:rPr>
              <a:t>https://indrajeetpatil.github.io/ggstatsplot/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4"/>
              </a:rPr>
              <a:t>https://rstudio.com/wp-content/uploads/2015/03/ggplot2-cheatsheet.pdf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5"/>
              </a:rPr>
              <a:t>https://github.com/rstudio/cheatsheets/blob/master/data-visualization-2.1.pdf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6"/>
              </a:rPr>
              <a:t>https://www.r-bloggers.com/2018/09/r-code-best-practices/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7"/>
              </a:rPr>
              <a:t>https://swirlstats.com/students.html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idx="4294967295" type="title"/>
          </p:nvPr>
        </p:nvSpPr>
        <p:spPr>
          <a:xfrm>
            <a:off x="170525" y="137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RNA-Seq</a:t>
            </a:r>
            <a:endParaRPr/>
          </a:p>
        </p:txBody>
      </p:sp>
      <p:sp>
        <p:nvSpPr>
          <p:cNvPr id="272" name="Google Shape;272;p48"/>
          <p:cNvSpPr txBox="1"/>
          <p:nvPr/>
        </p:nvSpPr>
        <p:spPr>
          <a:xfrm>
            <a:off x="49825" y="631200"/>
            <a:ext cx="884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https://bioconductor.org/packages/release/workflows/html/rnaseqGene.html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https://combine-australia.github.io/RNAseq-R/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https://rna-seqblog.com/tag/r-package/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https://www.bioinformatics.babraham.ac.uk/projects/fastqc/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https://zyxue.github.io/2017/09/26/sam-format-example.html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https://broadinstitute.github.io/picard/explain-flags.html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https://www.htslib.org/doc/samtools.html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https://www.bioinformatics.babraham.ac.uk/projects/fastqc/good_sequence_short_fastqc.html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https://nekrut.github.io/BMMB554/lecture3/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https://hbctraining.github.io/DGE_workshop/lessons/02_DGE_count_normalization.html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https://hartleys.github.io/QoRTs/Rhtml/makePlot.genebody.coverage.html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4"/>
              </a:rPr>
              <a:t>https://scilifelab.github.io/courses/ngsintro/1905/labs/rnaseq/lab.html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5"/>
              </a:rPr>
              <a:t>https://www.ncbi.nlm.nih.gov/pmc/articles/PMC4728800/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6"/>
              </a:rPr>
              <a:t>https://hbctraining.github.io/DGE_workshop/lessons/05_DGE_DESeq2_analysis2.html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7"/>
              </a:rPr>
              <a:t>http://homer.ucsd.edu/homer/basicTutorial/samfiles.html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8"/>
              </a:rPr>
              <a:t>https://www.baseclear.com/blog/bioinformatics/baseclears-variant-detection-pipeline-renewed/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9"/>
              </a:rPr>
              <a:t>http://samtools.github.io/bcftools/bcftools.html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0"/>
              </a:rPr>
              <a:t>https://www.bioconductor.org/help/course-materials/2015/LearnBioconductorFeb2015/B02.2_CommonWorkFlows.html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https://www.geeksforgeeks.org/data-normalization-in-data-mining/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2"/>
              </a:rPr>
              <a:t>http://www.sthda.com/english/wiki/rna-sequencing-data-analysis-counting-normalization-and-differential-expression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3"/>
              </a:rPr>
              <a:t>https://lashlock.github.io/compbio/R_presentation.html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4"/>
              </a:rPr>
              <a:t>https://hbctraining.github.io/Intro-to-rnaseq-hpc-O2/lessons/07_automating_workflow.html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228625" y="27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311700" y="844958"/>
            <a:ext cx="8520600" cy="4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PCA algorithm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A step-by-step explanation of principal component analysis – Zakaria Jaadi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Comparisons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PCA v.s. MDS – U Michigan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5"/>
              </a:rPr>
              <a:t>PCA v.s. t-SNE – GreeksforGeeks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6"/>
              </a:rPr>
              <a:t>Scikit-learn manifold learning methods comparison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7"/>
              </a:rPr>
              <a:t>Dimensionality reduction for visualizing single-cell data using UMAP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Interactive trials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8"/>
              </a:rPr>
              <a:t>How to use t-SNE effectively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9"/>
              </a:rPr>
              <a:t>Understanding UMAP – Andy Coenen, Adam Pearce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0"/>
              </a:rPr>
              <a:t>Embedding projector (UMAP / t-SNE / PCA / etc) – Tensorflow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Functions &amp; packages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1"/>
              </a:rPr>
              <a:t>[R] Principal component analysis in R – Datacamp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2"/>
              </a:rPr>
              <a:t>[R] Getting started with t-SNE for biologist – Ajitjohnson.com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3"/>
              </a:rPr>
              <a:t>[R] UMAP in R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4"/>
              </a:rPr>
              <a:t>[Python] sklearn.decomposition.PCA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5"/>
              </a:rPr>
              <a:t>[Python] sklearn.manifold.TSNE</a:t>
            </a:r>
            <a:endParaRPr sz="1150"/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 u="sng">
                <a:solidFill>
                  <a:schemeClr val="hlink"/>
                </a:solidFill>
                <a:hlinkClick r:id="rId16"/>
              </a:rPr>
              <a:t>[Python] UMAP</a:t>
            </a:r>
            <a:endParaRPr sz="115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228625" y="27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HPC</a:t>
            </a:r>
            <a:endParaRPr/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444575" y="1016388"/>
            <a:ext cx="8520600" cy="3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2020_FA_HPC</a:t>
            </a:r>
            <a:r>
              <a:rPr lang="en" sz="1800"/>
              <a:t> 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https://hpc.rtu.lv/hpc/introduction-to-hpc/?lang=en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http://web.eecs.utk.edu/~huangj/hpc/hpc_intro.php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Scripps Intranet</a:t>
            </a:r>
            <a:endParaRPr sz="1800" u="sng">
              <a:solidFill>
                <a:schemeClr val="dk1"/>
              </a:solidFill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Scripps Libraries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pbs2slurm</a:t>
            </a:r>
            <a:r>
              <a:rPr b="0" lang="en" sz="1800"/>
              <a:t> </a:t>
            </a:r>
            <a:endParaRPr b="0" sz="1800"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https://hpcc.umd.edu/hpcc/help/slurm-vs-moab.html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GNU Parallel and Multiprocessing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Bioinformatics, generally (tools, logic, etc)</a:t>
            </a:r>
            <a:endParaRPr/>
          </a:p>
        </p:txBody>
      </p:sp>
      <p:sp>
        <p:nvSpPr>
          <p:cNvPr id="290" name="Google Shape;29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51"/>
          <p:cNvSpPr txBox="1"/>
          <p:nvPr/>
        </p:nvSpPr>
        <p:spPr>
          <a:xfrm>
            <a:off x="147600" y="863750"/>
            <a:ext cx="884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https://www.dataquest.io/blog/jupyter-notebook-tutorial/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https://www.cheatography.com/weidadeyue/cheat-sheets/jupyter-notebook/pdf_bw/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https://regex101.com/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https://dzone.com/articles/is-your-code-dry-or-wet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https://www.go-fair.org/fair-principles/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https://blog.usejournal.com/how-to-write-pseudocode-a-beginners-guide-29956242698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https://smartbear.com/learn/code-review/best-practices-for-peer-code-review/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https://stackoverflow.com/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https://iubmb.onlinelibrary.wiley.com/doi/full/10.1002/bmb.21413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2" name="Google Shape;292;p51"/>
          <p:cNvSpPr txBox="1"/>
          <p:nvPr/>
        </p:nvSpPr>
        <p:spPr>
          <a:xfrm>
            <a:off x="207625" y="4567850"/>
            <a:ext cx="506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12"/>
              </a:rPr>
              <a:t>https://github.com/SuLab/Applied-Bioinformatics/issues</a:t>
            </a:r>
            <a:r>
              <a:rPr lang="en">
                <a:highlight>
                  <a:srgbClr val="FFE599"/>
                </a:highlight>
              </a:rPr>
              <a:t> 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Overview of Week 10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Tuesday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aa: Refresh of Capstone, rubric, general Q&amp;A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ab: Compiled resources as they’ve been brought up in class</a:t>
            </a:r>
            <a:br>
              <a:rPr lang="en" sz="2000">
                <a:solidFill>
                  <a:srgbClr val="434343"/>
                </a:solidFill>
              </a:rPr>
            </a:b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Overview of Week 10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Tuesday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aa: Refresh of Capstone, rubric, general Q&amp;A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ab: Compiled resources as they’ve been brought up in class</a:t>
            </a:r>
            <a:br>
              <a:rPr lang="en" sz="2000">
                <a:solidFill>
                  <a:srgbClr val="434343"/>
                </a:solidFill>
              </a:rPr>
            </a:b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Thursday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ba: Why bioinformatics? Our paths (instructors/TAs) &amp; CBB track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bb: Future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ABCB topics</a:t>
            </a:r>
            <a:r>
              <a:rPr lang="en" sz="2000">
                <a:solidFill>
                  <a:srgbClr val="434343"/>
                </a:solidFill>
              </a:rPr>
              <a:t>, and questions for guest speakers (C11)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1" lang="en">
                <a:solidFill>
                  <a:srgbClr val="434343"/>
                </a:solidFill>
              </a:rPr>
            </a:b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Overview of Week 10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Tuesday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aa: Refresh of Capstone, rubric, general Q&amp;A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ab: Compiled resources as they’ve been brought up in class</a:t>
            </a:r>
            <a:br>
              <a:rPr lang="en" sz="2000">
                <a:solidFill>
                  <a:srgbClr val="434343"/>
                </a:solidFill>
              </a:rPr>
            </a:b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Thursday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ba: Why bioinformatics? Our paths (instructors/TAs) &amp; CBB track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bb: Future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ABCB topics</a:t>
            </a:r>
            <a:r>
              <a:rPr lang="en" sz="2000">
                <a:solidFill>
                  <a:srgbClr val="434343"/>
                </a:solidFill>
              </a:rPr>
              <a:t>, and questions for guest speakers (C11)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1" lang="en">
                <a:solidFill>
                  <a:srgbClr val="434343"/>
                </a:solidFill>
              </a:rPr>
            </a:br>
            <a:r>
              <a:rPr b="1" lang="en">
                <a:solidFill>
                  <a:srgbClr val="434343"/>
                </a:solidFill>
              </a:rPr>
              <a:t>All breakouts with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Capstone Group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5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ctrTitle"/>
          </p:nvPr>
        </p:nvSpPr>
        <p:spPr>
          <a:xfrm>
            <a:off x="110825" y="-14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C78D8"/>
                </a:solidFill>
              </a:rPr>
              <a:t>C10.aa - Aims of the Capstone Project</a:t>
            </a:r>
            <a:endParaRPr b="1" sz="25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485425" y="1049350"/>
            <a:ext cx="80478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practice skills gained throughout the </a:t>
            </a:r>
            <a:br>
              <a:rPr lang="en" sz="1800"/>
            </a:br>
            <a:r>
              <a:rPr lang="en" sz="1800"/>
              <a:t>Applied Bioinformatics and Computational Biology courses</a:t>
            </a: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ctrTitle"/>
          </p:nvPr>
        </p:nvSpPr>
        <p:spPr>
          <a:xfrm>
            <a:off x="110825" y="-14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3C78D8"/>
                </a:solidFill>
              </a:rPr>
              <a:t>C10.aa - Aims of the Capstone Project</a:t>
            </a:r>
            <a:endParaRPr b="1" sz="25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2"/>
          <p:cNvSpPr txBox="1"/>
          <p:nvPr/>
        </p:nvSpPr>
        <p:spPr>
          <a:xfrm>
            <a:off x="485425" y="1049350"/>
            <a:ext cx="80478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practice skills gained throughout the </a:t>
            </a:r>
            <a:br>
              <a:rPr lang="en" sz="1800"/>
            </a:br>
            <a:r>
              <a:rPr lang="en" sz="1800"/>
              <a:t>Applied Bioinformatics and Computational Biology courses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reproduce one or more figures from real, published data</a:t>
            </a: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ctrTitle"/>
          </p:nvPr>
        </p:nvSpPr>
        <p:spPr>
          <a:xfrm>
            <a:off x="110825" y="-14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3C78D8"/>
                </a:solidFill>
              </a:rPr>
              <a:t>C10.aa - Aims of the Capstone Project</a:t>
            </a:r>
            <a:endParaRPr b="1" sz="25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485425" y="1049350"/>
            <a:ext cx="80478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practice skills gained throughout the </a:t>
            </a:r>
            <a:br>
              <a:rPr lang="en" sz="1800"/>
            </a:br>
            <a:r>
              <a:rPr lang="en" sz="1800"/>
              <a:t>Applied Bioinformatics and Computational Biology courses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reproduce one or more figures from real, published data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collaborate as one might do in a research group</a:t>
            </a: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ctrTitle"/>
          </p:nvPr>
        </p:nvSpPr>
        <p:spPr>
          <a:xfrm>
            <a:off x="110825" y="-14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3C78D8"/>
                </a:solidFill>
              </a:rPr>
              <a:t>C10.aa - Aims of the Capstone Project</a:t>
            </a:r>
            <a:endParaRPr b="1" sz="25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4"/>
          <p:cNvSpPr txBox="1"/>
          <p:nvPr/>
        </p:nvSpPr>
        <p:spPr>
          <a:xfrm>
            <a:off x="485425" y="1049350"/>
            <a:ext cx="80478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practice skills gained throughout the </a:t>
            </a:r>
            <a:br>
              <a:rPr lang="en" sz="1800"/>
            </a:br>
            <a:r>
              <a:rPr lang="en" sz="1800"/>
              <a:t>Applied Bioinformatics and Computational Biology courses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reproduce one or more figures from real, published data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collaborate as one might do in a research group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present as one might do at a conference, </a:t>
            </a:r>
            <a:br>
              <a:rPr lang="en" sz="1800"/>
            </a:br>
            <a:r>
              <a:rPr lang="en" sz="1800"/>
              <a:t>and review as one might do for a manuscript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