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0" r:id="rId5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Fake News Challenge 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组员：顾淳，李优泉，吕昕凯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955" y="0"/>
            <a:ext cx="5070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ym typeface="+mn-ea"/>
              </a:rPr>
              <a:t>TODO: </a:t>
            </a:r>
            <a:r>
              <a:rPr lang="en-US" altLang="zh-CN" sz="4000" b="1"/>
              <a:t>Our model </a:t>
            </a:r>
            <a:endParaRPr lang="en-US" altLang="zh-CN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944245" y="706755"/>
            <a:ext cx="63252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Avoid artificial feature engineering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use </a:t>
            </a:r>
            <a:r>
              <a:rPr lang="en-US" altLang="zh-CN">
                <a:sym typeface="+mn-ea"/>
              </a:rPr>
              <a:t>pretrained </a:t>
            </a:r>
            <a:r>
              <a:rPr lang="en-US" altLang="zh-CN"/>
              <a:t>BERT for better word representation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weighted </a:t>
            </a:r>
            <a:r>
              <a:rPr lang="en-US" altLang="zh-CN"/>
              <a:t>loss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indent="0">
              <a:buNone/>
            </a:pPr>
            <a:r>
              <a:rPr lang="zh-CN" altLang="en-US"/>
              <a:t>最后，我们计划写一个自己的模型。可以看到前面的模型他们全都花了很多的功夫在特征工程上，而他们提取句子或者单词向量表示的方法包含了太多人为的因素，我们希望避免过多的人为因素，而是转用基于学习的方法来获得向量表示。我们</a:t>
            </a:r>
            <a:r>
              <a:rPr lang="zh-CN" altLang="en-US"/>
              <a:t>计划利用</a:t>
            </a:r>
            <a:r>
              <a:rPr lang="en-US" altLang="zh-CN"/>
              <a:t>pretrain</a:t>
            </a:r>
            <a:r>
              <a:rPr lang="zh-CN" altLang="en-US"/>
              <a:t>好的</a:t>
            </a:r>
            <a:r>
              <a:rPr lang="en-US" altLang="zh-CN"/>
              <a:t>BERT</a:t>
            </a:r>
            <a:r>
              <a:rPr lang="zh-CN" altLang="en-US"/>
              <a:t>模型，来获得单词</a:t>
            </a:r>
            <a:r>
              <a:rPr lang="en-US" altLang="zh-CN"/>
              <a:t>/</a:t>
            </a:r>
            <a:r>
              <a:rPr lang="zh-CN" altLang="en-US"/>
              <a:t>句子的更好的向量表示，这相当利用迁移学习的方法使得模型有更多的先验知识。然后我们准备在他的基础上进行一些修改，并在他</a:t>
            </a:r>
            <a:r>
              <a:rPr lang="en-US" altLang="zh-CN"/>
              <a:t>pretrained</a:t>
            </a:r>
            <a:r>
              <a:rPr lang="zh-CN" altLang="en-US"/>
              <a:t>的</a:t>
            </a:r>
            <a:r>
              <a:rPr lang="en-US" altLang="zh-CN"/>
              <a:t>weight</a:t>
            </a:r>
            <a:r>
              <a:rPr lang="zh-CN" altLang="en-US"/>
              <a:t>上</a:t>
            </a:r>
            <a:r>
              <a:rPr lang="en-US" altLang="zh-CN"/>
              <a:t>finetune</a:t>
            </a:r>
            <a:r>
              <a:rPr lang="zh-CN" altLang="en-US"/>
              <a:t>来</a:t>
            </a:r>
            <a:r>
              <a:rPr lang="zh-CN" altLang="en-US"/>
              <a:t>完成我们的</a:t>
            </a:r>
            <a:r>
              <a:rPr lang="zh-CN" altLang="en-US"/>
              <a:t>任务。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另外因为官网的评分标准是对不同类别的数据赋予不同的权重，我们也打算通过改写</a:t>
            </a:r>
            <a:r>
              <a:rPr lang="en-US" altLang="zh-CN"/>
              <a:t>loss</a:t>
            </a:r>
            <a:r>
              <a:rPr lang="zh-CN" altLang="en-US"/>
              <a:t>函数的形式，比如说对不同的分类赋予不同的权重。这样我们的目标更</a:t>
            </a:r>
            <a:r>
              <a:rPr lang="zh-CN" altLang="en-US"/>
              <a:t>符合官网的评价标准。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我的报告就</a:t>
            </a:r>
            <a:r>
              <a:rPr lang="zh-CN" altLang="en-US"/>
              <a:t>到这里，谢谢</a:t>
            </a:r>
            <a:r>
              <a:rPr lang="zh-CN" altLang="en-US"/>
              <a:t>大家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43480" y="2457450"/>
            <a:ext cx="7304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/>
              <a:t>Thank you for listening</a:t>
            </a:r>
            <a:endParaRPr lang="en-US" altLang="zh-CN" sz="5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955" y="0"/>
            <a:ext cx="5070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Introduction</a:t>
            </a:r>
            <a:endParaRPr lang="en-US" altLang="zh-CN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718820" y="1556385"/>
            <a:ext cx="76460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goal of the Fake News Challenge is to explore how artificial intelligence technologies, particularly machine learning and natural language processing, might be leveraged to combat the fake news problem.</a:t>
            </a:r>
            <a:endParaRPr lang="en-US" altLang="zh-CN" dirty="0"/>
          </a:p>
          <a:p>
            <a:r>
              <a:rPr lang="en-US" altLang="zh-CN" dirty="0"/>
              <a:t>fake news challenge</a:t>
            </a:r>
            <a:r>
              <a:rPr lang="zh-CN" altLang="en-US" dirty="0"/>
              <a:t>也就是假新闻检测，</a:t>
            </a:r>
            <a:r>
              <a:rPr lang="zh-CN" altLang="en-US" dirty="0"/>
              <a:t>这项任务的关键就在于将机器学习、自然语言处理的方法应用于假新闻检测的任务中，而检测假新闻的第一步就在于识别新闻的立场，也就是我们的任务</a:t>
            </a:r>
            <a:r>
              <a:rPr lang="en-US" altLang="zh-CN" dirty="0"/>
              <a:t>——</a:t>
            </a:r>
            <a:r>
              <a:rPr lang="zh-CN" altLang="en-US" dirty="0"/>
              <a:t>基于</a:t>
            </a:r>
            <a:r>
              <a:rPr lang="en-US" altLang="zh-CN" dirty="0"/>
              <a:t>FNC-1</a:t>
            </a:r>
            <a:r>
              <a:rPr lang="zh-CN" altLang="en-US" dirty="0"/>
              <a:t>数据集的立场检测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/>
              <a:t>A helpful first step towards identifying fake news is to understand what other news organizations are saying about the topic，which called stance detection.</a:t>
            </a:r>
            <a:endParaRPr lang="en-US" altLang="zh-CN" b="0" i="0" dirty="0"/>
          </a:p>
          <a:p>
            <a:endParaRPr lang="en-US" altLang="zh-CN" b="0" i="0" dirty="0"/>
          </a:p>
          <a:p>
            <a:r>
              <a:rPr lang="en-US" altLang="zh-CN" dirty="0">
                <a:sym typeface="+mn-ea"/>
              </a:rPr>
              <a:t>Our task ——FCN-1 Stance Detection</a:t>
            </a:r>
            <a:endParaRPr lang="en-US" altLang="zh-CN" dirty="0"/>
          </a:p>
          <a:p>
            <a:endParaRPr lang="en-US" altLang="zh-CN" b="0" i="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955" y="-120015"/>
            <a:ext cx="5070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Related work</a:t>
            </a:r>
            <a:endParaRPr lang="en-US" altLang="zh-CN" sz="4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01955" y="440626"/>
            <a:ext cx="10644733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About stance detection: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关于立场检测问题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Initially, it focused on parliamentary debates (Thomas et al., 2006) and debating portals (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Somasundaran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and Wiebe, 2009).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最开始，研究立场检测问题的学者们是专注于国会辩论中议员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言论的立场检测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Nowadays, latest works have shifted to the domain of social media, such as fake news challenge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(Pomerleau and Rao, 2017). 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近年来，立场检测的研究方向才转移到社交媒体上，用于解决识别假新闻的任务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How to solve it:</a:t>
            </a:r>
            <a:r>
              <a:rPr lang="zh-CN" altLang="en-US" dirty="0">
                <a:latin typeface="Arial" panose="020B0604020202020204" pitchFamily="34" charset="0"/>
              </a:rPr>
              <a:t>关于解决这个问题的方法，因为他是一个自然语言处理的问题，我们就需要探究新闻的向量</a:t>
            </a:r>
            <a:r>
              <a:rPr lang="zh-CN" altLang="en-US" dirty="0">
                <a:latin typeface="Arial" panose="020B0604020202020204" pitchFamily="34" charset="0"/>
              </a:rPr>
              <a:t>表示，这就包括了人工设计的向量表示方法，例如：。。。以及基于学习的方法，例如。。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dirty="0"/>
              <a:t>First, how to deal with representations and feature extraction?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Manually: </a:t>
            </a:r>
            <a:r>
              <a:rPr lang="en-US" altLang="zh-CN">
                <a:sym typeface="+mn-ea"/>
              </a:rPr>
              <a:t>overlap words</a:t>
            </a:r>
            <a:r>
              <a:rPr lang="zh-CN" altLang="en-US" dirty="0"/>
              <a:t>， </a:t>
            </a:r>
            <a:r>
              <a:rPr lang="en-US" altLang="zh-CN" dirty="0"/>
              <a:t>TF-IDF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(Riedel et al., 2017)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……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 Automatically: word2vec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对于立场检测这样的分类问题，我们可以从传统机器学习和深度学习两个角度考虑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sym typeface="+mn-ea"/>
              </a:rPr>
              <a:t>Then, use what kind method to go on ?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sym typeface="+mn-ea"/>
              </a:rPr>
              <a:t>classical machine learning: decision tree...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传统的机器学习方法，比如说决策树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effectLst/>
                <a:latin typeface="Arial" panose="020B0604020202020204" pitchFamily="34" charset="0"/>
                <a:sym typeface="+mn-ea"/>
              </a:rPr>
              <a:t>deep learning : MLP</a:t>
            </a:r>
            <a:r>
              <a:rPr lang="zh-CN" altLang="en-US" dirty="0">
                <a:effectLst/>
                <a:latin typeface="Arial" panose="020B0604020202020204" pitchFamily="34" charset="0"/>
                <a:sym typeface="+mn-ea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  <a:sym typeface="+mn-ea"/>
              </a:rPr>
              <a:t>CNN</a:t>
            </a:r>
            <a:r>
              <a:rPr lang="zh-CN" altLang="en-US" dirty="0">
                <a:effectLst/>
                <a:latin typeface="Arial" panose="020B0604020202020204" pitchFamily="34" charset="0"/>
                <a:sym typeface="+mn-ea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  <a:sym typeface="+mn-ea"/>
              </a:rPr>
              <a:t>RNN</a:t>
            </a:r>
            <a:r>
              <a:rPr lang="zh-CN" altLang="en-US" dirty="0">
                <a:effectLst/>
                <a:latin typeface="Arial" panose="020B0604020202020204" pitchFamily="34" charset="0"/>
                <a:sym typeface="+mn-ea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  <a:sym typeface="+mn-ea"/>
              </a:rPr>
              <a:t>Transformer... </a:t>
            </a:r>
            <a:r>
              <a:rPr lang="zh-CN" altLang="en-US" dirty="0">
                <a:effectLst/>
                <a:latin typeface="Arial" panose="020B0604020202020204" pitchFamily="34" charset="0"/>
                <a:sym typeface="+mn-ea"/>
              </a:rPr>
              <a:t>深度学习的方法比如说多层感知机，卷积</a:t>
            </a:r>
            <a:r>
              <a:rPr lang="zh-CN" altLang="en-US" dirty="0">
                <a:effectLst/>
                <a:latin typeface="Arial" panose="020B0604020202020204" pitchFamily="34" charset="0"/>
                <a:sym typeface="+mn-ea"/>
              </a:rPr>
              <a:t>网络，循环神经网络，</a:t>
            </a:r>
            <a:r>
              <a:rPr lang="en-US" altLang="zh-CN" dirty="0">
                <a:effectLst/>
                <a:latin typeface="Arial" panose="020B0604020202020204" pitchFamily="34" charset="0"/>
                <a:sym typeface="+mn-ea"/>
              </a:rPr>
              <a:t>Transformer</a:t>
            </a:r>
            <a:r>
              <a:rPr lang="zh-CN" altLang="en-US" dirty="0">
                <a:effectLst/>
                <a:latin typeface="Arial" panose="020B0604020202020204" pitchFamily="34" charset="0"/>
                <a:sym typeface="+mn-ea"/>
              </a:rPr>
              <a:t>等</a:t>
            </a:r>
            <a:endParaRPr lang="zh-CN" altLang="en-US" dirty="0">
              <a:effectLst/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955" y="0"/>
            <a:ext cx="5070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Dataset</a:t>
            </a:r>
            <a:endParaRPr lang="en-US" altLang="zh-CN" sz="4000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5485" y="1458595"/>
            <a:ext cx="3286125" cy="3752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95140" y="774700"/>
            <a:ext cx="74415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Trainset: ~50000 records</a:t>
            </a:r>
            <a:endParaRPr lang="en-US" altLang="zh-CN" sz="2000" b="1"/>
          </a:p>
          <a:p>
            <a:r>
              <a:rPr lang="en-US" altLang="zh-CN" sz="2000" b="1">
                <a:sym typeface="+mn-ea"/>
              </a:rPr>
              <a:t>Testset:~25000 records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headline: str</a:t>
            </a:r>
            <a:endParaRPr lang="en-US" altLang="zh-CN" sz="2000" b="1"/>
          </a:p>
          <a:p>
            <a:r>
              <a:rPr lang="en-US" altLang="zh-CN" sz="2000" b="1"/>
              <a:t>body: str</a:t>
            </a:r>
            <a:endParaRPr lang="en-US" altLang="zh-CN" sz="2000" b="1"/>
          </a:p>
          <a:p>
            <a:r>
              <a:rPr lang="en-US" altLang="zh-CN" sz="2000" b="1"/>
              <a:t>stance: {unrelated,agree,disagree,discuss}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然后这是我们使用的数据集，训练集有大约</a:t>
            </a:r>
            <a:r>
              <a:rPr lang="en-US" altLang="zh-CN" sz="2000" b="1"/>
              <a:t>50000</a:t>
            </a:r>
            <a:r>
              <a:rPr lang="zh-CN" altLang="en-US" sz="2000" b="1"/>
              <a:t>条数据，测试集有大约</a:t>
            </a:r>
            <a:r>
              <a:rPr lang="en-US" altLang="zh-CN" sz="2000" b="1"/>
              <a:t>25000</a:t>
            </a:r>
            <a:r>
              <a:rPr lang="zh-CN" altLang="en-US" sz="2000" b="1"/>
              <a:t>条数据，每一条数据包含</a:t>
            </a:r>
            <a:r>
              <a:rPr lang="en-US" altLang="zh-CN" sz="2000" b="1"/>
              <a:t>3</a:t>
            </a:r>
            <a:r>
              <a:rPr lang="zh-CN" altLang="en-US" sz="2000" b="1"/>
              <a:t>个部分：就是新闻的标题、内容、以及标题和内容间的立场关系。立场关系就包括</a:t>
            </a:r>
            <a:r>
              <a:rPr lang="en-US" altLang="zh-CN" sz="2000" b="1">
                <a:sym typeface="+mn-ea"/>
              </a:rPr>
              <a:t>unrelated,agree,disagree,discuss</a:t>
            </a:r>
            <a:r>
              <a:rPr lang="zh-CN" altLang="en-US" sz="2000" b="1">
                <a:sym typeface="+mn-ea"/>
              </a:rPr>
              <a:t>这</a:t>
            </a:r>
            <a:r>
              <a:rPr lang="en-US" altLang="zh-CN" sz="2000" b="1">
                <a:sym typeface="+mn-ea"/>
              </a:rPr>
              <a:t>4</a:t>
            </a:r>
            <a:r>
              <a:rPr lang="zh-CN" altLang="en-US" sz="2000" b="1">
                <a:sym typeface="+mn-ea"/>
              </a:rPr>
              <a:t>种。我们的任务</a:t>
            </a:r>
            <a:r>
              <a:rPr lang="zh-CN" altLang="en-US" sz="2000" b="1">
                <a:sym typeface="+mn-ea"/>
              </a:rPr>
              <a:t>就是输入</a:t>
            </a:r>
            <a:r>
              <a:rPr lang="en-US" altLang="zh-CN" sz="2000" b="1">
                <a:sym typeface="+mn-ea"/>
              </a:rPr>
              <a:t>headline</a:t>
            </a:r>
            <a:r>
              <a:rPr lang="zh-CN" altLang="en-US" sz="2000" b="1">
                <a:sym typeface="+mn-ea"/>
              </a:rPr>
              <a:t>和</a:t>
            </a:r>
            <a:r>
              <a:rPr lang="en-US" altLang="zh-CN" sz="2000" b="1">
                <a:sym typeface="+mn-ea"/>
              </a:rPr>
              <a:t>body</a:t>
            </a:r>
            <a:r>
              <a:rPr lang="zh-CN" altLang="en-US" sz="2000" b="1">
                <a:sym typeface="+mn-ea"/>
              </a:rPr>
              <a:t>，然后判断他们间的立场</a:t>
            </a:r>
            <a:r>
              <a:rPr lang="zh-CN" altLang="en-US" sz="2000" b="1">
                <a:sym typeface="+mn-ea"/>
              </a:rPr>
              <a:t>关系。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r>
              <a:rPr lang="zh-CN" altLang="en-US" sz="2000" b="1"/>
              <a:t>左图是官方给的评价指标，他们</a:t>
            </a:r>
            <a:r>
              <a:rPr lang="zh-CN" altLang="en-US" sz="2000" b="1"/>
              <a:t>对不同</a:t>
            </a:r>
            <a:r>
              <a:rPr lang="zh-CN" altLang="en-US" sz="2000" b="1"/>
              <a:t>类别的数据赋予不同的权重。对于每一条数据，首先区分是否是</a:t>
            </a:r>
            <a:r>
              <a:rPr lang="en-US" altLang="zh-CN" sz="2000" b="1"/>
              <a:t>related</a:t>
            </a:r>
            <a:r>
              <a:rPr lang="zh-CN" altLang="en-US" sz="2000" b="1"/>
              <a:t>，如果是</a:t>
            </a:r>
            <a:r>
              <a:rPr lang="en-US" altLang="zh-CN" sz="2000" b="1"/>
              <a:t>unrelated</a:t>
            </a:r>
            <a:r>
              <a:rPr lang="zh-CN" altLang="en-US" sz="2000" b="1"/>
              <a:t>且预测正确就赋予</a:t>
            </a:r>
            <a:r>
              <a:rPr lang="en-US" altLang="zh-CN" sz="2000" b="1"/>
              <a:t>0.25</a:t>
            </a:r>
            <a:r>
              <a:rPr lang="zh-CN" altLang="en-US" sz="2000" b="1"/>
              <a:t>分，如果是</a:t>
            </a:r>
            <a:r>
              <a:rPr lang="en-US" altLang="zh-CN" sz="2000" b="1"/>
              <a:t>related</a:t>
            </a:r>
            <a:r>
              <a:rPr lang="zh-CN" altLang="en-US" sz="2000" b="1"/>
              <a:t>，则先赋予</a:t>
            </a:r>
            <a:r>
              <a:rPr lang="en-US" altLang="zh-CN" sz="2000" b="1"/>
              <a:t>0.25</a:t>
            </a:r>
            <a:r>
              <a:rPr lang="zh-CN" altLang="en-US" sz="2000" b="1"/>
              <a:t>分，再根据在剩下三类中是否分类正确赋予</a:t>
            </a:r>
            <a:r>
              <a:rPr lang="en-US" altLang="zh-CN" sz="2000" b="1"/>
              <a:t>0.75</a:t>
            </a:r>
            <a:r>
              <a:rPr lang="zh-CN" altLang="en-US" sz="2000" b="1"/>
              <a:t>分</a:t>
            </a:r>
            <a:endParaRPr lang="en-US" altLang="zh-CN" sz="2000" b="1"/>
          </a:p>
          <a:p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993140" y="5392420"/>
            <a:ext cx="3872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/>
              <a:t>ref: </a:t>
            </a:r>
            <a:r>
              <a:rPr lang="zh-CN" altLang="en-US" sz="1400"/>
              <a:t>fakenewschallenge.org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955" y="0"/>
            <a:ext cx="5070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What we have done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806450" y="1400175"/>
            <a:ext cx="96075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We reproduced the models implemented by the top three team on the fakenewschallenge.org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Rank1  	SOLAT in the SWEN      https://github.com/Cisco-Talos/fnc-1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Rank2	Athene (UKP Lab)        https://github.com/hanselowski/athene_system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Rank3      	UCL Machine Reading     https://github.com/uclmr/fakenewschallenge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接下来是我们已经做了的部分，我们已经复现了官网上排名前三的队伍的模型。这是他们的队伍名字和他们的</a:t>
            </a:r>
            <a:r>
              <a:rPr lang="en-US" altLang="zh-CN"/>
              <a:t>github repo</a:t>
            </a:r>
            <a:r>
              <a:rPr lang="zh-CN" altLang="en-US"/>
              <a:t>。因为这是个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年以前的任务，当时的参赛队伍</a:t>
            </a:r>
            <a:r>
              <a:rPr lang="zh-CN" altLang="en-US"/>
              <a:t>大多使用</a:t>
            </a:r>
            <a:r>
              <a:rPr lang="en-US" altLang="zh-CN"/>
              <a:t>python2+tensorflow/theano</a:t>
            </a:r>
            <a:r>
              <a:rPr lang="zh-CN" altLang="en-US"/>
              <a:t>来实现他们的算法。我们基于他们的代码，用</a:t>
            </a:r>
            <a:r>
              <a:rPr lang="en-US" altLang="zh-CN"/>
              <a:t>python3+pytorch</a:t>
            </a:r>
            <a:r>
              <a:rPr lang="zh-CN" altLang="en-US"/>
              <a:t>复现了他们的</a:t>
            </a:r>
            <a:r>
              <a:rPr lang="zh-CN" altLang="en-US"/>
              <a:t>方法。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955" y="0"/>
            <a:ext cx="5070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baseline</a:t>
            </a:r>
            <a:endParaRPr lang="en-US" altLang="zh-CN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887730" y="1391285"/>
            <a:ext cx="48380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feature engineering</a:t>
            </a:r>
            <a:endParaRPr lang="en-US" altLang="zh-CN"/>
          </a:p>
          <a:p>
            <a:pPr lvl="0"/>
            <a:r>
              <a:rPr lang="en-US" altLang="zh-CN"/>
              <a:t>overlap words</a:t>
            </a:r>
            <a:endParaRPr lang="en-US" altLang="zh-CN"/>
          </a:p>
          <a:p>
            <a:pPr lvl="0"/>
            <a:r>
              <a:rPr lang="en-US" altLang="zh-CN"/>
              <a:t>refuting words</a:t>
            </a:r>
            <a:endParaRPr lang="en-US" altLang="zh-CN"/>
          </a:p>
          <a:p>
            <a:pPr lvl="0"/>
            <a:r>
              <a:rPr lang="en-US" altLang="zh-CN"/>
              <a:t>polarity: negative or positive</a:t>
            </a:r>
            <a:endParaRPr lang="en-US" altLang="zh-CN"/>
          </a:p>
          <a:p>
            <a:pPr lvl="0"/>
            <a:r>
              <a:rPr lang="en-US" altLang="zh-CN"/>
              <a:t>co-occurence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feature dimension:44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model</a:t>
            </a:r>
            <a:endParaRPr lang="en-US" altLang="zh-CN" b="1"/>
          </a:p>
          <a:p>
            <a:r>
              <a:rPr lang="en-US" altLang="zh-CN"/>
              <a:t>k-fold cross validation</a:t>
            </a:r>
            <a:endParaRPr lang="en-US" altLang="zh-CN"/>
          </a:p>
          <a:p>
            <a:r>
              <a:rPr lang="en-US" altLang="zh-CN"/>
              <a:t>GradientBoostingClassifier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test score: 75.08% (8748.0 / 11651.25)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108065" y="1486535"/>
            <a:ext cx="44348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首先是介绍一下官方给的</a:t>
            </a:r>
            <a:r>
              <a:rPr lang="en-US" altLang="zh-CN"/>
              <a:t>baseline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baseline</a:t>
            </a:r>
            <a:r>
              <a:rPr lang="zh-CN" altLang="en-US"/>
              <a:t>的特征工程考虑了重叠词，</a:t>
            </a:r>
            <a:r>
              <a:rPr lang="zh-CN" altLang="en-US"/>
              <a:t>驳斥词，句子的极性，单词在</a:t>
            </a:r>
            <a:r>
              <a:rPr lang="en-US" altLang="zh-CN"/>
              <a:t>headline</a:t>
            </a:r>
            <a:r>
              <a:rPr lang="zh-CN" altLang="en-US"/>
              <a:t>和</a:t>
            </a:r>
            <a:r>
              <a:rPr lang="en-US" altLang="zh-CN"/>
              <a:t>body</a:t>
            </a:r>
            <a:r>
              <a:rPr lang="zh-CN" altLang="en-US"/>
              <a:t>同时出现的</a:t>
            </a:r>
            <a:r>
              <a:rPr lang="zh-CN" altLang="en-US"/>
              <a:t>次数。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</a:t>
            </a:r>
            <a:r>
              <a:rPr lang="en-US" altLang="zh-CN"/>
              <a:t>headline</a:t>
            </a:r>
            <a:r>
              <a:rPr lang="zh-CN" altLang="en-US"/>
              <a:t>和</a:t>
            </a:r>
            <a:r>
              <a:rPr lang="en-US" altLang="zh-CN"/>
              <a:t>body</a:t>
            </a:r>
            <a:r>
              <a:rPr lang="zh-CN" altLang="en-US"/>
              <a:t>转换为</a:t>
            </a:r>
            <a:r>
              <a:rPr lang="en-US" altLang="zh-CN"/>
              <a:t>44</a:t>
            </a:r>
            <a:r>
              <a:rPr lang="zh-CN" altLang="en-US"/>
              <a:t>维的向量，作为模型的</a:t>
            </a:r>
            <a:r>
              <a:rPr lang="zh-CN" altLang="en-US"/>
              <a:t>输入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然后他的模型是用的机器学习的</a:t>
            </a:r>
            <a:r>
              <a:rPr lang="en-US" altLang="zh-CN"/>
              <a:t>GradientBoosting</a:t>
            </a:r>
            <a:r>
              <a:rPr lang="zh-CN" altLang="en-US"/>
              <a:t>模型，并使用</a:t>
            </a:r>
            <a:r>
              <a:rPr lang="en-US" altLang="zh-CN"/>
              <a:t>k</a:t>
            </a:r>
            <a:r>
              <a:rPr lang="zh-CN" altLang="en-US"/>
              <a:t>折交叉验证选择最好的</a:t>
            </a:r>
            <a:r>
              <a:rPr lang="zh-CN" altLang="en-US"/>
              <a:t>模型。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最后他在测试集上是达到了</a:t>
            </a:r>
            <a:r>
              <a:rPr lang="en-US" altLang="zh-CN"/>
              <a:t>75%</a:t>
            </a:r>
            <a:r>
              <a:rPr lang="zh-CN" altLang="en-US"/>
              <a:t>的</a:t>
            </a:r>
            <a:r>
              <a:rPr lang="zh-CN" altLang="en-US"/>
              <a:t>分数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890" y="0"/>
            <a:ext cx="5070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team1</a:t>
            </a:r>
            <a:endParaRPr lang="en-US" altLang="zh-CN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6958965" y="207645"/>
            <a:ext cx="5071110" cy="658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Deep learning model</a:t>
            </a:r>
            <a:endParaRPr lang="en-US" altLang="zh-CN" sz="2400" b="1"/>
          </a:p>
          <a:p>
            <a:r>
              <a:rPr lang="zh-CN" altLang="en-US" b="1">
                <a:sym typeface="+mn-ea"/>
              </a:rPr>
              <a:t>feature engineering</a:t>
            </a:r>
            <a:endParaRPr lang="zh-CN" altLang="en-US" b="1">
              <a:sym typeface="+mn-ea"/>
            </a:endParaRPr>
          </a:p>
          <a:p>
            <a:r>
              <a:rPr lang="en-US" altLang="zh-CN">
                <a:sym typeface="+mn-ea"/>
              </a:rPr>
              <a:t>Word2Vec (GoogleVec pretrained)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feature dimension: 300xsequence_length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model</a:t>
            </a:r>
            <a:endParaRPr lang="en-US" altLang="zh-CN" b="1">
              <a:sym typeface="+mn-ea"/>
            </a:endParaRPr>
          </a:p>
          <a:p>
            <a:r>
              <a:rPr lang="en-US" altLang="zh-CN" sz="1600">
                <a:sym typeface="+mn-ea"/>
              </a:rPr>
              <a:t>Conv1D(5 layers with maxpooling,dropout)+Linear(2 layers)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headlines&amp;bodies share the weights</a:t>
            </a:r>
            <a:endParaRPr lang="zh-CN" altLang="en-US" sz="1600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Tree model</a:t>
            </a:r>
            <a:endParaRPr lang="zh-CN" altLang="en-US" sz="2400" b="1">
              <a:sym typeface="+mn-ea"/>
            </a:endParaRPr>
          </a:p>
          <a:p>
            <a:r>
              <a:rPr lang="zh-CN" altLang="en-US" b="1">
                <a:sym typeface="+mn-ea"/>
              </a:rPr>
              <a:t>feature engineering</a:t>
            </a:r>
            <a:endParaRPr lang="en-US" altLang="zh-CN" b="1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overlap words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refuting words</a:t>
            </a:r>
            <a:endParaRPr lang="en-US" altLang="zh-CN"/>
          </a:p>
          <a:p>
            <a:r>
              <a:rPr lang="en-US" altLang="zh-CN"/>
              <a:t>number of sentences</a:t>
            </a:r>
            <a:endParaRPr lang="en-US" altLang="zh-CN"/>
          </a:p>
          <a:p>
            <a:r>
              <a:rPr lang="en-US" altLang="zh-CN">
                <a:sym typeface="+mn-ea"/>
              </a:rPr>
              <a:t>TF-IDF (词频-逆向文件频率)</a:t>
            </a:r>
            <a:endParaRPr lang="en-US" altLang="zh-CN"/>
          </a:p>
          <a:p>
            <a:r>
              <a:rPr lang="en-US" altLang="zh-CN"/>
              <a:t>SVD (</a:t>
            </a:r>
            <a:r>
              <a:rPr lang="zh-CN" altLang="en-US"/>
              <a:t>奇异值分解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Word2Vec (GoogleVec pretrained)</a:t>
            </a:r>
            <a:endParaRPr lang="en-US" altLang="zh-CN"/>
          </a:p>
          <a:p>
            <a:r>
              <a:rPr lang="en-US" altLang="zh-CN"/>
              <a:t>polarity (SentimentIntensityAnalyzer pretrained)</a:t>
            </a:r>
            <a:endParaRPr lang="en-US" altLang="zh-CN"/>
          </a:p>
          <a:p>
            <a:r>
              <a:rPr lang="en-US" altLang="zh-CN"/>
              <a:t>cos-similarity between head&amp;body</a:t>
            </a:r>
            <a:endParaRPr lang="en-US" altLang="zh-CN"/>
          </a:p>
          <a:p>
            <a:r>
              <a:rPr lang="en-US" altLang="zh-CN">
                <a:sym typeface="+mn-ea"/>
              </a:rPr>
              <a:t>feature dimension: 1051</a:t>
            </a:r>
            <a:endParaRPr lang="en-US" altLang="zh-CN"/>
          </a:p>
          <a:p>
            <a:r>
              <a:rPr lang="en-US" altLang="zh-CN" b="1"/>
              <a:t>model</a:t>
            </a:r>
            <a:endParaRPr lang="zh-CN" altLang="en-US" b="1"/>
          </a:p>
          <a:p>
            <a:r>
              <a:rPr lang="en-US" altLang="zh-CN">
                <a:sym typeface="+mn-ea"/>
              </a:rPr>
              <a:t>XGBoost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test score: 82.06%  (9560.50 / 11651.25)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163320" y="395605"/>
            <a:ext cx="519112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这是排名第一的队伍的模型，他们同时使用深度学习模型和决策树进行预测，然后取平均得到最终</a:t>
            </a:r>
            <a:r>
              <a:rPr lang="zh-CN" altLang="en-US"/>
              <a:t>结果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可以从左边的图中可以大概了解他们的模型</a:t>
            </a:r>
            <a:r>
              <a:rPr lang="zh-CN" altLang="en-US"/>
              <a:t>结构，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对于深度学习模型，是先用</a:t>
            </a:r>
            <a:r>
              <a:rPr lang="en-US" altLang="zh-CN"/>
              <a:t>google </a:t>
            </a:r>
            <a:r>
              <a:rPr lang="zh-CN" altLang="en-US"/>
              <a:t>训练好的</a:t>
            </a:r>
            <a:r>
              <a:rPr lang="en-US" altLang="zh-CN"/>
              <a:t>work2vec</a:t>
            </a:r>
            <a:r>
              <a:rPr lang="zh-CN" altLang="en-US"/>
              <a:t>的权重来获得词向量，不同于其他方法，他没有整个句子表示为一个向量，而是把每个单词表示为一个向量，所以他的输入大小就是</a:t>
            </a:r>
            <a:r>
              <a:rPr lang="en-US" altLang="zh-CN"/>
              <a:t>300xsequence length</a:t>
            </a:r>
            <a:r>
              <a:rPr lang="zh-CN" altLang="en-US"/>
              <a:t>，</a:t>
            </a:r>
            <a:r>
              <a:rPr lang="en-US" altLang="zh-CN"/>
              <a:t>300</a:t>
            </a:r>
            <a:r>
              <a:rPr lang="zh-CN" altLang="en-US"/>
              <a:t>就是</a:t>
            </a:r>
            <a:r>
              <a:rPr lang="en-US" altLang="zh-CN"/>
              <a:t>google vec</a:t>
            </a:r>
            <a:r>
              <a:rPr lang="zh-CN" altLang="en-US"/>
              <a:t>中训练好的词向量</a:t>
            </a:r>
            <a:r>
              <a:rPr lang="zh-CN" altLang="en-US"/>
              <a:t>维度。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然后模型是用了一维卷积网络来分类，包含了</a:t>
            </a:r>
            <a:r>
              <a:rPr lang="en-US" altLang="zh-CN"/>
              <a:t>5</a:t>
            </a:r>
            <a:r>
              <a:rPr lang="zh-CN" altLang="en-US"/>
              <a:t>个一维卷积层以及</a:t>
            </a:r>
            <a:r>
              <a:rPr lang="en-US" altLang="zh-CN"/>
              <a:t>2</a:t>
            </a:r>
            <a:r>
              <a:rPr lang="zh-CN" altLang="en-US"/>
              <a:t>个全连接层，其中还穿插有</a:t>
            </a:r>
            <a:r>
              <a:rPr lang="en-US" altLang="zh-CN"/>
              <a:t>maxpooling</a:t>
            </a:r>
            <a:r>
              <a:rPr lang="zh-CN" altLang="en-US"/>
              <a:t>和</a:t>
            </a:r>
            <a:r>
              <a:rPr lang="en-US" altLang="zh-CN"/>
              <a:t>dropout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对于树模型，他们是用了</a:t>
            </a:r>
            <a:r>
              <a:rPr lang="en-US" altLang="zh-CN"/>
              <a:t>overlap,refuting,...</a:t>
            </a:r>
            <a:r>
              <a:rPr lang="zh-CN" altLang="en-US"/>
              <a:t>这些方法得到的特征来训练梯度提升树，他的特征维度是</a:t>
            </a:r>
            <a:r>
              <a:rPr lang="en-US" altLang="zh-CN"/>
              <a:t>1051</a:t>
            </a:r>
            <a:r>
              <a:rPr lang="zh-CN" altLang="en-US"/>
              <a:t>维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最后我们复现</a:t>
            </a:r>
            <a:r>
              <a:rPr lang="zh-CN" altLang="en-US"/>
              <a:t>出来在测试集上的</a:t>
            </a:r>
            <a:r>
              <a:rPr lang="zh-CN" altLang="en-US"/>
              <a:t>分数也是达到了最好的</a:t>
            </a:r>
            <a:r>
              <a:rPr lang="en-US" altLang="zh-CN"/>
              <a:t>82.06%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955" y="0"/>
            <a:ext cx="5070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team2</a:t>
            </a:r>
            <a:endParaRPr lang="en-US" altLang="zh-CN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6400165" y="1108710"/>
            <a:ext cx="53886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r>
              <a:rPr lang="zh-CN" altLang="en-US" b="1">
                <a:sym typeface="+mn-ea"/>
              </a:rPr>
              <a:t>feature engineering</a:t>
            </a:r>
            <a:endParaRPr lang="en-US" altLang="zh-CN" b="1">
              <a:sym typeface="+mn-ea"/>
            </a:endParaRPr>
          </a:p>
          <a:p>
            <a:r>
              <a:rPr lang="en-US" altLang="zh-CN"/>
              <a:t>same as baseline</a:t>
            </a:r>
            <a:endParaRPr lang="en-US" altLang="zh-CN"/>
          </a:p>
          <a:p>
            <a:r>
              <a:rPr lang="en-US" altLang="zh-CN"/>
              <a:t>TF-IDF (词频-逆向文件频率)</a:t>
            </a:r>
            <a:endParaRPr lang="en-US" altLang="zh-CN"/>
          </a:p>
          <a:p>
            <a:r>
              <a:rPr lang="en-US" altLang="zh-CN"/>
              <a:t>NMF (非负矩阵分解)</a:t>
            </a:r>
            <a:endParaRPr lang="en-US" altLang="zh-CN"/>
          </a:p>
          <a:p>
            <a:r>
              <a:rPr lang="en-US" altLang="zh-CN"/>
              <a:t>LDA (隐狄利克雷分布)</a:t>
            </a:r>
            <a:endParaRPr lang="en-US" altLang="zh-CN"/>
          </a:p>
          <a:p>
            <a:r>
              <a:rPr lang="en-US" altLang="zh-CN"/>
              <a:t>LSI (</a:t>
            </a:r>
            <a:r>
              <a:rPr lang="zh-CN" altLang="en-US"/>
              <a:t>潜在语义索引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cos-similarity between head&amp;body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feature dimension: 11246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model</a:t>
            </a:r>
            <a:endParaRPr lang="zh-CN" altLang="en-US" b="1"/>
          </a:p>
          <a:p>
            <a:r>
              <a:rPr lang="en-US" altLang="zh-CN">
                <a:sym typeface="+mn-ea"/>
              </a:rPr>
              <a:t>base: MLP(8 layers)</a:t>
            </a:r>
            <a:endParaRPr lang="en-US" altLang="zh-CN"/>
          </a:p>
          <a:p>
            <a:r>
              <a:rPr lang="en-US" altLang="zh-CN"/>
              <a:t>Ensemble model: 5 MLP (hard voting)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test score: 81.73%  (9522.75 / 11651.25)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56360" y="6303010"/>
            <a:ext cx="520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ref: </a:t>
            </a:r>
            <a:r>
              <a:rPr lang="zh-CN" altLang="en-US" sz="1400"/>
              <a:t>https://github.com/hanselowski/athene_system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01650" y="858520"/>
            <a:ext cx="51911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这是排名第二的队伍，他们的模型相对来说简单明了</a:t>
            </a:r>
            <a:r>
              <a:rPr lang="zh-CN" altLang="en-US"/>
              <a:t>一些，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跟之前的差不多，他们也是在特征工程上下了很大的功夫，他们在</a:t>
            </a:r>
            <a:r>
              <a:rPr lang="en-US" altLang="zh-CN"/>
              <a:t>baseline</a:t>
            </a:r>
            <a:r>
              <a:rPr lang="zh-CN" altLang="en-US"/>
              <a:t>的特征工程方法的基础上，还加入了用</a:t>
            </a:r>
            <a:r>
              <a:rPr lang="en-US" altLang="zh-CN"/>
              <a:t>tf-idf,NMF,LDA,LSI</a:t>
            </a:r>
            <a:r>
              <a:rPr lang="zh-CN" altLang="en-US"/>
              <a:t>这些方法处理得到的特征，最后的输入维度是达到了很高的</a:t>
            </a:r>
            <a:r>
              <a:rPr lang="en-US" altLang="zh-CN"/>
              <a:t>11246</a:t>
            </a:r>
            <a:r>
              <a:rPr lang="zh-CN" altLang="en-US"/>
              <a:t>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他们的模型是用的简单的</a:t>
            </a:r>
            <a:r>
              <a:rPr lang="en-US" altLang="zh-CN"/>
              <a:t>MLP</a:t>
            </a:r>
            <a:r>
              <a:rPr lang="zh-CN" altLang="en-US"/>
              <a:t>，也就是全连接</a:t>
            </a:r>
            <a:r>
              <a:rPr lang="zh-CN" altLang="en-US"/>
              <a:t>网络。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一个与众不同的地方是他们用了集成模型，用</a:t>
            </a:r>
            <a:r>
              <a:rPr lang="en-US" altLang="zh-CN"/>
              <a:t>5</a:t>
            </a:r>
            <a:r>
              <a:rPr lang="zh-CN" altLang="en-US"/>
              <a:t>个训练好的全连接网络通过投票得到最终</a:t>
            </a:r>
            <a:r>
              <a:rPr lang="zh-CN" altLang="en-US"/>
              <a:t>结果。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我们最后复现</a:t>
            </a:r>
            <a:r>
              <a:rPr lang="zh-CN" altLang="en-US"/>
              <a:t>出来的分数是</a:t>
            </a:r>
            <a:r>
              <a:rPr lang="en-US" altLang="zh-CN"/>
              <a:t> 81.73%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700" y="0"/>
            <a:ext cx="5070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team3</a:t>
            </a:r>
            <a:endParaRPr lang="en-US" altLang="zh-CN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7171055" y="1460500"/>
            <a:ext cx="53886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r>
              <a:rPr lang="zh-CN" altLang="en-US" b="1">
                <a:sym typeface="+mn-ea"/>
              </a:rPr>
              <a:t>feature engineering</a:t>
            </a:r>
            <a:endParaRPr lang="zh-CN" altLang="en-US" b="1">
              <a:sym typeface="+mn-ea"/>
            </a:endParaRPr>
          </a:p>
          <a:p>
            <a:r>
              <a:rPr lang="en-US"/>
              <a:t>BOW (</a:t>
            </a:r>
            <a:r>
              <a:rPr lang="zh-CN" altLang="en-US"/>
              <a:t>词袋模型</a:t>
            </a:r>
            <a:r>
              <a:rPr lang="en-US"/>
              <a:t>)</a:t>
            </a:r>
            <a:endParaRPr lang="en-US"/>
          </a:p>
          <a:p>
            <a:r>
              <a:rPr lang="en-US"/>
              <a:t>TF-IDF  </a:t>
            </a:r>
            <a:r>
              <a:rPr lang="en-US" altLang="zh-CN">
                <a:sym typeface="+mn-ea"/>
              </a:rPr>
              <a:t>(词频-逆向文件频率)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cos-similarity between head&amp;body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feature dimension: 10001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model</a:t>
            </a:r>
            <a:endParaRPr lang="zh-CN" altLang="en-US" b="1"/>
          </a:p>
          <a:p>
            <a:r>
              <a:rPr lang="en-US" altLang="zh-CN">
                <a:sym typeface="+mn-ea"/>
              </a:rPr>
              <a:t>MLP(2 layers)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test score: 81.74%  (9524.00 / 11651.25)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22705" y="6087745"/>
            <a:ext cx="520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ref: </a:t>
            </a:r>
            <a:r>
              <a:rPr lang="zh-CN" altLang="en-US" sz="1400"/>
              <a:t>https://github.com/uclnlp/fakenewschallenge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01650" y="858520"/>
            <a:ext cx="51911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这是排名第三的队伍，他们的模型相对来说</a:t>
            </a:r>
            <a:r>
              <a:rPr lang="zh-CN" altLang="en-US"/>
              <a:t>更加简单。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他们使用词袋模型和</a:t>
            </a:r>
            <a:r>
              <a:rPr lang="en-US" altLang="zh-CN"/>
              <a:t>TFIDF</a:t>
            </a:r>
            <a:r>
              <a:rPr lang="zh-CN" altLang="en-US"/>
              <a:t>进行特征工程，并且计算</a:t>
            </a:r>
            <a:r>
              <a:rPr lang="en-US" altLang="zh-CN"/>
              <a:t>head</a:t>
            </a:r>
            <a:r>
              <a:rPr lang="zh-CN" altLang="en-US"/>
              <a:t>和</a:t>
            </a:r>
            <a:r>
              <a:rPr lang="en-US" altLang="zh-CN"/>
              <a:t>body</a:t>
            </a:r>
            <a:r>
              <a:rPr lang="zh-CN" altLang="en-US"/>
              <a:t>的相似度，最后的输入维度是</a:t>
            </a:r>
            <a:r>
              <a:rPr lang="en-US" altLang="zh-CN"/>
              <a:t>10001</a:t>
            </a:r>
            <a:r>
              <a:rPr lang="zh-CN" altLang="en-US"/>
              <a:t>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他们的模型是</a:t>
            </a:r>
            <a:r>
              <a:rPr lang="zh-CN" altLang="en-US"/>
              <a:t>两层全连接</a:t>
            </a:r>
            <a:r>
              <a:rPr lang="zh-CN" altLang="en-US"/>
              <a:t>网络。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最后的准确率是</a:t>
            </a:r>
            <a:r>
              <a:rPr lang="en-US" altLang="zh-CN"/>
              <a:t> 81.74%</a:t>
            </a:r>
            <a:r>
              <a:rPr lang="zh-CN" altLang="en-US"/>
              <a:t>，反而比官网上排名第二的队伍</a:t>
            </a:r>
            <a:r>
              <a:rPr lang="zh-CN" altLang="en-US"/>
              <a:t>分数稍高</a:t>
            </a:r>
            <a:r>
              <a:rPr lang="zh-CN" altLang="en-US"/>
              <a:t>一些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这应该是随机种子的缘故，所以我们和他们</a:t>
            </a:r>
            <a:r>
              <a:rPr lang="zh-CN" altLang="en-US"/>
              <a:t>原始的结果有细微的</a:t>
            </a:r>
            <a:r>
              <a:rPr lang="zh-CN" altLang="en-US"/>
              <a:t>差别。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910,&quot;width&quot;:5175}"/>
</p:tagLst>
</file>

<file path=ppt/tags/tag2.xml><?xml version="1.0" encoding="utf-8"?>
<p:tagLst xmlns:p="http://schemas.openxmlformats.org/presentationml/2006/main">
  <p:tag name="COMMONDATA" val="eyJoZGlkIjoiMTNhM2NhODM2NTBhNzA5ZDMwN2ViNDgxMjFkNzA3Z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4845</Words>
  <Application>WPS 演示</Application>
  <PresentationFormat>宽屏</PresentationFormat>
  <Paragraphs>210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Fake News Challenge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 </dc:title>
  <dc:creator/>
  <cp:lastModifiedBy>顾淳</cp:lastModifiedBy>
  <cp:revision>12</cp:revision>
  <dcterms:created xsi:type="dcterms:W3CDTF">2022-05-17T02:22:00Z</dcterms:created>
  <dcterms:modified xsi:type="dcterms:W3CDTF">2022-05-18T09:44:20Z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2F4431C2D6B6417FAE071A90A71AC021</vt:lpwstr>
  </property>
  <property fmtid="{D5CDD505-2E9C-101B-9397-08002B2CF9AE}" pid="3" name="KSOProductBuildVer">
    <vt:lpwstr>2052-11.1.0.11744</vt:lpwstr>
  </property>
</Properties>
</file>