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5143500" cy="9144000" type="screen16x9"/>
  <p:notesSz cx="7099300" cy="10234613"/>
  <p:defaultTextStyle>
    <a:defPPr>
      <a:defRPr lang="de-DE"/>
    </a:defPPr>
    <a:lvl1pPr marL="0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7685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5371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3056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0741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38426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6113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3798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1483" algn="l" defTabSz="81537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D5C"/>
    <a:srgbClr val="DE633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 autoAdjust="0"/>
    <p:restoredTop sz="94654" autoAdjust="0"/>
  </p:normalViewPr>
  <p:slideViewPr>
    <p:cSldViewPr>
      <p:cViewPr varScale="1">
        <p:scale>
          <a:sx n="70" d="100"/>
          <a:sy n="70" d="100"/>
        </p:scale>
        <p:origin x="2028" y="78"/>
      </p:cViewPr>
      <p:guideLst>
        <p:guide orient="horz" pos="2880"/>
        <p:guide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06683-64FD-4B0F-9A70-B02DFFAB3955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2591A-4ACC-4650-A3DB-333C264214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14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13C9-23FC-42FA-ABE7-A214C19E8C0F}" type="datetimeFigureOut">
              <a:rPr lang="en-GB" smtClean="0"/>
              <a:t>04/07/2023</a:t>
            </a:fld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F3890-1586-4355-8EE4-265F1B88BAC8}" type="slidenum">
              <a:rPr lang="en-GB" smtClean="0"/>
              <a:t>‹#›</a:t>
            </a:fld>
            <a:endParaRPr lang="en-GB"/>
          </a:p>
        </p:txBody>
      </p:sp>
      <p:sp>
        <p:nvSpPr>
          <p:cNvPr id="8" name="Espace réservé de l'image des diapositives 7"/>
          <p:cNvSpPr>
            <a:spLocks noGrp="1" noRot="1" noChangeAspect="1"/>
          </p:cNvSpPr>
          <p:nvPr>
            <p:ph type="sldImg" idx="2"/>
          </p:nvPr>
        </p:nvSpPr>
        <p:spPr>
          <a:xfrm>
            <a:off x="2578100" y="1279525"/>
            <a:ext cx="1943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38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1pPr>
    <a:lvl2pPr marL="89260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2pPr>
    <a:lvl3pPr marL="178520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3pPr>
    <a:lvl4pPr marL="267779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4pPr>
    <a:lvl5pPr marL="357040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5pPr>
    <a:lvl6pPr marL="446298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6pPr>
    <a:lvl7pPr marL="535559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7pPr>
    <a:lvl8pPr marL="624818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8pPr>
    <a:lvl9pPr marL="714079" algn="l" defTabSz="178520" rtl="0" eaLnBrk="1" latinLnBrk="0" hangingPunct="1">
      <a:defRPr sz="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78100" y="1279525"/>
            <a:ext cx="1943100" cy="34544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F3890-1586-4355-8EE4-265F1B88BAC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6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58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2133605"/>
            <a:ext cx="4629150" cy="60346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38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348867" y="2286004"/>
            <a:ext cx="3831729" cy="48700267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51893" y="2286004"/>
            <a:ext cx="11411248" cy="487002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7175" y="2133605"/>
            <a:ext cx="4629150" cy="60346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2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6304" y="5875868"/>
            <a:ext cx="4371975" cy="1816100"/>
          </a:xfrm>
          <a:prstGeom prst="rect">
            <a:avLst/>
          </a:prstGeom>
        </p:spPr>
        <p:txBody>
          <a:bodyPr anchor="t"/>
          <a:lstStyle>
            <a:lvl1pPr algn="l">
              <a:defRPr sz="3109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304" y="3875622"/>
            <a:ext cx="4371975" cy="20002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46">
                <a:solidFill>
                  <a:schemeClr val="tx1">
                    <a:tint val="75000"/>
                  </a:schemeClr>
                </a:solidFill>
              </a:defRPr>
            </a:lvl1pPr>
            <a:lvl2pPr marL="354811" indent="0">
              <a:buNone/>
              <a:defRPr sz="1393">
                <a:solidFill>
                  <a:schemeClr val="tx1">
                    <a:tint val="75000"/>
                  </a:schemeClr>
                </a:solidFill>
              </a:defRPr>
            </a:lvl2pPr>
            <a:lvl3pPr marL="709621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1064431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4pPr>
            <a:lvl5pPr marL="1419242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5pPr>
            <a:lvl6pPr marL="177405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6pPr>
            <a:lvl7pPr marL="212886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7pPr>
            <a:lvl8pPr marL="2483673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8pPr>
            <a:lvl9pPr marL="2838484" indent="0">
              <a:buNone/>
              <a:defRPr sz="10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7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51893" y="13318067"/>
            <a:ext cx="7621488" cy="37668200"/>
          </a:xfrm>
          <a:prstGeom prst="rect">
            <a:avLst/>
          </a:prstGeom>
        </p:spPr>
        <p:txBody>
          <a:bodyPr/>
          <a:lstStyle>
            <a:lvl1pPr>
              <a:defRPr sz="2175"/>
            </a:lvl1pPr>
            <a:lvl2pPr>
              <a:defRPr sz="1869"/>
            </a:lvl2pPr>
            <a:lvl3pPr>
              <a:defRPr sz="1546"/>
            </a:lvl3pPr>
            <a:lvl4pPr>
              <a:defRPr sz="1393"/>
            </a:lvl4pPr>
            <a:lvl5pPr>
              <a:defRPr sz="1393"/>
            </a:lvl5pPr>
            <a:lvl6pPr>
              <a:defRPr sz="1393"/>
            </a:lvl6pPr>
            <a:lvl7pPr>
              <a:defRPr sz="1393"/>
            </a:lvl7pPr>
            <a:lvl8pPr>
              <a:defRPr sz="1393"/>
            </a:lvl8pPr>
            <a:lvl9pPr>
              <a:defRPr sz="139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559106" y="13318067"/>
            <a:ext cx="7621488" cy="37668200"/>
          </a:xfrm>
          <a:prstGeom prst="rect">
            <a:avLst/>
          </a:prstGeom>
        </p:spPr>
        <p:txBody>
          <a:bodyPr/>
          <a:lstStyle>
            <a:lvl1pPr>
              <a:defRPr sz="2175"/>
            </a:lvl1pPr>
            <a:lvl2pPr>
              <a:defRPr sz="1869"/>
            </a:lvl2pPr>
            <a:lvl3pPr>
              <a:defRPr sz="1546"/>
            </a:lvl3pPr>
            <a:lvl4pPr>
              <a:defRPr sz="1393"/>
            </a:lvl4pPr>
            <a:lvl5pPr>
              <a:defRPr sz="1393"/>
            </a:lvl5pPr>
            <a:lvl6pPr>
              <a:defRPr sz="1393"/>
            </a:lvl6pPr>
            <a:lvl7pPr>
              <a:defRPr sz="1393"/>
            </a:lvl7pPr>
            <a:lvl8pPr>
              <a:defRPr sz="1393"/>
            </a:lvl8pPr>
            <a:lvl9pPr>
              <a:defRPr sz="1393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45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57175" y="2046818"/>
            <a:ext cx="2272606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9" b="1"/>
            </a:lvl1pPr>
            <a:lvl2pPr marL="354811" indent="0">
              <a:buNone/>
              <a:defRPr sz="1546" b="1"/>
            </a:lvl2pPr>
            <a:lvl3pPr marL="709621" indent="0">
              <a:buNone/>
              <a:defRPr sz="1393" b="1"/>
            </a:lvl3pPr>
            <a:lvl4pPr marL="1064431" indent="0">
              <a:buNone/>
              <a:defRPr sz="1240" b="1"/>
            </a:lvl4pPr>
            <a:lvl5pPr marL="1419242" indent="0">
              <a:buNone/>
              <a:defRPr sz="1240" b="1"/>
            </a:lvl5pPr>
            <a:lvl6pPr marL="1774053" indent="0">
              <a:buNone/>
              <a:defRPr sz="1240" b="1"/>
            </a:lvl6pPr>
            <a:lvl7pPr marL="2128863" indent="0">
              <a:buNone/>
              <a:defRPr sz="1240" b="1"/>
            </a:lvl7pPr>
            <a:lvl8pPr marL="2483673" indent="0">
              <a:buNone/>
              <a:defRPr sz="1240" b="1"/>
            </a:lvl8pPr>
            <a:lvl9pPr marL="2838484" indent="0">
              <a:buNone/>
              <a:defRPr sz="1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  <a:prstGeom prst="rect">
            <a:avLst/>
          </a:prstGeom>
        </p:spPr>
        <p:txBody>
          <a:bodyPr/>
          <a:lstStyle>
            <a:lvl1pPr>
              <a:defRPr sz="1869"/>
            </a:lvl1pPr>
            <a:lvl2pPr>
              <a:defRPr sz="1546"/>
            </a:lvl2pPr>
            <a:lvl3pPr>
              <a:defRPr sz="1393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2612829" y="2046818"/>
            <a:ext cx="2273499" cy="8530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69" b="1"/>
            </a:lvl1pPr>
            <a:lvl2pPr marL="354811" indent="0">
              <a:buNone/>
              <a:defRPr sz="1546" b="1"/>
            </a:lvl2pPr>
            <a:lvl3pPr marL="709621" indent="0">
              <a:buNone/>
              <a:defRPr sz="1393" b="1"/>
            </a:lvl3pPr>
            <a:lvl4pPr marL="1064431" indent="0">
              <a:buNone/>
              <a:defRPr sz="1240" b="1"/>
            </a:lvl4pPr>
            <a:lvl5pPr marL="1419242" indent="0">
              <a:buNone/>
              <a:defRPr sz="1240" b="1"/>
            </a:lvl5pPr>
            <a:lvl6pPr marL="1774053" indent="0">
              <a:buNone/>
              <a:defRPr sz="1240" b="1"/>
            </a:lvl6pPr>
            <a:lvl7pPr marL="2128863" indent="0">
              <a:buNone/>
              <a:defRPr sz="1240" b="1"/>
            </a:lvl7pPr>
            <a:lvl8pPr marL="2483673" indent="0">
              <a:buNone/>
              <a:defRPr sz="1240" b="1"/>
            </a:lvl8pPr>
            <a:lvl9pPr marL="2838484" indent="0">
              <a:buNone/>
              <a:defRPr sz="124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2612829" y="2899833"/>
            <a:ext cx="2273499" cy="5268384"/>
          </a:xfrm>
          <a:prstGeom prst="rect">
            <a:avLst/>
          </a:prstGeom>
        </p:spPr>
        <p:txBody>
          <a:bodyPr/>
          <a:lstStyle>
            <a:lvl1pPr>
              <a:defRPr sz="1869"/>
            </a:lvl1pPr>
            <a:lvl2pPr>
              <a:defRPr sz="1546"/>
            </a:lvl2pPr>
            <a:lvl3pPr>
              <a:defRPr sz="1393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32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6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1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  <a:prstGeom prst="rect">
            <a:avLst/>
          </a:prstGeom>
        </p:spPr>
        <p:txBody>
          <a:bodyPr anchor="b"/>
          <a:lstStyle>
            <a:lvl1pPr algn="l">
              <a:defRPr sz="1546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010969" y="364069"/>
            <a:ext cx="2875359" cy="7804151"/>
          </a:xfrm>
          <a:prstGeom prst="rect">
            <a:avLst/>
          </a:prstGeom>
        </p:spPr>
        <p:txBody>
          <a:bodyPr/>
          <a:lstStyle>
            <a:lvl1pPr>
              <a:defRPr sz="2481"/>
            </a:lvl1pPr>
            <a:lvl2pPr>
              <a:defRPr sz="2175"/>
            </a:lvl2pPr>
            <a:lvl3pPr>
              <a:defRPr sz="1869"/>
            </a:lvl3pPr>
            <a:lvl4pPr>
              <a:defRPr sz="1546"/>
            </a:lvl4pPr>
            <a:lvl5pPr>
              <a:defRPr sz="1546"/>
            </a:lvl5pPr>
            <a:lvl6pPr>
              <a:defRPr sz="1546"/>
            </a:lvl6pPr>
            <a:lvl7pPr>
              <a:defRPr sz="1546"/>
            </a:lvl7pPr>
            <a:lvl8pPr>
              <a:defRPr sz="1546"/>
            </a:lvl8pPr>
            <a:lvl9pPr>
              <a:defRPr sz="154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7175" y="1913471"/>
            <a:ext cx="1692176" cy="625475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87"/>
            </a:lvl1pPr>
            <a:lvl2pPr marL="354811" indent="0">
              <a:buNone/>
              <a:defRPr sz="934"/>
            </a:lvl2pPr>
            <a:lvl3pPr marL="709621" indent="0">
              <a:buNone/>
              <a:defRPr sz="782"/>
            </a:lvl3pPr>
            <a:lvl4pPr marL="1064431" indent="0">
              <a:buNone/>
              <a:defRPr sz="697"/>
            </a:lvl4pPr>
            <a:lvl5pPr marL="1419242" indent="0">
              <a:buNone/>
              <a:defRPr sz="697"/>
            </a:lvl5pPr>
            <a:lvl6pPr marL="1774053" indent="0">
              <a:buNone/>
              <a:defRPr sz="697"/>
            </a:lvl6pPr>
            <a:lvl7pPr marL="2128863" indent="0">
              <a:buNone/>
              <a:defRPr sz="697"/>
            </a:lvl7pPr>
            <a:lvl8pPr marL="2483673" indent="0">
              <a:buNone/>
              <a:defRPr sz="697"/>
            </a:lvl8pPr>
            <a:lvl9pPr marL="2838484" indent="0">
              <a:buNone/>
              <a:defRPr sz="69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5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08162" y="6400803"/>
            <a:ext cx="3086100" cy="755651"/>
          </a:xfrm>
          <a:prstGeom prst="rect">
            <a:avLst/>
          </a:prstGeom>
        </p:spPr>
        <p:txBody>
          <a:bodyPr anchor="b"/>
          <a:lstStyle>
            <a:lvl1pPr algn="l">
              <a:defRPr sz="1546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81"/>
            </a:lvl1pPr>
            <a:lvl2pPr marL="354811" indent="0">
              <a:buNone/>
              <a:defRPr sz="2175"/>
            </a:lvl2pPr>
            <a:lvl3pPr marL="709621" indent="0">
              <a:buNone/>
              <a:defRPr sz="1869"/>
            </a:lvl3pPr>
            <a:lvl4pPr marL="1064431" indent="0">
              <a:buNone/>
              <a:defRPr sz="1546"/>
            </a:lvl4pPr>
            <a:lvl5pPr marL="1419242" indent="0">
              <a:buNone/>
              <a:defRPr sz="1546"/>
            </a:lvl5pPr>
            <a:lvl6pPr marL="1774053" indent="0">
              <a:buNone/>
              <a:defRPr sz="1546"/>
            </a:lvl6pPr>
            <a:lvl7pPr marL="2128863" indent="0">
              <a:buNone/>
              <a:defRPr sz="1546"/>
            </a:lvl7pPr>
            <a:lvl8pPr marL="2483673" indent="0">
              <a:buNone/>
              <a:defRPr sz="1546"/>
            </a:lvl8pPr>
            <a:lvl9pPr marL="2838484" indent="0">
              <a:buNone/>
              <a:defRPr sz="1546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08162" y="7156455"/>
            <a:ext cx="3086100" cy="10731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87"/>
            </a:lvl1pPr>
            <a:lvl2pPr marL="354811" indent="0">
              <a:buNone/>
              <a:defRPr sz="934"/>
            </a:lvl2pPr>
            <a:lvl3pPr marL="709621" indent="0">
              <a:buNone/>
              <a:defRPr sz="782"/>
            </a:lvl3pPr>
            <a:lvl4pPr marL="1064431" indent="0">
              <a:buNone/>
              <a:defRPr sz="697"/>
            </a:lvl4pPr>
            <a:lvl5pPr marL="1419242" indent="0">
              <a:buNone/>
              <a:defRPr sz="697"/>
            </a:lvl5pPr>
            <a:lvl6pPr marL="1774053" indent="0">
              <a:buNone/>
              <a:defRPr sz="697"/>
            </a:lvl6pPr>
            <a:lvl7pPr marL="2128863" indent="0">
              <a:buNone/>
              <a:defRPr sz="697"/>
            </a:lvl7pPr>
            <a:lvl8pPr marL="2483673" indent="0">
              <a:buNone/>
              <a:defRPr sz="697"/>
            </a:lvl8pPr>
            <a:lvl9pPr marL="2838484" indent="0">
              <a:buNone/>
              <a:defRPr sz="697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257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E35FAD59-EE49-4D16-8EC0-7461D9445668}" type="datetimeFigureOut">
              <a:rPr lang="de-DE" smtClean="0"/>
              <a:pPr/>
              <a:t>04.07.2023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757366" y="8475137"/>
            <a:ext cx="1628775" cy="48683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3686175" y="8475137"/>
            <a:ext cx="1200150" cy="486833"/>
          </a:xfrm>
          <a:prstGeom prst="rect">
            <a:avLst/>
          </a:prstGeom>
        </p:spPr>
        <p:txBody>
          <a:bodyPr/>
          <a:lstStyle/>
          <a:p>
            <a:fld id="{79590B73-D678-4437-BD6A-C05970EA384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2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/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8" y="3820"/>
            <a:ext cx="3168352" cy="9677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/>
          <p:cNvSpPr txBox="1"/>
          <p:nvPr userDrawn="1"/>
        </p:nvSpPr>
        <p:spPr>
          <a:xfrm>
            <a:off x="3507854" y="8780801"/>
            <a:ext cx="1436830" cy="2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dirty="0">
                <a:solidFill>
                  <a:srgbClr val="008D5C"/>
                </a:solidFill>
                <a:latin typeface="+mj-lt"/>
              </a:rPr>
              <a:t>http://www.cigre.org</a:t>
            </a:r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353527" y="486939"/>
            <a:ext cx="4436451" cy="1767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7395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621" rtl="0" eaLnBrk="1" latinLnBrk="0" hangingPunct="1">
        <a:spcBef>
          <a:spcPct val="0"/>
        </a:spcBef>
        <a:buNone/>
        <a:defRPr sz="3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108" indent="-266108" algn="l" defTabSz="709621" rtl="0" eaLnBrk="1" latinLnBrk="0" hangingPunct="1">
        <a:spcBef>
          <a:spcPct val="20000"/>
        </a:spcBef>
        <a:buFont typeface="Arial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1pPr>
      <a:lvl2pPr marL="576567" indent="-221756" algn="l" defTabSz="709621" rtl="0" eaLnBrk="1" latinLnBrk="0" hangingPunct="1">
        <a:spcBef>
          <a:spcPct val="20000"/>
        </a:spcBef>
        <a:buFont typeface="Arial" pitchFamily="34" charset="0"/>
        <a:buChar char="–"/>
        <a:defRPr sz="2175" kern="1200">
          <a:solidFill>
            <a:schemeClr val="tx1"/>
          </a:solidFill>
          <a:latin typeface="+mn-lt"/>
          <a:ea typeface="+mn-ea"/>
          <a:cs typeface="+mn-cs"/>
        </a:defRPr>
      </a:lvl2pPr>
      <a:lvl3pPr marL="887026" indent="-177405" algn="l" defTabSz="709621" rtl="0" eaLnBrk="1" latinLnBrk="0" hangingPunct="1">
        <a:spcBef>
          <a:spcPct val="20000"/>
        </a:spcBef>
        <a:buFont typeface="Arial" pitchFamily="34" charset="0"/>
        <a:buChar char="•"/>
        <a:defRPr sz="1869" kern="1200">
          <a:solidFill>
            <a:schemeClr val="tx1"/>
          </a:solidFill>
          <a:latin typeface="+mn-lt"/>
          <a:ea typeface="+mn-ea"/>
          <a:cs typeface="+mn-cs"/>
        </a:defRPr>
      </a:lvl3pPr>
      <a:lvl4pPr marL="1241836" indent="-177405" algn="l" defTabSz="709621" rtl="0" eaLnBrk="1" latinLnBrk="0" hangingPunct="1">
        <a:spcBef>
          <a:spcPct val="20000"/>
        </a:spcBef>
        <a:buFont typeface="Arial" pitchFamily="34" charset="0"/>
        <a:buChar char="–"/>
        <a:defRPr sz="1546" kern="1200">
          <a:solidFill>
            <a:schemeClr val="tx1"/>
          </a:solidFill>
          <a:latin typeface="+mn-lt"/>
          <a:ea typeface="+mn-ea"/>
          <a:cs typeface="+mn-cs"/>
        </a:defRPr>
      </a:lvl4pPr>
      <a:lvl5pPr marL="1596647" indent="-177405" algn="l" defTabSz="709621" rtl="0" eaLnBrk="1" latinLnBrk="0" hangingPunct="1">
        <a:spcBef>
          <a:spcPct val="20000"/>
        </a:spcBef>
        <a:buFont typeface="Arial" pitchFamily="34" charset="0"/>
        <a:buChar char="»"/>
        <a:defRPr sz="1546" kern="1200">
          <a:solidFill>
            <a:schemeClr val="tx1"/>
          </a:solidFill>
          <a:latin typeface="+mn-lt"/>
          <a:ea typeface="+mn-ea"/>
          <a:cs typeface="+mn-cs"/>
        </a:defRPr>
      </a:lvl5pPr>
      <a:lvl6pPr marL="1951458" indent="-177405" algn="l" defTabSz="709621" rtl="0" eaLnBrk="1" latinLnBrk="0" hangingPunct="1">
        <a:spcBef>
          <a:spcPct val="20000"/>
        </a:spcBef>
        <a:buFont typeface="Arial" pitchFamily="34" charset="0"/>
        <a:buChar char="•"/>
        <a:defRPr sz="1546" kern="1200">
          <a:solidFill>
            <a:schemeClr val="tx1"/>
          </a:solidFill>
          <a:latin typeface="+mn-lt"/>
          <a:ea typeface="+mn-ea"/>
          <a:cs typeface="+mn-cs"/>
        </a:defRPr>
      </a:lvl6pPr>
      <a:lvl7pPr marL="2306268" indent="-177405" algn="l" defTabSz="709621" rtl="0" eaLnBrk="1" latinLnBrk="0" hangingPunct="1">
        <a:spcBef>
          <a:spcPct val="20000"/>
        </a:spcBef>
        <a:buFont typeface="Arial" pitchFamily="34" charset="0"/>
        <a:buChar char="•"/>
        <a:defRPr sz="1546" kern="1200">
          <a:solidFill>
            <a:schemeClr val="tx1"/>
          </a:solidFill>
          <a:latin typeface="+mn-lt"/>
          <a:ea typeface="+mn-ea"/>
          <a:cs typeface="+mn-cs"/>
        </a:defRPr>
      </a:lvl7pPr>
      <a:lvl8pPr marL="2661078" indent="-177405" algn="l" defTabSz="709621" rtl="0" eaLnBrk="1" latinLnBrk="0" hangingPunct="1">
        <a:spcBef>
          <a:spcPct val="20000"/>
        </a:spcBef>
        <a:buFont typeface="Arial" pitchFamily="34" charset="0"/>
        <a:buChar char="•"/>
        <a:defRPr sz="1546" kern="1200">
          <a:solidFill>
            <a:schemeClr val="tx1"/>
          </a:solidFill>
          <a:latin typeface="+mn-lt"/>
          <a:ea typeface="+mn-ea"/>
          <a:cs typeface="+mn-cs"/>
        </a:defRPr>
      </a:lvl8pPr>
      <a:lvl9pPr marL="3015889" indent="-177405" algn="l" defTabSz="709621" rtl="0" eaLnBrk="1" latinLnBrk="0" hangingPunct="1">
        <a:spcBef>
          <a:spcPct val="20000"/>
        </a:spcBef>
        <a:buFont typeface="Arial" pitchFamily="34" charset="0"/>
        <a:buChar char="•"/>
        <a:defRPr sz="15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1pPr>
      <a:lvl2pPr marL="354811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2pPr>
      <a:lvl3pPr marL="709621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3pPr>
      <a:lvl4pPr marL="1064431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4pPr>
      <a:lvl5pPr marL="1419242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5pPr>
      <a:lvl6pPr marL="1774053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6pPr>
      <a:lvl7pPr marL="2128863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7pPr>
      <a:lvl8pPr marL="2483673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8pPr>
      <a:lvl9pPr marL="2838484" algn="l" defTabSz="709621" rtl="0" eaLnBrk="1" latinLnBrk="0" hangingPunct="1">
        <a:defRPr sz="13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97062" y="1651515"/>
            <a:ext cx="3914118" cy="848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4" b="1" dirty="0">
                <a:latin typeface="+mj-lt"/>
              </a:rPr>
              <a:t>Securely implementing and managing neighborhood solar with storage and peer to peer </a:t>
            </a:r>
            <a:r>
              <a:rPr lang="en-US" sz="1104" b="1" dirty="0" err="1">
                <a:latin typeface="+mj-lt"/>
              </a:rPr>
              <a:t>transactive</a:t>
            </a:r>
            <a:r>
              <a:rPr lang="en-US" sz="1104" b="1" dirty="0">
                <a:latin typeface="+mj-lt"/>
              </a:rPr>
              <a:t> energy</a:t>
            </a:r>
          </a:p>
          <a:p>
            <a:pPr algn="ctr"/>
            <a:endParaRPr lang="en-US" sz="1104" b="1" dirty="0">
              <a:latin typeface="+mj-lt"/>
            </a:endParaRPr>
          </a:p>
          <a:p>
            <a:pPr algn="ctr"/>
            <a:r>
              <a:rPr lang="en-US" sz="800" dirty="0">
                <a:latin typeface="+mj-lt"/>
              </a:rPr>
              <a:t>Steven KNUDSEN[1], </a:t>
            </a:r>
            <a:r>
              <a:rPr lang="en-US" sz="800" dirty="0" err="1">
                <a:latin typeface="+mj-lt"/>
              </a:rPr>
              <a:t>Subir</a:t>
            </a:r>
            <a:r>
              <a:rPr lang="en-US" sz="800" dirty="0">
                <a:latin typeface="+mj-lt"/>
              </a:rPr>
              <a:t> MAJUMDER[2], Anurag K. SRIVASTAVA[2]</a:t>
            </a:r>
          </a:p>
          <a:p>
            <a:pPr algn="ctr"/>
            <a:r>
              <a:rPr lang="en-US" sz="800" dirty="0">
                <a:latin typeface="+mj-lt"/>
              </a:rPr>
              <a:t>[1] </a:t>
            </a:r>
            <a:r>
              <a:rPr lang="en-US" sz="800" dirty="0" err="1">
                <a:latin typeface="+mj-lt"/>
              </a:rPr>
              <a:t>KeyLogic</a:t>
            </a:r>
            <a:r>
              <a:rPr lang="en-US" sz="800" dirty="0">
                <a:latin typeface="+mj-lt"/>
              </a:rPr>
              <a:t> Systems, Inc., [2] West Virginia University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57617" y="2607334"/>
            <a:ext cx="2268899" cy="2034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Motivation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Reduce California ‘duck curve’ implications using neighborhood energy storage resources. See Fig. 1, to the right (Source: https://www.energy.gov/eere/articles/confronting-duck-curve-how-address-over-generation-solar-energy)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Control algorithm is needed for “peer to peer” on grid edge, with minimal control from the utility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GB" sz="680" dirty="0"/>
              <a:t>Cost analysis also need to be performed for best possible strategies for storage integration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Need to consider different types of energy storage resources include battery electric storage systems (BESS) with lithium or vanadium redox chemistries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GB" sz="680" dirty="0"/>
              <a:t>Customer interactions are secured based on a “zero-trust approach”</a:t>
            </a:r>
            <a:endParaRPr lang="en-US" sz="680" dirty="0">
              <a:sym typeface="Wingdings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33592" y="5999249"/>
            <a:ext cx="4026972" cy="86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 err="1"/>
              <a:t>Method</a:t>
            </a:r>
            <a:r>
              <a:rPr lang="de-DE" sz="1019" b="1" dirty="0"/>
              <a:t>/ Approach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</a:pPr>
            <a:r>
              <a:rPr lang="en-US" sz="680" dirty="0">
                <a:sym typeface="Wingdings" pitchFamily="2" charset="2"/>
              </a:rPr>
              <a:t>Transactive energy concept where prosumers control generation and storage near the grid edge. 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</a:pPr>
            <a:r>
              <a:rPr lang="en-US" sz="680" dirty="0">
                <a:sym typeface="Wingdings" pitchFamily="2" charset="2"/>
              </a:rPr>
              <a:t>We utilize a peer-to-peer (P2P) transactive approach for the information sharing and optimization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</a:pPr>
            <a:r>
              <a:rPr lang="en-US" sz="680" dirty="0">
                <a:sym typeface="Wingdings" pitchFamily="2" charset="2"/>
              </a:rPr>
              <a:t>The technical target of our research is a conceptual design of a DC-coupled solar + battery energy storage system (BESS) with P2P control </a:t>
            </a:r>
            <a:endParaRPr lang="en-US" sz="849" dirty="0">
              <a:sym typeface="Wingdings" pitchFamily="2" charset="2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2526517" y="4372263"/>
            <a:ext cx="2189460" cy="160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Case Study: </a:t>
            </a:r>
            <a:r>
              <a:rPr lang="de-DE" sz="1019" b="1" dirty="0" err="1"/>
              <a:t>Cost</a:t>
            </a:r>
            <a:r>
              <a:rPr lang="de-DE" sz="1019" b="1" dirty="0"/>
              <a:t> and payback data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We examine three strategies as case studies to facilitate the policymakers making the recommendation : </a:t>
            </a:r>
          </a:p>
          <a:p>
            <a:pPr marL="693435" lvl="1" indent="-285750">
              <a:spcBef>
                <a:spcPct val="50000"/>
              </a:spcBef>
              <a:buFont typeface="+mj-lt"/>
              <a:buAutoNum type="romanLcPeriod"/>
              <a:defRPr/>
            </a:pPr>
            <a:r>
              <a:rPr lang="en-US" sz="680" dirty="0"/>
              <a:t>single home with solar power</a:t>
            </a:r>
          </a:p>
          <a:p>
            <a:pPr marL="693435" lvl="1" indent="-285750">
              <a:spcBef>
                <a:spcPct val="50000"/>
              </a:spcBef>
              <a:buFont typeface="+mj-lt"/>
              <a:buAutoNum type="romanLcPeriod"/>
              <a:defRPr/>
            </a:pPr>
            <a:r>
              <a:rPr lang="en-US" sz="680" dirty="0"/>
              <a:t>single home with Solar power and BESS</a:t>
            </a:r>
          </a:p>
          <a:p>
            <a:pPr marL="693435" lvl="1" indent="-285750">
              <a:spcBef>
                <a:spcPct val="50000"/>
              </a:spcBef>
              <a:buFont typeface="+mj-lt"/>
              <a:buAutoNum type="romanLcPeriod"/>
              <a:defRPr/>
            </a:pPr>
            <a:r>
              <a:rPr lang="en-US" sz="680" dirty="0"/>
              <a:t>two or more homes with solar power and community energy storage.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Table 1 shows case studies with cost-benefit analysis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en-US" sz="680" dirty="0"/>
          </a:p>
        </p:txBody>
      </p:sp>
      <p:sp>
        <p:nvSpPr>
          <p:cNvPr id="26" name="Textfeld 25"/>
          <p:cNvSpPr txBox="1"/>
          <p:nvPr/>
        </p:nvSpPr>
        <p:spPr>
          <a:xfrm>
            <a:off x="416986" y="7020272"/>
            <a:ext cx="4043578" cy="134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19" b="1" dirty="0"/>
              <a:t>Discussion/Conclusion</a:t>
            </a:r>
          </a:p>
          <a:p>
            <a:pPr marL="171450" indent="-171450">
              <a:spcBef>
                <a:spcPts val="510"/>
              </a:spcBef>
              <a:buFont typeface="Arial" panose="020B0604020202020204" pitchFamily="34" charset="0"/>
              <a:buChar char="•"/>
              <a:defRPr/>
            </a:pPr>
            <a:r>
              <a:rPr lang="fr-FR" sz="680" dirty="0"/>
              <a:t>Community storage </a:t>
            </a:r>
            <a:r>
              <a:rPr lang="fr-FR" sz="680" dirty="0" err="1"/>
              <a:t>would</a:t>
            </a:r>
            <a:r>
              <a:rPr lang="fr-FR" sz="680" dirty="0"/>
              <a:t> </a:t>
            </a:r>
            <a:r>
              <a:rPr lang="fr-FR" sz="680" dirty="0" err="1"/>
              <a:t>work</a:t>
            </a:r>
            <a:r>
              <a:rPr lang="fr-FR" sz="680" dirty="0"/>
              <a:t> </a:t>
            </a:r>
            <a:r>
              <a:rPr lang="fr-FR" sz="680" dirty="0" err="1"/>
              <a:t>particularly</a:t>
            </a:r>
            <a:r>
              <a:rPr lang="fr-FR" sz="680" dirty="0"/>
              <a:t> </a:t>
            </a:r>
            <a:r>
              <a:rPr lang="fr-FR" sz="680" dirty="0" err="1"/>
              <a:t>well</a:t>
            </a:r>
            <a:r>
              <a:rPr lang="fr-FR" sz="680" dirty="0"/>
              <a:t> in </a:t>
            </a:r>
            <a:r>
              <a:rPr lang="fr-FR" sz="680" dirty="0" err="1"/>
              <a:t>sunny</a:t>
            </a:r>
            <a:r>
              <a:rPr lang="fr-FR" sz="680" dirty="0"/>
              <a:t> locations </a:t>
            </a:r>
            <a:r>
              <a:rPr lang="fr-FR" sz="680" dirty="0" err="1"/>
              <a:t>such</a:t>
            </a:r>
            <a:r>
              <a:rPr lang="fr-FR" sz="680" dirty="0"/>
              <a:t> as California, Colorado, or Arizona</a:t>
            </a:r>
          </a:p>
          <a:p>
            <a:pPr marL="171450" indent="-171450">
              <a:spcBef>
                <a:spcPts val="510"/>
              </a:spcBef>
              <a:buFont typeface="Arial" panose="020B0604020202020204" pitchFamily="34" charset="0"/>
              <a:buChar char="•"/>
              <a:defRPr/>
            </a:pPr>
            <a:r>
              <a:rPr lang="fr-FR" sz="680" dirty="0"/>
              <a:t>A more extensive storage system </a:t>
            </a:r>
            <a:r>
              <a:rPr lang="fr-FR" sz="680" dirty="0" err="1"/>
              <a:t>provides</a:t>
            </a:r>
            <a:r>
              <a:rPr lang="fr-FR" sz="680" dirty="0"/>
              <a:t> voltage/</a:t>
            </a:r>
            <a:r>
              <a:rPr lang="fr-FR" sz="680" dirty="0" err="1"/>
              <a:t>frequency</a:t>
            </a:r>
            <a:r>
              <a:rPr lang="fr-FR" sz="680" dirty="0"/>
              <a:t> </a:t>
            </a:r>
            <a:r>
              <a:rPr lang="fr-FR" sz="680" dirty="0" err="1"/>
              <a:t>regulation</a:t>
            </a:r>
            <a:r>
              <a:rPr lang="fr-FR" sz="680" dirty="0"/>
              <a:t> service for the </a:t>
            </a:r>
            <a:r>
              <a:rPr lang="fr-FR" sz="680" dirty="0" err="1"/>
              <a:t>neighborhood</a:t>
            </a:r>
            <a:r>
              <a:rPr lang="fr-FR" sz="680" dirty="0"/>
              <a:t> and </a:t>
            </a:r>
            <a:r>
              <a:rPr lang="fr-FR" sz="680" dirty="0" err="1"/>
              <a:t>may</a:t>
            </a:r>
            <a:r>
              <a:rPr lang="fr-FR" sz="680" dirty="0"/>
              <a:t> </a:t>
            </a:r>
            <a:r>
              <a:rPr lang="fr-FR" sz="680" dirty="0" err="1"/>
              <a:t>receive</a:t>
            </a:r>
            <a:r>
              <a:rPr lang="fr-FR" sz="680" dirty="0"/>
              <a:t> </a:t>
            </a:r>
            <a:r>
              <a:rPr lang="fr-FR" sz="680" dirty="0" err="1"/>
              <a:t>payments</a:t>
            </a:r>
            <a:r>
              <a:rPr lang="fr-FR" sz="680" dirty="0"/>
              <a:t> </a:t>
            </a:r>
            <a:r>
              <a:rPr lang="fr-FR" sz="680" dirty="0" err="1"/>
              <a:t>from</a:t>
            </a:r>
            <a:r>
              <a:rPr lang="fr-FR" sz="680" dirty="0"/>
              <a:t> the utility or </a:t>
            </a:r>
            <a:r>
              <a:rPr lang="fr-FR" sz="680" dirty="0" err="1"/>
              <a:t>market</a:t>
            </a:r>
            <a:r>
              <a:rPr lang="fr-FR" sz="680" dirty="0"/>
              <a:t> for </a:t>
            </a:r>
            <a:r>
              <a:rPr lang="fr-FR" sz="680" dirty="0" err="1"/>
              <a:t>this</a:t>
            </a:r>
            <a:r>
              <a:rPr lang="fr-FR" sz="680" dirty="0"/>
              <a:t> service</a:t>
            </a:r>
            <a:endParaRPr lang="en-US" sz="680" dirty="0"/>
          </a:p>
          <a:p>
            <a:pPr marL="171450" indent="-171450">
              <a:spcBef>
                <a:spcPts val="510"/>
              </a:spcBef>
              <a:buFont typeface="Arial" panose="020B0604020202020204" pitchFamily="34" charset="0"/>
              <a:buChar char="•"/>
              <a:defRPr/>
            </a:pPr>
            <a:r>
              <a:rPr lang="en-US" sz="680" dirty="0"/>
              <a:t>A P2P transactive energy architecture, where the neighboring customers exchange resources via a DC-coupled network while still being connected to the AC grid, has been proposed in this work</a:t>
            </a:r>
          </a:p>
          <a:p>
            <a:pPr marL="171450" indent="-171450">
              <a:spcBef>
                <a:spcPts val="510"/>
              </a:spcBef>
              <a:buFont typeface="Arial" panose="020B0604020202020204" pitchFamily="34" charset="0"/>
              <a:buChar char="•"/>
              <a:defRPr/>
            </a:pPr>
            <a:r>
              <a:rPr lang="en-US" sz="680" dirty="0"/>
              <a:t>The need for DC coupling arises due to increased penetration of behind-the-meter solar PV, substantial presence of DC loads within the customer premises, and AC/DC conversion efficiency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93837" y="808416"/>
            <a:ext cx="4133547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2"/>
              </a:spcBef>
            </a:pPr>
            <a:r>
              <a:rPr lang="de-DE" sz="1359" dirty="0">
                <a:solidFill>
                  <a:srgbClr val="DE6336"/>
                </a:solidFill>
                <a:latin typeface="+mj-lt"/>
              </a:rPr>
              <a:t>Study Committee D2</a:t>
            </a:r>
          </a:p>
          <a:p>
            <a:pPr algn="ctr">
              <a:spcBef>
                <a:spcPts val="102"/>
              </a:spcBef>
              <a:defRPr/>
            </a:pPr>
            <a:r>
              <a:rPr lang="de-DE" sz="849" dirty="0">
                <a:solidFill>
                  <a:srgbClr val="DE6336"/>
                </a:solidFill>
              </a:rPr>
              <a:t>D2 INFORMATION SYSTEMS AND TELECOMUNICATION</a:t>
            </a:r>
          </a:p>
          <a:p>
            <a:pPr algn="ctr">
              <a:spcBef>
                <a:spcPts val="102"/>
              </a:spcBef>
              <a:defRPr/>
            </a:pPr>
            <a:r>
              <a:rPr lang="de-DE" sz="849" dirty="0">
                <a:solidFill>
                  <a:srgbClr val="DE6336"/>
                </a:solidFill>
              </a:rPr>
              <a:t>Topics: PS2 - Cybersecurity Techniques, Technologies and Applications for Securing Critical Utility Assets</a:t>
            </a:r>
          </a:p>
        </p:txBody>
      </p:sp>
      <p:sp>
        <p:nvSpPr>
          <p:cNvPr id="14" name="Textfeld 10"/>
          <p:cNvSpPr txBox="1">
            <a:spLocks noChangeArrowheads="1"/>
          </p:cNvSpPr>
          <p:nvPr/>
        </p:nvSpPr>
        <p:spPr bwMode="auto">
          <a:xfrm>
            <a:off x="1635646" y="1459263"/>
            <a:ext cx="225678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102"/>
              </a:spcBef>
            </a:pPr>
            <a:r>
              <a:rPr lang="de-DE" sz="1050" dirty="0">
                <a:solidFill>
                  <a:srgbClr val="DE6336"/>
                </a:solidFill>
              </a:rPr>
              <a:t>Paper ID: 10414</a:t>
            </a:r>
            <a:endParaRPr lang="en-US" sz="1019" dirty="0">
              <a:solidFill>
                <a:srgbClr val="DE6336"/>
              </a:solidFill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97" y="1448671"/>
            <a:ext cx="1014220" cy="202844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987320"/>
              </p:ext>
            </p:extLst>
          </p:nvPr>
        </p:nvGraphicFramePr>
        <p:xfrm>
          <a:off x="483518" y="4716016"/>
          <a:ext cx="3848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933628" imgH="2139663" progId="Word.Document.12">
                  <p:embed/>
                </p:oleObj>
              </mc:Choice>
              <mc:Fallback>
                <p:oleObj name="Document" r:id="rId3" imgW="6933628" imgH="21396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518" y="4716016"/>
                        <a:ext cx="384810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078" y="2805848"/>
            <a:ext cx="2027584" cy="1320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EFFCA9-60F9-F051-B14A-BB9EDF6E9C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7" y="1306150"/>
            <a:ext cx="339501" cy="3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6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4691" y="2120685"/>
            <a:ext cx="3914118" cy="43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4" b="1" dirty="0"/>
              <a:t>Securely implementing and managing neighborhood solar with storage and peer to peer transactive energy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9502" y="2772071"/>
            <a:ext cx="1666514" cy="154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Transactive Energy for promoting renewable energy integration</a:t>
            </a:r>
          </a:p>
          <a:p>
            <a:endParaRPr lang="en-US" sz="8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/>
              <a:t>Transactive energy takes markets and negotiation to the grid edge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/>
              <a:t>Consumers are now prosumers, managing their EVs, microgrids, virtual power plants (VPPs), or other assets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40196" y="4116313"/>
            <a:ext cx="449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/>
              <a:t>Residential customers, with excess resources and storage devices or share and manage storage devices at the community level among each other in an economical fashion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/>
              <a:t>Multiple neighboring customers would like to interconnect their DC system due to the enormous efficiency advantages of DC-coupled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i="1" dirty="0"/>
              <a:t>The grid edge can be reasonably secured due to its remoteness and relatively small scale</a:t>
            </a:r>
          </a:p>
        </p:txBody>
      </p:sp>
      <p:sp>
        <p:nvSpPr>
          <p:cNvPr id="17" name="Textfeld 10"/>
          <p:cNvSpPr txBox="1">
            <a:spLocks noChangeArrowheads="1"/>
          </p:cNvSpPr>
          <p:nvPr/>
        </p:nvSpPr>
        <p:spPr bwMode="auto">
          <a:xfrm>
            <a:off x="1609532" y="1567554"/>
            <a:ext cx="22399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102"/>
              </a:spcBef>
            </a:pPr>
            <a:r>
              <a:rPr lang="de-DE" sz="1000" dirty="0">
                <a:solidFill>
                  <a:srgbClr val="DE6336"/>
                </a:solidFill>
              </a:rPr>
              <a:t>Paper ID: 10414</a:t>
            </a:r>
            <a:endParaRPr lang="en-US" sz="1000" dirty="0">
              <a:solidFill>
                <a:srgbClr val="DE6336"/>
              </a:solidFill>
              <a:latin typeface="Calibri" pitchFamily="34" charset="0"/>
            </a:endParaRPr>
          </a:p>
        </p:txBody>
      </p:sp>
      <p:sp>
        <p:nvSpPr>
          <p:cNvPr id="14" name="Textfeld 10"/>
          <p:cNvSpPr txBox="1"/>
          <p:nvPr/>
        </p:nvSpPr>
        <p:spPr>
          <a:xfrm>
            <a:off x="793837" y="808416"/>
            <a:ext cx="4133547" cy="71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2"/>
              </a:spcBef>
            </a:pPr>
            <a:r>
              <a:rPr lang="de-DE" sz="1359" dirty="0">
                <a:solidFill>
                  <a:srgbClr val="DE6336"/>
                </a:solidFill>
                <a:latin typeface="+mj-lt"/>
              </a:rPr>
              <a:t>Study Committee D2</a:t>
            </a:r>
          </a:p>
          <a:p>
            <a:pPr algn="ctr">
              <a:spcBef>
                <a:spcPts val="102"/>
              </a:spcBef>
              <a:defRPr/>
            </a:pPr>
            <a:r>
              <a:rPr lang="de-DE" sz="849" dirty="0">
                <a:solidFill>
                  <a:srgbClr val="DE6336"/>
                </a:solidFill>
              </a:rPr>
              <a:t>D2 INFORMATION SYSTEMS AND TELECOMUNICATION</a:t>
            </a:r>
          </a:p>
          <a:p>
            <a:pPr algn="ctr">
              <a:spcBef>
                <a:spcPts val="102"/>
              </a:spcBef>
              <a:defRPr/>
            </a:pPr>
            <a:r>
              <a:rPr lang="de-DE" sz="849" dirty="0">
                <a:solidFill>
                  <a:srgbClr val="DE6336"/>
                </a:solidFill>
              </a:rPr>
              <a:t>Topics: PS2 - Cybersecurity Techniques, Technologies and Applications for Securing Critical Utility Assets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770" y="1456815"/>
            <a:ext cx="1014220" cy="20284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27" y="2818733"/>
            <a:ext cx="2960429" cy="1454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727B6B-7B3C-8178-C663-7047B20B7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11" y="5220072"/>
            <a:ext cx="3962743" cy="1085182"/>
          </a:xfrm>
          <a:prstGeom prst="rect">
            <a:avLst/>
          </a:prstGeom>
        </p:spPr>
      </p:pic>
      <p:sp>
        <p:nvSpPr>
          <p:cNvPr id="7" name="Textfeld 18">
            <a:extLst>
              <a:ext uri="{FF2B5EF4-FFF2-40B4-BE49-F238E27FC236}">
                <a16:creationId xmlns:a16="http://schemas.microsoft.com/office/drawing/2014/main" id="{32C33026-0DA7-D71A-C3FE-BF869C7505D4}"/>
              </a:ext>
            </a:extLst>
          </p:cNvPr>
          <p:cNvSpPr txBox="1"/>
          <p:nvPr/>
        </p:nvSpPr>
        <p:spPr>
          <a:xfrm>
            <a:off x="2571750" y="6432321"/>
            <a:ext cx="2189460" cy="77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Extended Applicability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Multiple scenarios, such as outages due to storms or cyber-attacks, with stochastic values for network connectivity, could be addressed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endParaRPr lang="en-US" sz="680" dirty="0"/>
          </a:p>
        </p:txBody>
      </p:sp>
      <p:sp>
        <p:nvSpPr>
          <p:cNvPr id="8" name="Textfeld 4">
            <a:extLst>
              <a:ext uri="{FF2B5EF4-FFF2-40B4-BE49-F238E27FC236}">
                <a16:creationId xmlns:a16="http://schemas.microsoft.com/office/drawing/2014/main" id="{579A68C8-62E8-9FF8-97CC-7AD9069D1664}"/>
              </a:ext>
            </a:extLst>
          </p:cNvPr>
          <p:cNvSpPr txBox="1"/>
          <p:nvPr/>
        </p:nvSpPr>
        <p:spPr>
          <a:xfrm>
            <a:off x="273621" y="6432321"/>
            <a:ext cx="2189460" cy="234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Optimization approaches</a:t>
            </a:r>
            <a:endParaRPr lang="en-US" sz="680" dirty="0">
              <a:sym typeface="Wingdings" pitchFamily="2" charset="2"/>
            </a:endParaRP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The grid-level problem interacts with the house-level problem through the local variables (primal and dual variables of the optimization problem) 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Each of the houses comprises specific devices that require the provision of discrete set-points, while some of the devices would require continuous decision variables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House level loads could be completely isolated, if necessary. Therefore, house-level problems can be of mixed-integer problem formulation.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The homeowners (via their edge devices) should decide whether it’s acceptable for them to transfer energy over the P2P DC system or to/from the grid</a:t>
            </a:r>
          </a:p>
          <a:p>
            <a:pPr marL="116525" indent="-116525">
              <a:spcBef>
                <a:spcPts val="510"/>
              </a:spcBef>
              <a:buFont typeface="Arial" pitchFamily="34" charset="0"/>
              <a:buChar char="•"/>
              <a:defRPr/>
            </a:pPr>
            <a:r>
              <a:rPr lang="en-US" sz="680" dirty="0">
                <a:sym typeface="Wingdings" pitchFamily="2" charset="2"/>
              </a:rPr>
              <a:t>Simulation (for CBA) written in C++ programming language showed how energy storage can divert energy from solar panels for later dispatch in the evening</a:t>
            </a:r>
          </a:p>
        </p:txBody>
      </p:sp>
      <p:sp>
        <p:nvSpPr>
          <p:cNvPr id="9" name="Textfeld 18">
            <a:extLst>
              <a:ext uri="{FF2B5EF4-FFF2-40B4-BE49-F238E27FC236}">
                <a16:creationId xmlns:a16="http://schemas.microsoft.com/office/drawing/2014/main" id="{D395AEC0-5846-1C84-F67D-679AB4D0EEBA}"/>
              </a:ext>
            </a:extLst>
          </p:cNvPr>
          <p:cNvSpPr txBox="1"/>
          <p:nvPr/>
        </p:nvSpPr>
        <p:spPr>
          <a:xfrm>
            <a:off x="2571750" y="7092280"/>
            <a:ext cx="2189460" cy="1661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19" b="1" dirty="0"/>
              <a:t>References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“Confronting the Duck Curve: How to Address Over-Generation of Solar Energy, https://www.energy.gov/eere/articles/confronting-duck-curve-how-address-over-generation-solar-energy, Oct. 12, 2017.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N. </a:t>
            </a:r>
            <a:r>
              <a:rPr lang="en-US" sz="680" dirty="0" err="1"/>
              <a:t>Atamturk</a:t>
            </a:r>
            <a:r>
              <a:rPr lang="en-US" sz="680" dirty="0"/>
              <a:t>, “Transactive Energy: A Surreal Vision or a Necessary and Feasible Solution to Grid Problems?” California Public Utilities Commission, Tech. Rep., 2014 </a:t>
            </a:r>
          </a:p>
          <a:p>
            <a:pPr marL="116525" indent="-116525"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n-US" sz="680" dirty="0"/>
              <a:t>Knudsen, Steven, Code repository for Solar-BESS P2P simulation, https://github.com/BarkFace/DuckCurve, initiated 1/9/2022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D53E03-9316-4DC1-0C8A-8A2811517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46" y="1309690"/>
            <a:ext cx="339501" cy="3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73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777</Words>
  <Application>Microsoft Office PowerPoint</Application>
  <PresentationFormat>On-screen Show (16:9)</PresentationFormat>
  <Paragraphs>55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Larissa</vt:lpstr>
      <vt:lpstr>Document</vt:lpstr>
      <vt:lpstr>PowerPoint Presentation</vt:lpstr>
      <vt:lpstr>PowerPoint Presentation</vt:lpstr>
    </vt:vector>
  </TitlesOfParts>
  <Company>TUM HSA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Seiler Johannes</dc:creator>
  <cp:lastModifiedBy>Subir Majumder</cp:lastModifiedBy>
  <cp:revision>67</cp:revision>
  <cp:lastPrinted>2012-02-13T11:44:21Z</cp:lastPrinted>
  <dcterms:created xsi:type="dcterms:W3CDTF">2012-01-27T19:43:58Z</dcterms:created>
  <dcterms:modified xsi:type="dcterms:W3CDTF">2023-07-04T23:26:46Z</dcterms:modified>
</cp:coreProperties>
</file>