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96" r:id="rId15"/>
    <p:sldId id="274" r:id="rId16"/>
    <p:sldId id="294" r:id="rId17"/>
    <p:sldId id="277" r:id="rId18"/>
    <p:sldId id="295" r:id="rId19"/>
    <p:sldId id="281" r:id="rId20"/>
    <p:sldId id="297" r:id="rId21"/>
    <p:sldId id="283" r:id="rId22"/>
    <p:sldId id="284" r:id="rId23"/>
    <p:sldId id="287" r:id="rId24"/>
    <p:sldId id="290" r:id="rId25"/>
    <p:sldId id="29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04A2D5-E20D-45A7-9D8B-32A405ACB5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146B2-5A8B-4673-8F44-5202740E6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9DCC8C0-FE3E-4FFC-9B1C-1C29718A7BBE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E69C1-D27E-49F1-A85B-F5FD81B03F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CCC47-2913-41C2-B2BD-3AEC298610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08FAEE2-A01E-4B91-8BAB-982602CA445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C6882-2AF1-429B-954D-4DD1D8D2E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26F81-9DD8-4EE0-B0C1-041950940B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7953FC4-EE4B-4721-8C0C-97A42A235C93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A07E428-C821-4D11-A6D1-14C242C590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31B224-4F13-460C-B5AD-2FD23037B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776CE-CF17-461A-981E-05DDBC489F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03F01-279C-4D08-A571-AD1D5A2C8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E1CF8AE-EAC3-40AA-9567-974C59D052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225242-17B7-4889-8806-C9A1370F5A5B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3584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787DCF-4D73-4855-9103-F0A93C44E1E1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3994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581078-63E4-4254-BB4B-056F37F7EC5F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Fig. WTG_vary, profitmap</a:t>
            </a:r>
          </a:p>
        </p:txBody>
      </p:sp>
      <p:sp>
        <p:nvSpPr>
          <p:cNvPr id="4198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FBFCFF-5115-4434-932E-B9C09537B942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4506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807D24-C31D-4306-ADAE-9CC5F57BFF7F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4710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C549D6-CB36-40E6-AF9C-D5D23D075B3E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Fig. Proof02, PadeHigher, Zeta_to_Alpha</a:t>
            </a:r>
          </a:p>
        </p:txBody>
      </p:sp>
      <p:sp>
        <p:nvSpPr>
          <p:cNvPr id="4915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F95EA0-1A92-42AB-A313-CB139013EB88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5120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01D066-C13C-41BC-B399-434B79844DFF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Fig. Reserve_Loss_Surf, Fast_Cost</a:t>
            </a:r>
          </a:p>
        </p:txBody>
      </p:sp>
      <p:sp>
        <p:nvSpPr>
          <p:cNvPr id="5325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74254C-ADBC-46F2-A020-DF3527D5A312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5632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D9AE2A-DABE-4255-92A1-E12DC19577C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5837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D25A6B-89E4-471F-89D9-AA42B7455A67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1843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CB3917-C0D4-4F73-A71F-4A2DA137D266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Fig. Cluster_DVR_B</a:t>
            </a:r>
          </a:p>
        </p:txBody>
      </p:sp>
      <p:sp>
        <p:nvSpPr>
          <p:cNvPr id="624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537CF0-B8BE-4604-BFDE-7C6C5ABBE77B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451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2CA850-71D8-486A-BC8E-903E83D51809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ECA0A7-A36E-40D1-ADE1-DA2B5237AB3A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048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3BCAED-1CEB-4EE7-B00F-01B1F817049C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355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4842D4-F056-4856-A293-D82DB631FCA7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560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F7414F-45A5-4033-A5C9-4A299B66EB90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Fig. DFTIDFT</a:t>
            </a:r>
          </a:p>
        </p:txBody>
      </p:sp>
      <p:sp>
        <p:nvSpPr>
          <p:cNvPr id="2765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93B753-F2B9-46D5-975D-E39E623DA030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Fig. BSDSizing2</a:t>
            </a:r>
          </a:p>
        </p:txBody>
      </p:sp>
      <p:sp>
        <p:nvSpPr>
          <p:cNvPr id="2970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0642A2-A2DA-4C8E-A24F-E4B71A57ADDD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Fig. CostArbit</a:t>
            </a:r>
          </a:p>
        </p:txBody>
      </p:sp>
      <p:sp>
        <p:nvSpPr>
          <p:cNvPr id="3174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37BC75-82D1-420A-B3AE-527A461A0DF5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3379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84766B-2D9F-4340-8ED7-364B6AB09EDF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8049B-3517-4AB9-ABA6-2597BC2A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05000" y="6477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2E8F421F-76CB-4D69-A50A-0406E2898FD7}" type="datetime1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8A1A-3B1E-48B9-9AE3-2407A8D0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4770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54C6-646C-404A-A5ED-68CFCA13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82FDD3A2-4893-4664-8BEC-4BA3CEF94E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37B45-F860-4B4B-845E-62F132F2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337549F8-29DC-47EA-A653-F5C0444780DC}" type="datetime1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CBC5-E588-4B7F-B021-8EBB93E6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9A99-BD01-4A4B-9E42-5E659D7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17C5D-F9A9-4FE0-9808-077E782214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5DD7-4E80-4B6E-824A-2F73CE3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83F2D5A8-F6E9-412D-9E8E-63D0DA60AA4D}" type="datetime1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0EB6-FC78-46E1-BEA8-BE1D2A17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808B-8A37-4A33-B8AD-C226635C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45DD4-3D2C-419E-A3E6-0024F709A0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172D0-AB86-4EC2-8329-BC360101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EB912B1-56D5-4C11-8F3D-931C2BC9B861}" type="datetime1">
              <a:rPr lang="en-US"/>
              <a:pPr>
                <a:defRPr/>
              </a:pPr>
              <a:t>7/29/2019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D085C-8E2C-4173-A995-D6885B3B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4E3B-32FC-4238-93FE-FD5FB717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DB8A0-1D52-4C36-98A5-B99FFAF0D3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86B4-3B81-43DA-8243-7CF84CE4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C28DA27-6A32-475F-92DD-F6147B10C3BB}" type="datetime1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6C02-9834-4B69-99AC-40D57D84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02F4-29E6-4252-9AFA-D8B65998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AA3FC-6022-4D8C-9C42-A92EC5E27D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EE4AA7-8D62-4B3A-8561-06992787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767A4F3E-4170-4824-BD2A-292A6D703137}" type="datetime1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9C62A2-2B1C-46B0-B6EA-14628D86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4B9FAB-1ADB-4387-A145-295BC9AC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1ABEC-06DA-4857-B521-922EAF76AF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DA41BE8-50DB-459E-8FAC-6F7BD7D7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5BFA58B2-AD9E-406B-B3E1-6F42A01802BA}" type="datetime1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AF27D0-9085-47C9-9C3B-16E38D9F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C848029-1FF5-40DC-A95C-DB14552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A0031-74F8-4ED0-8F27-AD07F1EBD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7C59FC3-23F2-4C9F-8BC7-555C177C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9707D1F1-D8E9-463A-945F-E871648195D6}" type="datetime1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9A7578-B8A6-4C74-80A9-945DB671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88C5D9-822D-4F20-A9B9-883B4419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D6C03-746F-4AA1-A7FA-74D89DD3B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2D4319A-725F-44FB-8F4D-7AF2572B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6A131BF1-159C-4C43-8588-5FB39ED10359}" type="datetime1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2BE840-BF42-4ABF-924D-83F70AFC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3AB7889-4D0D-40CE-93BB-CA0717FB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80BC7-34E1-4A8C-9316-630E646111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DD76BF0-7B83-45B4-8773-A6F67CEB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98C1E365-066D-4116-8D47-8E4A67AB15E2}" type="datetime1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47FE61-A52D-4DC8-B8D1-E5D067F7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235E54-6409-4700-92B0-57B56478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F9445-1983-46A8-A65F-9057157C7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44F62C-8629-48D6-B052-2F39A188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515AC7D1-F2EF-48A1-A08A-C453CF0DDF78}" type="datetime1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EA2822-6DD0-42A9-ABEF-4047D274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A060B-697C-42CB-8E20-1D57D8C5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AFE46-8BBD-4ED5-BC51-800CB6E930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EA51-8978-4D63-A1A7-6FC44773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6400" y="6477000"/>
            <a:ext cx="5715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AEA1-CAC4-4EA5-BB51-40CDA39A2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9E41F6A-CA25-4CC4-88A1-097C664E92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4.xml"/><Relationship Id="rId16" Type="http://schemas.openxmlformats.org/officeDocument/2006/relationships/image" Target="../media/image16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1.png"/><Relationship Id="rId5" Type="http://schemas.openxmlformats.org/officeDocument/2006/relationships/tags" Target="../tags/tag7.xml"/><Relationship Id="rId15" Type="http://schemas.openxmlformats.org/officeDocument/2006/relationships/image" Target="../media/image15.png"/><Relationship Id="rId10" Type="http://schemas.openxmlformats.org/officeDocument/2006/relationships/notesSlide" Target="../notesSlides/notesSlide14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3.xml"/><Relationship Id="rId7" Type="http://schemas.openxmlformats.org/officeDocument/2006/relationships/image" Target="../media/image2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3.e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Techno-Economic Analysis of Voltage Sag Mitigation with Renewable Energy Sources and Storage devices</a:t>
            </a:r>
          </a:p>
        </p:txBody>
      </p:sp>
      <p:sp>
        <p:nvSpPr>
          <p:cNvPr id="15363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S. V. Kulkarni</a:t>
            </a:r>
          </a:p>
          <a:p>
            <a:pPr eaLnBrk="1" hangingPunct="1"/>
            <a:r>
              <a:rPr lang="en-US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Indian Institute of Technology Bombay</a:t>
            </a:r>
          </a:p>
          <a:p>
            <a:pPr eaLnBrk="1" hangingPunct="1"/>
            <a:r>
              <a:rPr lang="en-I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svk@ee.iitb.ac.in</a:t>
            </a:r>
            <a:endParaRPr lang="en-US" altLang="en-US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550F5-0E6B-4BDF-8B4E-57E03C1B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2A29-7123-44CD-B5E1-45CC7DE7D001}" type="slidenum">
              <a:rPr lang="en-US"/>
              <a:pPr/>
              <a:t>1</a:t>
            </a:fld>
            <a:endParaRPr lang="en-US"/>
          </a:p>
        </p:txBody>
      </p:sp>
      <p:pic>
        <p:nvPicPr>
          <p:cNvPr id="1536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546100"/>
            <a:ext cx="957263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546100"/>
            <a:ext cx="12954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TextBox 4"/>
          <p:cNvSpPr txBox="1">
            <a:spLocks noChangeArrowheads="1"/>
          </p:cNvSpPr>
          <p:nvPr/>
        </p:nvSpPr>
        <p:spPr bwMode="auto">
          <a:xfrm>
            <a:off x="339725" y="977900"/>
            <a:ext cx="5472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Panel Session “Smart Grid Technology”: </a:t>
            </a:r>
            <a:r>
              <a:rPr lang="en-IN" altLang="en-US">
                <a:latin typeface="Times New Roman" pitchFamily="18" charset="0"/>
                <a:cs typeface="Times New Roman" pitchFamily="18" charset="0"/>
              </a:rPr>
              <a:t>19PESGM3460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1990-B6BD-434D-95CE-1EBCD039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C8C1-71E5-434E-90BF-12969FDE3C16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Tit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IN" alt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Benefit of 3</a:t>
            </a:r>
            <a:r>
              <a:rPr lang="el-GR" alt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IN" alt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Planning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CB501-03DF-4658-A2B0-A993A55B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reduction of the injection of variability into the grid with increasing statistical significance (standard deviation)</a:t>
            </a:r>
          </a:p>
          <a:p>
            <a:pPr lvl="1" algn="just"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415C0-6F86-4DA0-AA59-B531351FF2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78" y="1371600"/>
            <a:ext cx="6722932" cy="94878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63B8C-5397-4C10-8E90-D63424DD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78EE-93E4-4625-A000-3B51690B7270}" type="slidenum">
              <a:rPr lang="en-US"/>
              <a:pPr/>
              <a:t>11</a:t>
            </a:fld>
            <a:endParaRPr lang="en-US"/>
          </a:p>
        </p:txBody>
      </p:sp>
      <p:sp>
        <p:nvSpPr>
          <p:cNvPr id="34819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 1B: Sizing of Battery-Supercapacitor Storage Devices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CB501-03DF-4658-A2B0-A993A55B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life-cycle, lower power density limits the use of batteries, however, these deficiencies are complemented by supercapacitors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supercapacitors suffer from high self-discharge and high energy cost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an optimal cut-off frequency separating the low- and high-frequency components for minimum variability injection that leads to an optimal annualized cost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supercapacitors to mitigate the high frequency variability (frequent charging-discharging),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cut-off frequency is more than certain number, and the annualized cost of the supercapacitor is comparatively lower</a:t>
            </a:r>
          </a:p>
          <a:p>
            <a:pPr lvl="1" algn="just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C-rate of the batteries creates a bottleneck, increase their capacity</a:t>
            </a:r>
          </a:p>
          <a:p>
            <a:pPr algn="just">
              <a:buFont typeface="Wingdings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0A582-344D-4C0B-98CF-D963DB18288D}"/>
              </a:ext>
            </a:extLst>
          </p:cNvPr>
          <p:cNvSpPr txBox="1"/>
          <p:nvPr/>
        </p:nvSpPr>
        <p:spPr>
          <a:xfrm>
            <a:off x="457200" y="57105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 Majumder, S. A.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Khaparde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A. P.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Agalgaonkar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S. V. Kulkarni, S.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Perera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P.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Ciufo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“Hybrid storage system sizing for minimum daily variability injection,” in 2019 IEEE region ten symposium (TENSYMP), Kolkata, India, Jun. 2019.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77483D-FB2F-4CEF-8D52-4A2036A07AB7}"/>
              </a:ext>
            </a:extLst>
          </p:cNvPr>
          <p:cNvCxnSpPr>
            <a:cxnSpLocks/>
          </p:cNvCxnSpPr>
          <p:nvPr/>
        </p:nvCxnSpPr>
        <p:spPr>
          <a:xfrm>
            <a:off x="484094" y="5715000"/>
            <a:ext cx="835510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3D82A-25F8-4CAF-8E3F-B89885D5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8B63-727A-4427-BC25-79B8F847E2DE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 1C: Optimal Scheduling of a </a:t>
            </a:r>
            <a:r>
              <a:rPr lang="en-US" alt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Wind Power Producer (WPP)</a:t>
            </a:r>
            <a:endParaRPr lang="en-IN" alt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6" name="Content Placeholder 7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While DSOs as aggregators can provide the independent WPP visibility into the electricity market, their operational objectives are often conflicting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If DGs are non-collocated, performance of the distribution network, in terms of (</a:t>
            </a:r>
            <a:r>
              <a:rPr lang="en-US" alt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) network losses, (ii) voltage profile and (iii) overall energy efficiency, will improve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While improvement of network performance may not be an obligation for the WPPs, appropriate remuneration, or incentive to them is expected to improve the distribution network performance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Forecast-inaccuracy requires WPPs to procure reserve from self-owned units, which will directly affect their day-ahead energy schedule (not discussed in this presentation)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D517B-202F-490F-BB42-BE12EC78FB2A}"/>
              </a:ext>
            </a:extLst>
          </p:cNvPr>
          <p:cNvSpPr txBox="1"/>
          <p:nvPr/>
        </p:nvSpPr>
        <p:spPr>
          <a:xfrm>
            <a:off x="484094" y="55581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 Majumder and S. A.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Khaparde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“Revenue and ancillary benefit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maximisation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multiple non-collocated wind power producers considering uncertainties,” </a:t>
            </a:r>
            <a:r>
              <a:rPr lang="en-US" altLang="en-US" sz="12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IET Gen.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., vol. 10, no. 3, pp. 789-797, July 2016.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D018A2-ABA6-4B35-9183-FD8FB251C7E2}"/>
              </a:ext>
            </a:extLst>
          </p:cNvPr>
          <p:cNvCxnSpPr>
            <a:cxnSpLocks/>
          </p:cNvCxnSpPr>
          <p:nvPr/>
        </p:nvCxnSpPr>
        <p:spPr>
          <a:xfrm>
            <a:off x="484094" y="5558135"/>
            <a:ext cx="835510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805E7-E1FB-4678-8267-94BE54AC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0BB4-935A-4E70-989B-8CB638F04B5F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Locational</a:t>
            </a:r>
            <a:r>
              <a:rPr lang="en-IN" alt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Dependence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CB501-03DF-4658-A2B0-A993A55B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remuneration is shown to actively modify the schedule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also depends upon the location of the WPP in the network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heat-map shows that if the WTG and the BSD are placed relatively far away in the radial distribution network, the proposed strategy will generate maximum benefit</a:t>
            </a:r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143000"/>
            <a:ext cx="5399088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4C67-F930-4184-9DC0-C71753E4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52412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Mitigation of Global Effects of Temporary Faults</a:t>
            </a:r>
            <a:br>
              <a:rPr lang="en-IN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B7CDC-8322-499A-A3AC-A74650E7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9EB-29B9-46DE-8DAE-C0D76971888E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0D645-446F-43B0-8B77-5831D1F1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D302-F116-4BE9-A687-1C3D6419C8E3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Title 2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9600" cy="1143000"/>
          </a:xfrm>
        </p:spPr>
        <p:txBody>
          <a:bodyPr/>
          <a:lstStyle/>
          <a:p>
            <a:r>
              <a:rPr lang="en-IN" alt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</a:p>
        </p:txBody>
      </p:sp>
      <p:sp>
        <p:nvSpPr>
          <p:cNvPr id="44036" name="Content Placeholder 7"/>
          <p:cNvSpPr>
            <a:spLocks noGrp="1" noChangeArrowheads="1"/>
          </p:cNvSpPr>
          <p:nvPr>
            <p:ph idx="1"/>
          </p:nvPr>
        </p:nvSpPr>
        <p:spPr>
          <a:xfrm>
            <a:off x="455613" y="990600"/>
            <a:ext cx="8229600" cy="54864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Reduction in inertial reserve with increased penetration of inverter-interfaced generators (both for RE generators, and storage devices) will translate into a higher rate of change of frequency (</a:t>
            </a:r>
            <a:r>
              <a:rPr lang="en-US" altLang="en-US" sz="2200" dirty="0" err="1">
                <a:latin typeface="Times New Roman" pitchFamily="18" charset="0"/>
                <a:cs typeface="Times New Roman" pitchFamily="18" charset="0"/>
              </a:rPr>
              <a:t>RoCoF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The traditional allowable delay in the provision of the unrewarded primary frequency reserve will be a risk for grid security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 If an additional measuring and communication interface is in place, inverters can reach to their full output capability within a few seconds and the droop control can limit the post-contingency frequency excursion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Provision of local resources by the aggregator are invisible to the system operator, necessitating the requirement of enough reserve to contain the local contingencies a low-inertia system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3D82A-25F8-4CAF-8E3F-B89885D5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69B4-74C4-45BF-9D0F-858F55908D00}" type="slidenum">
              <a:rPr lang="en-US"/>
              <a:pPr/>
              <a:t>16</a:t>
            </a:fld>
            <a:endParaRPr lang="en-US"/>
          </a:p>
        </p:txBody>
      </p:sp>
      <p:sp>
        <p:nvSpPr>
          <p:cNvPr id="4608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 2A: Allowable Delay Heuristic Determination</a:t>
            </a:r>
          </a:p>
        </p:txBody>
      </p:sp>
      <p:sp>
        <p:nvSpPr>
          <p:cNvPr id="38916" name="Content Placeholder 7">
            <a:extLst>
              <a:ext uri="{FF2B5EF4-FFF2-40B4-BE49-F238E27FC236}">
                <a16:creationId xmlns:a16="http://schemas.microsoft.com/office/drawing/2014/main" id="{E2E55DB8-3D5B-47F0-BFEA-9F578BDE9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availability of a simple heuristic of the allowable delay will help the market operator to clear successful PFR providing entities:</a:t>
            </a:r>
          </a:p>
          <a:p>
            <a:pPr algn="just">
              <a:buFont typeface="Wingdings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existence of exponential function in the delayed swing equation necessitates the use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to obtain the transfer function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expression obtained for different orders of approximation is: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is the allowable delay,         is the approximation order,     is the desired damping factor,    is the inertial constant,      is the aggregated regulation factor,        is the system nominal frequency</a:t>
            </a:r>
          </a:p>
          <a:p>
            <a:pPr algn="just">
              <a:buFont typeface="Wingdings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85" name="Picture 1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14400" y="5276850"/>
            <a:ext cx="24606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1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0" y="5246688"/>
            <a:ext cx="63341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1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39063" y="5259388"/>
            <a:ext cx="109537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2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00488" y="5618163"/>
            <a:ext cx="214312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9" name="Picture 2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61238" y="5605463"/>
            <a:ext cx="18256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0" name="Picture 27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67200" y="5892800"/>
            <a:ext cx="20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1" name="Picture 10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38200" y="2136775"/>
            <a:ext cx="7721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2" name="Picture 13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429000" y="4768850"/>
            <a:ext cx="2286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185BB-C530-4910-B45C-F9E318B5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DE71-3E05-4EC2-BD21-107A86550EA2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Tit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alt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Validation of Heuristic Expression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CB501-03DF-4658-A2B0-A993A55B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0" indent="0" algn="just">
              <a:buFont typeface="Arial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charset="0"/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of higher order approximations are validated; order more than 2 is consistently good</a:t>
            </a:r>
          </a:p>
        </p:txBody>
      </p:sp>
      <p:pic>
        <p:nvPicPr>
          <p:cNvPr id="481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371600"/>
            <a:ext cx="4146550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A3D6-8C0A-4394-8265-0E52BC32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4D24-18E4-45CA-A820-964A530A5C68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 2B: Self-Scheduling of VPPs to Contain Temporary Faults</a:t>
            </a:r>
          </a:p>
        </p:txBody>
      </p:sp>
      <p:sp>
        <p:nvSpPr>
          <p:cNvPr id="50180" name="Content Placeholder 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While an auto-recloser can recover the system from temporary faults and protect the rest of the system from the faulted section, the fault-clearing operation takes several seconds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Consequently, temporary disconnection of a section for automatic extinguishing can create a load-generation imbalance, which may trigger a frequency excursion event in a low-inertia system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This issue becomes significant in a system with a higher fault rate (e.g. during certain seasons of the year)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Therefore, the fast-reserve requirement is a function of the schedule of internal generating resources, and such requirements are invisible to the system operator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Therefore, it becomes a responsibility of the VPP (an aggregating DSO or utility) operator to allocate sufficient fast-reserve provision (necessitating self-scheduling)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ADE9F-4AB6-4727-9C52-7C6F733B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D6-1282-4581-ABC1-840AAB386D95}" type="slidenum">
              <a:rPr lang="en-US"/>
              <a:pPr/>
              <a:t>19</a:t>
            </a:fld>
            <a:endParaRPr lang="en-US"/>
          </a:p>
        </p:txBody>
      </p:sp>
      <p:sp>
        <p:nvSpPr>
          <p:cNvPr id="52227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Unavailability of Local Fast Reserve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CB501-03DF-4658-A2B0-A993A55B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risk of disconnection exists, the inexpensiveness of provision of local fast-reserve can be an attractive proposition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confidence-level increases reserve requirements while reducing profits</a:t>
            </a:r>
          </a:p>
          <a:p>
            <a:pPr lvl="1" algn="just">
              <a:buFont typeface="Arial" pitchFamily="34" charset="0"/>
              <a:buChar char="•"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22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5995780" cy="846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105291"/>
            <a:ext cx="5656262" cy="750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A1800-8A6F-448E-B7B0-6CF5D58C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4637-1383-45F3-A516-0F8B20E3E70D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 Indo-Australian Joint-Partnership</a:t>
            </a:r>
            <a:endParaRPr lang="en-IN" altLang="en-US" sz="3200">
              <a:solidFill>
                <a:schemeClr val="tx2"/>
              </a:solidFill>
            </a:endParaRPr>
          </a:p>
        </p:txBody>
      </p:sp>
      <p:sp>
        <p:nvSpPr>
          <p:cNvPr id="17412" name="Content Placeholder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Collaboration initiated through visits of IIT Bombay faculty to University of Wollongong and vice-versa in 2013. 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MoU signed between IITB and UOW in Apr. 2014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Includes academic visits, joint research projects and joint supervision, exchange of information, joint conferences, seminars, workshops and student exchange programs. 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One of the PhD students from IITB, Subir Majumder, had registered under the joint PhD scheme between UOW and IITB.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He visited UOW for 18 months in 2016-2017.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Mr. Majumder has recently submitted his PhD thesis for evaluation.</a:t>
            </a:r>
          </a:p>
          <a:p>
            <a:pPr algn="just">
              <a:buFont typeface="Wingdings" pitchFamily="2" charset="2"/>
              <a:buChar char="Ø"/>
            </a:pP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alt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4C67-F930-4184-9DC0-C71753E4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52412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Mitigation of Local Effects of Temporary Faults</a:t>
            </a:r>
            <a:br>
              <a:rPr lang="en-IN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B7CDC-8322-499A-A3AC-A74650E7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9EB-29B9-46DE-8DAE-C0D76971888E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5F639-557D-4C4D-99F2-B052563E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20B7-3468-40F5-8DCC-AF2BB033E9E7}" type="slidenum">
              <a:rPr lang="en-US"/>
              <a:pPr/>
              <a:t>21</a:t>
            </a:fld>
            <a:endParaRPr lang="en-US"/>
          </a:p>
        </p:txBody>
      </p:sp>
      <p:sp>
        <p:nvSpPr>
          <p:cNvPr id="55299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</a:p>
        </p:txBody>
      </p:sp>
      <p:sp>
        <p:nvSpPr>
          <p:cNvPr id="55300" name="Content Placeholder 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In order to utilize limited benevolent effects of Dynamic Voltage Restorers (DVRs), multiple customers may cooperate to form a symbiotic group for the provision of the mitigation solution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The existence of ‘economy of scale’ can act as a facilitator of this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Under such resource provision framework, participation needs to be voluntary, while the true utility requirement of the appropriators is generally unmonitored, inducing the existence of free-riders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However, the benefit of the DVR being exclusive to a finite set of customers, the free-riding behavior can be restricted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Additionally, proper distribution of utility prohibits unilateral free-riding by any of the participants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169F3-D17A-4517-A8E8-FBDF7082A3DE}"/>
              </a:ext>
            </a:extLst>
          </p:cNvPr>
          <p:cNvSpPr txBox="1"/>
          <p:nvPr/>
        </p:nvSpPr>
        <p:spPr>
          <a:xfrm>
            <a:off x="425824" y="5715000"/>
            <a:ext cx="826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 Majumder, S. A.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Khaparde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V. Pradhan, S. V. Kulkarni, A. P.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Agalgaonkar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Perera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P. P.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Ciufo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“A critical review on the methods for calculating the risk of process failure because of voltage sags,” in IEEE International Conference on Power System Technology (POWERCON), Wollongong, NSW, Oct. 2016.</a:t>
            </a:r>
            <a:endParaRPr lang="en-IN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0A8D9-5A8A-44EF-AEC9-77C3DCA57E5C}"/>
              </a:ext>
            </a:extLst>
          </p:cNvPr>
          <p:cNvCxnSpPr>
            <a:cxnSpLocks/>
          </p:cNvCxnSpPr>
          <p:nvPr/>
        </p:nvCxnSpPr>
        <p:spPr>
          <a:xfrm>
            <a:off x="457200" y="5715000"/>
            <a:ext cx="8229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E3A7-A770-4FCC-B1D6-0F1FC51E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C6D3-A422-47E5-880F-4755AAF004C5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 3A: Common Pool Resources (CPR) Good Theory for Voltage Sag Mitigation</a:t>
            </a:r>
          </a:p>
        </p:txBody>
      </p:sp>
      <p:sp>
        <p:nvSpPr>
          <p:cNvPr id="57348" name="Content Placeholder 7"/>
          <p:cNvSpPr>
            <a:spLocks noGrp="1" noChangeArrowheads="1"/>
          </p:cNvSpPr>
          <p:nvPr>
            <p:ph idx="1"/>
          </p:nvPr>
        </p:nvSpPr>
        <p:spPr>
          <a:xfrm>
            <a:off x="266700" y="1219200"/>
            <a:ext cx="8610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en-US" sz="2100" dirty="0">
                <a:latin typeface="Times New Roman" pitchFamily="18" charset="0"/>
                <a:cs typeface="Times New Roman" pitchFamily="18" charset="0"/>
              </a:rPr>
              <a:t>Given a group of customers available within the network, sag mitigation solution using a DVR becomes simultaneously </a:t>
            </a:r>
            <a:r>
              <a:rPr lang="en-US" altLang="en-US" sz="2100" dirty="0" err="1">
                <a:latin typeface="Times New Roman" pitchFamily="18" charset="0"/>
                <a:cs typeface="Times New Roman" pitchFamily="18" charset="0"/>
              </a:rPr>
              <a:t>rivalrous</a:t>
            </a:r>
            <a:r>
              <a:rPr lang="en-US" altLang="en-US" sz="2100" dirty="0">
                <a:latin typeface="Times New Roman" pitchFamily="18" charset="0"/>
                <a:cs typeface="Times New Roman" pitchFamily="18" charset="0"/>
              </a:rPr>
              <a:t> and non-excludable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endParaRPr lang="en-US" altLang="en-US" sz="2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endParaRPr lang="en-US" altLang="en-US" sz="2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altLang="en-US" sz="2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D7903B-E18C-4B66-A97D-F331D58BF1F0}"/>
              </a:ext>
            </a:extLst>
          </p:cNvPr>
          <p:cNvSpPr txBox="1"/>
          <p:nvPr/>
        </p:nvSpPr>
        <p:spPr>
          <a:xfrm>
            <a:off x="266700" y="2169726"/>
            <a:ext cx="4381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1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Rivalrousness</a:t>
            </a:r>
            <a:r>
              <a:rPr lang="en-US" alt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2100" dirty="0">
                <a:latin typeface="Times New Roman" pitchFamily="18" charset="0"/>
                <a:cs typeface="Times New Roman" pitchFamily="18" charset="0"/>
              </a:rPr>
              <a:t>By proper segregation and suitably locating DVRs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Non-excludability: </a:t>
            </a:r>
            <a:r>
              <a:rPr lang="en-US" altLang="en-US" sz="2100" dirty="0">
                <a:latin typeface="Times New Roman" pitchFamily="18" charset="0"/>
                <a:cs typeface="Times New Roman" pitchFamily="18" charset="0"/>
              </a:rPr>
              <a:t>It is not possible to prevent free-riders (e.g., voltage improvement to downstream customers)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100" dirty="0">
                <a:latin typeface="Times New Roman" pitchFamily="18" charset="0"/>
                <a:cs typeface="Times New Roman" pitchFamily="18" charset="0"/>
              </a:rPr>
              <a:t>‘Free-ride proof core’ solution concept has been utilized to ensure unilateral coalition deviation proof-ness</a:t>
            </a:r>
          </a:p>
          <a:p>
            <a:endParaRPr lang="en-IN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583B6-157B-494C-AB5D-2D4B00429D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2540794"/>
            <a:ext cx="4390396" cy="6196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56FEBB-13E7-4775-9DC0-253833BC61FD}"/>
              </a:ext>
            </a:extLst>
          </p:cNvPr>
          <p:cNvSpPr txBox="1"/>
          <p:nvPr/>
        </p:nvSpPr>
        <p:spPr>
          <a:xfrm>
            <a:off x="266700" y="576897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 Majumder, A. P.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Agalgaonkar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S. A.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Khaparde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 P.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Ciufo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Perera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S. V. Kulkarni, “Allocation of Common-Pool Resources in an Unmonitored Open System,” IEEE Trans. Power Syst. (Early Access)</a:t>
            </a:r>
            <a:endParaRPr lang="en-IN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EB8E4E-A1EB-47F9-9F79-78C903E095C5}"/>
              </a:ext>
            </a:extLst>
          </p:cNvPr>
          <p:cNvCxnSpPr>
            <a:cxnSpLocks/>
          </p:cNvCxnSpPr>
          <p:nvPr/>
        </p:nvCxnSpPr>
        <p:spPr>
          <a:xfrm>
            <a:off x="342900" y="5791200"/>
            <a:ext cx="84963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681C4-ADA6-422D-A396-72EED894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AAB6-B858-4501-B030-0AD293BE346A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 3B: Multiple Cluster Formation in a CPR Good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2A8FC5-A14C-430D-B67D-960EB3F2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7703"/>
              </p:ext>
            </p:extLst>
          </p:nvPr>
        </p:nvGraphicFramePr>
        <p:xfrm>
          <a:off x="1104900" y="4419600"/>
          <a:ext cx="6934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33532308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720754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1148872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94974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Solution Concept (According to Game Theory)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8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Numerically calculated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0.410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0.093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</a:t>
                      </a:r>
                      <a:r>
                        <a:rPr lang="en-IN" dirty="0" err="1"/>
                        <a:t>Nucleous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65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Shapley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3076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E71CAE4-6A86-4AA0-9600-42E350933F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33600"/>
            <a:ext cx="13828028" cy="19515012"/>
          </a:xfrm>
          <a:prstGeom prst="rect">
            <a:avLst/>
          </a:pr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1B40853-B9FC-4AC6-AAD9-2E4453C6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multiple independent contribution group formation is allowed, free-riders can be strategically eliminated from being benefited from the CPR provision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51F9FA-28C6-4438-84D2-3AD0097D66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29" y="4724400"/>
            <a:ext cx="230095" cy="15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8353F5-55A7-4A30-A803-8683036C3F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29" y="4725915"/>
            <a:ext cx="228571" cy="15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C6F69F-24E5-466D-8A8A-2F589DF9A3D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05" y="4725914"/>
            <a:ext cx="230095" cy="15238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E8A36-3816-4461-B842-83DB4450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802B-A405-4E03-924F-9FB818009E66}" type="slidenum">
              <a:rPr lang="en-US"/>
              <a:pPr/>
              <a:t>24</a:t>
            </a:fld>
            <a:endParaRPr lang="en-US"/>
          </a:p>
        </p:txBody>
      </p:sp>
      <p:sp>
        <p:nvSpPr>
          <p:cNvPr id="63491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63492" name="Content Placeholder 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In the first part of the presentation, the sizing and operation of storage devices have been discussed to mitigate the effects of RE variability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In the second part of the presentation, reserve requirement and allowable delay in reserve provision are discussed to increase system resilience against temporary faults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third part focuses on policies of procuring voltage sag mitigation devices and sharing their cost among customers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first part of this joint-PhD work primarily was taken up at IIT Bombay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Upon the mutual agreement, and owing to the strong PQ background of UOW, the third part was realized with joint efforts of IIT Bombay and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UoW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second part connects the first and third research contributions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success of this collaboration program leads the way towards future collaboration opportunities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 noChangeArrowheads="1"/>
          </p:cNvSpPr>
          <p:nvPr>
            <p:ph type="ctrTitle"/>
          </p:nvPr>
        </p:nvSpPr>
        <p:spPr>
          <a:xfrm>
            <a:off x="457200" y="2209800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E0C89-353C-42EB-9283-374A508A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FDD5-FC76-43D5-A2E9-95A63BFB2B0C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E0D32-70C9-4E15-BF30-50AB88A8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22B9-C1BD-414E-A5AE-C246C35593FA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Overview of the Presentation</a:t>
            </a:r>
            <a:endParaRPr lang="en-IN" altLang="en-US" sz="3200">
              <a:solidFill>
                <a:schemeClr val="tx2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CB501-03DF-4658-A2B0-A993A55B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smart grid technologies on the traditional topological framework of the distribution networks has the following challenges: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variability of RE sources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correlation between them and loads for variability mitigation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nature of the network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point of failure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vulnerability to faults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penetration of the inertia-less inverter-interfaced generators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 reduced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rotational inertia of the entire system</a:t>
            </a:r>
          </a:p>
          <a:p>
            <a:pPr marL="400050" algn="just"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aspects of these challenges are considered as the objectives of the joint PhD and will be discussed in this presentation</a:t>
            </a:r>
          </a:p>
          <a:p>
            <a:pPr marL="514350" lvl="1" indent="0" algn="just">
              <a:buFont typeface="Arial" charset="0"/>
              <a:buNone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4C67-F930-4184-9DC0-C71753E4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52412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Sizing, Placement, and Scheduling, of Storage Devices</a:t>
            </a:r>
            <a:br>
              <a:rPr lang="en-IN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B7CDC-8322-499A-A3AC-A74650E7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9EB-29B9-46DE-8DAE-C0D76971888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BA880-8F99-48C2-BF00-CF11F431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05E4-A2C6-41FD-9942-7CD6540D5197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 Variability Mitigation</a:t>
            </a:r>
          </a:p>
        </p:txBody>
      </p:sp>
      <p:sp>
        <p:nvSpPr>
          <p:cNvPr id="22532" name="Content Placeholder 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Ramp-rate limits of conventional thermal generators are impediments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Storage devices offer attractive solutions for variability mitigation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 For increased penetration of storage devices: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Proper remuneration and incentivization of operational benefits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Resources for energy arbitrage should be adequately available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RE-storage devices based generation scheme can limit price volatility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Some amount of base-load generation is preferable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Variability mitigation solely based on price arbitrage opportunity would drive the price of electricity high</a:t>
            </a:r>
          </a:p>
          <a:p>
            <a:pPr algn="just">
              <a:buFont typeface="Wingdings" pitchFamily="2" charset="2"/>
              <a:buChar char="Ø"/>
            </a:pP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45397-8063-41D2-B139-A0F930BC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11D0-A568-440E-AC25-7EAF07EC16A0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Title 2"/>
          <p:cNvSpPr>
            <a:spLocks noGrp="1" noChangeArrowheads="1"/>
          </p:cNvSpPr>
          <p:nvPr>
            <p:ph type="title"/>
          </p:nvPr>
        </p:nvSpPr>
        <p:spPr>
          <a:xfrm>
            <a:off x="-152400" y="274638"/>
            <a:ext cx="9525000" cy="1143000"/>
          </a:xfrm>
        </p:spPr>
        <p:txBody>
          <a:bodyPr/>
          <a:lstStyle/>
          <a:p>
            <a:r>
              <a:rPr lang="en-IN" alt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 1A: Sizing of Battery Storage Devices (BSDs)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CB501-03DF-4658-A2B0-A993A55B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algn="just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defRPr/>
            </a:pP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Sizing of the BSDs to minimize variability injection (daily injection of RE-BSD ~ constant) with overall cost optimized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from literature: In a multi-type storage devices system:</a:t>
            </a:r>
          </a:p>
          <a:p>
            <a:pPr marL="685800" lvl="1" algn="just">
              <a:buFont typeface="Arial" charset="0"/>
              <a:buChar char="–"/>
              <a:defRPr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Low-frequency component of load-generation imbalance to be taken care by low-cost finite cycle batteries</a:t>
            </a:r>
          </a:p>
          <a:p>
            <a:pPr marL="685800" lvl="1" algn="just">
              <a:buFont typeface="Arial" charset="0"/>
              <a:buChar char="–"/>
              <a:defRPr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life-cycle batteries cater to the high-frequency component of load-generation imbalance</a:t>
            </a:r>
          </a:p>
          <a:p>
            <a:pPr marL="285750" algn="just">
              <a:buFont typeface="Wingdings" panose="05000000000000000000" pitchFamily="2" charset="2"/>
              <a:buChar char="Ø"/>
              <a:defRPr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criterion is to minimize unit cost to throughput factor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algn="just">
              <a:buFont typeface="Wingdings" panose="05000000000000000000" pitchFamily="2" charset="2"/>
              <a:buChar char="Ø"/>
              <a:defRPr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Fourier transform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-Inverse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Fourier transform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cut-off frequency segregates high- and low-frequency components within a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2A121-A3D4-40BB-A51E-0F6380D3058C}"/>
              </a:ext>
            </a:extLst>
          </p:cNvPr>
          <p:cNvSpPr txBox="1"/>
          <p:nvPr/>
        </p:nvSpPr>
        <p:spPr>
          <a:xfrm>
            <a:off x="457200" y="517147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S. Majumder, S. A. 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Khaparde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, A. P. 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Agalgaonkar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Ciufo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Perera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, and S. V. Kulkarni, “DFT-Based Sizing of Battery Storage Devices to Determine Day-Ahead Minimum Variability Injection Dispatch With Renewable Energy Resources,” IEEE Trans. Smart Grid, vol. 10, no. 1, pp. 626-638, Jan. 2019.</a:t>
            </a:r>
          </a:p>
          <a:p>
            <a:pPr marL="228600" indent="-228600">
              <a:buAutoNum type="arabicPeriod"/>
            </a:pP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S. Majumder, S. A. 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Khaparde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, A. P. 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Agalgaonkar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Ciufo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Perera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, and S. V. Kulkarni, “DFT-based sizing of battery storage devices to determine day-ahead minimum variability injection dispatch with renewable energy resources,” in 2018 IEEE Power &amp; Energy Society General Meeting (PESGM), Portland, OR, 2018, pp. 1-1.</a:t>
            </a:r>
            <a:br>
              <a:rPr lang="en-US" altLang="en-US" sz="1200" dirty="0">
                <a:latin typeface="Times New Roman" pitchFamily="18" charset="0"/>
                <a:cs typeface="Times New Roman" pitchFamily="18" charset="0"/>
              </a:rPr>
            </a:br>
            <a:endParaRPr lang="en-IN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0B2BF7-806B-4C86-9586-84A058DCF20B}"/>
              </a:ext>
            </a:extLst>
          </p:cNvPr>
          <p:cNvCxnSpPr>
            <a:cxnSpLocks/>
          </p:cNvCxnSpPr>
          <p:nvPr/>
        </p:nvCxnSpPr>
        <p:spPr>
          <a:xfrm>
            <a:off x="484094" y="5181600"/>
            <a:ext cx="835510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C778-0C8C-498F-90CB-85D03EA4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CE75-6B4A-411A-B45C-7E994E0B4343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DFT/IDFT Technique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1600200"/>
            <a:ext cx="1359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Imbalance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686DD-8954-4475-93DA-16FC6E673B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6" y="1066800"/>
            <a:ext cx="7074668" cy="99842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26F5E-4881-4525-AC97-CFDA36FB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032-D881-4456-9754-C077A4B114FF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 Formulation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9F709C-E293-40C1-B26C-ED8B3536E2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86400"/>
            <a:ext cx="79565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661A60-0CA8-4B6F-B7B1-D000D1CEA0C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1" y="4473575"/>
            <a:ext cx="7961506" cy="50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9319A7B-CFB4-4C38-A1C3-B1BD2A93670D}"/>
              </a:ext>
            </a:extLst>
          </p:cNvPr>
          <p:cNvSpPr/>
          <p:nvPr/>
        </p:nvSpPr>
        <p:spPr>
          <a:xfrm>
            <a:off x="457200" y="5408613"/>
            <a:ext cx="8305800" cy="61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54A5F-F0FB-433A-9E7B-2D860643D9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534400" cy="12044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83FDD-DF74-46E7-88EA-5F732959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E078-F342-4B1A-A05D-EDDF9A370462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Solution of the Optimization Problem</a:t>
            </a:r>
          </a:p>
        </p:txBody>
      </p:sp>
      <p:sp>
        <p:nvSpPr>
          <p:cNvPr id="30724" name="Content Placeholder 7">
            <a:extLst>
              <a:ext uri="{FF2B5EF4-FFF2-40B4-BE49-F238E27FC236}">
                <a16:creationId xmlns:a16="http://schemas.microsoft.com/office/drawing/2014/main" id="{B8F1E916-7624-4F9F-803F-DC3ADAAA0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solution space (the cut-off frequency) is discrete, and to obtain an optimal solution, a mode-pursuing sampling method has been utilized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two types of BSDs in conjunction need not result in the most economic planning</a:t>
            </a: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38400"/>
            <a:ext cx="7788275" cy="1099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4284.964"/>
  <p:tag name="LATEXADDIN" val="\documentclass{article}&#10;\usepackage{amsmath}&#10;\pagestyle{empty}&#10;\begin{document}&#10;&#10;\noindent Analytical calculation shows that batteries with minimum unit cost to throughput factor would minimize the total cost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014.623"/>
  <p:tag name="LATEXADDIN" val="\documentclass{article}&#10;\usepackage{amsmath}&#10;\pagestyle{empty}&#10;\begin{document}&#10;&#10;$T_d = \psi({m,n,\zeta}) \frac{HR}{f_{0}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3.2358"/>
  <p:tag name="LATEXADDIN" val="\documentclass{article}&#10;\usepackage{amsmath}&#10;\pagestyle{empty}&#10;\begin{document}&#10;&#10;$u_3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2.4859"/>
  <p:tag name="LATEXADDIN" val="\documentclass{article}&#10;\usepackage{amsmath}&#10;\pagestyle{empty}&#10;\begin{document}&#10;&#10;$u_5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3.2358"/>
  <p:tag name="LATEXADDIN" val="\documentclass{article}&#10;\usepackage{amsmath}&#10;\pagestyle{empty}&#10;\begin{document}&#10;&#10;&#10;$u_6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288.714"/>
  <p:tag name="LATEXADDIN" val="\documentclass{article}&#10;\usepackage{amsmath}&#10;\pagestyle{empty}&#10;\begin{document}&#10;&#10;\noindent Ratings are calculated considering arbitrary number of days (say, 120 days from 365 days) satisfying `minimum variability injection' operational objective&#10;&#10;\end{document}"/>
  <p:tag name="IGUANATEXSIZE" val="20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20.7349"/>
  <p:tag name="LATEXADDIN" val="\documentclass{article}&#10;\usepackage{amsmath}&#10;\pagestyle{empty}&#10;\begin{document}&#10;&#10;&#10;$T_d$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11.961"/>
  <p:tag name="LATEXADDIN" val="\documentclass{article}&#10;\usepackage{amsmath}&#10;\pagestyle{empty}&#10;\begin{document}&#10;&#10;&#10;$(m,n)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3.99323"/>
  <p:tag name="LATEXADDIN" val="\documentclass{article}&#10;\usepackage{amsmath}&#10;\pagestyle{empty}&#10;\begin{document}&#10;&#10;&#10;$\zeta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105.7368"/>
  <p:tag name="LATEXADDIN" val="\documentclass{article}&#10;\usepackage{amsmath}&#10;\pagestyle{empty}&#10;\begin{document}&#10;&#10;&#10;$H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99.73756"/>
  <p:tag name="LATEXADDIN" val="\documentclass{article}&#10;\usepackage{amsmath}&#10;\pagestyle{empty}&#10;\begin{document}&#10;&#10;$f_0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8.2039"/>
  <p:tag name="ORIGINALWIDTH" val="3118.86"/>
  <p:tag name="LATEXADDIN" val="\documentclass{article}&#10;\usepackage{amsmath}&#10;\pagestyle{empty}&#10;\begin{document}&#10;&#10;$\frac{2H}{f_0}\frac{d \Delta f(t)}{dt} + D \Delta f(t) + \sum_{\forall {ig}} \frac{1}{R_{i}} \Delta f(t - T_d)  = \Delta P(t)$&#10;&#10;$\implies \frac{2Hs}{f_0}\Delta f(s)+ D \Delta f(s) + \sum_{\forall {i}} \frac{1}{R_{i}} e^{-sT_d}\Delta f(s)  = \Delta P(s)$&#10;&#10;&#10;\end{document}"/>
  <p:tag name="IGUANATEXSIZE" val="20"/>
  <p:tag name="IGUANATEXCURSOR" val="2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0-IEEE-PES-Template-Office07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2010-IEEE-PES-Template-Office07-V2</Template>
  <TotalTime>4058</TotalTime>
  <Words>2053</Words>
  <Application>Microsoft Office PowerPoint</Application>
  <PresentationFormat>On-screen Show (4:3)</PresentationFormat>
  <Paragraphs>228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2010-IEEE-PES-Template-Office07-V2</vt:lpstr>
      <vt:lpstr>Techno-Economic Analysis of Voltage Sag Mitigation with Renewable Energy Sources and Storage devices</vt:lpstr>
      <vt:lpstr>An Indo-Australian Joint-Partnership</vt:lpstr>
      <vt:lpstr>Overview of the Presentation</vt:lpstr>
      <vt:lpstr>Sizing, Placement, and Scheduling, of Storage Devices </vt:lpstr>
      <vt:lpstr>RE Variability Mitigation</vt:lpstr>
      <vt:lpstr>Problem 1A: Sizing of Battery Storage Devices (BSDs)</vt:lpstr>
      <vt:lpstr>DFT/IDFT Technique</vt:lpstr>
      <vt:lpstr>Problem Formulation</vt:lpstr>
      <vt:lpstr>Solution of the Optimization Problem</vt:lpstr>
      <vt:lpstr>Benefit of 3σ Planning </vt:lpstr>
      <vt:lpstr>Problem 1B: Sizing of Battery-Supercapacitor Storage Devices</vt:lpstr>
      <vt:lpstr>Problem 1C: Optimal Scheduling of a Wind Power Producer (WPP)</vt:lpstr>
      <vt:lpstr>Locational Dependence</vt:lpstr>
      <vt:lpstr>Mitigation of Global Effects of Temporary Faults </vt:lpstr>
      <vt:lpstr>Challenges</vt:lpstr>
      <vt:lpstr>Problem 2A: Allowable Delay Heuristic Determination</vt:lpstr>
      <vt:lpstr>Validation of Heuristic Expression</vt:lpstr>
      <vt:lpstr>Problem 2B: Self-Scheduling of VPPs to Contain Temporary Faults</vt:lpstr>
      <vt:lpstr>Unavailability of Local Fast Reserve</vt:lpstr>
      <vt:lpstr>Mitigation of Local Effects of Temporary Faults </vt:lpstr>
      <vt:lpstr>Challenges</vt:lpstr>
      <vt:lpstr>Problem 3A: Common Pool Resources (CPR) Good Theory for Voltage Sag Mitigation</vt:lpstr>
      <vt:lpstr>Problem 3B: Multiple Cluster Formation in a CPR Good</vt:lpstr>
      <vt:lpstr>Conclusion</vt:lpstr>
      <vt:lpstr>Thank you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IEEE</dc:creator>
  <cp:lastModifiedBy>Subir Majumder</cp:lastModifiedBy>
  <cp:revision>137</cp:revision>
  <dcterms:created xsi:type="dcterms:W3CDTF">2010-10-12T18:25:44Z</dcterms:created>
  <dcterms:modified xsi:type="dcterms:W3CDTF">2019-07-29T12:36:10Z</dcterms:modified>
</cp:coreProperties>
</file>