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2"/>
  </p:notesMasterIdLst>
  <p:sldIdLst>
    <p:sldId id="550" r:id="rId2"/>
    <p:sldId id="4247" r:id="rId3"/>
    <p:sldId id="4236" r:id="rId4"/>
    <p:sldId id="4255" r:id="rId5"/>
    <p:sldId id="4257" r:id="rId6"/>
    <p:sldId id="4253" r:id="rId7"/>
    <p:sldId id="4259" r:id="rId8"/>
    <p:sldId id="4238" r:id="rId9"/>
    <p:sldId id="4254" r:id="rId10"/>
    <p:sldId id="4248" r:id="rId11"/>
    <p:sldId id="4249" r:id="rId12"/>
    <p:sldId id="4256" r:id="rId13"/>
    <p:sldId id="4260" r:id="rId14"/>
    <p:sldId id="4261" r:id="rId15"/>
    <p:sldId id="4262" r:id="rId16"/>
    <p:sldId id="4250" r:id="rId17"/>
    <p:sldId id="4251" r:id="rId18"/>
    <p:sldId id="4252" r:id="rId19"/>
    <p:sldId id="4244" r:id="rId20"/>
    <p:sldId id="424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tha Sarathi Sarker" initials="PSS" lastIdx="1" clrIdx="0">
    <p:extLst>
      <p:ext uri="{19B8F6BF-5375-455C-9EA6-DF929625EA0E}">
        <p15:presenceInfo xmlns:p15="http://schemas.microsoft.com/office/powerpoint/2012/main" userId="S::ps00030@mail.wvu.edu::67b42bc0-eeac-4501-a903-cb938c3e27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000000"/>
    <a:srgbClr val="D60093"/>
    <a:srgbClr val="FF9933"/>
    <a:srgbClr val="66FFCC"/>
    <a:srgbClr val="FF99CC"/>
    <a:srgbClr val="E0CBA3"/>
    <a:srgbClr val="94B6D2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B3A4C-3731-4E6A-BA8D-9EAFEF546835}" v="101" dt="2022-05-02T02:59:3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102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00391-0F28-4871-8EA2-80DAEF8562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F7363-D60D-47FA-93C6-2763FFFBF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Motivation </a:t>
          </a:r>
        </a:p>
      </dgm:t>
    </dgm:pt>
    <dgm:pt modelId="{699BBFE4-6AFE-495A-8F4B-13E86AA47C33}" type="parTrans" cxnId="{C7619F11-0C68-47A0-9D1B-9C8649834ADE}">
      <dgm:prSet/>
      <dgm:spPr/>
      <dgm:t>
        <a:bodyPr/>
        <a:lstStyle/>
        <a:p>
          <a:endParaRPr lang="en-US"/>
        </a:p>
      </dgm:t>
    </dgm:pt>
    <dgm:pt modelId="{3A0AAE67-5973-4891-A515-3A904F2FE651}" type="sibTrans" cxnId="{C7619F11-0C68-47A0-9D1B-9C8649834ADE}">
      <dgm:prSet/>
      <dgm:spPr/>
      <dgm:t>
        <a:bodyPr/>
        <a:lstStyle/>
        <a:p>
          <a:endParaRPr lang="en-US"/>
        </a:p>
      </dgm:t>
    </dgm:pt>
    <dgm:pt modelId="{AEB8FC76-6DBD-4632-8C75-4557D7987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Challenges</a:t>
          </a:r>
        </a:p>
      </dgm:t>
    </dgm:pt>
    <dgm:pt modelId="{2F7C6841-B2A8-4DEE-92C3-CD2DA5FE3069}" type="parTrans" cxnId="{FEAECCEF-9A2A-41EC-AB83-B37CEE6CAFF1}">
      <dgm:prSet/>
      <dgm:spPr/>
      <dgm:t>
        <a:bodyPr/>
        <a:lstStyle/>
        <a:p>
          <a:endParaRPr lang="en-US"/>
        </a:p>
      </dgm:t>
    </dgm:pt>
    <dgm:pt modelId="{F34D203C-C699-4B10-8BCF-517BD64A7950}" type="sibTrans" cxnId="{FEAECCEF-9A2A-41EC-AB83-B37CEE6CAFF1}">
      <dgm:prSet/>
      <dgm:spPr/>
      <dgm:t>
        <a:bodyPr/>
        <a:lstStyle/>
        <a:p>
          <a:endParaRPr lang="en-US"/>
        </a:p>
      </dgm:t>
    </dgm:pt>
    <dgm:pt modelId="{2AF5AC7C-23E3-4677-8595-EF155D9542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Approaches for Distributed Optimization with Discrete Variables </a:t>
          </a:r>
          <a:endParaRPr lang="en-US" dirty="0"/>
        </a:p>
      </dgm:t>
    </dgm:pt>
    <dgm:pt modelId="{67F7AFAD-081E-46F9-BFE1-8B933684BEDC}" type="parTrans" cxnId="{3F2EC83A-6EFA-456B-8F62-2E50800DC3F4}">
      <dgm:prSet/>
      <dgm:spPr/>
      <dgm:t>
        <a:bodyPr/>
        <a:lstStyle/>
        <a:p>
          <a:endParaRPr lang="en-US"/>
        </a:p>
      </dgm:t>
    </dgm:pt>
    <dgm:pt modelId="{619728B9-A0AB-4FB9-BCD9-02607E0F7315}" type="sibTrans" cxnId="{3F2EC83A-6EFA-456B-8F62-2E50800DC3F4}">
      <dgm:prSet/>
      <dgm:spPr/>
      <dgm:t>
        <a:bodyPr/>
        <a:lstStyle/>
        <a:p>
          <a:endParaRPr lang="en-US"/>
        </a:p>
      </dgm:t>
    </dgm:pt>
    <dgm:pt modelId="{444DD1DC-4892-4C0F-86F2-D74A0FB1E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effectLst/>
              <a:latin typeface="+mj-lt"/>
            </a:rPr>
            <a:t>Classification of the D</a:t>
          </a:r>
          <a:r>
            <a:rPr lang="en-US" dirty="0">
              <a:latin typeface="+mj-lt"/>
            </a:rPr>
            <a:t>istributed Discrete</a:t>
          </a:r>
          <a:r>
            <a:rPr lang="en-US" b="0" i="0" dirty="0">
              <a:effectLst/>
              <a:latin typeface="+mj-lt"/>
            </a:rPr>
            <a:t> Approaches in Power Distribution System</a:t>
          </a:r>
          <a:endParaRPr lang="en-US" dirty="0">
            <a:latin typeface="+mj-lt"/>
          </a:endParaRPr>
        </a:p>
      </dgm:t>
    </dgm:pt>
    <dgm:pt modelId="{DC7E9FDE-6A6C-45A6-BEBC-03DD6ECDC676}" type="parTrans" cxnId="{FA1B2FBA-B68A-4390-8A33-3737BF68FEC1}">
      <dgm:prSet/>
      <dgm:spPr/>
      <dgm:t>
        <a:bodyPr/>
        <a:lstStyle/>
        <a:p>
          <a:endParaRPr lang="en-US"/>
        </a:p>
      </dgm:t>
    </dgm:pt>
    <dgm:pt modelId="{12596959-E585-4191-B05B-3AEEB7DE0BEA}" type="sibTrans" cxnId="{FA1B2FBA-B68A-4390-8A33-3737BF68FEC1}">
      <dgm:prSet/>
      <dgm:spPr/>
      <dgm:t>
        <a:bodyPr/>
        <a:lstStyle/>
        <a:p>
          <a:endParaRPr lang="en-US"/>
        </a:p>
      </dgm:t>
    </dgm:pt>
    <dgm:pt modelId="{C69390B1-EF0E-41C9-B516-DE871D26DF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 &amp; Future Work</a:t>
          </a:r>
        </a:p>
      </dgm:t>
    </dgm:pt>
    <dgm:pt modelId="{6AA805CC-9D40-4AED-B9F2-F3927FA461A2}" type="parTrans" cxnId="{57139D94-ADAA-4F86-A1D5-6FD696BC27D5}">
      <dgm:prSet/>
      <dgm:spPr/>
      <dgm:t>
        <a:bodyPr/>
        <a:lstStyle/>
        <a:p>
          <a:endParaRPr lang="en-US"/>
        </a:p>
      </dgm:t>
    </dgm:pt>
    <dgm:pt modelId="{3BF0B8DE-7476-4C87-89D4-3A0962A74518}" type="sibTrans" cxnId="{57139D94-ADAA-4F86-A1D5-6FD696BC27D5}">
      <dgm:prSet/>
      <dgm:spPr/>
      <dgm:t>
        <a:bodyPr/>
        <a:lstStyle/>
        <a:p>
          <a:endParaRPr lang="en-US"/>
        </a:p>
      </dgm:t>
    </dgm:pt>
    <dgm:pt modelId="{78116D9F-D2C0-496C-8233-DE83E342B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Centralized vs. Distributed</a:t>
          </a:r>
          <a:endParaRPr lang="en-US" dirty="0"/>
        </a:p>
      </dgm:t>
    </dgm:pt>
    <dgm:pt modelId="{2CCAFD69-0350-4B7C-9E49-8377F041AFAA}" type="parTrans" cxnId="{CE8DF8D9-AE93-46A6-A7DC-8B02FD16CFB3}">
      <dgm:prSet/>
      <dgm:spPr/>
      <dgm:t>
        <a:bodyPr/>
        <a:lstStyle/>
        <a:p>
          <a:endParaRPr lang="en-US"/>
        </a:p>
      </dgm:t>
    </dgm:pt>
    <dgm:pt modelId="{FCC997E9-2A3C-44BF-BC14-4877574DA54E}" type="sibTrans" cxnId="{CE8DF8D9-AE93-46A6-A7DC-8B02FD16CFB3}">
      <dgm:prSet/>
      <dgm:spPr/>
      <dgm:t>
        <a:bodyPr/>
        <a:lstStyle/>
        <a:p>
          <a:endParaRPr lang="en-US"/>
        </a:p>
      </dgm:t>
    </dgm:pt>
    <dgm:pt modelId="{375FA8F7-7D2D-4B09-9486-27D91ED622A5}" type="pres">
      <dgm:prSet presAssocID="{CFB00391-0F28-4871-8EA2-80DAEF856229}" presName="root" presStyleCnt="0">
        <dgm:presLayoutVars>
          <dgm:dir/>
          <dgm:resizeHandles val="exact"/>
        </dgm:presLayoutVars>
      </dgm:prSet>
      <dgm:spPr/>
    </dgm:pt>
    <dgm:pt modelId="{8E3E2BF5-310F-4517-90A5-727F86425955}" type="pres">
      <dgm:prSet presAssocID="{DE2F7363-D60D-47FA-93C6-2763FFFBF959}" presName="compNode" presStyleCnt="0"/>
      <dgm:spPr/>
    </dgm:pt>
    <dgm:pt modelId="{33B4CA52-0B23-4759-8C04-F8DC9BDC6E49}" type="pres">
      <dgm:prSet presAssocID="{DE2F7363-D60D-47FA-93C6-2763FFFBF959}" presName="bgRect" presStyleLbl="bgShp" presStyleIdx="0" presStyleCnt="6"/>
      <dgm:spPr/>
    </dgm:pt>
    <dgm:pt modelId="{A6DECDEF-4F12-4722-A4B7-F1EA544BD793}" type="pres">
      <dgm:prSet presAssocID="{DE2F7363-D60D-47FA-93C6-2763FFFBF959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4BAD38A-8C05-4539-9506-896DDA75BF55}" type="pres">
      <dgm:prSet presAssocID="{DE2F7363-D60D-47FA-93C6-2763FFFBF959}" presName="spaceRect" presStyleCnt="0"/>
      <dgm:spPr/>
    </dgm:pt>
    <dgm:pt modelId="{9B526E0C-2BAA-4C84-8D01-25D2EC07BCCD}" type="pres">
      <dgm:prSet presAssocID="{DE2F7363-D60D-47FA-93C6-2763FFFBF959}" presName="parTx" presStyleLbl="revTx" presStyleIdx="0" presStyleCnt="6">
        <dgm:presLayoutVars>
          <dgm:chMax val="0"/>
          <dgm:chPref val="0"/>
        </dgm:presLayoutVars>
      </dgm:prSet>
      <dgm:spPr/>
    </dgm:pt>
    <dgm:pt modelId="{F282A96A-4D22-4721-9B4E-7C95700AA129}" type="pres">
      <dgm:prSet presAssocID="{3A0AAE67-5973-4891-A515-3A904F2FE651}" presName="sibTrans" presStyleCnt="0"/>
      <dgm:spPr/>
    </dgm:pt>
    <dgm:pt modelId="{72F32F67-8F64-4D49-944C-7355E43FB6A3}" type="pres">
      <dgm:prSet presAssocID="{AEB8FC76-6DBD-4632-8C75-4557D7987C76}" presName="compNode" presStyleCnt="0"/>
      <dgm:spPr/>
    </dgm:pt>
    <dgm:pt modelId="{5C2B4613-D1C1-4651-8FE3-9B56056DA573}" type="pres">
      <dgm:prSet presAssocID="{AEB8FC76-6DBD-4632-8C75-4557D7987C76}" presName="bgRect" presStyleLbl="bgShp" presStyleIdx="1" presStyleCnt="6"/>
      <dgm:spPr/>
    </dgm:pt>
    <dgm:pt modelId="{65A3CC3C-C1A0-4448-A903-5111BDC3E39F}" type="pres">
      <dgm:prSet presAssocID="{AEB8FC76-6DBD-4632-8C75-4557D7987C76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C1D57E3-6CD1-4AFA-8795-5CD6F8216947}" type="pres">
      <dgm:prSet presAssocID="{AEB8FC76-6DBD-4632-8C75-4557D7987C76}" presName="spaceRect" presStyleCnt="0"/>
      <dgm:spPr/>
    </dgm:pt>
    <dgm:pt modelId="{7111E390-1558-41E2-954A-30DC94E42FCF}" type="pres">
      <dgm:prSet presAssocID="{AEB8FC76-6DBD-4632-8C75-4557D7987C76}" presName="parTx" presStyleLbl="revTx" presStyleIdx="1" presStyleCnt="6">
        <dgm:presLayoutVars>
          <dgm:chMax val="0"/>
          <dgm:chPref val="0"/>
        </dgm:presLayoutVars>
      </dgm:prSet>
      <dgm:spPr/>
    </dgm:pt>
    <dgm:pt modelId="{39DD51F5-8849-49C8-B575-CB911B8BEF85}" type="pres">
      <dgm:prSet presAssocID="{F34D203C-C699-4B10-8BCF-517BD64A7950}" presName="sibTrans" presStyleCnt="0"/>
      <dgm:spPr/>
    </dgm:pt>
    <dgm:pt modelId="{792A1B8C-5BC0-443A-A736-4E1AC577711E}" type="pres">
      <dgm:prSet presAssocID="{78116D9F-D2C0-496C-8233-DE83E342BACA}" presName="compNode" presStyleCnt="0"/>
      <dgm:spPr/>
    </dgm:pt>
    <dgm:pt modelId="{D8CAFDA6-0DF6-4281-9E8D-5D448EB03ADE}" type="pres">
      <dgm:prSet presAssocID="{78116D9F-D2C0-496C-8233-DE83E342BACA}" presName="bgRect" presStyleLbl="bgShp" presStyleIdx="2" presStyleCnt="6"/>
      <dgm:spPr/>
    </dgm:pt>
    <dgm:pt modelId="{603F004D-C812-467F-8FD2-EA28102E1F72}" type="pres">
      <dgm:prSet presAssocID="{78116D9F-D2C0-496C-8233-DE83E342BACA}" presName="iconRect" presStyleLbl="node1" presStyleIdx="2" presStyleCnt="6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Tower with solid fill"/>
        </a:ext>
      </dgm:extLst>
    </dgm:pt>
    <dgm:pt modelId="{D0711B9F-B159-452A-9C36-BE7005A47038}" type="pres">
      <dgm:prSet presAssocID="{78116D9F-D2C0-496C-8233-DE83E342BACA}" presName="spaceRect" presStyleCnt="0"/>
      <dgm:spPr/>
    </dgm:pt>
    <dgm:pt modelId="{91C28963-5CBB-4D8C-91AB-E1ADD1D75741}" type="pres">
      <dgm:prSet presAssocID="{78116D9F-D2C0-496C-8233-DE83E342BACA}" presName="parTx" presStyleLbl="revTx" presStyleIdx="2" presStyleCnt="6">
        <dgm:presLayoutVars>
          <dgm:chMax val="0"/>
          <dgm:chPref val="0"/>
        </dgm:presLayoutVars>
      </dgm:prSet>
      <dgm:spPr/>
    </dgm:pt>
    <dgm:pt modelId="{09F0B48B-EDC0-4A06-B6CE-DDD25C2CEF7E}" type="pres">
      <dgm:prSet presAssocID="{FCC997E9-2A3C-44BF-BC14-4877574DA54E}" presName="sibTrans" presStyleCnt="0"/>
      <dgm:spPr/>
    </dgm:pt>
    <dgm:pt modelId="{E1B2B819-A3B5-420C-B8ED-EF1A5E97F22C}" type="pres">
      <dgm:prSet presAssocID="{2AF5AC7C-23E3-4677-8595-EF155D954250}" presName="compNode" presStyleCnt="0"/>
      <dgm:spPr/>
    </dgm:pt>
    <dgm:pt modelId="{15CE1134-55FC-45D9-A26C-C91C52EECBAA}" type="pres">
      <dgm:prSet presAssocID="{2AF5AC7C-23E3-4677-8595-EF155D954250}" presName="bgRect" presStyleLbl="bgShp" presStyleIdx="3" presStyleCnt="6" custLinFactNeighborX="-1359" custLinFactNeighborY="-1315"/>
      <dgm:spPr/>
    </dgm:pt>
    <dgm:pt modelId="{AA807DAB-E3C9-4293-8073-3F52A8FAB940}" type="pres">
      <dgm:prSet presAssocID="{2AF5AC7C-23E3-4677-8595-EF155D954250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A95267-3955-48FB-8D73-DE0468452F7F}" type="pres">
      <dgm:prSet presAssocID="{2AF5AC7C-23E3-4677-8595-EF155D954250}" presName="spaceRect" presStyleCnt="0"/>
      <dgm:spPr/>
    </dgm:pt>
    <dgm:pt modelId="{DEEE881D-0880-4536-8C55-B554BBA057DC}" type="pres">
      <dgm:prSet presAssocID="{2AF5AC7C-23E3-4677-8595-EF155D954250}" presName="parTx" presStyleLbl="revTx" presStyleIdx="3" presStyleCnt="6">
        <dgm:presLayoutVars>
          <dgm:chMax val="0"/>
          <dgm:chPref val="0"/>
        </dgm:presLayoutVars>
      </dgm:prSet>
      <dgm:spPr/>
    </dgm:pt>
    <dgm:pt modelId="{36FE37E5-064A-41A1-BA39-D49997DDB2B8}" type="pres">
      <dgm:prSet presAssocID="{619728B9-A0AB-4FB9-BCD9-02607E0F7315}" presName="sibTrans" presStyleCnt="0"/>
      <dgm:spPr/>
    </dgm:pt>
    <dgm:pt modelId="{4CE32988-EBF4-4F17-9429-CB9E62315D86}" type="pres">
      <dgm:prSet presAssocID="{444DD1DC-4892-4C0F-86F2-D74A0FB1E513}" presName="compNode" presStyleCnt="0"/>
      <dgm:spPr/>
    </dgm:pt>
    <dgm:pt modelId="{12B13E77-B374-4A87-BF23-03354C9D1A75}" type="pres">
      <dgm:prSet presAssocID="{444DD1DC-4892-4C0F-86F2-D74A0FB1E513}" presName="bgRect" presStyleLbl="bgShp" presStyleIdx="4" presStyleCnt="6" custLinFactNeighborX="-14353" custLinFactNeighborY="-1837"/>
      <dgm:spPr/>
    </dgm:pt>
    <dgm:pt modelId="{254815AF-0F85-4453-91F7-8899112D8D27}" type="pres">
      <dgm:prSet presAssocID="{444DD1DC-4892-4C0F-86F2-D74A0FB1E513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D52521C-5422-4FFD-B2E1-9C84DDBD7D7B}" type="pres">
      <dgm:prSet presAssocID="{444DD1DC-4892-4C0F-86F2-D74A0FB1E513}" presName="spaceRect" presStyleCnt="0"/>
      <dgm:spPr/>
    </dgm:pt>
    <dgm:pt modelId="{71BCBE9F-815F-4B9A-9F4E-27FF97EAFEC1}" type="pres">
      <dgm:prSet presAssocID="{444DD1DC-4892-4C0F-86F2-D74A0FB1E513}" presName="parTx" presStyleLbl="revTx" presStyleIdx="4" presStyleCnt="6">
        <dgm:presLayoutVars>
          <dgm:chMax val="0"/>
          <dgm:chPref val="0"/>
        </dgm:presLayoutVars>
      </dgm:prSet>
      <dgm:spPr/>
    </dgm:pt>
    <dgm:pt modelId="{22A59629-7541-4861-AD18-C561A0AA3B46}" type="pres">
      <dgm:prSet presAssocID="{12596959-E585-4191-B05B-3AEEB7DE0BEA}" presName="sibTrans" presStyleCnt="0"/>
      <dgm:spPr/>
    </dgm:pt>
    <dgm:pt modelId="{CF71D86A-A3C6-42BD-8A56-5C9DEE1EDF70}" type="pres">
      <dgm:prSet presAssocID="{C69390B1-EF0E-41C9-B516-DE871D26DFF2}" presName="compNode" presStyleCnt="0"/>
      <dgm:spPr/>
    </dgm:pt>
    <dgm:pt modelId="{4AD96122-33DB-4321-B11D-6BBB013CAD32}" type="pres">
      <dgm:prSet presAssocID="{C69390B1-EF0E-41C9-B516-DE871D26DFF2}" presName="bgRect" presStyleLbl="bgShp" presStyleIdx="5" presStyleCnt="6"/>
      <dgm:spPr/>
    </dgm:pt>
    <dgm:pt modelId="{454D87C3-E949-4034-BDBD-F5E7D68243CB}" type="pres">
      <dgm:prSet presAssocID="{C69390B1-EF0E-41C9-B516-DE871D26DFF2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104DE8-833D-4FB2-9DA2-516704DE948D}" type="pres">
      <dgm:prSet presAssocID="{C69390B1-EF0E-41C9-B516-DE871D26DFF2}" presName="spaceRect" presStyleCnt="0"/>
      <dgm:spPr/>
    </dgm:pt>
    <dgm:pt modelId="{5A7B3796-52B8-483B-BD42-C514074BDF20}" type="pres">
      <dgm:prSet presAssocID="{C69390B1-EF0E-41C9-B516-DE871D26DFF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BEF580C-DFE3-4DEE-B1B1-B9463DC11241}" type="presOf" srcId="{C69390B1-EF0E-41C9-B516-DE871D26DFF2}" destId="{5A7B3796-52B8-483B-BD42-C514074BDF20}" srcOrd="0" destOrd="0" presId="urn:microsoft.com/office/officeart/2018/2/layout/IconVerticalSolidList"/>
    <dgm:cxn modelId="{C7619F11-0C68-47A0-9D1B-9C8649834ADE}" srcId="{CFB00391-0F28-4871-8EA2-80DAEF856229}" destId="{DE2F7363-D60D-47FA-93C6-2763FFFBF959}" srcOrd="0" destOrd="0" parTransId="{699BBFE4-6AFE-495A-8F4B-13E86AA47C33}" sibTransId="{3A0AAE67-5973-4891-A515-3A904F2FE651}"/>
    <dgm:cxn modelId="{0504FF20-8E32-48C5-809F-F1C51E257BFF}" type="presOf" srcId="{444DD1DC-4892-4C0F-86F2-D74A0FB1E513}" destId="{71BCBE9F-815F-4B9A-9F4E-27FF97EAFEC1}" srcOrd="0" destOrd="0" presId="urn:microsoft.com/office/officeart/2018/2/layout/IconVerticalSolidList"/>
    <dgm:cxn modelId="{3F2EC83A-6EFA-456B-8F62-2E50800DC3F4}" srcId="{CFB00391-0F28-4871-8EA2-80DAEF856229}" destId="{2AF5AC7C-23E3-4677-8595-EF155D954250}" srcOrd="3" destOrd="0" parTransId="{67F7AFAD-081E-46F9-BFE1-8B933684BEDC}" sibTransId="{619728B9-A0AB-4FB9-BCD9-02607E0F7315}"/>
    <dgm:cxn modelId="{F40B9458-0094-44D4-83FC-20F7A012ECF4}" type="presOf" srcId="{78116D9F-D2C0-496C-8233-DE83E342BACA}" destId="{91C28963-5CBB-4D8C-91AB-E1ADD1D75741}" srcOrd="0" destOrd="0" presId="urn:microsoft.com/office/officeart/2018/2/layout/IconVerticalSolidList"/>
    <dgm:cxn modelId="{57139D94-ADAA-4F86-A1D5-6FD696BC27D5}" srcId="{CFB00391-0F28-4871-8EA2-80DAEF856229}" destId="{C69390B1-EF0E-41C9-B516-DE871D26DFF2}" srcOrd="5" destOrd="0" parTransId="{6AA805CC-9D40-4AED-B9F2-F3927FA461A2}" sibTransId="{3BF0B8DE-7476-4C87-89D4-3A0962A74518}"/>
    <dgm:cxn modelId="{CD24ED9A-340C-445C-A03A-6D0CC00F2785}" type="presOf" srcId="{2AF5AC7C-23E3-4677-8595-EF155D954250}" destId="{DEEE881D-0880-4536-8C55-B554BBA057DC}" srcOrd="0" destOrd="0" presId="urn:microsoft.com/office/officeart/2018/2/layout/IconVerticalSolidList"/>
    <dgm:cxn modelId="{55C17FB1-D373-4469-879A-E85EE051A86C}" type="presOf" srcId="{CFB00391-0F28-4871-8EA2-80DAEF856229}" destId="{375FA8F7-7D2D-4B09-9486-27D91ED622A5}" srcOrd="0" destOrd="0" presId="urn:microsoft.com/office/officeart/2018/2/layout/IconVerticalSolidList"/>
    <dgm:cxn modelId="{FA1B2FBA-B68A-4390-8A33-3737BF68FEC1}" srcId="{CFB00391-0F28-4871-8EA2-80DAEF856229}" destId="{444DD1DC-4892-4C0F-86F2-D74A0FB1E513}" srcOrd="4" destOrd="0" parTransId="{DC7E9FDE-6A6C-45A6-BEBC-03DD6ECDC676}" sibTransId="{12596959-E585-4191-B05B-3AEEB7DE0BEA}"/>
    <dgm:cxn modelId="{16B17FC7-9F97-4CD0-A268-D7BD1C2F0842}" type="presOf" srcId="{DE2F7363-D60D-47FA-93C6-2763FFFBF959}" destId="{9B526E0C-2BAA-4C84-8D01-25D2EC07BCCD}" srcOrd="0" destOrd="0" presId="urn:microsoft.com/office/officeart/2018/2/layout/IconVerticalSolidList"/>
    <dgm:cxn modelId="{1AE6A9CE-8C3C-42F1-A339-F5DCB025973C}" type="presOf" srcId="{AEB8FC76-6DBD-4632-8C75-4557D7987C76}" destId="{7111E390-1558-41E2-954A-30DC94E42FCF}" srcOrd="0" destOrd="0" presId="urn:microsoft.com/office/officeart/2018/2/layout/IconVerticalSolidList"/>
    <dgm:cxn modelId="{CE8DF8D9-AE93-46A6-A7DC-8B02FD16CFB3}" srcId="{CFB00391-0F28-4871-8EA2-80DAEF856229}" destId="{78116D9F-D2C0-496C-8233-DE83E342BACA}" srcOrd="2" destOrd="0" parTransId="{2CCAFD69-0350-4B7C-9E49-8377F041AFAA}" sibTransId="{FCC997E9-2A3C-44BF-BC14-4877574DA54E}"/>
    <dgm:cxn modelId="{FEAECCEF-9A2A-41EC-AB83-B37CEE6CAFF1}" srcId="{CFB00391-0F28-4871-8EA2-80DAEF856229}" destId="{AEB8FC76-6DBD-4632-8C75-4557D7987C76}" srcOrd="1" destOrd="0" parTransId="{2F7C6841-B2A8-4DEE-92C3-CD2DA5FE3069}" sibTransId="{F34D203C-C699-4B10-8BCF-517BD64A7950}"/>
    <dgm:cxn modelId="{A1013B8D-5B26-4508-84AA-EB353929FA50}" type="presParOf" srcId="{375FA8F7-7D2D-4B09-9486-27D91ED622A5}" destId="{8E3E2BF5-310F-4517-90A5-727F86425955}" srcOrd="0" destOrd="0" presId="urn:microsoft.com/office/officeart/2018/2/layout/IconVerticalSolidList"/>
    <dgm:cxn modelId="{6E215A07-0F58-4584-AFAE-DD182EBC15F0}" type="presParOf" srcId="{8E3E2BF5-310F-4517-90A5-727F86425955}" destId="{33B4CA52-0B23-4759-8C04-F8DC9BDC6E49}" srcOrd="0" destOrd="0" presId="urn:microsoft.com/office/officeart/2018/2/layout/IconVerticalSolidList"/>
    <dgm:cxn modelId="{B8176959-8A0B-45A0-B5F2-EBEAF34B5251}" type="presParOf" srcId="{8E3E2BF5-310F-4517-90A5-727F86425955}" destId="{A6DECDEF-4F12-4722-A4B7-F1EA544BD793}" srcOrd="1" destOrd="0" presId="urn:microsoft.com/office/officeart/2018/2/layout/IconVerticalSolidList"/>
    <dgm:cxn modelId="{7A18B99E-1D8E-42AC-A264-53BEE27EE4B4}" type="presParOf" srcId="{8E3E2BF5-310F-4517-90A5-727F86425955}" destId="{04BAD38A-8C05-4539-9506-896DDA75BF55}" srcOrd="2" destOrd="0" presId="urn:microsoft.com/office/officeart/2018/2/layout/IconVerticalSolidList"/>
    <dgm:cxn modelId="{F9831991-3477-409E-86D6-D8CAED574D79}" type="presParOf" srcId="{8E3E2BF5-310F-4517-90A5-727F86425955}" destId="{9B526E0C-2BAA-4C84-8D01-25D2EC07BCCD}" srcOrd="3" destOrd="0" presId="urn:microsoft.com/office/officeart/2018/2/layout/IconVerticalSolidList"/>
    <dgm:cxn modelId="{CC790DF9-5500-4FC9-995C-0116EFE592E7}" type="presParOf" srcId="{375FA8F7-7D2D-4B09-9486-27D91ED622A5}" destId="{F282A96A-4D22-4721-9B4E-7C95700AA129}" srcOrd="1" destOrd="0" presId="urn:microsoft.com/office/officeart/2018/2/layout/IconVerticalSolidList"/>
    <dgm:cxn modelId="{79767273-CCF4-4222-B1BB-81DF3F4DF760}" type="presParOf" srcId="{375FA8F7-7D2D-4B09-9486-27D91ED622A5}" destId="{72F32F67-8F64-4D49-944C-7355E43FB6A3}" srcOrd="2" destOrd="0" presId="urn:microsoft.com/office/officeart/2018/2/layout/IconVerticalSolidList"/>
    <dgm:cxn modelId="{4409042E-62E5-431F-B193-3B06C30748F5}" type="presParOf" srcId="{72F32F67-8F64-4D49-944C-7355E43FB6A3}" destId="{5C2B4613-D1C1-4651-8FE3-9B56056DA573}" srcOrd="0" destOrd="0" presId="urn:microsoft.com/office/officeart/2018/2/layout/IconVerticalSolidList"/>
    <dgm:cxn modelId="{3AB56BF8-2E75-4943-8E80-3B05A47D284D}" type="presParOf" srcId="{72F32F67-8F64-4D49-944C-7355E43FB6A3}" destId="{65A3CC3C-C1A0-4448-A903-5111BDC3E39F}" srcOrd="1" destOrd="0" presId="urn:microsoft.com/office/officeart/2018/2/layout/IconVerticalSolidList"/>
    <dgm:cxn modelId="{059A2715-42D9-4B96-BA1C-4993D5B551B8}" type="presParOf" srcId="{72F32F67-8F64-4D49-944C-7355E43FB6A3}" destId="{1C1D57E3-6CD1-4AFA-8795-5CD6F8216947}" srcOrd="2" destOrd="0" presId="urn:microsoft.com/office/officeart/2018/2/layout/IconVerticalSolidList"/>
    <dgm:cxn modelId="{F0E7ABD4-BDF1-452E-BE39-AE1797B6FF6A}" type="presParOf" srcId="{72F32F67-8F64-4D49-944C-7355E43FB6A3}" destId="{7111E390-1558-41E2-954A-30DC94E42FCF}" srcOrd="3" destOrd="0" presId="urn:microsoft.com/office/officeart/2018/2/layout/IconVerticalSolidList"/>
    <dgm:cxn modelId="{F5E832AC-6F6B-4170-A02F-8B019BF202E4}" type="presParOf" srcId="{375FA8F7-7D2D-4B09-9486-27D91ED622A5}" destId="{39DD51F5-8849-49C8-B575-CB911B8BEF85}" srcOrd="3" destOrd="0" presId="urn:microsoft.com/office/officeart/2018/2/layout/IconVerticalSolidList"/>
    <dgm:cxn modelId="{C8B39A8A-66D3-4EFA-BA5E-C430CC479E29}" type="presParOf" srcId="{375FA8F7-7D2D-4B09-9486-27D91ED622A5}" destId="{792A1B8C-5BC0-443A-A736-4E1AC577711E}" srcOrd="4" destOrd="0" presId="urn:microsoft.com/office/officeart/2018/2/layout/IconVerticalSolidList"/>
    <dgm:cxn modelId="{EF9AF89B-C8A0-45BE-9D52-740FFBD7D3D8}" type="presParOf" srcId="{792A1B8C-5BC0-443A-A736-4E1AC577711E}" destId="{D8CAFDA6-0DF6-4281-9E8D-5D448EB03ADE}" srcOrd="0" destOrd="0" presId="urn:microsoft.com/office/officeart/2018/2/layout/IconVerticalSolidList"/>
    <dgm:cxn modelId="{7746FBF2-14C8-46D1-8061-4E2FE606888F}" type="presParOf" srcId="{792A1B8C-5BC0-443A-A736-4E1AC577711E}" destId="{603F004D-C812-467F-8FD2-EA28102E1F72}" srcOrd="1" destOrd="0" presId="urn:microsoft.com/office/officeart/2018/2/layout/IconVerticalSolidList"/>
    <dgm:cxn modelId="{AB5869B0-A52C-4911-A062-973C2D03C60A}" type="presParOf" srcId="{792A1B8C-5BC0-443A-A736-4E1AC577711E}" destId="{D0711B9F-B159-452A-9C36-BE7005A47038}" srcOrd="2" destOrd="0" presId="urn:microsoft.com/office/officeart/2018/2/layout/IconVerticalSolidList"/>
    <dgm:cxn modelId="{61D6864A-83B9-41D7-9965-39FB72E52F2C}" type="presParOf" srcId="{792A1B8C-5BC0-443A-A736-4E1AC577711E}" destId="{91C28963-5CBB-4D8C-91AB-E1ADD1D75741}" srcOrd="3" destOrd="0" presId="urn:microsoft.com/office/officeart/2018/2/layout/IconVerticalSolidList"/>
    <dgm:cxn modelId="{470C0DB3-A821-4AA1-BF9B-02CA67D8E770}" type="presParOf" srcId="{375FA8F7-7D2D-4B09-9486-27D91ED622A5}" destId="{09F0B48B-EDC0-4A06-B6CE-DDD25C2CEF7E}" srcOrd="5" destOrd="0" presId="urn:microsoft.com/office/officeart/2018/2/layout/IconVerticalSolidList"/>
    <dgm:cxn modelId="{DF21C7EF-8593-4174-AFE4-5B26DE9C21C4}" type="presParOf" srcId="{375FA8F7-7D2D-4B09-9486-27D91ED622A5}" destId="{E1B2B819-A3B5-420C-B8ED-EF1A5E97F22C}" srcOrd="6" destOrd="0" presId="urn:microsoft.com/office/officeart/2018/2/layout/IconVerticalSolidList"/>
    <dgm:cxn modelId="{2214DD79-D2D1-474A-8EB3-C55F095A87B9}" type="presParOf" srcId="{E1B2B819-A3B5-420C-B8ED-EF1A5E97F22C}" destId="{15CE1134-55FC-45D9-A26C-C91C52EECBAA}" srcOrd="0" destOrd="0" presId="urn:microsoft.com/office/officeart/2018/2/layout/IconVerticalSolidList"/>
    <dgm:cxn modelId="{8EE68A20-BD22-45DF-82AB-FC71288AB4EC}" type="presParOf" srcId="{E1B2B819-A3B5-420C-B8ED-EF1A5E97F22C}" destId="{AA807DAB-E3C9-4293-8073-3F52A8FAB940}" srcOrd="1" destOrd="0" presId="urn:microsoft.com/office/officeart/2018/2/layout/IconVerticalSolidList"/>
    <dgm:cxn modelId="{EABAD63B-8EF3-435D-97CA-789965994927}" type="presParOf" srcId="{E1B2B819-A3B5-420C-B8ED-EF1A5E97F22C}" destId="{9BA95267-3955-48FB-8D73-DE0468452F7F}" srcOrd="2" destOrd="0" presId="urn:microsoft.com/office/officeart/2018/2/layout/IconVerticalSolidList"/>
    <dgm:cxn modelId="{38103B73-C0E0-4C87-901A-F2627ED54459}" type="presParOf" srcId="{E1B2B819-A3B5-420C-B8ED-EF1A5E97F22C}" destId="{DEEE881D-0880-4536-8C55-B554BBA057DC}" srcOrd="3" destOrd="0" presId="urn:microsoft.com/office/officeart/2018/2/layout/IconVerticalSolidList"/>
    <dgm:cxn modelId="{298F981A-DEE1-41A7-B6C1-E1DA1FC72CD0}" type="presParOf" srcId="{375FA8F7-7D2D-4B09-9486-27D91ED622A5}" destId="{36FE37E5-064A-41A1-BA39-D49997DDB2B8}" srcOrd="7" destOrd="0" presId="urn:microsoft.com/office/officeart/2018/2/layout/IconVerticalSolidList"/>
    <dgm:cxn modelId="{53CAF887-1EC5-48A0-8EBD-22C66EAA4CAE}" type="presParOf" srcId="{375FA8F7-7D2D-4B09-9486-27D91ED622A5}" destId="{4CE32988-EBF4-4F17-9429-CB9E62315D86}" srcOrd="8" destOrd="0" presId="urn:microsoft.com/office/officeart/2018/2/layout/IconVerticalSolidList"/>
    <dgm:cxn modelId="{9F1B887C-460A-4F8A-AEC8-5421821E2809}" type="presParOf" srcId="{4CE32988-EBF4-4F17-9429-CB9E62315D86}" destId="{12B13E77-B374-4A87-BF23-03354C9D1A75}" srcOrd="0" destOrd="0" presId="urn:microsoft.com/office/officeart/2018/2/layout/IconVerticalSolidList"/>
    <dgm:cxn modelId="{BB4FFC05-7830-4F68-A665-5719F2EBC7B3}" type="presParOf" srcId="{4CE32988-EBF4-4F17-9429-CB9E62315D86}" destId="{254815AF-0F85-4453-91F7-8899112D8D27}" srcOrd="1" destOrd="0" presId="urn:microsoft.com/office/officeart/2018/2/layout/IconVerticalSolidList"/>
    <dgm:cxn modelId="{7E3B162C-DF35-495F-8677-BE011FB635A9}" type="presParOf" srcId="{4CE32988-EBF4-4F17-9429-CB9E62315D86}" destId="{AD52521C-5422-4FFD-B2E1-9C84DDBD7D7B}" srcOrd="2" destOrd="0" presId="urn:microsoft.com/office/officeart/2018/2/layout/IconVerticalSolidList"/>
    <dgm:cxn modelId="{B049E9BF-AA2F-484E-9D3E-CB3B635D0EED}" type="presParOf" srcId="{4CE32988-EBF4-4F17-9429-CB9E62315D86}" destId="{71BCBE9F-815F-4B9A-9F4E-27FF97EAFEC1}" srcOrd="3" destOrd="0" presId="urn:microsoft.com/office/officeart/2018/2/layout/IconVerticalSolidList"/>
    <dgm:cxn modelId="{B0F96A8A-189C-4D2A-8654-EF12251CDF09}" type="presParOf" srcId="{375FA8F7-7D2D-4B09-9486-27D91ED622A5}" destId="{22A59629-7541-4861-AD18-C561A0AA3B46}" srcOrd="9" destOrd="0" presId="urn:microsoft.com/office/officeart/2018/2/layout/IconVerticalSolidList"/>
    <dgm:cxn modelId="{CC64F66E-6889-4AFF-8D97-5B5C64227400}" type="presParOf" srcId="{375FA8F7-7D2D-4B09-9486-27D91ED622A5}" destId="{CF71D86A-A3C6-42BD-8A56-5C9DEE1EDF70}" srcOrd="10" destOrd="0" presId="urn:microsoft.com/office/officeart/2018/2/layout/IconVerticalSolidList"/>
    <dgm:cxn modelId="{BF46361D-DB2F-44D2-A391-47686C6C9E15}" type="presParOf" srcId="{CF71D86A-A3C6-42BD-8A56-5C9DEE1EDF70}" destId="{4AD96122-33DB-4321-B11D-6BBB013CAD32}" srcOrd="0" destOrd="0" presId="urn:microsoft.com/office/officeart/2018/2/layout/IconVerticalSolidList"/>
    <dgm:cxn modelId="{756CC7C8-E5E5-463E-8E42-FD349BE236A5}" type="presParOf" srcId="{CF71D86A-A3C6-42BD-8A56-5C9DEE1EDF70}" destId="{454D87C3-E949-4034-BDBD-F5E7D68243CB}" srcOrd="1" destOrd="0" presId="urn:microsoft.com/office/officeart/2018/2/layout/IconVerticalSolidList"/>
    <dgm:cxn modelId="{F1D72F75-8B21-4CE5-98F2-4A81A116349C}" type="presParOf" srcId="{CF71D86A-A3C6-42BD-8A56-5C9DEE1EDF70}" destId="{EB104DE8-833D-4FB2-9DA2-516704DE948D}" srcOrd="2" destOrd="0" presId="urn:microsoft.com/office/officeart/2018/2/layout/IconVerticalSolidList"/>
    <dgm:cxn modelId="{F588A4AB-728E-4172-ABA2-6CC9963A2F5D}" type="presParOf" srcId="{CF71D86A-A3C6-42BD-8A56-5C9DEE1EDF70}" destId="{5A7B3796-52B8-483B-BD42-C514074BDF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4CA52-0B23-4759-8C04-F8DC9BDC6E49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ECDEF-4F12-4722-A4B7-F1EA544BD793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26E0C-2BAA-4C84-8D01-25D2EC07BCCD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Motivation </a:t>
          </a:r>
        </a:p>
      </dsp:txBody>
      <dsp:txXfrm>
        <a:off x="692764" y="1407"/>
        <a:ext cx="9822835" cy="599796"/>
      </dsp:txXfrm>
    </dsp:sp>
    <dsp:sp modelId="{5C2B4613-D1C1-4651-8FE3-9B56056DA573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3CC3C-C1A0-4448-A903-5111BDC3E39F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E390-1558-41E2-954A-30DC94E42FCF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 Challenges</a:t>
          </a:r>
        </a:p>
      </dsp:txBody>
      <dsp:txXfrm>
        <a:off x="692764" y="751152"/>
        <a:ext cx="9822835" cy="599796"/>
      </dsp:txXfrm>
    </dsp:sp>
    <dsp:sp modelId="{D8CAFDA6-0DF6-4281-9E8D-5D448EB03ADE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F004D-C812-467F-8FD2-EA28102E1F72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28963-5CBB-4D8C-91AB-E1ADD1D75741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Centralized vs. Distributed</a:t>
          </a:r>
          <a:endParaRPr lang="en-US" sz="1900" kern="1200" dirty="0"/>
        </a:p>
      </dsp:txBody>
      <dsp:txXfrm>
        <a:off x="692764" y="1500898"/>
        <a:ext cx="9822835" cy="599796"/>
      </dsp:txXfrm>
    </dsp:sp>
    <dsp:sp modelId="{15CE1134-55FC-45D9-A26C-C91C52EECBAA}">
      <dsp:nvSpPr>
        <dsp:cNvPr id="0" name=""/>
        <dsp:cNvSpPr/>
      </dsp:nvSpPr>
      <dsp:spPr>
        <a:xfrm>
          <a:off x="0" y="2242756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7DAB-E3C9-4293-8073-3F52A8FAB940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E881D-0880-4536-8C55-B554BBA057DC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Approaches for Distributed Optimization with Discrete Variables </a:t>
          </a:r>
          <a:endParaRPr lang="en-US" sz="1900" kern="1200" dirty="0"/>
        </a:p>
      </dsp:txBody>
      <dsp:txXfrm>
        <a:off x="692764" y="2250643"/>
        <a:ext cx="9822835" cy="599796"/>
      </dsp:txXfrm>
    </dsp:sp>
    <dsp:sp modelId="{12B13E77-B374-4A87-BF23-03354C9D1A75}">
      <dsp:nvSpPr>
        <dsp:cNvPr id="0" name=""/>
        <dsp:cNvSpPr/>
      </dsp:nvSpPr>
      <dsp:spPr>
        <a:xfrm>
          <a:off x="0" y="2989370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815AF-0F85-4453-91F7-8899112D8D2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CBE9F-815F-4B9A-9F4E-27FF97EAFEC1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effectLst/>
              <a:latin typeface="+mj-lt"/>
            </a:rPr>
            <a:t>Classification of the D</a:t>
          </a:r>
          <a:r>
            <a:rPr lang="en-US" sz="1900" kern="1200" dirty="0">
              <a:latin typeface="+mj-lt"/>
            </a:rPr>
            <a:t>istributed Discrete</a:t>
          </a:r>
          <a:r>
            <a:rPr lang="en-US" sz="1900" b="0" i="0" kern="1200" dirty="0">
              <a:effectLst/>
              <a:latin typeface="+mj-lt"/>
            </a:rPr>
            <a:t> Approaches in Power Distribution System</a:t>
          </a:r>
          <a:endParaRPr lang="en-US" sz="1900" kern="1200" dirty="0">
            <a:latin typeface="+mj-lt"/>
          </a:endParaRPr>
        </a:p>
      </dsp:txBody>
      <dsp:txXfrm>
        <a:off x="692764" y="3000388"/>
        <a:ext cx="9822835" cy="599796"/>
      </dsp:txXfrm>
    </dsp:sp>
    <dsp:sp modelId="{4AD96122-33DB-4321-B11D-6BBB013CAD32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D87C3-E949-4034-BDBD-F5E7D68243CB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B3796-52B8-483B-BD42-C514074BDF20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Summary &amp; Future Work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5195-4858-4D49-B298-AD137E77417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D05E-D9F7-4B6C-A94C-EDB4AE5C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E089-C95F-4479-B4FB-54E0CB45C4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6D05E-D9F7-4B6C-A94C-EDB4AE5C18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5DC921-4DA9-4E0C-B3B3-3D6A54EA58D2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98D-11B3-4EF1-AB74-07CB5E31ABF9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C86583-C059-4F3A-A321-B049A1A58D3C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9287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Helvetica" pitchFamily="2" charset="0"/>
              </a:defRPr>
            </a:lvl1pPr>
          </a:lstStyle>
          <a:p>
            <a:fld id="{749F4E17-BF6E-463C-AFE2-B88DFCB414A1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49287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A7A29F-7E11-C442-AEF4-8AE208DF96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AE0FE-BCFC-2B41-B0A5-58A0D1C7A333}"/>
              </a:ext>
            </a:extLst>
          </p:cNvPr>
          <p:cNvSpPr/>
          <p:nvPr userDrawn="1"/>
        </p:nvSpPr>
        <p:spPr>
          <a:xfrm>
            <a:off x="-1320" y="1"/>
            <a:ext cx="12188249" cy="903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4FC4493-29F1-264F-A64D-C6FD8BCE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18" y="0"/>
            <a:ext cx="11715574" cy="90525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>
                    <a:lumMod val="9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56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EBA2-D15A-4285-9A11-1B0F9AFFC405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9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AFF8FE-2B7F-47F4-936B-62ADC68811F3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5EE6-926E-4F7D-BA31-F0DAECBF10C4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EB46-BA32-46EF-938C-2B6DC6C42E97}" type="datetime1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6341-B570-4F19-8483-7AD8B01CD266}" type="datetime1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3765-E76B-4C54-9434-48D13AAE7E2D}" type="datetime1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4E89ACC-EF41-47C0-A411-A51A0140ADEA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8A83-F4A2-46B4-BEA2-12DE2AB96657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4EC969-C6EA-4F75-B324-BA776C8EAE7D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47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DECC82-86E5-4BEF-A5C0-04EE47C6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62" y="2421631"/>
            <a:ext cx="11303875" cy="123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4000" b="0" i="0" dirty="0">
                <a:effectLst/>
                <a:latin typeface="Baskerville Old Face" panose="02020602080505020303" pitchFamily="18" charset="0"/>
              </a:rPr>
              <a:t>Distributed Optimization Approaches with Discrete</a:t>
            </a:r>
            <a:br>
              <a:rPr lang="en-US" sz="4000" dirty="0">
                <a:latin typeface="Baskerville Old Face" panose="02020602080505020303" pitchFamily="18" charset="0"/>
              </a:rPr>
            </a:br>
            <a:r>
              <a:rPr lang="en-US" sz="4000" b="0" i="0" dirty="0">
                <a:effectLst/>
                <a:latin typeface="Baskerville Old Face" panose="02020602080505020303" pitchFamily="18" charset="0"/>
              </a:rPr>
              <a:t>Variables in the Power Distribution Systems</a:t>
            </a:r>
            <a:endParaRPr lang="en-US" sz="4000" b="1" dirty="0">
              <a:latin typeface="Baskerville Old Face" panose="02020602080505020303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4628C-09DD-4DA5-BE47-D02720E187BC}"/>
              </a:ext>
            </a:extLst>
          </p:cNvPr>
          <p:cNvSpPr txBox="1"/>
          <p:nvPr/>
        </p:nvSpPr>
        <p:spPr>
          <a:xfrm>
            <a:off x="222030" y="4201501"/>
            <a:ext cx="117479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Jannatul Adan, Subir Majumder and Anurag K. Srivastava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F1CDF-770F-4B74-98F4-6C3D18CE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689" y="5986362"/>
            <a:ext cx="2020618" cy="66736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90D9B5D-E91D-0339-64C8-A3B21835C1A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95" y="5986362"/>
            <a:ext cx="1536042" cy="667361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0690B20-F5B2-4AA3-A5C9-CD1906626E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6"/>
          <a:stretch/>
        </p:blipFill>
        <p:spPr>
          <a:xfrm>
            <a:off x="444062" y="5761959"/>
            <a:ext cx="2105327" cy="891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A995A-4893-4A28-AB8A-AFE6CE90D242}"/>
              </a:ext>
            </a:extLst>
          </p:cNvPr>
          <p:cNvSpPr txBox="1"/>
          <p:nvPr/>
        </p:nvSpPr>
        <p:spPr>
          <a:xfrm>
            <a:off x="5130028" y="999673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NAPS 2022</a:t>
            </a:r>
          </a:p>
        </p:txBody>
      </p:sp>
    </p:spTree>
    <p:extLst>
      <p:ext uri="{BB962C8B-B14F-4D97-AF65-F5344CB8AC3E}">
        <p14:creationId xmlns:p14="http://schemas.microsoft.com/office/powerpoint/2010/main" val="180854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72" y="635758"/>
            <a:ext cx="5708356" cy="1982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</a:rPr>
              <a:t>ADMM With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38332-E938-4FF6-B16A-653B82FE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273" y="720342"/>
            <a:ext cx="4504999" cy="566666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6D8E6-E870-47BD-A8D1-FB2B53D87DC3}"/>
              </a:ext>
            </a:extLst>
          </p:cNvPr>
          <p:cNvGrpSpPr/>
          <p:nvPr/>
        </p:nvGrpSpPr>
        <p:grpSpPr>
          <a:xfrm>
            <a:off x="1064783" y="2910506"/>
            <a:ext cx="5213345" cy="2145977"/>
            <a:chOff x="31645" y="3675894"/>
            <a:chExt cx="5213345" cy="214597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14BE5B-2B8C-4ACE-BF10-398D41685BE5}"/>
                </a:ext>
              </a:extLst>
            </p:cNvPr>
            <p:cNvSpPr txBox="1"/>
            <p:nvPr/>
          </p:nvSpPr>
          <p:spPr>
            <a:xfrm>
              <a:off x="620891" y="3675894"/>
              <a:ext cx="378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 the Relaxed Problem Converges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258C-0071-4BE9-BA07-07FB2B38A033}"/>
                </a:ext>
              </a:extLst>
            </p:cNvPr>
            <p:cNvCxnSpPr/>
            <p:nvPr/>
          </p:nvCxnSpPr>
          <p:spPr>
            <a:xfrm flipV="1">
              <a:off x="2349732" y="4016992"/>
              <a:ext cx="0" cy="425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E3C75F0-C0BC-402C-A310-214DD34E2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9165" y="4442791"/>
              <a:ext cx="580567" cy="73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F4C964-8675-4270-A7A5-FE76880701C7}"/>
                </a:ext>
              </a:extLst>
            </p:cNvPr>
            <p:cNvCxnSpPr>
              <a:cxnSpLocks/>
            </p:cNvCxnSpPr>
            <p:nvPr/>
          </p:nvCxnSpPr>
          <p:spPr>
            <a:xfrm>
              <a:off x="2349732" y="4442791"/>
              <a:ext cx="580567" cy="73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8CA8-017D-4E50-96B5-82A450415B47}"/>
                </a:ext>
              </a:extLst>
            </p:cNvPr>
            <p:cNvSpPr txBox="1"/>
            <p:nvPr/>
          </p:nvSpPr>
          <p:spPr>
            <a:xfrm>
              <a:off x="31645" y="5175540"/>
              <a:ext cx="250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Modified constraints </a:t>
              </a:r>
            </a:p>
            <a:p>
              <a:r>
                <a:rPr lang="en-US" dirty="0"/>
                <a:t>With Lower tap position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8DCF5-C9BD-42AB-BB68-16E69577E56C}"/>
                </a:ext>
              </a:extLst>
            </p:cNvPr>
            <p:cNvSpPr txBox="1"/>
            <p:nvPr/>
          </p:nvSpPr>
          <p:spPr>
            <a:xfrm>
              <a:off x="2618950" y="5175540"/>
              <a:ext cx="2626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Modified Constraints with</a:t>
              </a:r>
            </a:p>
            <a:p>
              <a:r>
                <a:rPr lang="en-US" dirty="0"/>
                <a:t>Upper tap position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5060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Decomposition with </a:t>
            </a:r>
            <a:r>
              <a:rPr lang="en-US" dirty="0" err="1"/>
              <a:t>Sqp</a:t>
            </a:r>
            <a:r>
              <a:rPr lang="en-US" dirty="0"/>
              <a:t> &amp; Ordinal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2F1B2-EE20-4AE8-ADAC-17F048CB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94" y="1605406"/>
            <a:ext cx="5338522" cy="3912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2F1F7-7A4E-4087-8B45-C5B61B52C548}"/>
                  </a:ext>
                </a:extLst>
              </p:cNvPr>
              <p:cNvSpPr txBox="1"/>
              <p:nvPr/>
            </p:nvSpPr>
            <p:spPr>
              <a:xfrm>
                <a:off x="235017" y="1222545"/>
                <a:ext cx="540045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an optimization problem,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Lagrangian</a:t>
                </a:r>
                <a:r>
                  <a:rPr lang="en-US" dirty="0"/>
                  <a:t> would be,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Lagrange Multiplier.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22F1F7-7A4E-4087-8B45-C5B61B52C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7" y="1222545"/>
                <a:ext cx="5400453" cy="1477328"/>
              </a:xfrm>
              <a:prstGeom prst="rect">
                <a:avLst/>
              </a:prstGeom>
              <a:blipFill>
                <a:blip r:embed="rId3"/>
                <a:stretch>
                  <a:fillRect l="-1017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6E05BA4-D37C-4FB4-8305-D1CD3D6B6EE2}"/>
              </a:ext>
            </a:extLst>
          </p:cNvPr>
          <p:cNvGrpSpPr/>
          <p:nvPr/>
        </p:nvGrpSpPr>
        <p:grpSpPr>
          <a:xfrm>
            <a:off x="1518332" y="2616861"/>
            <a:ext cx="732604" cy="603473"/>
            <a:chOff x="1691974" y="2383345"/>
            <a:chExt cx="732604" cy="603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B65A65F-9F95-4C67-B41B-4B25BC283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7483" y="2383345"/>
              <a:ext cx="1586" cy="139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25A56F7-F1F0-4430-A700-18A972B2C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974" y="2522943"/>
              <a:ext cx="367095" cy="463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C110C6-51B8-487C-AA22-208FA59B31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9069" y="2512931"/>
              <a:ext cx="365509" cy="473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98282-D3D0-4227-8CFC-2A82B01FCAE3}"/>
                  </a:ext>
                </a:extLst>
              </p:cNvPr>
              <p:cNvSpPr txBox="1"/>
              <p:nvPr/>
            </p:nvSpPr>
            <p:spPr>
              <a:xfrm>
                <a:off x="235018" y="3140895"/>
                <a:ext cx="162709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/>
                  <a:t>associated with inner buses within the subsystem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098282-D3D0-4227-8CFC-2A82B01F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8" y="3140895"/>
                <a:ext cx="1627094" cy="1200329"/>
              </a:xfrm>
              <a:prstGeom prst="rect">
                <a:avLst/>
              </a:prstGeom>
              <a:blipFill>
                <a:blip r:embed="rId4"/>
                <a:stretch>
                  <a:fillRect l="-338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FDAC16-FEB6-4B9F-AEF3-0B94858543F0}"/>
                  </a:ext>
                </a:extLst>
              </p:cNvPr>
              <p:cNvSpPr txBox="1"/>
              <p:nvPr/>
            </p:nvSpPr>
            <p:spPr>
              <a:xfrm>
                <a:off x="2121697" y="3139108"/>
                <a:ext cx="162709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dirty="0"/>
                  <a:t>associated with boundary buses between the subsystems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FDAC16-FEB6-4B9F-AEF3-0B9485854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697" y="3139108"/>
                <a:ext cx="1627094" cy="1200329"/>
              </a:xfrm>
              <a:prstGeom prst="rect">
                <a:avLst/>
              </a:prstGeom>
              <a:blipFill>
                <a:blip r:embed="rId5"/>
                <a:stretch>
                  <a:fillRect l="-2996" t="-3046" r="-262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EE37C71-A355-46A0-ABC5-3654F8D8B1D3}"/>
              </a:ext>
            </a:extLst>
          </p:cNvPr>
          <p:cNvSpPr txBox="1"/>
          <p:nvPr/>
        </p:nvSpPr>
        <p:spPr>
          <a:xfrm>
            <a:off x="4048464" y="3238320"/>
            <a:ext cx="2301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Iterative update of the relaxed problem</a:t>
            </a: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4C7D241F-43A2-4E86-802E-4540A2553178}"/>
              </a:ext>
            </a:extLst>
          </p:cNvPr>
          <p:cNvSpPr/>
          <p:nvPr/>
        </p:nvSpPr>
        <p:spPr>
          <a:xfrm rot="20404490" flipH="1">
            <a:off x="1910067" y="3954363"/>
            <a:ext cx="365509" cy="10989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E7D88-4CCB-4AE8-BED9-A1DDC0072A59}"/>
              </a:ext>
            </a:extLst>
          </p:cNvPr>
          <p:cNvSpPr txBox="1"/>
          <p:nvPr/>
        </p:nvSpPr>
        <p:spPr>
          <a:xfrm>
            <a:off x="2451305" y="4732098"/>
            <a:ext cx="299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between subsystems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C416DEC2-2693-4848-970F-54BA548250F8}"/>
              </a:ext>
            </a:extLst>
          </p:cNvPr>
          <p:cNvSpPr/>
          <p:nvPr/>
        </p:nvSpPr>
        <p:spPr>
          <a:xfrm rot="10125678" flipH="1">
            <a:off x="5142597" y="3792766"/>
            <a:ext cx="365509" cy="10989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7DA91E66-CF73-4C5A-BE1A-1FEC161F1946}"/>
              </a:ext>
            </a:extLst>
          </p:cNvPr>
          <p:cNvSpPr/>
          <p:nvPr/>
        </p:nvSpPr>
        <p:spPr>
          <a:xfrm rot="5963907" flipH="1">
            <a:off x="3609464" y="2477029"/>
            <a:ext cx="365509" cy="10989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156716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Network Reconfiguration works?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4DD863-CB25-428B-91F8-5D7A6F8F5CE4}"/>
              </a:ext>
            </a:extLst>
          </p:cNvPr>
          <p:cNvGrpSpPr/>
          <p:nvPr/>
        </p:nvGrpSpPr>
        <p:grpSpPr>
          <a:xfrm>
            <a:off x="3308255" y="1522139"/>
            <a:ext cx="5486400" cy="3657600"/>
            <a:chOff x="4648200" y="3844735"/>
            <a:chExt cx="2928638" cy="1862653"/>
          </a:xfrm>
        </p:grpSpPr>
        <p:pic>
          <p:nvPicPr>
            <p:cNvPr id="60" name="Picture 59" descr="Timeline&#10;&#10;Description automatically generated">
              <a:extLst>
                <a:ext uri="{FF2B5EF4-FFF2-40B4-BE49-F238E27FC236}">
                  <a16:creationId xmlns:a16="http://schemas.microsoft.com/office/drawing/2014/main" id="{8443C1DC-3C8A-40F0-BBCE-653DA5088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098" y="3844735"/>
              <a:ext cx="2747413" cy="1862653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AC2206-386D-44E9-95B5-BD96E3B6C308}"/>
                </a:ext>
              </a:extLst>
            </p:cNvPr>
            <p:cNvSpPr/>
            <p:nvPr/>
          </p:nvSpPr>
          <p:spPr>
            <a:xfrm>
              <a:off x="6210267" y="5057774"/>
              <a:ext cx="152400" cy="123825"/>
            </a:xfrm>
            <a:prstGeom prst="rect">
              <a:avLst/>
            </a:prstGeom>
            <a:solidFill>
              <a:srgbClr val="00B05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9BD4166-F9BE-4212-B185-8E0D4BFC0654}"/>
                </a:ext>
              </a:extLst>
            </p:cNvPr>
            <p:cNvSpPr/>
            <p:nvPr/>
          </p:nvSpPr>
          <p:spPr>
            <a:xfrm>
              <a:off x="5795679" y="5057774"/>
              <a:ext cx="152400" cy="123825"/>
            </a:xfrm>
            <a:prstGeom prst="rect">
              <a:avLst/>
            </a:prstGeom>
            <a:solidFill>
              <a:srgbClr val="00B05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6EA250A-8B45-49BC-B005-DDDC5359581D}"/>
                </a:ext>
              </a:extLst>
            </p:cNvPr>
            <p:cNvGrpSpPr/>
            <p:nvPr/>
          </p:nvGrpSpPr>
          <p:grpSpPr>
            <a:xfrm>
              <a:off x="4648200" y="5119686"/>
              <a:ext cx="361950" cy="486703"/>
              <a:chOff x="4648200" y="5119686"/>
              <a:chExt cx="361950" cy="48670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68CF303-E4D5-4B94-8362-552E168827CE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9634955-DBD6-42D4-988D-78D2BBF9ED65}"/>
                  </a:ext>
                </a:extLst>
              </p:cNvPr>
              <p:cNvCxnSpPr>
                <a:cxnSpLocks/>
                <a:endCxn id="106" idx="0"/>
              </p:cNvCxnSpPr>
              <p:nvPr/>
            </p:nvCxnSpPr>
            <p:spPr>
              <a:xfrm>
                <a:off x="4810125" y="5119686"/>
                <a:ext cx="19050" cy="185739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D5C1B3C-A790-4A7C-9C22-F6EB829C9394}"/>
                </a:ext>
              </a:extLst>
            </p:cNvPr>
            <p:cNvSpPr/>
            <p:nvPr/>
          </p:nvSpPr>
          <p:spPr>
            <a:xfrm>
              <a:off x="7214888" y="5305425"/>
              <a:ext cx="361950" cy="300964"/>
            </a:xfrm>
            <a:prstGeom prst="ellipse">
              <a:avLst/>
            </a:prstGeom>
            <a:solidFill>
              <a:srgbClr val="A5AB81"/>
            </a:solidFill>
            <a:ln w="22225" cap="rnd" cmpd="sng" algn="ctr">
              <a:solidFill>
                <a:srgbClr val="A5AB81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DER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B4EC114-0469-4186-8FE7-0576AA5ACC61}"/>
                </a:ext>
              </a:extLst>
            </p:cNvPr>
            <p:cNvCxnSpPr>
              <a:cxnSpLocks/>
            </p:cNvCxnSpPr>
            <p:nvPr/>
          </p:nvCxnSpPr>
          <p:spPr>
            <a:xfrm>
              <a:off x="7401390" y="5111556"/>
              <a:ext cx="19050" cy="185739"/>
            </a:xfrm>
            <a:prstGeom prst="line">
              <a:avLst/>
            </a:prstGeom>
            <a:noFill/>
            <a:ln w="12700" cap="rnd" cmpd="sng" algn="ctr">
              <a:solidFill>
                <a:srgbClr val="94B6D2">
                  <a:lumMod val="90000"/>
                </a:srgbClr>
              </a:solidFill>
              <a:prstDash val="solid"/>
            </a:ln>
            <a:effectLst/>
          </p:spPr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79E02B4-B3C9-49FB-BE93-F3EC8279C3F7}"/>
                </a:ext>
              </a:extLst>
            </p:cNvPr>
            <p:cNvGrpSpPr/>
            <p:nvPr/>
          </p:nvGrpSpPr>
          <p:grpSpPr>
            <a:xfrm>
              <a:off x="4969693" y="4030765"/>
              <a:ext cx="472027" cy="486994"/>
              <a:chOff x="4648200" y="5305425"/>
              <a:chExt cx="472027" cy="48699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322E8E3-C5F3-4D99-B5E8-FE3CFBA6BD82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731B094-30DD-4AD7-9FC3-D51AC8D06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175" y="5606389"/>
                <a:ext cx="291052" cy="186030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1DC3021-CAF7-468C-AE67-E9C79C7C5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390" y="4573237"/>
              <a:ext cx="0" cy="555198"/>
            </a:xfrm>
            <a:prstGeom prst="line">
              <a:avLst/>
            </a:prstGeom>
            <a:noFill/>
            <a:ln w="19050" cap="rnd" cmpd="sng" algn="ctr">
              <a:solidFill>
                <a:sysClr val="windowText" lastClr="000000">
                  <a:lumMod val="90000"/>
                </a:sysClr>
              </a:solidFill>
              <a:prstDash val="solid"/>
            </a:ln>
            <a:effectLst/>
          </p:spPr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077352-9316-4B70-9ACB-F62EC5B92CC0}"/>
                </a:ext>
              </a:extLst>
            </p:cNvPr>
            <p:cNvSpPr/>
            <p:nvPr/>
          </p:nvSpPr>
          <p:spPr>
            <a:xfrm>
              <a:off x="7314110" y="4628963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7728CC-18B5-4DAC-A968-B3E29916489A}"/>
              </a:ext>
            </a:extLst>
          </p:cNvPr>
          <p:cNvSpPr/>
          <p:nvPr/>
        </p:nvSpPr>
        <p:spPr>
          <a:xfrm>
            <a:off x="5950055" y="3126505"/>
            <a:ext cx="285500" cy="243149"/>
          </a:xfrm>
          <a:prstGeom prst="rect">
            <a:avLst/>
          </a:prstGeom>
          <a:solidFill>
            <a:srgbClr val="00B050"/>
          </a:solidFill>
          <a:ln w="222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4149" y="5732760"/>
            <a:ext cx="539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Fig. Under Normal Operating Conditions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2828" y="1281515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Closed Switch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swtch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077352-9316-4B70-9ACB-F62EC5B92CC0}"/>
              </a:ext>
            </a:extLst>
          </p:cNvPr>
          <p:cNvSpPr/>
          <p:nvPr/>
        </p:nvSpPr>
        <p:spPr>
          <a:xfrm>
            <a:off x="8959374" y="1779833"/>
            <a:ext cx="285500" cy="243149"/>
          </a:xfrm>
          <a:prstGeom prst="rect">
            <a:avLst/>
          </a:prstGeom>
          <a:solidFill>
            <a:srgbClr val="C00000"/>
          </a:solidFill>
          <a:ln w="22225" cap="rnd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728CC-18B5-4DAC-A968-B3E29916489A}"/>
              </a:ext>
            </a:extLst>
          </p:cNvPr>
          <p:cNvSpPr/>
          <p:nvPr/>
        </p:nvSpPr>
        <p:spPr>
          <a:xfrm>
            <a:off x="8971782" y="1418560"/>
            <a:ext cx="285500" cy="243149"/>
          </a:xfrm>
          <a:prstGeom prst="rect">
            <a:avLst/>
          </a:prstGeom>
          <a:solidFill>
            <a:srgbClr val="00B050"/>
          </a:solidFill>
          <a:ln w="222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91460" y="1281515"/>
            <a:ext cx="2562341" cy="95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12/20</a:t>
            </a:r>
          </a:p>
        </p:txBody>
      </p:sp>
    </p:spTree>
    <p:extLst>
      <p:ext uri="{BB962C8B-B14F-4D97-AF65-F5344CB8AC3E}">
        <p14:creationId xmlns:p14="http://schemas.microsoft.com/office/powerpoint/2010/main" val="65818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Network Reconfiguration works?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E3D93E-7F2C-4F25-96B3-76C277A1B169}"/>
              </a:ext>
            </a:extLst>
          </p:cNvPr>
          <p:cNvGrpSpPr/>
          <p:nvPr/>
        </p:nvGrpSpPr>
        <p:grpSpPr>
          <a:xfrm>
            <a:off x="3349605" y="1519512"/>
            <a:ext cx="5486400" cy="3657600"/>
            <a:chOff x="4531379" y="3858543"/>
            <a:chExt cx="2928638" cy="18626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F4338A-5E1B-4DAF-82C9-0BB22A9231C2}"/>
                </a:ext>
              </a:extLst>
            </p:cNvPr>
            <p:cNvGrpSpPr/>
            <p:nvPr/>
          </p:nvGrpSpPr>
          <p:grpSpPr>
            <a:xfrm>
              <a:off x="4531379" y="3858543"/>
              <a:ext cx="2928638" cy="1862653"/>
              <a:chOff x="4648200" y="3844735"/>
              <a:chExt cx="2928638" cy="1862653"/>
            </a:xfrm>
          </p:grpSpPr>
          <p:pic>
            <p:nvPicPr>
              <p:cNvPr id="21" name="Picture 20" descr="Timeline&#10;&#10;Description automatically generated">
                <a:extLst>
                  <a:ext uri="{FF2B5EF4-FFF2-40B4-BE49-F238E27FC236}">
                    <a16:creationId xmlns:a16="http://schemas.microsoft.com/office/drawing/2014/main" id="{2362234B-A2CD-4D9E-BEDE-3AEFBF7E7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9098" y="3844735"/>
                <a:ext cx="2747413" cy="1862653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FF3CB8-4DAA-4CE4-ABCF-33269E580B61}"/>
                  </a:ext>
                </a:extLst>
              </p:cNvPr>
              <p:cNvSpPr/>
              <p:nvPr/>
            </p:nvSpPr>
            <p:spPr>
              <a:xfrm>
                <a:off x="6201845" y="5057774"/>
                <a:ext cx="152400" cy="123825"/>
              </a:xfrm>
              <a:prstGeom prst="rect">
                <a:avLst/>
              </a:prstGeom>
              <a:solidFill>
                <a:srgbClr val="00B050"/>
              </a:solidFill>
              <a:ln w="22225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D898AF-2C24-41A4-A9E8-BD0BEC880A77}"/>
                  </a:ext>
                </a:extLst>
              </p:cNvPr>
              <p:cNvSpPr/>
              <p:nvPr/>
            </p:nvSpPr>
            <p:spPr>
              <a:xfrm>
                <a:off x="5854586" y="5057774"/>
                <a:ext cx="152400" cy="123825"/>
              </a:xfrm>
              <a:prstGeom prst="rect">
                <a:avLst/>
              </a:prstGeom>
              <a:solidFill>
                <a:srgbClr val="00B050"/>
              </a:solidFill>
              <a:ln w="22225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C324C97-4E43-4239-822F-01D83D372C22}"/>
                  </a:ext>
                </a:extLst>
              </p:cNvPr>
              <p:cNvGrpSpPr/>
              <p:nvPr/>
            </p:nvGrpSpPr>
            <p:grpSpPr>
              <a:xfrm>
                <a:off x="4648200" y="5119686"/>
                <a:ext cx="361950" cy="486703"/>
                <a:chOff x="4648200" y="5119686"/>
                <a:chExt cx="361950" cy="486703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1391435-B940-4A60-B682-080EBDC194DA}"/>
                    </a:ext>
                  </a:extLst>
                </p:cNvPr>
                <p:cNvSpPr/>
                <p:nvPr/>
              </p:nvSpPr>
              <p:spPr>
                <a:xfrm>
                  <a:off x="4648200" y="5305425"/>
                  <a:ext cx="361950" cy="300964"/>
                </a:xfrm>
                <a:prstGeom prst="ellipse">
                  <a:avLst/>
                </a:prstGeom>
                <a:solidFill>
                  <a:srgbClr val="A5AB81"/>
                </a:solidFill>
                <a:ln w="22225" cap="rnd" cmpd="sng" algn="ctr">
                  <a:solidFill>
                    <a:srgbClr val="A5AB8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rPr>
                    <a:t>DER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594A060-83FB-48AD-BA0E-092B60D0E046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>
                  <a:off x="4810125" y="5119686"/>
                  <a:ext cx="19050" cy="185739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94B6D2">
                      <a:lumMod val="90000"/>
                    </a:srgbClr>
                  </a:solidFill>
                  <a:prstDash val="solid"/>
                </a:ln>
                <a:effectLst/>
              </p:spPr>
            </p:cxn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280645D-4446-45B5-89EA-A492BA83C6B8}"/>
                  </a:ext>
                </a:extLst>
              </p:cNvPr>
              <p:cNvSpPr/>
              <p:nvPr/>
            </p:nvSpPr>
            <p:spPr>
              <a:xfrm>
                <a:off x="7214888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1165F51-B221-4B4A-8A92-8A0D84373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390" y="5111556"/>
                <a:ext cx="19050" cy="185739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C9BF004-249B-4E49-BA3B-6C43F6BE3FAF}"/>
                  </a:ext>
                </a:extLst>
              </p:cNvPr>
              <p:cNvGrpSpPr/>
              <p:nvPr/>
            </p:nvGrpSpPr>
            <p:grpSpPr>
              <a:xfrm>
                <a:off x="4969693" y="4030765"/>
                <a:ext cx="472027" cy="486994"/>
                <a:chOff x="4648200" y="5305425"/>
                <a:chExt cx="472027" cy="486994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058E365-591B-488D-BE8A-17BBBBF35830}"/>
                    </a:ext>
                  </a:extLst>
                </p:cNvPr>
                <p:cNvSpPr/>
                <p:nvPr/>
              </p:nvSpPr>
              <p:spPr>
                <a:xfrm>
                  <a:off x="4648200" y="5305425"/>
                  <a:ext cx="361950" cy="300964"/>
                </a:xfrm>
                <a:prstGeom prst="ellipse">
                  <a:avLst/>
                </a:prstGeom>
                <a:solidFill>
                  <a:srgbClr val="A5AB81"/>
                </a:solidFill>
                <a:ln w="22225" cap="rnd" cmpd="sng" algn="ctr">
                  <a:solidFill>
                    <a:srgbClr val="A5AB81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lIns="0" tIns="0" rIns="0" bIns="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ill Sans MT" panose="020B0502020104020203"/>
                      <a:ea typeface="+mn-ea"/>
                      <a:cs typeface="+mn-cs"/>
                    </a:rPr>
                    <a:t>DER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1987336-EF14-4AB2-8878-6398EF2D2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9175" y="5606389"/>
                  <a:ext cx="291052" cy="18603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94B6D2">
                      <a:lumMod val="90000"/>
                    </a:srgbClr>
                  </a:solidFill>
                  <a:prstDash val="solid"/>
                </a:ln>
                <a:effectLst/>
              </p:spPr>
            </p:cxn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A6DD1CC-DD98-4A2E-A07A-FAACA32C5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01390" y="4573237"/>
                <a:ext cx="0" cy="555198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Text" lastClr="000000">
                    <a:lumMod val="90000"/>
                  </a:sysClr>
                </a:solidFill>
                <a:prstDash val="solid"/>
              </a:ln>
              <a:effectLst/>
            </p:spPr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C873E-E3C6-4F36-9491-2A0C4C7EEF05}"/>
                  </a:ext>
                </a:extLst>
              </p:cNvPr>
              <p:cNvSpPr/>
              <p:nvPr/>
            </p:nvSpPr>
            <p:spPr>
              <a:xfrm>
                <a:off x="7314110" y="4620938"/>
                <a:ext cx="152400" cy="123825"/>
              </a:xfrm>
              <a:prstGeom prst="rect">
                <a:avLst/>
              </a:prstGeom>
              <a:solidFill>
                <a:srgbClr val="C00000"/>
              </a:solidFill>
              <a:ln w="22225" cap="rnd" cmpd="sng" algn="ctr">
                <a:solidFill>
                  <a:srgbClr val="94B6D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  <p:sp>
            <p:nvSpPr>
              <p:cNvPr id="30" name="Lightning Bolt 29">
                <a:extLst>
                  <a:ext uri="{FF2B5EF4-FFF2-40B4-BE49-F238E27FC236}">
                    <a16:creationId xmlns:a16="http://schemas.microsoft.com/office/drawing/2014/main" id="{3C07D4B9-4F5B-455C-96CE-53D4BA98C6D3}"/>
                  </a:ext>
                </a:extLst>
              </p:cNvPr>
              <p:cNvSpPr/>
              <p:nvPr/>
            </p:nvSpPr>
            <p:spPr>
              <a:xfrm flipH="1">
                <a:off x="6043455" y="4588089"/>
                <a:ext cx="501066" cy="391293"/>
              </a:xfrm>
              <a:prstGeom prst="lightningBolt">
                <a:avLst/>
              </a:prstGeom>
              <a:solidFill>
                <a:srgbClr val="FF0000"/>
              </a:solidFill>
              <a:ln w="22225" cap="rnd" cmpd="sng" algn="ctr">
                <a:solidFill>
                  <a:srgbClr val="94B6D2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7F68D-C561-40A2-9C74-AD62A8468802}"/>
                </a:ext>
              </a:extLst>
            </p:cNvPr>
            <p:cNvSpPr/>
            <p:nvPr/>
          </p:nvSpPr>
          <p:spPr>
            <a:xfrm>
              <a:off x="5919498" y="4633928"/>
              <a:ext cx="152400" cy="123825"/>
            </a:xfrm>
            <a:prstGeom prst="rect">
              <a:avLst/>
            </a:prstGeom>
            <a:solidFill>
              <a:srgbClr val="00B05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75404" y="5651211"/>
            <a:ext cx="436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Fig. Power System Fault Situation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13/20</a:t>
            </a:r>
          </a:p>
        </p:txBody>
      </p:sp>
    </p:spTree>
    <p:extLst>
      <p:ext uri="{BB962C8B-B14F-4D97-AF65-F5344CB8AC3E}">
        <p14:creationId xmlns:p14="http://schemas.microsoft.com/office/powerpoint/2010/main" val="411745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Network Reconfiguration works?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85DCB2-8950-44F4-9C5F-20D0CC7F1D7D}"/>
              </a:ext>
            </a:extLst>
          </p:cNvPr>
          <p:cNvGrpSpPr/>
          <p:nvPr/>
        </p:nvGrpSpPr>
        <p:grpSpPr>
          <a:xfrm>
            <a:off x="3349605" y="1544498"/>
            <a:ext cx="5486400" cy="3657600"/>
            <a:chOff x="4648200" y="3844735"/>
            <a:chExt cx="2928638" cy="1862653"/>
          </a:xfrm>
        </p:grpSpPr>
        <p:pic>
          <p:nvPicPr>
            <p:cNvPr id="19" name="Picture 18" descr="Timeline&#10;&#10;Description automatically generated">
              <a:extLst>
                <a:ext uri="{FF2B5EF4-FFF2-40B4-BE49-F238E27FC236}">
                  <a16:creationId xmlns:a16="http://schemas.microsoft.com/office/drawing/2014/main" id="{CD1E22D9-8F62-4AC7-B467-364B045DC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098" y="3844735"/>
              <a:ext cx="2747413" cy="18626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077273-3BE6-49CD-A2C6-D7B8CFD023D0}"/>
                </a:ext>
              </a:extLst>
            </p:cNvPr>
            <p:cNvSpPr/>
            <p:nvPr/>
          </p:nvSpPr>
          <p:spPr>
            <a:xfrm>
              <a:off x="6188719" y="5049643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1C24D5-D407-4A9B-8D20-29174F6A0BE2}"/>
                </a:ext>
              </a:extLst>
            </p:cNvPr>
            <p:cNvSpPr/>
            <p:nvPr/>
          </p:nvSpPr>
          <p:spPr>
            <a:xfrm>
              <a:off x="5831644" y="5049643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18B1AB-FA6B-4B0E-8E85-BEDDF892DED3}"/>
                </a:ext>
              </a:extLst>
            </p:cNvPr>
            <p:cNvGrpSpPr/>
            <p:nvPr/>
          </p:nvGrpSpPr>
          <p:grpSpPr>
            <a:xfrm>
              <a:off x="4648200" y="5119686"/>
              <a:ext cx="361950" cy="486703"/>
              <a:chOff x="4648200" y="5119686"/>
              <a:chExt cx="361950" cy="48670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84DF31-1322-4E44-8913-00A5DCD156CF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0035452-D43A-4459-ABEE-6A7388A16F01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4810125" y="5119686"/>
                <a:ext cx="19050" cy="185739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683017-E92E-4C9B-8426-A23BDF3A00C2}"/>
                </a:ext>
              </a:extLst>
            </p:cNvPr>
            <p:cNvSpPr/>
            <p:nvPr/>
          </p:nvSpPr>
          <p:spPr>
            <a:xfrm>
              <a:off x="7214888" y="5305425"/>
              <a:ext cx="361950" cy="300964"/>
            </a:xfrm>
            <a:prstGeom prst="ellipse">
              <a:avLst/>
            </a:prstGeom>
            <a:solidFill>
              <a:srgbClr val="A5AB81"/>
            </a:solidFill>
            <a:ln w="22225" cap="rnd" cmpd="sng" algn="ctr">
              <a:solidFill>
                <a:srgbClr val="A5AB81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DER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7FCD14-7684-46EB-A93A-746ACC6B4A8F}"/>
                </a:ext>
              </a:extLst>
            </p:cNvPr>
            <p:cNvCxnSpPr>
              <a:cxnSpLocks/>
            </p:cNvCxnSpPr>
            <p:nvPr/>
          </p:nvCxnSpPr>
          <p:spPr>
            <a:xfrm>
              <a:off x="7401390" y="5111556"/>
              <a:ext cx="19050" cy="185739"/>
            </a:xfrm>
            <a:prstGeom prst="line">
              <a:avLst/>
            </a:prstGeom>
            <a:noFill/>
            <a:ln w="12700" cap="rnd" cmpd="sng" algn="ctr">
              <a:solidFill>
                <a:srgbClr val="94B6D2">
                  <a:lumMod val="90000"/>
                </a:srgbClr>
              </a:solidFill>
              <a:prstDash val="solid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27410C-B52C-409F-9A48-D73306E0BF70}"/>
                </a:ext>
              </a:extLst>
            </p:cNvPr>
            <p:cNvGrpSpPr/>
            <p:nvPr/>
          </p:nvGrpSpPr>
          <p:grpSpPr>
            <a:xfrm>
              <a:off x="4969693" y="4030765"/>
              <a:ext cx="472027" cy="486994"/>
              <a:chOff x="4648200" y="5305425"/>
              <a:chExt cx="472027" cy="48699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098128-916C-4618-9CCD-5F8DBDC8690E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E3F446-0FFF-474C-9AD5-236EDAA78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175" y="5606389"/>
                <a:ext cx="291052" cy="186030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1A89F-CD1A-4CCE-8A43-CB7B775C9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390" y="4573237"/>
              <a:ext cx="0" cy="555198"/>
            </a:xfrm>
            <a:prstGeom prst="line">
              <a:avLst/>
            </a:prstGeom>
            <a:noFill/>
            <a:ln w="19050" cap="rnd" cmpd="sng" algn="ctr">
              <a:solidFill>
                <a:sysClr val="windowText" lastClr="000000">
                  <a:lumMod val="90000"/>
                </a:sysClr>
              </a:solidFill>
              <a:prstDash val="soli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FC0076-21BF-4E4C-A1AC-8E1D5EA28C97}"/>
                </a:ext>
              </a:extLst>
            </p:cNvPr>
            <p:cNvSpPr/>
            <p:nvPr/>
          </p:nvSpPr>
          <p:spPr>
            <a:xfrm>
              <a:off x="7314110" y="4749398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FFC8491-CDD9-4EC1-8303-E3050848AB80}"/>
              </a:ext>
            </a:extLst>
          </p:cNvPr>
          <p:cNvSpPr/>
          <p:nvPr/>
        </p:nvSpPr>
        <p:spPr>
          <a:xfrm>
            <a:off x="5950055" y="3431790"/>
            <a:ext cx="285500" cy="243149"/>
          </a:xfrm>
          <a:prstGeom prst="rect">
            <a:avLst/>
          </a:prstGeom>
          <a:solidFill>
            <a:srgbClr val="C00000"/>
          </a:solidFill>
          <a:ln w="222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67520" y="5644492"/>
            <a:ext cx="3250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Fig. After Clearing Fault  </a:t>
            </a:r>
          </a:p>
        </p:txBody>
      </p:sp>
      <p:sp>
        <p:nvSpPr>
          <p:cNvPr id="2" name="Oval 1"/>
          <p:cNvSpPr/>
          <p:nvPr/>
        </p:nvSpPr>
        <p:spPr>
          <a:xfrm>
            <a:off x="3090041" y="3091772"/>
            <a:ext cx="2476579" cy="2552720"/>
          </a:xfrm>
          <a:prstGeom prst="ellipse">
            <a:avLst/>
          </a:prstGeom>
          <a:solidFill>
            <a:srgbClr val="DDDDDD">
              <a:alpha val="30196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86948" y="3577228"/>
            <a:ext cx="2476579" cy="930403"/>
          </a:xfrm>
          <a:prstGeom prst="ellipse">
            <a:avLst/>
          </a:prstGeom>
          <a:solidFill>
            <a:srgbClr val="DDDDDD">
              <a:alpha val="30196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16931" y="4537064"/>
            <a:ext cx="902060" cy="1025167"/>
          </a:xfrm>
          <a:prstGeom prst="ellipse">
            <a:avLst/>
          </a:prstGeom>
          <a:solidFill>
            <a:srgbClr val="DDDDDD">
              <a:alpha val="30196"/>
            </a:srgb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8826877" y="2999270"/>
            <a:ext cx="3209318" cy="2462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/>
              <a:t>Unfaulted</a:t>
            </a:r>
            <a:r>
              <a:rPr lang="en-US" sz="2400" dirty="0"/>
              <a:t> but Without power Supply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36842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 animBg="1"/>
      <p:bldP spid="3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 Network Reconfiguration works?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85DCB2-8950-44F4-9C5F-20D0CC7F1D7D}"/>
              </a:ext>
            </a:extLst>
          </p:cNvPr>
          <p:cNvGrpSpPr/>
          <p:nvPr/>
        </p:nvGrpSpPr>
        <p:grpSpPr>
          <a:xfrm>
            <a:off x="3349605" y="1554956"/>
            <a:ext cx="5486400" cy="3657600"/>
            <a:chOff x="4648200" y="3844735"/>
            <a:chExt cx="2928638" cy="1862653"/>
          </a:xfrm>
        </p:grpSpPr>
        <p:pic>
          <p:nvPicPr>
            <p:cNvPr id="19" name="Picture 18" descr="Timeline&#10;&#10;Description automatically generated">
              <a:extLst>
                <a:ext uri="{FF2B5EF4-FFF2-40B4-BE49-F238E27FC236}">
                  <a16:creationId xmlns:a16="http://schemas.microsoft.com/office/drawing/2014/main" id="{CD1E22D9-8F62-4AC7-B467-364B045DC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098" y="3844735"/>
              <a:ext cx="2747413" cy="18626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077273-3BE6-49CD-A2C6-D7B8CFD023D0}"/>
                </a:ext>
              </a:extLst>
            </p:cNvPr>
            <p:cNvSpPr/>
            <p:nvPr/>
          </p:nvSpPr>
          <p:spPr>
            <a:xfrm>
              <a:off x="6244837" y="5049643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1C24D5-D407-4A9B-8D20-29174F6A0BE2}"/>
                </a:ext>
              </a:extLst>
            </p:cNvPr>
            <p:cNvSpPr/>
            <p:nvPr/>
          </p:nvSpPr>
          <p:spPr>
            <a:xfrm>
              <a:off x="5827051" y="5057774"/>
              <a:ext cx="152400" cy="123825"/>
            </a:xfrm>
            <a:prstGeom prst="rect">
              <a:avLst/>
            </a:prstGeom>
            <a:solidFill>
              <a:srgbClr val="C00000"/>
            </a:solidFill>
            <a:ln w="22225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18B1AB-FA6B-4B0E-8E85-BEDDF892DED3}"/>
                </a:ext>
              </a:extLst>
            </p:cNvPr>
            <p:cNvGrpSpPr/>
            <p:nvPr/>
          </p:nvGrpSpPr>
          <p:grpSpPr>
            <a:xfrm>
              <a:off x="4648200" y="5119686"/>
              <a:ext cx="361950" cy="486703"/>
              <a:chOff x="4648200" y="5119686"/>
              <a:chExt cx="361950" cy="48670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084DF31-1322-4E44-8913-00A5DCD156CF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0035452-D43A-4459-ABEE-6A7388A16F01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4810125" y="5119686"/>
                <a:ext cx="19050" cy="185739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683017-E92E-4C9B-8426-A23BDF3A00C2}"/>
                </a:ext>
              </a:extLst>
            </p:cNvPr>
            <p:cNvSpPr/>
            <p:nvPr/>
          </p:nvSpPr>
          <p:spPr>
            <a:xfrm>
              <a:off x="7214888" y="5305425"/>
              <a:ext cx="361950" cy="300964"/>
            </a:xfrm>
            <a:prstGeom prst="ellipse">
              <a:avLst/>
            </a:prstGeom>
            <a:solidFill>
              <a:srgbClr val="A5AB81"/>
            </a:solidFill>
            <a:ln w="22225" cap="rnd" cmpd="sng" algn="ctr">
              <a:solidFill>
                <a:srgbClr val="A5AB81">
                  <a:shade val="50000"/>
                </a:srgb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 panose="020B0502020104020203"/>
                  <a:ea typeface="+mn-ea"/>
                  <a:cs typeface="+mn-cs"/>
                </a:rPr>
                <a:t>DER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57FCD14-7684-46EB-A93A-746ACC6B4A8F}"/>
                </a:ext>
              </a:extLst>
            </p:cNvPr>
            <p:cNvCxnSpPr>
              <a:cxnSpLocks/>
            </p:cNvCxnSpPr>
            <p:nvPr/>
          </p:nvCxnSpPr>
          <p:spPr>
            <a:xfrm>
              <a:off x="7401390" y="5111556"/>
              <a:ext cx="19050" cy="185739"/>
            </a:xfrm>
            <a:prstGeom prst="line">
              <a:avLst/>
            </a:prstGeom>
            <a:noFill/>
            <a:ln w="12700" cap="rnd" cmpd="sng" algn="ctr">
              <a:solidFill>
                <a:srgbClr val="94B6D2">
                  <a:lumMod val="90000"/>
                </a:srgbClr>
              </a:solidFill>
              <a:prstDash val="solid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27410C-B52C-409F-9A48-D73306E0BF70}"/>
                </a:ext>
              </a:extLst>
            </p:cNvPr>
            <p:cNvGrpSpPr/>
            <p:nvPr/>
          </p:nvGrpSpPr>
          <p:grpSpPr>
            <a:xfrm>
              <a:off x="4969693" y="4030765"/>
              <a:ext cx="472027" cy="486994"/>
              <a:chOff x="4648200" y="5305425"/>
              <a:chExt cx="472027" cy="486994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098128-916C-4618-9CCD-5F8DBDC8690E}"/>
                  </a:ext>
                </a:extLst>
              </p:cNvPr>
              <p:cNvSpPr/>
              <p:nvPr/>
            </p:nvSpPr>
            <p:spPr>
              <a:xfrm>
                <a:off x="4648200" y="5305425"/>
                <a:ext cx="361950" cy="300964"/>
              </a:xfrm>
              <a:prstGeom prst="ellipse">
                <a:avLst/>
              </a:prstGeom>
              <a:solidFill>
                <a:srgbClr val="A5AB81"/>
              </a:solidFill>
              <a:ln w="22225" cap="rnd" cmpd="sng" algn="ctr">
                <a:solidFill>
                  <a:srgbClr val="A5AB81">
                    <a:shade val="50000"/>
                  </a:srgbClr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l Sans MT" panose="020B0502020104020203"/>
                    <a:ea typeface="+mn-ea"/>
                    <a:cs typeface="+mn-cs"/>
                  </a:rPr>
                  <a:t>DER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E3F446-0FFF-474C-9AD5-236EDAA78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175" y="5606389"/>
                <a:ext cx="291052" cy="186030"/>
              </a:xfrm>
              <a:prstGeom prst="line">
                <a:avLst/>
              </a:prstGeom>
              <a:noFill/>
              <a:ln w="12700" cap="rnd" cmpd="sng" algn="ctr">
                <a:solidFill>
                  <a:srgbClr val="94B6D2">
                    <a:lumMod val="90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1A89F-CD1A-4CCE-8A43-CB7B775C9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1390" y="4573237"/>
              <a:ext cx="0" cy="555198"/>
            </a:xfrm>
            <a:prstGeom prst="line">
              <a:avLst/>
            </a:prstGeom>
            <a:noFill/>
            <a:ln w="19050" cap="rnd" cmpd="sng" algn="ctr">
              <a:solidFill>
                <a:sysClr val="windowText" lastClr="000000">
                  <a:lumMod val="90000"/>
                </a:sysClr>
              </a:solidFill>
              <a:prstDash val="solid"/>
            </a:ln>
            <a:effectLst/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FC0076-21BF-4E4C-A1AC-8E1D5EA28C97}"/>
                </a:ext>
              </a:extLst>
            </p:cNvPr>
            <p:cNvSpPr/>
            <p:nvPr/>
          </p:nvSpPr>
          <p:spPr>
            <a:xfrm>
              <a:off x="7314110" y="4749398"/>
              <a:ext cx="152400" cy="123825"/>
            </a:xfrm>
            <a:prstGeom prst="rect">
              <a:avLst/>
            </a:prstGeom>
            <a:solidFill>
              <a:srgbClr val="00B050"/>
            </a:solidFill>
            <a:ln w="22225" cap="rnd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45968B6-1315-4184-B6BE-342076E62D05}"/>
              </a:ext>
            </a:extLst>
          </p:cNvPr>
          <p:cNvSpPr/>
          <p:nvPr/>
        </p:nvSpPr>
        <p:spPr>
          <a:xfrm>
            <a:off x="5950055" y="3156366"/>
            <a:ext cx="285500" cy="243149"/>
          </a:xfrm>
          <a:prstGeom prst="rect">
            <a:avLst/>
          </a:prstGeom>
          <a:solidFill>
            <a:srgbClr val="C00000"/>
          </a:solidFill>
          <a:ln w="22225" cap="rnd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7E05FD-1F56-4524-BF75-F12904BEC954}"/>
              </a:ext>
            </a:extLst>
          </p:cNvPr>
          <p:cNvSpPr/>
          <p:nvPr/>
        </p:nvSpPr>
        <p:spPr>
          <a:xfrm>
            <a:off x="2908151" y="3476252"/>
            <a:ext cx="2443187" cy="2101602"/>
          </a:xfrm>
          <a:prstGeom prst="rect">
            <a:avLst/>
          </a:prstGeom>
          <a:solidFill>
            <a:srgbClr val="E0CBA3">
              <a:alpha val="25882"/>
            </a:srgbClr>
          </a:solidFill>
          <a:ln w="22225" cap="rnd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       MG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67520" y="5644492"/>
            <a:ext cx="319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Fig. Restored Network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15/20</a:t>
            </a:r>
          </a:p>
        </p:txBody>
      </p:sp>
    </p:spTree>
    <p:extLst>
      <p:ext uri="{BB962C8B-B14F-4D97-AF65-F5344CB8AC3E}">
        <p14:creationId xmlns:p14="http://schemas.microsoft.com/office/powerpoint/2010/main" val="113479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With Relax drive polish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B7DED-6A20-4BAB-A15C-F50DCAA9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85" y="1155124"/>
            <a:ext cx="5624010" cy="4015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506D7-6732-4AE4-A222-84CF98945B2A}"/>
              </a:ext>
            </a:extLst>
          </p:cNvPr>
          <p:cNvSpPr txBox="1"/>
          <p:nvPr/>
        </p:nvSpPr>
        <p:spPr>
          <a:xfrm>
            <a:off x="532779" y="1251611"/>
            <a:ext cx="57156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Aim: Distribution Service Restoration part of FLISR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Radiality</a:t>
            </a:r>
            <a:r>
              <a:rPr lang="en-US" sz="2000" dirty="0"/>
              <a:t> Constraints for maintaining Radiality during reconfiguration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Auxiliary variables : corresponding to the radiality constraints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shared variables among neighboring subsystems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2C692A-259A-4326-B78D-B2342EE59983}"/>
              </a:ext>
            </a:extLst>
          </p:cNvPr>
          <p:cNvGrpSpPr/>
          <p:nvPr/>
        </p:nvGrpSpPr>
        <p:grpSpPr>
          <a:xfrm>
            <a:off x="2269579" y="3429000"/>
            <a:ext cx="2987502" cy="2526337"/>
            <a:chOff x="2288629" y="3910995"/>
            <a:chExt cx="2987502" cy="25263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1A6B7C8-D5AB-40E8-BAF9-7F4E96D1EABD}"/>
                </a:ext>
              </a:extLst>
            </p:cNvPr>
            <p:cNvGrpSpPr/>
            <p:nvPr/>
          </p:nvGrpSpPr>
          <p:grpSpPr>
            <a:xfrm>
              <a:off x="2288629" y="3910995"/>
              <a:ext cx="2987502" cy="2268663"/>
              <a:chOff x="1153512" y="4121202"/>
              <a:chExt cx="2987502" cy="226866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4167ECC-82CC-44D3-A9B1-B58F99D10465}"/>
                  </a:ext>
                </a:extLst>
              </p:cNvPr>
              <p:cNvGrpSpPr/>
              <p:nvPr/>
            </p:nvGrpSpPr>
            <p:grpSpPr>
              <a:xfrm>
                <a:off x="1416117" y="4501364"/>
                <a:ext cx="2188933" cy="1665293"/>
                <a:chOff x="761655" y="4280647"/>
                <a:chExt cx="3163715" cy="2656002"/>
              </a:xfrm>
            </p:grpSpPr>
            <p:sp>
              <p:nvSpPr>
                <p:cNvPr id="7" name="Flowchart: Process 6">
                  <a:extLst>
                    <a:ext uri="{FF2B5EF4-FFF2-40B4-BE49-F238E27FC236}">
                      <a16:creationId xmlns:a16="http://schemas.microsoft.com/office/drawing/2014/main" id="{34DA2C87-B885-4674-95CB-B64D48B79F6A}"/>
                    </a:ext>
                  </a:extLst>
                </p:cNvPr>
                <p:cNvSpPr/>
                <p:nvPr/>
              </p:nvSpPr>
              <p:spPr>
                <a:xfrm>
                  <a:off x="1805290" y="4280647"/>
                  <a:ext cx="1882588" cy="1627094"/>
                </a:xfrm>
                <a:prstGeom prst="flowChartProcess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i</a:t>
                  </a:r>
                  <a:r>
                    <a:rPr lang="en-US" dirty="0"/>
                    <a:t>=o=</a:t>
                  </a:r>
                </a:p>
              </p:txBody>
            </p:sp>
            <p:sp>
              <p:nvSpPr>
                <p:cNvPr id="6" name="Flowchart: Process 5">
                  <a:extLst>
                    <a:ext uri="{FF2B5EF4-FFF2-40B4-BE49-F238E27FC236}">
                      <a16:creationId xmlns:a16="http://schemas.microsoft.com/office/drawing/2014/main" id="{A4A6E68A-FBF8-4446-9A80-388EC8E1F36D}"/>
                    </a:ext>
                  </a:extLst>
                </p:cNvPr>
                <p:cNvSpPr/>
                <p:nvPr/>
              </p:nvSpPr>
              <p:spPr>
                <a:xfrm>
                  <a:off x="1304365" y="4800600"/>
                  <a:ext cx="1882588" cy="1627094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86215DB-A038-48FC-B654-3A35B908F925}"/>
                    </a:ext>
                  </a:extLst>
                </p:cNvPr>
                <p:cNvCxnSpPr/>
                <p:nvPr/>
              </p:nvCxnSpPr>
              <p:spPr>
                <a:xfrm flipV="1">
                  <a:off x="1304365" y="4280647"/>
                  <a:ext cx="500925" cy="5199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94B6A5D-34B8-484E-AFCB-E2108ACC6183}"/>
                    </a:ext>
                  </a:extLst>
                </p:cNvPr>
                <p:cNvCxnSpPr/>
                <p:nvPr/>
              </p:nvCxnSpPr>
              <p:spPr>
                <a:xfrm flipV="1">
                  <a:off x="3186953" y="5907741"/>
                  <a:ext cx="500925" cy="5199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507AAD8-7454-4D89-A908-C4591587B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655" y="5885743"/>
                  <a:ext cx="1065496" cy="1050906"/>
                </a:xfrm>
                <a:prstGeom prst="line">
                  <a:avLst/>
                </a:prstGeom>
                <a:ln>
                  <a:headEnd type="triangle"/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16DDF5F-CC27-48F9-A117-B424C5573C60}"/>
                    </a:ext>
                  </a:extLst>
                </p:cNvPr>
                <p:cNvCxnSpPr/>
                <p:nvPr/>
              </p:nvCxnSpPr>
              <p:spPr>
                <a:xfrm flipV="1">
                  <a:off x="3186952" y="4291645"/>
                  <a:ext cx="500925" cy="5199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3B98B5C3-E61B-4B7C-9189-BD69E46C9A25}"/>
                    </a:ext>
                  </a:extLst>
                </p:cNvPr>
                <p:cNvSpPr/>
                <p:nvPr/>
              </p:nvSpPr>
              <p:spPr>
                <a:xfrm>
                  <a:off x="1294228" y="5155809"/>
                  <a:ext cx="1454308" cy="1259059"/>
                </a:xfrm>
                <a:custGeom>
                  <a:avLst/>
                  <a:gdLst>
                    <a:gd name="connsiteX0" fmla="*/ 1357532 w 1454308"/>
                    <a:gd name="connsiteY0" fmla="*/ 0 h 1259059"/>
                    <a:gd name="connsiteX1" fmla="*/ 1399735 w 1454308"/>
                    <a:gd name="connsiteY1" fmla="*/ 407963 h 1259059"/>
                    <a:gd name="connsiteX2" fmla="*/ 703384 w 1454308"/>
                    <a:gd name="connsiteY2" fmla="*/ 196948 h 1259059"/>
                    <a:gd name="connsiteX3" fmla="*/ 527538 w 1454308"/>
                    <a:gd name="connsiteY3" fmla="*/ 970671 h 1259059"/>
                    <a:gd name="connsiteX4" fmla="*/ 0 w 1454308"/>
                    <a:gd name="connsiteY4" fmla="*/ 1259059 h 1259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4308" h="1259059">
                      <a:moveTo>
                        <a:pt x="1357532" y="0"/>
                      </a:moveTo>
                      <a:cubicBezTo>
                        <a:pt x="1433146" y="187569"/>
                        <a:pt x="1508760" y="375138"/>
                        <a:pt x="1399735" y="407963"/>
                      </a:cubicBezTo>
                      <a:cubicBezTo>
                        <a:pt x="1290710" y="440788"/>
                        <a:pt x="848750" y="103163"/>
                        <a:pt x="703384" y="196948"/>
                      </a:cubicBezTo>
                      <a:cubicBezTo>
                        <a:pt x="558018" y="290733"/>
                        <a:pt x="644769" y="793653"/>
                        <a:pt x="527538" y="970671"/>
                      </a:cubicBezTo>
                      <a:cubicBezTo>
                        <a:pt x="410307" y="1147690"/>
                        <a:pt x="90268" y="1214511"/>
                        <a:pt x="0" y="1259059"/>
                      </a:cubicBezTo>
                    </a:path>
                  </a:pathLst>
                </a:cu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F13B256-3AC1-4D59-A98A-7457E6545372}"/>
                    </a:ext>
                  </a:extLst>
                </p:cNvPr>
                <p:cNvSpPr/>
                <p:nvPr/>
              </p:nvSpPr>
              <p:spPr>
                <a:xfrm>
                  <a:off x="2623625" y="5094194"/>
                  <a:ext cx="70338" cy="10958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332C322-9934-4E18-A14B-227370F3CF92}"/>
                    </a:ext>
                  </a:extLst>
                </p:cNvPr>
                <p:cNvSpPr/>
                <p:nvPr/>
              </p:nvSpPr>
              <p:spPr>
                <a:xfrm>
                  <a:off x="1276437" y="6360077"/>
                  <a:ext cx="102197" cy="6761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249CF8-1CB7-428C-9113-E47644F95CB0}"/>
                    </a:ext>
                  </a:extLst>
                </p:cNvPr>
                <p:cNvSpPr txBox="1"/>
                <p:nvPr/>
              </p:nvSpPr>
              <p:spPr>
                <a:xfrm>
                  <a:off x="2631361" y="4913098"/>
                  <a:ext cx="12940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i</a:t>
                  </a:r>
                  <a:r>
                    <a:rPr lang="en-US" sz="1400" dirty="0"/>
                    <a:t>=0, warm start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83835CB-F284-44A7-AC1D-7727918B1AA5}"/>
                    </a:ext>
                  </a:extLst>
                </p:cNvPr>
                <p:cNvSpPr txBox="1"/>
                <p:nvPr/>
              </p:nvSpPr>
              <p:spPr>
                <a:xfrm>
                  <a:off x="1865611" y="5577966"/>
                  <a:ext cx="418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/>
                    <a:t>i</a:t>
                  </a:r>
                  <a:r>
                    <a:rPr lang="en-US" sz="1400" dirty="0"/>
                    <a:t>&gt;0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2793564-645E-4313-BAE9-5FD8E7969B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80147" y="6382075"/>
                      <a:ext cx="202433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i</a:t>
                      </a:r>
                      <a14:m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𝐵𝑜𝑜𝑙𝑒𝑎𝑛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𝑆𝑜𝑙𝑢𝑡𝑖𝑜𝑛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2793564-645E-4313-BAE9-5FD8E7969B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0147" y="6382075"/>
                      <a:ext cx="202433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04" t="-6250" r="-40435" b="-90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0A7D9D7-D35C-420A-B849-B88E75694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7396" y="5506101"/>
                <a:ext cx="599184" cy="0"/>
              </a:xfrm>
              <a:prstGeom prst="line">
                <a:avLst/>
              </a:prstGeom>
              <a:ln>
                <a:headEnd type="triangle"/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769FF65-B165-40A7-9C4F-6F1A06E20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0936" y="4349526"/>
                <a:ext cx="11506" cy="401287"/>
              </a:xfrm>
              <a:prstGeom prst="line">
                <a:avLst/>
              </a:prstGeom>
              <a:ln>
                <a:headEnd type="triangle"/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538E336-FDF1-402D-92BB-A95D61605CC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512" y="6020533"/>
                    <a:ext cx="4719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538E336-FDF1-402D-92BB-A95D61605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512" y="6020533"/>
                    <a:ext cx="4719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D954FE0-AEF7-447B-A49E-A0E38CBDA2FB}"/>
                      </a:ext>
                    </a:extLst>
                  </p:cNvPr>
                  <p:cNvSpPr txBox="1"/>
                  <p:nvPr/>
                </p:nvSpPr>
                <p:spPr>
                  <a:xfrm>
                    <a:off x="3663704" y="5260128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D954FE0-AEF7-447B-A49E-A0E38CBDA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3704" y="5260128"/>
                    <a:ext cx="47731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5C1F5CC-CC67-40EE-B1F7-0F146AD240E7}"/>
                      </a:ext>
                    </a:extLst>
                  </p:cNvPr>
                  <p:cNvSpPr txBox="1"/>
                  <p:nvPr/>
                </p:nvSpPr>
                <p:spPr>
                  <a:xfrm>
                    <a:off x="1676010" y="4121202"/>
                    <a:ext cx="4773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5C1F5CC-CC67-40EE-B1F7-0F146AD24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010" y="4121202"/>
                    <a:ext cx="47731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8BBC3B-D861-4452-83C2-F0C77E65D504}"/>
                </a:ext>
              </a:extLst>
            </p:cNvPr>
            <p:cNvSpPr txBox="1"/>
            <p:nvPr/>
          </p:nvSpPr>
          <p:spPr>
            <a:xfrm>
              <a:off x="2970835" y="6068000"/>
              <a:ext cx="1650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Fig. Drive Phase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16/20</a:t>
            </a:r>
          </a:p>
        </p:txBody>
      </p:sp>
    </p:spTree>
    <p:extLst>
      <p:ext uri="{BB962C8B-B14F-4D97-AF65-F5344CB8AC3E}">
        <p14:creationId xmlns:p14="http://schemas.microsoft.com/office/powerpoint/2010/main" val="4046380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With projection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51588-CB49-4480-8C75-998B1467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79" y="1437565"/>
            <a:ext cx="4635706" cy="3668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9BF5F-B366-497C-A4D7-069374F6DC26}"/>
              </a:ext>
            </a:extLst>
          </p:cNvPr>
          <p:cNvSpPr txBox="1"/>
          <p:nvPr/>
        </p:nvSpPr>
        <p:spPr>
          <a:xfrm>
            <a:off x="377199" y="1336119"/>
            <a:ext cx="57156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Aim: Distribution Service Restoration part of FLISR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Radiality</a:t>
            </a:r>
            <a:r>
              <a:rPr lang="en-US" sz="2000" dirty="0"/>
              <a:t> Constraints for maintaining Radiality during reconfiguration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Auxiliary variables : corresponding to the radiality constraints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shared variables among neighboring subsystems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D7E4888-0554-4E6B-B829-3E9DD0669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09" b="19774"/>
          <a:stretch/>
        </p:blipFill>
        <p:spPr>
          <a:xfrm>
            <a:off x="2388087" y="3513464"/>
            <a:ext cx="1661398" cy="1713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27CE4-BA25-437D-93DF-217180202A37}"/>
              </a:ext>
            </a:extLst>
          </p:cNvPr>
          <p:cNvSpPr txBox="1"/>
          <p:nvPr/>
        </p:nvSpPr>
        <p:spPr>
          <a:xfrm>
            <a:off x="1694912" y="5311588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Depiction of Projection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17/20</a:t>
            </a:r>
          </a:p>
        </p:txBody>
      </p:sp>
    </p:spTree>
    <p:extLst>
      <p:ext uri="{BB962C8B-B14F-4D97-AF65-F5344CB8AC3E}">
        <p14:creationId xmlns:p14="http://schemas.microsoft.com/office/powerpoint/2010/main" val="152856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Classification OF THE </a:t>
            </a:r>
            <a:r>
              <a:rPr lang="en-US" dirty="0">
                <a:latin typeface="Arial" panose="020B0604020202020204" pitchFamily="34" charset="0"/>
              </a:rPr>
              <a:t>distributed discrete</a:t>
            </a:r>
            <a:r>
              <a:rPr lang="en-US" b="0" i="0" dirty="0">
                <a:effectLst/>
                <a:latin typeface="Arial" panose="020B0604020202020204" pitchFamily="34" charset="0"/>
              </a:rPr>
              <a:t> APPROACHES in power distribution system</a:t>
            </a:r>
            <a:endParaRPr lang="en-US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4E3D22EA-C3EB-4F1D-AE6D-43BCE13B7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99610"/>
              </p:ext>
            </p:extLst>
          </p:nvPr>
        </p:nvGraphicFramePr>
        <p:xfrm>
          <a:off x="117510" y="1181982"/>
          <a:ext cx="11950590" cy="5167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547">
                  <a:extLst>
                    <a:ext uri="{9D8B030D-6E8A-4147-A177-3AD203B41FA5}">
                      <a16:colId xmlns:a16="http://schemas.microsoft.com/office/drawing/2014/main" val="2647854661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2718813429"/>
                    </a:ext>
                  </a:extLst>
                </a:gridCol>
                <a:gridCol w="1494721">
                  <a:extLst>
                    <a:ext uri="{9D8B030D-6E8A-4147-A177-3AD203B41FA5}">
                      <a16:colId xmlns:a16="http://schemas.microsoft.com/office/drawing/2014/main" val="2848429754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4271611283"/>
                    </a:ext>
                  </a:extLst>
                </a:gridCol>
                <a:gridCol w="946076">
                  <a:extLst>
                    <a:ext uri="{9D8B030D-6E8A-4147-A177-3AD203B41FA5}">
                      <a16:colId xmlns:a16="http://schemas.microsoft.com/office/drawing/2014/main" val="326073070"/>
                    </a:ext>
                  </a:extLst>
                </a:gridCol>
                <a:gridCol w="2499751">
                  <a:extLst>
                    <a:ext uri="{9D8B030D-6E8A-4147-A177-3AD203B41FA5}">
                      <a16:colId xmlns:a16="http://schemas.microsoft.com/office/drawing/2014/main" val="1672469703"/>
                    </a:ext>
                  </a:extLst>
                </a:gridCol>
                <a:gridCol w="876869">
                  <a:extLst>
                    <a:ext uri="{9D8B030D-6E8A-4147-A177-3AD203B41FA5}">
                      <a16:colId xmlns:a16="http://schemas.microsoft.com/office/drawing/2014/main" val="1295745784"/>
                    </a:ext>
                  </a:extLst>
                </a:gridCol>
                <a:gridCol w="915225">
                  <a:extLst>
                    <a:ext uri="{9D8B030D-6E8A-4147-A177-3AD203B41FA5}">
                      <a16:colId xmlns:a16="http://schemas.microsoft.com/office/drawing/2014/main" val="1180498234"/>
                    </a:ext>
                  </a:extLst>
                </a:gridCol>
                <a:gridCol w="2294274">
                  <a:extLst>
                    <a:ext uri="{9D8B030D-6E8A-4147-A177-3AD203B41FA5}">
                      <a16:colId xmlns:a16="http://schemas.microsoft.com/office/drawing/2014/main" val="1953774219"/>
                    </a:ext>
                  </a:extLst>
                </a:gridCol>
              </a:tblGrid>
              <a:tr h="618664"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App-</a:t>
                      </a:r>
                    </a:p>
                    <a:p>
                      <a:r>
                        <a:rPr lang="en-US" sz="1100" b="1" i="1" dirty="0"/>
                        <a:t>roach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Problem </a:t>
                      </a:r>
                    </a:p>
                    <a:p>
                      <a:r>
                        <a:rPr lang="en-US" sz="1100" b="1" i="1" dirty="0" err="1"/>
                        <a:t>Specifi</a:t>
                      </a:r>
                      <a:r>
                        <a:rPr lang="en-US" sz="1100" b="1" i="1" dirty="0"/>
                        <a:t>-cation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Objective </a:t>
                      </a:r>
                    </a:p>
                    <a:p>
                      <a:r>
                        <a:rPr lang="en-US" sz="1100" b="1" i="1" dirty="0"/>
                        <a:t>Function</a:t>
                      </a:r>
                    </a:p>
                    <a:p>
                      <a:r>
                        <a:rPr lang="en-US" sz="1100" b="1" i="1" dirty="0"/>
                        <a:t>(minimizing)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Discrete </a:t>
                      </a:r>
                    </a:p>
                    <a:p>
                      <a:r>
                        <a:rPr lang="en-US" sz="1100" b="1" i="1" dirty="0"/>
                        <a:t>Algorithm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Distributed </a:t>
                      </a:r>
                    </a:p>
                    <a:p>
                      <a:r>
                        <a:rPr lang="en-US" sz="1100" b="1" i="1" dirty="0"/>
                        <a:t>Algorithm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Boundary Variables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Comm. </a:t>
                      </a:r>
                    </a:p>
                    <a:p>
                      <a:r>
                        <a:rPr lang="en-US" sz="1100" b="1" i="1" dirty="0"/>
                        <a:t>Require-</a:t>
                      </a:r>
                      <a:r>
                        <a:rPr lang="en-US" sz="1100" b="1" i="1" dirty="0" err="1"/>
                        <a:t>ment</a:t>
                      </a:r>
                      <a:endParaRPr lang="en-US" sz="1100" b="1" i="1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Decision </a:t>
                      </a:r>
                    </a:p>
                    <a:p>
                      <a:r>
                        <a:rPr lang="en-US" sz="1100" b="1" i="1" dirty="0"/>
                        <a:t>Variables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1" i="1" dirty="0"/>
                        <a:t>Comments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2309457764"/>
                  </a:ext>
                </a:extLst>
              </a:tr>
              <a:tr h="48508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MINLP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CoE, Loss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Quadratic penalty</a:t>
                      </a:r>
                    </a:p>
                    <a:p>
                      <a:r>
                        <a:rPr lang="en-US" sz="1100" dirty="0"/>
                        <a:t>term for non</a:t>
                      </a:r>
                    </a:p>
                    <a:p>
                      <a:r>
                        <a:rPr lang="en-US" sz="1100" dirty="0"/>
                        <a:t>Integer values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ADMM</a:t>
                      </a:r>
                    </a:p>
                    <a:p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Auxiliary variables representing </a:t>
                      </a:r>
                    </a:p>
                    <a:p>
                      <a:r>
                        <a:rPr lang="en-US" sz="1100" dirty="0"/>
                        <a:t>the real and imaginary part of </a:t>
                      </a:r>
                    </a:p>
                    <a:p>
                      <a:r>
                        <a:rPr lang="en-US" sz="1100" dirty="0"/>
                        <a:t>voltages at the boundary buses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</a:t>
                      </a:r>
                    </a:p>
                    <a:p>
                      <a:r>
                        <a:rPr lang="en-US" sz="1100" dirty="0"/>
                        <a:t>only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OLTC Tap,</a:t>
                      </a:r>
                    </a:p>
                    <a:p>
                      <a:r>
                        <a:rPr lang="en-US" sz="1100" dirty="0"/>
                        <a:t>Cap bank</a:t>
                      </a:r>
                    </a:p>
                    <a:p>
                      <a:r>
                        <a:rPr lang="en-US" sz="1100" dirty="0"/>
                        <a:t>Switching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– May diverge due to</a:t>
                      </a:r>
                    </a:p>
                    <a:p>
                      <a:r>
                        <a:rPr lang="en-US" sz="1100" dirty="0"/>
                        <a:t>nonconvexity.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3414647963"/>
                  </a:ext>
                </a:extLst>
              </a:tr>
              <a:tr h="53429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MIQP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CoE, Loss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Quadratic penalty for non integer values</a:t>
                      </a:r>
                    </a:p>
                    <a:p>
                      <a:r>
                        <a:rPr lang="en-US" sz="1100" dirty="0"/>
                        <a:t>for Increments 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Auxiliary variables representing the increments in real &amp; imaginary part of voltages at boundary buses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</a:t>
                      </a:r>
                    </a:p>
                    <a:p>
                      <a:r>
                        <a:rPr lang="en-US" sz="1100" dirty="0"/>
                        <a:t>only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OLTC Tap,</a:t>
                      </a:r>
                    </a:p>
                    <a:p>
                      <a:r>
                        <a:rPr lang="en-US" sz="1100" dirty="0"/>
                        <a:t>Cap bank</a:t>
                      </a:r>
                    </a:p>
                    <a:p>
                      <a:r>
                        <a:rPr lang="en-US" sz="1100" dirty="0"/>
                        <a:t>Switching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Convergence guarantee with ADMM. Better privacy due to only sharing the incremental values.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1754772413"/>
                  </a:ext>
                </a:extLst>
              </a:tr>
              <a:tr h="4767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MISOCP &amp; Cutting Planes 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power curtailment cost,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 Loss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Branch and </a:t>
                      </a:r>
                    </a:p>
                    <a:p>
                      <a:r>
                        <a:rPr lang="en-US" sz="1100" dirty="0"/>
                        <a:t>Bound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Tie-line PQ, primal &amp; dual residual, boundary node V, objective value of up &amp; downstream region, SVR tap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 &amp;</a:t>
                      </a:r>
                    </a:p>
                    <a:p>
                      <a:r>
                        <a:rPr lang="en-US" sz="1100" dirty="0"/>
                        <a:t>Root system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OLTC Tap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Optimality and convergence</a:t>
                      </a:r>
                    </a:p>
                    <a:p>
                      <a:r>
                        <a:rPr lang="en-US" sz="1100" dirty="0"/>
                        <a:t>guaranteed. Capacitor bank position not considered.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3813563603"/>
                  </a:ext>
                </a:extLst>
              </a:tr>
              <a:tr h="6186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MIQP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CoE, Loss</a:t>
                      </a:r>
                    </a:p>
                    <a:p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Ordinal</a:t>
                      </a:r>
                    </a:p>
                    <a:p>
                      <a:r>
                        <a:rPr lang="en-US" sz="1100" dirty="0"/>
                        <a:t>Optimization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Dual </a:t>
                      </a:r>
                    </a:p>
                    <a:p>
                      <a:r>
                        <a:rPr lang="en-US" sz="1100" dirty="0"/>
                        <a:t>Decom-position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Lagrange Multipliers associated with boundary buses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 &amp;</a:t>
                      </a:r>
                    </a:p>
                    <a:p>
                      <a:r>
                        <a:rPr lang="en-US" sz="1100" dirty="0"/>
                        <a:t>Root system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OLTC Tap,</a:t>
                      </a:r>
                    </a:p>
                    <a:p>
                      <a:r>
                        <a:rPr lang="en-US" sz="1100" dirty="0"/>
                        <a:t>Cap bank</a:t>
                      </a:r>
                    </a:p>
                    <a:p>
                      <a:r>
                        <a:rPr lang="en-US" sz="1100" dirty="0"/>
                        <a:t>switching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 Root Subsystem needed. Sub-optimal but good enough solution. No convergence guaranteed.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1859410083"/>
                  </a:ext>
                </a:extLst>
              </a:tr>
              <a:tr h="7759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MICP with </a:t>
                      </a:r>
                    </a:p>
                    <a:p>
                      <a:r>
                        <a:rPr lang="en-US" sz="1100" dirty="0"/>
                        <a:t>Linearized </a:t>
                      </a:r>
                    </a:p>
                    <a:p>
                      <a:r>
                        <a:rPr lang="en-US" sz="1100" dirty="0"/>
                        <a:t>constraint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Unrestored Load After Outage, Change in network topology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Proximal Operator</a:t>
                      </a:r>
                    </a:p>
                    <a:p>
                      <a:r>
                        <a:rPr lang="en-US" sz="1100" dirty="0"/>
                        <a:t>With Projection 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 Line P &amp; Q, Boundary Node voltage, Lagrange Multipliers associated with boundary buses variables for radiality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</a:t>
                      </a:r>
                    </a:p>
                    <a:p>
                      <a:r>
                        <a:rPr lang="en-US" sz="1100" dirty="0"/>
                        <a:t>only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Tie-switch</a:t>
                      </a:r>
                    </a:p>
                    <a:p>
                      <a:r>
                        <a:rPr lang="en-US" sz="1100" dirty="0"/>
                        <a:t>Status, Load pickup,</a:t>
                      </a:r>
                    </a:p>
                    <a:p>
                      <a:r>
                        <a:rPr lang="en-US" sz="1100" dirty="0"/>
                        <a:t>Bus Status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-Inner Binary Variables are determined by MICP solver</a:t>
                      </a:r>
                    </a:p>
                    <a:p>
                      <a:r>
                        <a:rPr lang="en-US" sz="1100" dirty="0"/>
                        <a:t>– Convergence relies on ADMM</a:t>
                      </a:r>
                    </a:p>
                    <a:p>
                      <a:r>
                        <a:rPr lang="en-US" sz="1100" dirty="0"/>
                        <a:t>Parameter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669337661"/>
                  </a:ext>
                </a:extLst>
              </a:tr>
              <a:tr h="6186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MISOCP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CoE, De-energized Zone, Loss, load Shed, change in network topology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Relaxed</a:t>
                      </a:r>
                    </a:p>
                    <a:p>
                      <a:r>
                        <a:rPr lang="en-US" sz="1100" dirty="0"/>
                        <a:t>and then</a:t>
                      </a:r>
                    </a:p>
                    <a:p>
                      <a:r>
                        <a:rPr lang="en-US" sz="1100" dirty="0"/>
                        <a:t>Projected</a:t>
                      </a:r>
                    </a:p>
                    <a:p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ADMM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 Line PQ, Boundary Node V, Lagrange Multipliers associated with  boundary bus variables for radiality</a:t>
                      </a:r>
                      <a:endParaRPr lang="en-US" sz="1100" dirty="0"/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Neighbor</a:t>
                      </a:r>
                    </a:p>
                    <a:p>
                      <a:r>
                        <a:rPr lang="en-US" sz="1100" dirty="0"/>
                        <a:t>agents</a:t>
                      </a:r>
                    </a:p>
                    <a:p>
                      <a:r>
                        <a:rPr lang="en-US" sz="1100" dirty="0"/>
                        <a:t>only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Tie-switch</a:t>
                      </a:r>
                    </a:p>
                    <a:p>
                      <a:r>
                        <a:rPr lang="en-US" sz="1100" dirty="0"/>
                        <a:t>status, Load pickup</a:t>
                      </a:r>
                    </a:p>
                  </a:txBody>
                  <a:tcPr marL="115503" marR="115503" marT="57752" marB="57752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– Direct projection may fluctuate convergence</a:t>
                      </a:r>
                    </a:p>
                    <a:p>
                      <a:r>
                        <a:rPr lang="en-US" sz="1100" dirty="0"/>
                        <a:t>– convergence is not guaranteed</a:t>
                      </a:r>
                    </a:p>
                  </a:txBody>
                  <a:tcPr marL="115503" marR="115503" marT="57752" marB="57752"/>
                </a:tc>
                <a:extLst>
                  <a:ext uri="{0D108BD9-81ED-4DB2-BD59-A6C34878D82A}">
                    <a16:rowId xmlns:a16="http://schemas.microsoft.com/office/drawing/2014/main" val="71276674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F6AA1C-0664-4206-A192-E27DCB741C8A}"/>
              </a:ext>
            </a:extLst>
          </p:cNvPr>
          <p:cNvSpPr/>
          <p:nvPr/>
        </p:nvSpPr>
        <p:spPr>
          <a:xfrm>
            <a:off x="4552950" y="1752600"/>
            <a:ext cx="904875" cy="20791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62538-7469-44A2-B7FF-60D391FE7C76}"/>
              </a:ext>
            </a:extLst>
          </p:cNvPr>
          <p:cNvSpPr/>
          <p:nvPr/>
        </p:nvSpPr>
        <p:spPr>
          <a:xfrm>
            <a:off x="3036208" y="3008085"/>
            <a:ext cx="1516742" cy="15639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B2FCA-7421-432F-AA59-70F5C96EC497}"/>
              </a:ext>
            </a:extLst>
          </p:cNvPr>
          <p:cNvSpPr/>
          <p:nvPr/>
        </p:nvSpPr>
        <p:spPr>
          <a:xfrm>
            <a:off x="8004591" y="3008085"/>
            <a:ext cx="834609" cy="15639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F76EE37F-00E7-4C75-BA1C-F60BAFB4E80D}"/>
              </a:ext>
            </a:extLst>
          </p:cNvPr>
          <p:cNvSpPr/>
          <p:nvPr/>
        </p:nvSpPr>
        <p:spPr>
          <a:xfrm rot="10800000" flipH="1">
            <a:off x="4288935" y="2235200"/>
            <a:ext cx="3897122" cy="77288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0FBB5D-E7DB-4F27-84D3-BE6E29E3A31C}"/>
              </a:ext>
            </a:extLst>
          </p:cNvPr>
          <p:cNvSpPr/>
          <p:nvPr/>
        </p:nvSpPr>
        <p:spPr>
          <a:xfrm>
            <a:off x="4552950" y="3799114"/>
            <a:ext cx="3451641" cy="772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E7A1A-0F1E-448D-ACA8-147CB5867921}"/>
              </a:ext>
            </a:extLst>
          </p:cNvPr>
          <p:cNvSpPr/>
          <p:nvPr/>
        </p:nvSpPr>
        <p:spPr>
          <a:xfrm>
            <a:off x="1560703" y="1752600"/>
            <a:ext cx="1475505" cy="2819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9FD10-C88F-4CB6-BC7D-A741BE074521}"/>
              </a:ext>
            </a:extLst>
          </p:cNvPr>
          <p:cNvSpPr/>
          <p:nvPr/>
        </p:nvSpPr>
        <p:spPr>
          <a:xfrm>
            <a:off x="1539385" y="4621613"/>
            <a:ext cx="1475505" cy="172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5868F-3596-4078-9248-68EAED715544}"/>
              </a:ext>
            </a:extLst>
          </p:cNvPr>
          <p:cNvSpPr/>
          <p:nvPr/>
        </p:nvSpPr>
        <p:spPr>
          <a:xfrm>
            <a:off x="5415152" y="4621613"/>
            <a:ext cx="2589439" cy="1727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73F11917-21FB-41B0-BF44-E0A80DD577A6}"/>
              </a:ext>
            </a:extLst>
          </p:cNvPr>
          <p:cNvSpPr/>
          <p:nvPr/>
        </p:nvSpPr>
        <p:spPr>
          <a:xfrm rot="10800000" flipH="1">
            <a:off x="2340374" y="3831772"/>
            <a:ext cx="3897122" cy="77288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12F297-B92A-4655-B73C-A8F8362F1170}"/>
              </a:ext>
            </a:extLst>
          </p:cNvPr>
          <p:cNvSpPr/>
          <p:nvPr/>
        </p:nvSpPr>
        <p:spPr>
          <a:xfrm>
            <a:off x="4531614" y="4572000"/>
            <a:ext cx="904875" cy="177739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F7A19-E0E3-4B8C-BCE8-CED01877DAE6}"/>
              </a:ext>
            </a:extLst>
          </p:cNvPr>
          <p:cNvSpPr/>
          <p:nvPr/>
        </p:nvSpPr>
        <p:spPr>
          <a:xfrm>
            <a:off x="697745" y="5544457"/>
            <a:ext cx="862957" cy="8049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0E6E8F-AD09-4120-B514-036E038C8A49}"/>
              </a:ext>
            </a:extLst>
          </p:cNvPr>
          <p:cNvSpPr/>
          <p:nvPr/>
        </p:nvSpPr>
        <p:spPr>
          <a:xfrm>
            <a:off x="697745" y="3008085"/>
            <a:ext cx="862957" cy="80493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013B-D8EB-4A09-96F5-E3B5F152BA73}"/>
              </a:ext>
            </a:extLst>
          </p:cNvPr>
          <p:cNvSpPr/>
          <p:nvPr/>
        </p:nvSpPr>
        <p:spPr>
          <a:xfrm>
            <a:off x="708036" y="2438400"/>
            <a:ext cx="862957" cy="6000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D818C8-0A0F-436D-A679-8C62F4F7A34A}"/>
              </a:ext>
            </a:extLst>
          </p:cNvPr>
          <p:cNvSpPr/>
          <p:nvPr/>
        </p:nvSpPr>
        <p:spPr>
          <a:xfrm>
            <a:off x="687078" y="3799115"/>
            <a:ext cx="862957" cy="7887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5B5A7A-677E-47E5-80C1-7DB32582D3F6}"/>
              </a:ext>
            </a:extLst>
          </p:cNvPr>
          <p:cNvSpPr/>
          <p:nvPr/>
        </p:nvSpPr>
        <p:spPr>
          <a:xfrm>
            <a:off x="691794" y="4604048"/>
            <a:ext cx="862957" cy="8907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E7A1A-0F1E-448D-ACA8-147CB5867921}"/>
              </a:ext>
            </a:extLst>
          </p:cNvPr>
          <p:cNvSpPr/>
          <p:nvPr/>
        </p:nvSpPr>
        <p:spPr>
          <a:xfrm>
            <a:off x="9771686" y="1802212"/>
            <a:ext cx="2296414" cy="45471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18/20</a:t>
            </a:r>
          </a:p>
        </p:txBody>
      </p:sp>
    </p:spTree>
    <p:extLst>
      <p:ext uri="{BB962C8B-B14F-4D97-AF65-F5344CB8AC3E}">
        <p14:creationId xmlns:p14="http://schemas.microsoft.com/office/powerpoint/2010/main" val="1942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1" animBg="1"/>
      <p:bldP spid="13" grpId="2" animBg="1"/>
      <p:bldP spid="14" grpId="0" animBg="1"/>
      <p:bldP spid="14" grpId="2" animBg="1"/>
      <p:bldP spid="15" grpId="0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71C5-29CB-8AD0-CA3F-2EB8AA7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Need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4B059-AEE8-4063-BA63-23FCC5A07169}"/>
              </a:ext>
            </a:extLst>
          </p:cNvPr>
          <p:cNvSpPr txBox="1"/>
          <p:nvPr/>
        </p:nvSpPr>
        <p:spPr>
          <a:xfrm>
            <a:off x="647270" y="1332108"/>
            <a:ext cx="10468749" cy="4351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</a:t>
            </a:r>
            <a:r>
              <a:rPr lang="en-US" sz="2400" b="0" i="0" dirty="0">
                <a:effectLst/>
                <a:latin typeface="+mj-lt"/>
              </a:rPr>
              <a:t>xisting methodologies to solve OPF involving discrete variable in a distributed way</a:t>
            </a:r>
          </a:p>
          <a:p>
            <a:pPr marL="45720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</a:t>
            </a:r>
            <a:r>
              <a:rPr lang="en-US" sz="2400" b="0" i="0" dirty="0">
                <a:effectLst/>
                <a:latin typeface="+mj-lt"/>
              </a:rPr>
              <a:t>ome approaches need more boundary information to be shared </a:t>
            </a:r>
            <a:r>
              <a:rPr lang="en-US" sz="2400" b="0" i="0" dirty="0"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400" dirty="0">
                <a:latin typeface="+mj-lt"/>
              </a:rPr>
              <a:t>increases</a:t>
            </a:r>
            <a:r>
              <a:rPr lang="en-US" sz="2400" b="0" i="0" dirty="0">
                <a:effectLst/>
                <a:latin typeface="+mj-lt"/>
              </a:rPr>
              <a:t> communication burden</a:t>
            </a:r>
          </a:p>
          <a:p>
            <a:pPr marL="45720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Can we develop a Standardized way of incorporating different discrete variables?</a:t>
            </a:r>
          </a:p>
          <a:p>
            <a:pPr marL="45720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Can we make the </a:t>
            </a:r>
            <a:r>
              <a:rPr lang="en-US" sz="2400" b="0" i="0" dirty="0">
                <a:effectLst/>
                <a:latin typeface="+mj-lt"/>
              </a:rPr>
              <a:t>algorithms robust to cyber and communication uncertainties?</a:t>
            </a:r>
          </a:p>
          <a:p>
            <a:pPr marL="45720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Can we utilize Distributed discrete Optimization techniques in other engineering applications for implementation in Power System Domain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287" y="630306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19/20</a:t>
            </a:r>
          </a:p>
        </p:txBody>
      </p:sp>
    </p:spTree>
    <p:extLst>
      <p:ext uri="{BB962C8B-B14F-4D97-AF65-F5344CB8AC3E}">
        <p14:creationId xmlns:p14="http://schemas.microsoft.com/office/powerpoint/2010/main" val="33061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A479-95E0-4DD3-A1F5-75B11051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3EECAB8-5A13-4859-8BBA-2F1D55F91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802289"/>
              </p:ext>
            </p:extLst>
          </p:nvPr>
        </p:nvGraphicFramePr>
        <p:xfrm>
          <a:off x="835005" y="1520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7359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8964-5F74-CB27-8BC0-F9A3F340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AED861-8BD6-874F-9449-05710E67BF89}"/>
              </a:ext>
            </a:extLst>
          </p:cNvPr>
          <p:cNvSpPr txBox="1">
            <a:spLocks/>
          </p:cNvSpPr>
          <p:nvPr/>
        </p:nvSpPr>
        <p:spPr>
          <a:xfrm>
            <a:off x="830287" y="1434666"/>
            <a:ext cx="10525035" cy="277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Acknowledgement to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DOE </a:t>
            </a:r>
            <a:r>
              <a:rPr lang="en-US" sz="4800" b="1" dirty="0">
                <a:solidFill>
                  <a:sysClr val="windowText" lastClr="000000"/>
                </a:solidFill>
                <a:latin typeface="Calibri Light" panose="020F0302020204030204"/>
              </a:rPr>
              <a:t>UI-Assist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, NSF CPS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and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Conference Organizers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3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37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Thank you &amp; For Questions </a:t>
            </a:r>
            <a:endParaRPr kumimoji="0" lang="en-US" sz="43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ED6CE4-FF2A-7747-EA5A-00065A1F994D}"/>
              </a:ext>
            </a:extLst>
          </p:cNvPr>
          <p:cNvSpPr txBox="1">
            <a:spLocks/>
          </p:cNvSpPr>
          <p:nvPr/>
        </p:nvSpPr>
        <p:spPr>
          <a:xfrm>
            <a:off x="1918926" y="5307291"/>
            <a:ext cx="8354135" cy="145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Jannatul Adan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ja00060@mix.wvu.edu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78EF200-3EEA-7C79-04C3-694F65632752}"/>
              </a:ext>
            </a:extLst>
          </p:cNvPr>
          <p:cNvSpPr/>
          <p:nvPr/>
        </p:nvSpPr>
        <p:spPr>
          <a:xfrm>
            <a:off x="5619939" y="4296659"/>
            <a:ext cx="952107" cy="1234911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0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98F1-FDC7-426B-924D-EA4AFEA4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7C800A-E8EB-D013-3077-3A0E0F3FDBC7}"/>
              </a:ext>
            </a:extLst>
          </p:cNvPr>
          <p:cNvSpPr txBox="1">
            <a:spLocks/>
          </p:cNvSpPr>
          <p:nvPr/>
        </p:nvSpPr>
        <p:spPr>
          <a:xfrm>
            <a:off x="785482" y="1366073"/>
            <a:ext cx="10536194" cy="482117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indent="-284163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Centralized Optimization Algorithms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single point of failure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/>
              <a:t>					   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scalability challenges</a:t>
            </a:r>
          </a:p>
          <a:p>
            <a:pPr marL="346075" indent="-346075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Distributed Approaches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resilient against single point of failure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sym typeface="Wingdings" panose="05000000000000000000" pitchFamily="2" charset="2"/>
              </a:rPr>
              <a:t>			       </a:t>
            </a:r>
            <a:r>
              <a:rPr lang="en-US" sz="2400" dirty="0"/>
              <a:t> improved security and scalability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/>
          </a:p>
          <a:p>
            <a:pPr marL="346075" indent="-346075">
              <a:lnSpc>
                <a:spcPct val="100000"/>
              </a:lnSpc>
              <a:spcBef>
                <a:spcPts val="1200"/>
              </a:spcBef>
            </a:pPr>
            <a:endParaRPr lang="en-US" sz="2400" dirty="0"/>
          </a:p>
          <a:p>
            <a:pPr marL="346075" indent="-346075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Distributed Optimization Algorithm capable of handling discrete variables?</a:t>
            </a:r>
          </a:p>
          <a:p>
            <a:pPr marL="346075" indent="-346075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Thorough study of the existing literature on this scope?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D65BBC-B1DC-4126-B38A-F73AA30FFF72}"/>
              </a:ext>
            </a:extLst>
          </p:cNvPr>
          <p:cNvGrpSpPr/>
          <p:nvPr/>
        </p:nvGrpSpPr>
        <p:grpSpPr>
          <a:xfrm>
            <a:off x="1151413" y="3624942"/>
            <a:ext cx="9438667" cy="1098933"/>
            <a:chOff x="870324" y="3228975"/>
            <a:chExt cx="9438667" cy="10989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1CC255-C716-42AA-9D22-AC68A0634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8341" y="3388042"/>
              <a:ext cx="1098925" cy="77724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2040DC-1A45-4F41-961F-ABD4F2C2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827" y="3388042"/>
              <a:ext cx="1325880" cy="7772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4AB772-FF56-49FF-8599-2DDF906FC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86" t="12190" r="6725" b="16969"/>
            <a:stretch/>
          </p:blipFill>
          <p:spPr>
            <a:xfrm>
              <a:off x="3750106" y="3384963"/>
              <a:ext cx="1429977" cy="777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C55623-5AC8-40C1-94B6-A502AA0F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88202" y="3384963"/>
              <a:ext cx="777240" cy="777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BD2F28-578A-4B35-90B2-F018E5DA7B78}"/>
                </a:ext>
              </a:extLst>
            </p:cNvPr>
            <p:cNvSpPr/>
            <p:nvPr/>
          </p:nvSpPr>
          <p:spPr>
            <a:xfrm>
              <a:off x="870324" y="3228975"/>
              <a:ext cx="5574543" cy="1098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F8FE3D-812F-4B8D-99D7-61999692EBC0}"/>
                </a:ext>
              </a:extLst>
            </p:cNvPr>
            <p:cNvSpPr txBox="1"/>
            <p:nvPr/>
          </p:nvSpPr>
          <p:spPr>
            <a:xfrm>
              <a:off x="6531290" y="3596703"/>
              <a:ext cx="3777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Wingdings" panose="05000000000000000000" pitchFamily="2" charset="2"/>
                </a:rPr>
                <a:t> </a:t>
              </a:r>
              <a:r>
                <a:rPr lang="en-US" sz="2400" dirty="0"/>
                <a:t>Discrete Control Devices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3/20</a:t>
            </a:r>
          </a:p>
        </p:txBody>
      </p:sp>
    </p:spTree>
    <p:extLst>
      <p:ext uri="{BB962C8B-B14F-4D97-AF65-F5344CB8AC3E}">
        <p14:creationId xmlns:p14="http://schemas.microsoft.com/office/powerpoint/2010/main" val="41975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98F1-FDC7-426B-924D-EA4AFEA4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7C800A-E8EB-D013-3077-3A0E0F3FDBC7}"/>
              </a:ext>
            </a:extLst>
          </p:cNvPr>
          <p:cNvSpPr txBox="1">
            <a:spLocks/>
          </p:cNvSpPr>
          <p:nvPr/>
        </p:nvSpPr>
        <p:spPr>
          <a:xfrm>
            <a:off x="914803" y="4352906"/>
            <a:ext cx="10709830" cy="216435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</a:pPr>
            <a:r>
              <a:rPr lang="en-US" sz="2400" dirty="0"/>
              <a:t>Continuous relaxation and rounding off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guarantee convergence?</a:t>
            </a:r>
          </a:p>
          <a:p>
            <a:pPr marL="342876" indent="-34287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Feedback-based approaches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guarantee feasibility?</a:t>
            </a:r>
          </a:p>
          <a:p>
            <a:pPr marL="342876" indent="-34287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Combinatorial analysis without a central coordinator? </a:t>
            </a:r>
          </a:p>
          <a:p>
            <a:pPr marL="342876" indent="-342876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Lack of extensive research in this field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CD41E-A108-4630-9B80-F911B469CB92}"/>
              </a:ext>
            </a:extLst>
          </p:cNvPr>
          <p:cNvSpPr/>
          <p:nvPr/>
        </p:nvSpPr>
        <p:spPr>
          <a:xfrm>
            <a:off x="2327564" y="1416599"/>
            <a:ext cx="7564581" cy="2723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9D874-5B88-47ED-B34B-8D66BA0EE334}"/>
              </a:ext>
            </a:extLst>
          </p:cNvPr>
          <p:cNvSpPr txBox="1"/>
          <p:nvPr/>
        </p:nvSpPr>
        <p:spPr>
          <a:xfrm rot="19464254" flipH="1">
            <a:off x="3094814" y="2421584"/>
            <a:ext cx="2216652" cy="128391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Non-Linear &amp;</a:t>
            </a:r>
          </a:p>
          <a:p>
            <a:r>
              <a:rPr lang="en-US" dirty="0"/>
              <a:t> Non convex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E5796F-FBC3-49B7-8A0B-38D0AE0DE6B4}"/>
                  </a:ext>
                </a:extLst>
              </p:cNvPr>
              <p:cNvSpPr txBox="1"/>
              <p:nvPr/>
            </p:nvSpPr>
            <p:spPr>
              <a:xfrm>
                <a:off x="2531300" y="1560825"/>
                <a:ext cx="7206140" cy="127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Underlying Power Flow Constraints of Power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E5796F-FBC3-49B7-8A0B-38D0AE0D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00" y="1560825"/>
                <a:ext cx="7206140" cy="1270732"/>
              </a:xfrm>
              <a:prstGeom prst="rect">
                <a:avLst/>
              </a:prstGeom>
              <a:blipFill>
                <a:blip r:embed="rId2"/>
                <a:stretch>
                  <a:fillRect l="-1100" t="-384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80BD5DD-46B6-4A1E-AAA0-6086211002C5}"/>
              </a:ext>
            </a:extLst>
          </p:cNvPr>
          <p:cNvSpPr txBox="1"/>
          <p:nvPr/>
        </p:nvSpPr>
        <p:spPr>
          <a:xfrm rot="1704434">
            <a:off x="7318999" y="2491358"/>
            <a:ext cx="2583204" cy="128391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Mixed Integer Non-Linear Problem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E5A364-1DFE-4DDD-8AB0-62E8A1DCFCA1}"/>
              </a:ext>
            </a:extLst>
          </p:cNvPr>
          <p:cNvGrpSpPr/>
          <p:nvPr/>
        </p:nvGrpSpPr>
        <p:grpSpPr>
          <a:xfrm>
            <a:off x="2928253" y="2405313"/>
            <a:ext cx="2065290" cy="880220"/>
            <a:chOff x="737948" y="5133720"/>
            <a:chExt cx="2065290" cy="880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D472F-43E3-4DD6-875F-45CF5A50C14F}"/>
                </a:ext>
              </a:extLst>
            </p:cNvPr>
            <p:cNvSpPr txBox="1"/>
            <p:nvPr/>
          </p:nvSpPr>
          <p:spPr>
            <a:xfrm>
              <a:off x="737948" y="5182943"/>
              <a:ext cx="189638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Switch </a:t>
              </a:r>
            </a:p>
            <a:p>
              <a:r>
                <a:rPr lang="en-US" sz="2400" dirty="0"/>
                <a:t>status {0,1}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1758B69-052E-46C0-BD2A-B88EA863093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33120" y="5146076"/>
              <a:ext cx="482473" cy="457762"/>
            </a:xfrm>
            <a:prstGeom prst="bentConnector3">
              <a:avLst>
                <a:gd name="adj1" fmla="val 162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AC237CA-0E1D-4789-BF41-3FAE296FEDB0}"/>
              </a:ext>
            </a:extLst>
          </p:cNvPr>
          <p:cNvSpPr/>
          <p:nvPr/>
        </p:nvSpPr>
        <p:spPr>
          <a:xfrm>
            <a:off x="5139336" y="1970284"/>
            <a:ext cx="2449307" cy="435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05368-63B7-4890-8681-B22089A8B4FB}"/>
              </a:ext>
            </a:extLst>
          </p:cNvPr>
          <p:cNvSpPr txBox="1"/>
          <p:nvPr/>
        </p:nvSpPr>
        <p:spPr>
          <a:xfrm rot="1704434">
            <a:off x="9775205" y="3778949"/>
            <a:ext cx="1412519" cy="733663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NP-Hard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979D1-962B-4722-B5AB-5E6604FAA61A}"/>
              </a:ext>
            </a:extLst>
          </p:cNvPr>
          <p:cNvSpPr/>
          <p:nvPr/>
        </p:nvSpPr>
        <p:spPr>
          <a:xfrm>
            <a:off x="4919145" y="2096895"/>
            <a:ext cx="220191" cy="27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6481" y="2489921"/>
            <a:ext cx="2153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Network </a:t>
            </a:r>
          </a:p>
          <a:p>
            <a:pPr algn="ctr"/>
            <a:r>
              <a:rPr lang="en-US" sz="2400" dirty="0"/>
              <a:t>Reconfiguration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34268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  <p:bldP spid="9" grpId="0"/>
      <p:bldP spid="10" grpId="0" animBg="1"/>
      <p:bldP spid="8" grpId="0" animBg="1"/>
      <p:bldP spid="8" grpId="1" animBg="1"/>
      <p:bldP spid="14" grpId="0" animBg="1"/>
      <p:bldP spid="16" grpId="0" animBg="1"/>
      <p:bldP spid="16" grpId="1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6FE02F8B-0D7D-4E4A-A912-B25558F9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5" y="2308564"/>
            <a:ext cx="4522121" cy="30658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F69C4-C3EB-4856-9A45-17FA97053564}"/>
              </a:ext>
            </a:extLst>
          </p:cNvPr>
          <p:cNvSpPr/>
          <p:nvPr/>
        </p:nvSpPr>
        <p:spPr>
          <a:xfrm>
            <a:off x="434106" y="2128438"/>
            <a:ext cx="5119984" cy="3646760"/>
          </a:xfrm>
          <a:prstGeom prst="rect">
            <a:avLst/>
          </a:prstGeom>
          <a:solidFill>
            <a:srgbClr val="CCCCFF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7A3D0-72A1-4527-9EC8-F9A34BC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vs. distributed OPF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874B1DA1-0F3F-4610-9514-664698C2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06" y="2414767"/>
            <a:ext cx="4522121" cy="3065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268404" y="2288210"/>
            <a:ext cx="5310130" cy="3340373"/>
            <a:chOff x="6378766" y="2288210"/>
            <a:chExt cx="5310130" cy="3340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C35066-A004-4F81-BB2D-E560ED5DD931}"/>
                </a:ext>
              </a:extLst>
            </p:cNvPr>
            <p:cNvSpPr/>
            <p:nvPr/>
          </p:nvSpPr>
          <p:spPr>
            <a:xfrm>
              <a:off x="6600230" y="4065534"/>
              <a:ext cx="2743199" cy="1563049"/>
            </a:xfrm>
            <a:prstGeom prst="rect">
              <a:avLst/>
            </a:prstGeom>
            <a:solidFill>
              <a:srgbClr val="FF99CC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BCCEFE-3E28-4DBC-B0F3-C9414364C6A8}"/>
                </a:ext>
              </a:extLst>
            </p:cNvPr>
            <p:cNvSpPr/>
            <p:nvPr/>
          </p:nvSpPr>
          <p:spPr>
            <a:xfrm>
              <a:off x="9456957" y="3241885"/>
              <a:ext cx="2231939" cy="1498294"/>
            </a:xfrm>
            <a:prstGeom prst="rect">
              <a:avLst/>
            </a:prstGeom>
            <a:solidFill>
              <a:srgbClr val="66FFCC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532F96-6A8C-4EDC-9A25-09C6EBCA9B95}"/>
                </a:ext>
              </a:extLst>
            </p:cNvPr>
            <p:cNvSpPr/>
            <p:nvPr/>
          </p:nvSpPr>
          <p:spPr>
            <a:xfrm>
              <a:off x="6378766" y="3047506"/>
              <a:ext cx="1751682" cy="905257"/>
            </a:xfrm>
            <a:prstGeom prst="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17B389-A791-4F02-AF31-D882E8599C34}"/>
                </a:ext>
              </a:extLst>
            </p:cNvPr>
            <p:cNvSpPr/>
            <p:nvPr/>
          </p:nvSpPr>
          <p:spPr>
            <a:xfrm>
              <a:off x="8780832" y="2288210"/>
              <a:ext cx="553074" cy="1498294"/>
            </a:xfrm>
            <a:prstGeom prst="rect">
              <a:avLst/>
            </a:prstGeom>
            <a:solidFill>
              <a:srgbClr val="FF9933">
                <a:alpha val="2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95841" y="1204328"/>
            <a:ext cx="1735549" cy="1201429"/>
            <a:chOff x="4495841" y="1204328"/>
            <a:chExt cx="1735549" cy="12014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C6AC460-5861-47E0-A274-E5A312A4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8340" y="1204328"/>
              <a:ext cx="803050" cy="803050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2A0B1F-8C49-40DA-ACEE-A60232996B42}"/>
                </a:ext>
              </a:extLst>
            </p:cNvPr>
            <p:cNvSpPr/>
            <p:nvPr/>
          </p:nvSpPr>
          <p:spPr>
            <a:xfrm>
              <a:off x="4495841" y="1822239"/>
              <a:ext cx="1408734" cy="583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ADMS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87341" y="1617161"/>
            <a:ext cx="5681390" cy="4606464"/>
            <a:chOff x="6297703" y="1617161"/>
            <a:chExt cx="5681390" cy="4606464"/>
          </a:xfrm>
        </p:grpSpPr>
        <p:pic>
          <p:nvPicPr>
            <p:cNvPr id="2050" name="Picture 2" descr="Cpu Line Icon. Processor Illustration Isolated On White. Chip Outline Style  Design, Designed For Web And App. Royalty Free SVG, Cliparts, Vectors, And  Stock Illustration. Image 122757067.">
              <a:extLst>
                <a:ext uri="{FF2B5EF4-FFF2-40B4-BE49-F238E27FC236}">
                  <a16:creationId xmlns:a16="http://schemas.microsoft.com/office/drawing/2014/main" id="{BBC4F399-08F2-4D7B-8C87-BCC465E8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703" y="2422099"/>
              <a:ext cx="690573" cy="6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pu Line Icon. Processor Illustration Isolated On White. Chip Outline Style  Design, Designed For Web And App. Royalty Free SVG, Cliparts, Vectors, And  Stock Illustration. Image 122757067.">
              <a:extLst>
                <a:ext uri="{FF2B5EF4-FFF2-40B4-BE49-F238E27FC236}">
                  <a16:creationId xmlns:a16="http://schemas.microsoft.com/office/drawing/2014/main" id="{6ADFC087-5E06-40C4-B64E-484BE7A4C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686" y="5533052"/>
              <a:ext cx="690573" cy="6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pu Line Icon. Processor Illustration Isolated On White. Chip Outline Style  Design, Designed For Web And App. Royalty Free SVG, Cliparts, Vectors, And  Stock Illustration. Image 122757067.">
              <a:extLst>
                <a:ext uri="{FF2B5EF4-FFF2-40B4-BE49-F238E27FC236}">
                  <a16:creationId xmlns:a16="http://schemas.microsoft.com/office/drawing/2014/main" id="{F1AC70D7-7E5E-4404-AB44-EFED86171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442" y="1617161"/>
              <a:ext cx="690573" cy="6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Cpu Line Icon. Processor Illustration Isolated On White. Chip Outline Style  Design, Designed For Web And App. Royalty Free SVG, Cliparts, Vectors, And  Stock Illustration. Image 122757067.">
              <a:extLst>
                <a:ext uri="{FF2B5EF4-FFF2-40B4-BE49-F238E27FC236}">
                  <a16:creationId xmlns:a16="http://schemas.microsoft.com/office/drawing/2014/main" id="{E65AA977-4508-47A5-A2C2-7E13391C1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88520" y="4172539"/>
              <a:ext cx="690573" cy="6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938772" y="1822239"/>
            <a:ext cx="4568907" cy="4172938"/>
            <a:chOff x="7049134" y="1822239"/>
            <a:chExt cx="4568907" cy="417293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18BC42-E209-4493-B74F-B9EF971E9661}"/>
                </a:ext>
              </a:extLst>
            </p:cNvPr>
            <p:cNvCxnSpPr/>
            <p:nvPr/>
          </p:nvCxnSpPr>
          <p:spPr>
            <a:xfrm flipV="1">
              <a:off x="9306196" y="4863112"/>
              <a:ext cx="2067895" cy="1132065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142BE72-7A8C-4DD1-80D1-B40BD37F4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134" y="1822239"/>
              <a:ext cx="1968828" cy="540089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92289995-8ED0-4C98-93BA-7B5620A5B5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89248" y="3383625"/>
              <a:ext cx="3012080" cy="969487"/>
            </a:xfrm>
            <a:prstGeom prst="curvedConnector3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21" idx="3"/>
              <a:endCxn id="22" idx="0"/>
            </p:cNvCxnSpPr>
            <p:nvPr/>
          </p:nvCxnSpPr>
          <p:spPr>
            <a:xfrm>
              <a:off x="9802249" y="1962448"/>
              <a:ext cx="1815792" cy="2210091"/>
            </a:xfrm>
            <a:prstGeom prst="curved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31669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023D-0F82-3F79-06EB-BEBD4C7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9345F8-3F9D-448B-A7CF-3CA749FC6371}"/>
                  </a:ext>
                </a:extLst>
              </p:cNvPr>
              <p:cNvSpPr txBox="1"/>
              <p:nvPr/>
            </p:nvSpPr>
            <p:spPr>
              <a:xfrm>
                <a:off x="606831" y="1196417"/>
                <a:ext cx="10971948" cy="5026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Consensus ADMM</a:t>
                </a:r>
              </a:p>
              <a:p>
                <a:endParaRPr lang="en-US" sz="1000" dirty="0"/>
              </a:p>
              <a:p>
                <a:pPr marL="346075">
                  <a:spcBef>
                    <a:spcPts val="600"/>
                  </a:spcBef>
                </a:pPr>
                <a:r>
                  <a:rPr lang="en-US" sz="2000" dirty="0"/>
                  <a:t>For a decoupled optimization Problem,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𝐵𝑧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b="0" dirty="0"/>
              </a:p>
              <a:p>
                <a:pPr marL="346075">
                  <a:spcBef>
                    <a:spcPts val="600"/>
                  </a:spcBef>
                </a:pPr>
                <a:r>
                  <a:rPr lang="en-US" sz="2000" dirty="0"/>
                  <a:t>The Augmented </a:t>
                </a:r>
                <a:r>
                  <a:rPr lang="en-US" sz="2000" dirty="0" err="1"/>
                  <a:t>Lagrangian</a:t>
                </a:r>
                <a:r>
                  <a:rPr lang="en-US" sz="2000" dirty="0"/>
                  <a:t> would be,</a:t>
                </a:r>
              </a:p>
              <a:p>
                <a:pPr marL="346075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pPr marL="346075">
                  <a:spcBef>
                    <a:spcPts val="600"/>
                  </a:spcBef>
                </a:pPr>
                <a:r>
                  <a:rPr lang="en-US" sz="2000" dirty="0"/>
                  <a:t>Separate agents conduct the x and z minimization steps as,</a:t>
                </a:r>
              </a:p>
              <a:p>
                <a:pPr marL="346075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346075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346075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Bz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346075">
                  <a:spcBef>
                    <a:spcPts val="600"/>
                  </a:spcBef>
                </a:pPr>
                <a:r>
                  <a:rPr lang="en-US" sz="2000" dirty="0"/>
                  <a:t>To avoid the central update of the dual variable, </a:t>
                </a:r>
              </a:p>
              <a:p>
                <a:pPr marL="346075">
                  <a:spcBef>
                    <a:spcPts val="600"/>
                  </a:spcBef>
                </a:pPr>
                <a:r>
                  <a:rPr lang="en-US" sz="2000" dirty="0"/>
                  <a:t>consensus constraints are introduced,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6075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9345F8-3F9D-448B-A7CF-3CA749F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31" y="1196417"/>
                <a:ext cx="10971948" cy="5026312"/>
              </a:xfrm>
              <a:prstGeom prst="rect">
                <a:avLst/>
              </a:prstGeom>
              <a:blipFill>
                <a:blip r:embed="rId2"/>
                <a:stretch>
                  <a:fillRect l="-1001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96DF399-C230-4457-A265-5EBFCF4A518D}"/>
              </a:ext>
            </a:extLst>
          </p:cNvPr>
          <p:cNvGrpSpPr/>
          <p:nvPr/>
        </p:nvGrpSpPr>
        <p:grpSpPr>
          <a:xfrm>
            <a:off x="8118628" y="3284751"/>
            <a:ext cx="3561477" cy="2719474"/>
            <a:chOff x="8118628" y="3284751"/>
            <a:chExt cx="3561477" cy="271947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093156-EC63-495A-997A-3CDB25CCA6A4}"/>
                </a:ext>
              </a:extLst>
            </p:cNvPr>
            <p:cNvSpPr txBox="1"/>
            <p:nvPr/>
          </p:nvSpPr>
          <p:spPr>
            <a:xfrm>
              <a:off x="10265256" y="3816948"/>
              <a:ext cx="14148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haroni" panose="02010803020104030203" pitchFamily="2" charset="-79"/>
                  <a:cs typeface="Aharoni" panose="02010803020104030203" pitchFamily="2" charset="-79"/>
                </a:rPr>
                <a:t>S1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E42DEE-E363-49F0-8F6A-2E84961FEEFB}"/>
                </a:ext>
              </a:extLst>
            </p:cNvPr>
            <p:cNvGrpSpPr/>
            <p:nvPr/>
          </p:nvGrpSpPr>
          <p:grpSpPr>
            <a:xfrm>
              <a:off x="8118628" y="3284751"/>
              <a:ext cx="3150734" cy="2719474"/>
              <a:chOff x="8612658" y="2730843"/>
              <a:chExt cx="3150734" cy="271947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78BFAD1-C654-4C0F-89B1-B42545F175B4}"/>
                  </a:ext>
                </a:extLst>
              </p:cNvPr>
              <p:cNvSpPr/>
              <p:nvPr/>
            </p:nvSpPr>
            <p:spPr>
              <a:xfrm>
                <a:off x="8736227" y="2730843"/>
                <a:ext cx="667265" cy="698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f1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2B86BA-74EB-4AD8-AB50-4E94F4E4C7C0}"/>
                  </a:ext>
                </a:extLst>
              </p:cNvPr>
              <p:cNvSpPr/>
              <p:nvPr/>
            </p:nvSpPr>
            <p:spPr>
              <a:xfrm>
                <a:off x="8736226" y="3892220"/>
                <a:ext cx="667265" cy="6981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f2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04F13C-DC5E-40C8-9742-148FEBA689CF}"/>
                  </a:ext>
                </a:extLst>
              </p:cNvPr>
              <p:cNvSpPr/>
              <p:nvPr/>
            </p:nvSpPr>
            <p:spPr>
              <a:xfrm>
                <a:off x="11084011" y="3429000"/>
                <a:ext cx="123567" cy="2038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8FD058-6FE2-44E3-A725-632E2075987D}"/>
                  </a:ext>
                </a:extLst>
              </p:cNvPr>
              <p:cNvCxnSpPr>
                <a:stCxn id="11" idx="3"/>
              </p:cNvCxnSpPr>
              <p:nvPr/>
            </p:nvCxnSpPr>
            <p:spPr>
              <a:xfrm>
                <a:off x="9403492" y="3079922"/>
                <a:ext cx="1742302" cy="45102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1ED71D-A5D8-44A3-B80F-F9642B120E31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 flipV="1">
                <a:off x="9403491" y="3530943"/>
                <a:ext cx="1742303" cy="71035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C0A2FE-E123-406B-838C-E8DC0C716098}"/>
                  </a:ext>
                </a:extLst>
              </p:cNvPr>
              <p:cNvSpPr txBox="1"/>
              <p:nvPr/>
            </p:nvSpPr>
            <p:spPr>
              <a:xfrm>
                <a:off x="8612658" y="4803986"/>
                <a:ext cx="31507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Fig. Bipartite graph representing</a:t>
                </a:r>
              </a:p>
              <a:p>
                <a:pPr algn="ctr"/>
                <a:r>
                  <a:rPr lang="en-US" dirty="0"/>
                  <a:t>Consensus Constraints  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6/20</a:t>
            </a:r>
          </a:p>
        </p:txBody>
      </p:sp>
    </p:spTree>
    <p:extLst>
      <p:ext uri="{BB962C8B-B14F-4D97-AF65-F5344CB8AC3E}">
        <p14:creationId xmlns:p14="http://schemas.microsoft.com/office/powerpoint/2010/main" val="29903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123351-D758-410A-B0CE-E81EDD91A7CF}"/>
              </a:ext>
            </a:extLst>
          </p:cNvPr>
          <p:cNvSpPr/>
          <p:nvPr/>
        </p:nvSpPr>
        <p:spPr>
          <a:xfrm>
            <a:off x="459036" y="760164"/>
            <a:ext cx="11273928" cy="531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aseline="0" dirty="0"/>
              <a:t>Approaches for Distributed Optimization </a:t>
            </a:r>
          </a:p>
          <a:p>
            <a:pPr algn="ctr"/>
            <a:r>
              <a:rPr lang="en-US" sz="4400" baseline="0" dirty="0"/>
              <a:t>with </a:t>
            </a:r>
          </a:p>
          <a:p>
            <a:pPr algn="ctr"/>
            <a:r>
              <a:rPr lang="en-US" sz="4400" baseline="0" dirty="0"/>
              <a:t>Discrete Variables </a:t>
            </a:r>
            <a:endParaRPr lang="en-US" sz="4400" dirty="0"/>
          </a:p>
          <a:p>
            <a:pPr algn="ctr"/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161524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ADMM With Extended Interior Point Method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9BFC30B-49B5-4BD8-96A5-3D1D5380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9794"/>
            <a:ext cx="5243285" cy="50486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037DAB0-DA10-448F-A937-DDA81533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13" y="1681459"/>
            <a:ext cx="3924300" cy="9715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5B1329B-5D5C-47ED-ACD7-9DC94FEC5375}"/>
              </a:ext>
            </a:extLst>
          </p:cNvPr>
          <p:cNvSpPr txBox="1"/>
          <p:nvPr/>
        </p:nvSpPr>
        <p:spPr>
          <a:xfrm>
            <a:off x="365585" y="1219794"/>
            <a:ext cx="352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Quadratic Penalty function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37E787-32E7-43EF-8D8B-E4661441688A}"/>
              </a:ext>
            </a:extLst>
          </p:cNvPr>
          <p:cNvGrpSpPr/>
          <p:nvPr/>
        </p:nvGrpSpPr>
        <p:grpSpPr>
          <a:xfrm>
            <a:off x="1167113" y="4104489"/>
            <a:ext cx="3309701" cy="1706753"/>
            <a:chOff x="1143036" y="2861533"/>
            <a:chExt cx="3309701" cy="170675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39C716-1FFE-4060-985F-97DABB17AD9A}"/>
                </a:ext>
              </a:extLst>
            </p:cNvPr>
            <p:cNvGrpSpPr/>
            <p:nvPr/>
          </p:nvGrpSpPr>
          <p:grpSpPr>
            <a:xfrm>
              <a:off x="1805789" y="2861534"/>
              <a:ext cx="2646948" cy="1706752"/>
              <a:chOff x="1900989" y="2937437"/>
              <a:chExt cx="2646948" cy="170675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B503B8-9E67-4F2B-8C92-5BEDA48C28E1}"/>
                  </a:ext>
                </a:extLst>
              </p:cNvPr>
              <p:cNvCxnSpPr/>
              <p:nvPr/>
            </p:nvCxnSpPr>
            <p:spPr>
              <a:xfrm>
                <a:off x="1900989" y="4355432"/>
                <a:ext cx="26469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D7D2E49-9E04-4E71-9E01-F22DCCE1B2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6997" y="2937437"/>
                <a:ext cx="14624" cy="17067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1017FF1-17F2-464D-826B-B89DD8A5B018}"/>
                  </a:ext>
                </a:extLst>
              </p:cNvPr>
              <p:cNvSpPr/>
              <p:nvPr/>
            </p:nvSpPr>
            <p:spPr>
              <a:xfrm>
                <a:off x="3714457" y="3080085"/>
                <a:ext cx="397042" cy="1275347"/>
              </a:xfrm>
              <a:custGeom>
                <a:avLst/>
                <a:gdLst>
                  <a:gd name="connsiteX0" fmla="*/ 0 w 397042"/>
                  <a:gd name="connsiteY0" fmla="*/ 0 h 1275347"/>
                  <a:gd name="connsiteX1" fmla="*/ 397042 w 397042"/>
                  <a:gd name="connsiteY1" fmla="*/ 1275347 h 127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7042" h="1275347">
                    <a:moveTo>
                      <a:pt x="0" y="0"/>
                    </a:moveTo>
                    <a:cubicBezTo>
                      <a:pt x="135355" y="630655"/>
                      <a:pt x="270710" y="1261310"/>
                      <a:pt x="397042" y="127534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2662839-8699-41B5-8C3C-8AAFD529576F}"/>
                  </a:ext>
                </a:extLst>
              </p:cNvPr>
              <p:cNvSpPr/>
              <p:nvPr/>
            </p:nvSpPr>
            <p:spPr>
              <a:xfrm rot="169397">
                <a:off x="2581728" y="3064202"/>
                <a:ext cx="1101552" cy="1292911"/>
              </a:xfrm>
              <a:custGeom>
                <a:avLst/>
                <a:gdLst>
                  <a:gd name="connsiteX0" fmla="*/ 1070810 w 1070810"/>
                  <a:gd name="connsiteY0" fmla="*/ 0 h 1239403"/>
                  <a:gd name="connsiteX1" fmla="*/ 577516 w 1070810"/>
                  <a:gd name="connsiteY1" fmla="*/ 1239252 h 1239403"/>
                  <a:gd name="connsiteX2" fmla="*/ 0 w 1070810"/>
                  <a:gd name="connsiteY2" fmla="*/ 84221 h 123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0810" h="1239403">
                    <a:moveTo>
                      <a:pt x="1070810" y="0"/>
                    </a:moveTo>
                    <a:cubicBezTo>
                      <a:pt x="913397" y="612607"/>
                      <a:pt x="755984" y="1225215"/>
                      <a:pt x="577516" y="1239252"/>
                    </a:cubicBezTo>
                    <a:cubicBezTo>
                      <a:pt x="399048" y="1253289"/>
                      <a:pt x="68179" y="290763"/>
                      <a:pt x="0" y="8422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7E51B94-731D-4F49-B0C8-0D5493D3B0E1}"/>
                  </a:ext>
                </a:extLst>
              </p:cNvPr>
              <p:cNvSpPr/>
              <p:nvPr/>
            </p:nvSpPr>
            <p:spPr>
              <a:xfrm>
                <a:off x="2141621" y="3114674"/>
                <a:ext cx="464415" cy="1240758"/>
              </a:xfrm>
              <a:custGeom>
                <a:avLst/>
                <a:gdLst>
                  <a:gd name="connsiteX0" fmla="*/ 469232 w 469232"/>
                  <a:gd name="connsiteY0" fmla="*/ 0 h 1263316"/>
                  <a:gd name="connsiteX1" fmla="*/ 0 w 469232"/>
                  <a:gd name="connsiteY1" fmla="*/ 1263316 h 1263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2" h="1263316">
                    <a:moveTo>
                      <a:pt x="469232" y="0"/>
                    </a:moveTo>
                    <a:cubicBezTo>
                      <a:pt x="293771" y="595563"/>
                      <a:pt x="118311" y="1191127"/>
                      <a:pt x="0" y="12633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6EE40B2-F4B0-42D3-9E17-4778E34395EC}"/>
                    </a:ext>
                  </a:extLst>
                </p:cNvPr>
                <p:cNvSpPr txBox="1"/>
                <p:nvPr/>
              </p:nvSpPr>
              <p:spPr>
                <a:xfrm>
                  <a:off x="2782498" y="4198954"/>
                  <a:ext cx="57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6EE40B2-F4B0-42D3-9E17-4778E3439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498" y="4198954"/>
                  <a:ext cx="5783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BEEA30-2180-45DB-AB66-A78723F09970}"/>
                    </a:ext>
                  </a:extLst>
                </p:cNvPr>
                <p:cNvSpPr txBox="1"/>
                <p:nvPr/>
              </p:nvSpPr>
              <p:spPr>
                <a:xfrm>
                  <a:off x="3705457" y="4198954"/>
                  <a:ext cx="57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DBEEA30-2180-45DB-AB66-A78723F09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457" y="4198954"/>
                  <a:ext cx="5783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6B95718-6934-41F0-8D67-28D24682ED0E}"/>
                    </a:ext>
                  </a:extLst>
                </p:cNvPr>
                <p:cNvSpPr txBox="1"/>
                <p:nvPr/>
              </p:nvSpPr>
              <p:spPr>
                <a:xfrm>
                  <a:off x="1719586" y="4198954"/>
                  <a:ext cx="578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6B95718-6934-41F0-8D67-28D24682E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86" y="4198954"/>
                  <a:ext cx="5783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8F8532-92A4-4292-9282-7532A55153B6}"/>
                </a:ext>
              </a:extLst>
            </p:cNvPr>
            <p:cNvSpPr txBox="1"/>
            <p:nvPr/>
          </p:nvSpPr>
          <p:spPr>
            <a:xfrm>
              <a:off x="1143036" y="2861533"/>
              <a:ext cx="944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Penalty </a:t>
              </a:r>
            </a:p>
            <a:p>
              <a:r>
                <a:rPr lang="en-US" dirty="0"/>
                <a:t>function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08C9639-76C3-4D56-B34F-BA57119014C9}"/>
              </a:ext>
            </a:extLst>
          </p:cNvPr>
          <p:cNvSpPr txBox="1"/>
          <p:nvPr/>
        </p:nvSpPr>
        <p:spPr>
          <a:xfrm>
            <a:off x="5637007" y="296911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5EDAAC-E2EC-47D9-9717-D05CF9A44F3D}"/>
              </a:ext>
            </a:extLst>
          </p:cNvPr>
          <p:cNvSpPr txBox="1"/>
          <p:nvPr/>
        </p:nvSpPr>
        <p:spPr>
          <a:xfrm>
            <a:off x="480072" y="3139587"/>
            <a:ext cx="4653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Effect of Penalty term on Objective </a:t>
            </a:r>
          </a:p>
          <a:p>
            <a:r>
              <a:rPr lang="en-US" sz="2400" dirty="0"/>
              <a:t>Function Value: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8/20</a:t>
            </a:r>
          </a:p>
        </p:txBody>
      </p:sp>
    </p:spTree>
    <p:extLst>
      <p:ext uri="{BB962C8B-B14F-4D97-AF65-F5344CB8AC3E}">
        <p14:creationId xmlns:p14="http://schemas.microsoft.com/office/powerpoint/2010/main" val="263895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72F6C-9F03-4E7E-8BE8-556DC05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Incremental ADMM With Extended IPM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9BFC30B-49B5-4BD8-96A5-3D1D5380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80" y="1219794"/>
            <a:ext cx="5243285" cy="50486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037DAB0-DA10-448F-A937-DDA81533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13" y="1681459"/>
            <a:ext cx="3924300" cy="9715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5B1329B-5D5C-47ED-ACD7-9DC94FEC5375}"/>
              </a:ext>
            </a:extLst>
          </p:cNvPr>
          <p:cNvSpPr txBox="1"/>
          <p:nvPr/>
        </p:nvSpPr>
        <p:spPr>
          <a:xfrm>
            <a:off x="365585" y="1219794"/>
            <a:ext cx="385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Quadratic Penalty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F98E6-A07B-4B87-96EF-BBF1AC4768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58" b="1002"/>
          <a:stretch/>
        </p:blipFill>
        <p:spPr>
          <a:xfrm>
            <a:off x="650037" y="4444965"/>
            <a:ext cx="5243285" cy="1571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28C59-6B47-40AE-B6A0-D680E428E037}"/>
              </a:ext>
            </a:extLst>
          </p:cNvPr>
          <p:cNvSpPr txBox="1"/>
          <p:nvPr/>
        </p:nvSpPr>
        <p:spPr>
          <a:xfrm>
            <a:off x="365585" y="2887267"/>
            <a:ext cx="5243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Perturbing the KKT conditions &amp; linearization result in calculating Increments in decision variables iteratively,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287" y="63030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9/20</a:t>
            </a:r>
          </a:p>
        </p:txBody>
      </p:sp>
    </p:spTree>
    <p:extLst>
      <p:ext uri="{BB962C8B-B14F-4D97-AF65-F5344CB8AC3E}">
        <p14:creationId xmlns:p14="http://schemas.microsoft.com/office/powerpoint/2010/main" val="6371962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10879</TotalTime>
  <Words>1040</Words>
  <Application>Microsoft Office PowerPoint</Application>
  <PresentationFormat>Widescreen</PresentationFormat>
  <Paragraphs>273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Aharoni</vt:lpstr>
      <vt:lpstr>Arial</vt:lpstr>
      <vt:lpstr>Baskerville Old Face</vt:lpstr>
      <vt:lpstr>Calibri</vt:lpstr>
      <vt:lpstr>Calibri Light</vt:lpstr>
      <vt:lpstr>Cambria</vt:lpstr>
      <vt:lpstr>Cambria Math</vt:lpstr>
      <vt:lpstr>Gill Sans MT</vt:lpstr>
      <vt:lpstr>Helvetica</vt:lpstr>
      <vt:lpstr>Times New Roman</vt:lpstr>
      <vt:lpstr>Wingdings 2</vt:lpstr>
      <vt:lpstr>Dividend</vt:lpstr>
      <vt:lpstr>PowerPoint Presentation</vt:lpstr>
      <vt:lpstr>Outline</vt:lpstr>
      <vt:lpstr>Motivations</vt:lpstr>
      <vt:lpstr>Key Challenges</vt:lpstr>
      <vt:lpstr>Centralized vs. distributed OPF</vt:lpstr>
      <vt:lpstr>Distributed Optimization Algorithms</vt:lpstr>
      <vt:lpstr>PowerPoint Presentation</vt:lpstr>
      <vt:lpstr>ADMM With Extended Interior Point Method</vt:lpstr>
      <vt:lpstr>Incremental ADMM With Extended IPM</vt:lpstr>
      <vt:lpstr>ADMM With Branch and Bound</vt:lpstr>
      <vt:lpstr>Dual Decomposition with Sqp &amp; Ordinal optimization</vt:lpstr>
      <vt:lpstr>How Network Reconfiguration works?</vt:lpstr>
      <vt:lpstr>How Network Reconfiguration works?</vt:lpstr>
      <vt:lpstr>How Network Reconfiguration works?</vt:lpstr>
      <vt:lpstr>How Network Reconfiguration works?</vt:lpstr>
      <vt:lpstr>ADMM With Relax drive polish</vt:lpstr>
      <vt:lpstr>ADMM With projection method</vt:lpstr>
      <vt:lpstr>Classification OF THE distributed discrete APPROACHES in power distribution system</vt:lpstr>
      <vt:lpstr>Summary &amp; Need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Annaswamy</dc:creator>
  <cp:lastModifiedBy>Subir Majumder</cp:lastModifiedBy>
  <cp:revision>252</cp:revision>
  <dcterms:created xsi:type="dcterms:W3CDTF">2020-11-10T16:49:14Z</dcterms:created>
  <dcterms:modified xsi:type="dcterms:W3CDTF">2023-07-04T23:58:12Z</dcterms:modified>
</cp:coreProperties>
</file>