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60" r:id="rId4"/>
    <p:sldId id="262" r:id="rId5"/>
    <p:sldId id="258" r:id="rId6"/>
    <p:sldId id="261" r:id="rId7"/>
    <p:sldId id="263" r:id="rId8"/>
    <p:sldId id="259" r:id="rId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91" autoAdjust="0"/>
  </p:normalViewPr>
  <p:slideViewPr>
    <p:cSldViewPr>
      <p:cViewPr>
        <p:scale>
          <a:sx n="100" d="100"/>
          <a:sy n="100" d="100"/>
        </p:scale>
        <p:origin x="516" y="72"/>
      </p:cViewPr>
      <p:guideLst>
        <p:guide orient="horz" pos="2160"/>
        <p:guide pos="2880"/>
      </p:guideLst>
    </p:cSldViewPr>
  </p:slideViewPr>
  <p:notesTextViewPr>
    <p:cViewPr>
      <p:scale>
        <a:sx n="100" d="100"/>
        <a:sy n="100" d="100"/>
      </p:scale>
      <p:origin x="0" y="0"/>
    </p:cViewPr>
  </p:notesTextViewPr>
  <p:notesViewPr>
    <p:cSldViewPr>
      <p:cViewPr varScale="1">
        <p:scale>
          <a:sx n="83" d="100"/>
          <a:sy n="83" d="100"/>
        </p:scale>
        <p:origin x="-199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517BCE2F-D61D-4E62-9703-CE4355CD4BE1}" type="datetimeFigureOut">
              <a:rPr lang="en-US"/>
              <a:pPr>
                <a:defRPr/>
              </a:pPr>
              <a:t>8/7/2018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F89C0AE-FA5D-4CAC-A347-B98AF004D18F}" type="slidenum">
              <a:rPr lang="en-US"/>
              <a:pPr>
                <a:defRPr/>
              </a:pPr>
              <a:t>‹#›</a:t>
            </a:fld>
            <a:endParaRPr lang="en-US"/>
          </a:p>
        </p:txBody>
      </p:sp>
    </p:spTree>
    <p:extLst>
      <p:ext uri="{BB962C8B-B14F-4D97-AF65-F5344CB8AC3E}">
        <p14:creationId xmlns:p14="http://schemas.microsoft.com/office/powerpoint/2010/main" val="13135878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1A9F68A-0DBD-43D5-954F-5B0E34CD104D}" type="datetimeFigureOut">
              <a:rPr lang="en-US"/>
              <a:pPr>
                <a:defRPr/>
              </a:pPr>
              <a:t>8/7/2018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B3FFB0F-448F-4553-814C-95956908CAC5}" type="slidenum">
              <a:rPr lang="en-US"/>
              <a:pPr>
                <a:defRPr/>
              </a:pPr>
              <a:t>‹#›</a:t>
            </a:fld>
            <a:endParaRPr lang="en-US"/>
          </a:p>
        </p:txBody>
      </p:sp>
    </p:spTree>
    <p:extLst>
      <p:ext uri="{BB962C8B-B14F-4D97-AF65-F5344CB8AC3E}">
        <p14:creationId xmlns:p14="http://schemas.microsoft.com/office/powerpoint/2010/main" val="337577227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p:spPr>
      </p:sp>
      <p:sp>
        <p:nvSpPr>
          <p:cNvPr id="61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Good afternoon everyone.</a:t>
            </a:r>
          </a:p>
          <a:p>
            <a:pPr eaLnBrk="1" hangingPunct="1">
              <a:spcBef>
                <a:spcPct val="0"/>
              </a:spcBef>
            </a:pPr>
            <a:r>
              <a:rPr lang="en-US" dirty="0"/>
              <a:t>I am Subir Majumder.</a:t>
            </a:r>
          </a:p>
          <a:p>
            <a:pPr eaLnBrk="1" hangingPunct="1">
              <a:spcBef>
                <a:spcPct val="0"/>
              </a:spcBef>
            </a:pPr>
            <a:r>
              <a:rPr lang="en-US" dirty="0"/>
              <a:t>I will be presenting our transaction paper entitled ‘DFT-based </a:t>
            </a:r>
            <a:r>
              <a:rPr lang="en-US" sz="1200" dirty="0"/>
              <a:t>sizing of battery storage devices to determine day-ahead minimum variability injection dispatch with renewable energy resources”</a:t>
            </a:r>
          </a:p>
          <a:p>
            <a:pPr eaLnBrk="1" hangingPunct="1">
              <a:spcBef>
                <a:spcPct val="0"/>
              </a:spcBef>
            </a:pPr>
            <a:r>
              <a:rPr lang="en-US" sz="1200" dirty="0"/>
              <a:t>In case you have any specific question, you can reach me at the mentioned email address.</a:t>
            </a:r>
            <a:endParaRPr lang="en-US" dirty="0"/>
          </a:p>
          <a:p>
            <a:pPr eaLnBrk="1" hangingPunct="1">
              <a:spcBef>
                <a:spcPct val="0"/>
              </a:spcBef>
            </a:pPr>
            <a:endParaRPr lang="en-US" dirty="0"/>
          </a:p>
        </p:txBody>
      </p:sp>
      <p:sp>
        <p:nvSpPr>
          <p:cNvPr id="61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AE9D18D-4FE8-4E69-AB97-47DCCDB42C71}"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1B3FFB0F-448F-4553-814C-95956908CAC5}" type="slidenum">
              <a:rPr lang="en-US" smtClean="0"/>
              <a:pPr>
                <a:defRPr/>
              </a:pPr>
              <a:t>2</a:t>
            </a:fld>
            <a:endParaRPr lang="en-US"/>
          </a:p>
        </p:txBody>
      </p:sp>
    </p:spTree>
    <p:extLst>
      <p:ext uri="{BB962C8B-B14F-4D97-AF65-F5344CB8AC3E}">
        <p14:creationId xmlns:p14="http://schemas.microsoft.com/office/powerpoint/2010/main" val="3733813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Title 6"/>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a:xfrm>
            <a:off x="1905000" y="6477000"/>
            <a:ext cx="2133600" cy="365125"/>
          </a:xfrm>
          <a:prstGeom prst="rect">
            <a:avLst/>
          </a:prstGeom>
        </p:spPr>
        <p:txBody>
          <a:bodyPr/>
          <a:lstStyle>
            <a:lvl1pPr>
              <a:defRPr/>
            </a:lvl1pPr>
          </a:lstStyle>
          <a:p>
            <a:pPr>
              <a:defRPr/>
            </a:pPr>
            <a:fld id="{8255B8F1-32C4-4FA6-8475-9736D3D6E897}" type="datetime1">
              <a:rPr lang="en-US"/>
              <a:pPr>
                <a:defRPr/>
              </a:pPr>
              <a:t>8/7/2018</a:t>
            </a:fld>
            <a:endParaRPr lang="en-US"/>
          </a:p>
        </p:txBody>
      </p:sp>
      <p:sp>
        <p:nvSpPr>
          <p:cNvPr id="5" name="Footer Placeholder 4"/>
          <p:cNvSpPr>
            <a:spLocks noGrp="1"/>
          </p:cNvSpPr>
          <p:nvPr>
            <p:ph type="ftr" sz="quarter" idx="11"/>
          </p:nvPr>
        </p:nvSpPr>
        <p:spPr>
          <a:xfrm>
            <a:off x="4114800" y="6477000"/>
            <a:ext cx="2895600" cy="365125"/>
          </a:xfr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934200" y="0"/>
            <a:ext cx="2209800" cy="365125"/>
          </a:xfrm>
        </p:spPr>
        <p:txBody>
          <a:bodyPr/>
          <a:lstStyle>
            <a:lvl1pPr>
              <a:defRPr/>
            </a:lvl1pPr>
          </a:lstStyle>
          <a:p>
            <a:pPr>
              <a:defRPr/>
            </a:pPr>
            <a:fld id="{1187C20E-1F2E-4809-B9E2-100F2AADB426}"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E493F55A-A4D5-4B86-8122-8AFC95685EE5}" type="datetime1">
              <a:rPr lang="en-US"/>
              <a:pPr>
                <a:defRPr/>
              </a:pPr>
              <a:t>8/7/2018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CE46EEC-13A4-413A-89D0-B2CAFE7902A9}"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BE36A766-C7D8-4D98-ACCC-A19565F1367B}" type="datetime1">
              <a:rPr lang="en-US"/>
              <a:pPr>
                <a:defRPr/>
              </a:pPr>
              <a:t>8/7/2018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BBCCEA-27B6-4C84-9D21-A548A690A642}"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2668B409-A68F-45CE-BA1A-AB9D1DC02882}" type="datetime1">
              <a:rPr lang="en-US"/>
              <a:pPr>
                <a:defRPr/>
              </a:pPr>
              <a:t>8/7/2018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FFE4B61-D119-4C2A-B0FD-8BB9E4349C8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3290853B-E912-45C7-84AE-E7FB77CE837C}" type="datetime1">
              <a:rPr lang="en-US"/>
              <a:pPr>
                <a:defRPr/>
              </a:pPr>
              <a:t>8/7/2018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B4E44AA-0150-4A50-A27C-0310240D4121}"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7B179EC6-8B01-4B40-8478-17258611CA64}" type="datetime1">
              <a:rPr lang="en-US"/>
              <a:pPr>
                <a:defRPr/>
              </a:pPr>
              <a:t>8/7/2018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63821DF-A11E-4644-91CD-53DC8D5D7B6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FCF3998C-1701-446A-9C46-D70577BCF9E9}" type="datetime1">
              <a:rPr lang="en-US"/>
              <a:pPr>
                <a:defRPr/>
              </a:pPr>
              <a:t>8/7/2018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4662E9A-6385-4C30-BDC6-E81C10C4227F}"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5C2091E7-AFA4-4D48-BA7B-D775766DCBAE}" type="datetime1">
              <a:rPr lang="en-US"/>
              <a:pPr>
                <a:defRPr/>
              </a:pPr>
              <a:t>8/7/2018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D4E3F67-2221-4A6C-A554-369E8559BBD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A069363A-8EF7-4FF5-8770-A37D92B16B0D}" type="datetime1">
              <a:rPr lang="en-US"/>
              <a:pPr>
                <a:defRPr/>
              </a:pPr>
              <a:t>8/7/2018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149F8EDC-486C-486D-91C3-F0BB61E194C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C9DAF787-0912-409D-AAE9-FD1773A7772B}" type="datetime1">
              <a:rPr lang="en-US"/>
              <a:pPr>
                <a:defRPr/>
              </a:pPr>
              <a:t>8/7/2018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B9E6279-1404-4E11-81FA-B82ECB6FDC1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A71ECAC5-C6B8-433A-9C87-46EDF975B513}" type="datetime1">
              <a:rPr lang="en-US"/>
              <a:pPr>
                <a:defRPr/>
              </a:pPr>
              <a:t>8/7/2018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8CBDB8F-D98A-42F3-AE15-FEC73D37FF0E}"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1676400" y="6477000"/>
            <a:ext cx="5715000" cy="38100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dirty="0"/>
              <a:t>Footer</a:t>
            </a:r>
          </a:p>
        </p:txBody>
      </p:sp>
      <p:sp>
        <p:nvSpPr>
          <p:cNvPr id="6" name="Slide Number Placeholder 5"/>
          <p:cNvSpPr>
            <a:spLocks noGrp="1"/>
          </p:cNvSpPr>
          <p:nvPr>
            <p:ph type="sldNum" sz="quarter" idx="4"/>
          </p:nvPr>
        </p:nvSpPr>
        <p:spPr>
          <a:xfrm>
            <a:off x="7010400" y="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83CEE0F-0A67-4BAA-86C5-A7ABFBF9A640}"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457199" y="2130425"/>
            <a:ext cx="8229601" cy="1470025"/>
          </a:xfrm>
        </p:spPr>
        <p:txBody>
          <a:bodyPr/>
          <a:lstStyle/>
          <a:p>
            <a:pPr eaLnBrk="1" hangingPunct="1"/>
            <a:r>
              <a:rPr lang="en-US" sz="3000" dirty="0"/>
              <a:t>DFT-based sizing of battery storage devices to determine day-ahead minimum variability injection dispatch with renewable energy resources</a:t>
            </a:r>
          </a:p>
        </p:txBody>
      </p:sp>
      <p:sp>
        <p:nvSpPr>
          <p:cNvPr id="3" name="Subtitle 2"/>
          <p:cNvSpPr>
            <a:spLocks noGrp="1"/>
          </p:cNvSpPr>
          <p:nvPr>
            <p:ph type="subTitle" idx="1"/>
          </p:nvPr>
        </p:nvSpPr>
        <p:spPr/>
        <p:txBody>
          <a:bodyPr rtlCol="0">
            <a:normAutofit fontScale="92500"/>
          </a:bodyPr>
          <a:lstStyle/>
          <a:p>
            <a:pPr eaLnBrk="1" fontAlgn="auto" hangingPunct="1">
              <a:spcAft>
                <a:spcPts val="0"/>
              </a:spcAft>
              <a:buFont typeface="Arial" pitchFamily="34" charset="0"/>
              <a:buNone/>
              <a:defRPr/>
            </a:pPr>
            <a:r>
              <a:rPr lang="en-US" dirty="0"/>
              <a:t>Subir Majumder</a:t>
            </a:r>
          </a:p>
          <a:p>
            <a:pPr eaLnBrk="1" fontAlgn="auto" hangingPunct="1">
              <a:spcAft>
                <a:spcPts val="0"/>
              </a:spcAft>
              <a:buFont typeface="Arial" pitchFamily="34" charset="0"/>
              <a:buNone/>
              <a:defRPr/>
            </a:pPr>
            <a:r>
              <a:rPr lang="en-US" dirty="0"/>
              <a:t>Indian Institute of Technology Bombay</a:t>
            </a:r>
          </a:p>
          <a:p>
            <a:pPr eaLnBrk="1" fontAlgn="auto" hangingPunct="1">
              <a:spcAft>
                <a:spcPts val="0"/>
              </a:spcAft>
              <a:buFont typeface="Arial" pitchFamily="34" charset="0"/>
              <a:buNone/>
              <a:defRPr/>
            </a:pPr>
            <a:r>
              <a:rPr lang="en-US" dirty="0"/>
              <a:t>subirmajumder@iitb.ac.in</a:t>
            </a:r>
          </a:p>
        </p:txBody>
      </p:sp>
      <p:sp>
        <p:nvSpPr>
          <p:cNvPr id="4" name="Slide Number Placeholder 3"/>
          <p:cNvSpPr>
            <a:spLocks noGrp="1"/>
          </p:cNvSpPr>
          <p:nvPr>
            <p:ph type="sldNum" sz="quarter" idx="12"/>
          </p:nvPr>
        </p:nvSpPr>
        <p:spPr/>
        <p:txBody>
          <a:bodyPr/>
          <a:lstStyle/>
          <a:p>
            <a:pPr>
              <a:defRPr/>
            </a:pPr>
            <a:fld id="{45135504-A795-49E7-B3EC-537AD170FF4E}" type="slidenum">
              <a:rPr lang="en-US" smtClean="0"/>
              <a:pPr>
                <a:defRPr/>
              </a:pPr>
              <a:t>1</a:t>
            </a:fld>
            <a:endParaRPr lang="en-US" dirty="0"/>
          </a:p>
        </p:txBody>
      </p:sp>
      <p:sp>
        <p:nvSpPr>
          <p:cNvPr id="2" name="TextBox 1"/>
          <p:cNvSpPr txBox="1"/>
          <p:nvPr/>
        </p:nvSpPr>
        <p:spPr>
          <a:xfrm>
            <a:off x="457200" y="609600"/>
            <a:ext cx="2890535" cy="369332"/>
          </a:xfrm>
          <a:prstGeom prst="rect">
            <a:avLst/>
          </a:prstGeom>
          <a:noFill/>
        </p:spPr>
        <p:txBody>
          <a:bodyPr wrap="none" rtlCol="0">
            <a:spAutoFit/>
          </a:bodyPr>
          <a:lstStyle/>
          <a:p>
            <a:r>
              <a:rPr lang="en-US" dirty="0"/>
              <a:t>Paper No: </a:t>
            </a:r>
            <a:r>
              <a:rPr lang="en-IN" dirty="0"/>
              <a:t>18PESGM0466</a:t>
            </a:r>
            <a:endParaRPr lang="en-US" dirty="0">
              <a:solidFill>
                <a:schemeClr val="bg1">
                  <a:lumMod val="75000"/>
                </a:schemeClr>
              </a:solidFill>
            </a:endParaRPr>
          </a:p>
        </p:txBody>
      </p:sp>
      <p:pic>
        <p:nvPicPr>
          <p:cNvPr id="9" name="Picture 8">
            <a:extLst>
              <a:ext uri="{FF2B5EF4-FFF2-40B4-BE49-F238E27FC236}">
                <a16:creationId xmlns:a16="http://schemas.microsoft.com/office/drawing/2014/main" id="{5A54F2B4-49F1-4E1E-9E10-52D71D5D9F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601" y="546008"/>
            <a:ext cx="956560" cy="1234198"/>
          </a:xfrm>
          <a:prstGeom prst="rect">
            <a:avLst/>
          </a:prstGeom>
        </p:spPr>
      </p:pic>
      <p:pic>
        <p:nvPicPr>
          <p:cNvPr id="8" name="Picture 7">
            <a:extLst>
              <a:ext uri="{FF2B5EF4-FFF2-40B4-BE49-F238E27FC236}">
                <a16:creationId xmlns:a16="http://schemas.microsoft.com/office/drawing/2014/main" id="{6D93EF12-B97E-47FE-8279-1BA15D1122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91401" y="546145"/>
            <a:ext cx="1295400" cy="126267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a:t>Background</a:t>
            </a:r>
          </a:p>
        </p:txBody>
      </p:sp>
      <p:sp>
        <p:nvSpPr>
          <p:cNvPr id="4099" name="Content Placeholder 2"/>
          <p:cNvSpPr>
            <a:spLocks noGrp="1"/>
          </p:cNvSpPr>
          <p:nvPr>
            <p:ph idx="1"/>
          </p:nvPr>
        </p:nvSpPr>
        <p:spPr>
          <a:xfrm>
            <a:off x="457200" y="1143000"/>
            <a:ext cx="8382000" cy="5158582"/>
          </a:xfrm>
        </p:spPr>
        <p:txBody>
          <a:bodyPr/>
          <a:lstStyle/>
          <a:p>
            <a:pPr eaLnBrk="1" hangingPunct="1"/>
            <a:r>
              <a:rPr lang="en-US" sz="2400" dirty="0"/>
              <a:t>With storage devices, renewable energy generators can behave as constant generation base-load plant</a:t>
            </a:r>
          </a:p>
          <a:p>
            <a:pPr eaLnBrk="1" hangingPunct="1"/>
            <a:r>
              <a:rPr lang="en-US" sz="2400" dirty="0"/>
              <a:t>Sizing is based on historical dataset</a:t>
            </a:r>
          </a:p>
          <a:p>
            <a:pPr eaLnBrk="1" hangingPunct="1"/>
            <a:r>
              <a:rPr lang="en-US" sz="2400" dirty="0"/>
              <a:t>Multiple types of storage devices for bulk energy storage in conjunction is well established</a:t>
            </a:r>
          </a:p>
          <a:p>
            <a:pPr lvl="1" eaLnBrk="1" hangingPunct="1"/>
            <a:r>
              <a:rPr lang="en-US" sz="2400" dirty="0"/>
              <a:t>low-frequency component to be associated with finite cycle batteries</a:t>
            </a:r>
          </a:p>
          <a:p>
            <a:pPr lvl="1" eaLnBrk="1" hangingPunct="1"/>
            <a:r>
              <a:rPr lang="en-US" sz="2400" dirty="0"/>
              <a:t>Large life-cycle battery to be used in conjunction with high-frequency component</a:t>
            </a:r>
          </a:p>
          <a:p>
            <a:pPr lvl="1" eaLnBrk="1" hangingPunct="1"/>
            <a:r>
              <a:rPr lang="en-US" sz="2400" dirty="0"/>
              <a:t>Battery mix will be cost-effective</a:t>
            </a:r>
          </a:p>
          <a:p>
            <a:pPr marL="514350" indent="-457200" eaLnBrk="1" hangingPunct="1"/>
            <a:r>
              <a:rPr lang="en-US" sz="2400" dirty="0"/>
              <a:t>DFT-IDFT and the cut-off frequency segregates high and low frequency components within a dataset</a:t>
            </a:r>
          </a:p>
          <a:p>
            <a:pPr marL="457200" lvl="1" indent="0" eaLnBrk="1" hangingPunct="1">
              <a:buNone/>
            </a:pPr>
            <a:endParaRPr lang="en-US" sz="2400" dirty="0"/>
          </a:p>
        </p:txBody>
      </p:sp>
      <p:sp>
        <p:nvSpPr>
          <p:cNvPr id="4" name="Slide Number Placeholder 3"/>
          <p:cNvSpPr>
            <a:spLocks noGrp="1"/>
          </p:cNvSpPr>
          <p:nvPr>
            <p:ph type="sldNum" sz="quarter" idx="12"/>
          </p:nvPr>
        </p:nvSpPr>
        <p:spPr/>
        <p:txBody>
          <a:bodyPr/>
          <a:lstStyle/>
          <a:p>
            <a:pPr>
              <a:defRPr/>
            </a:pPr>
            <a:fld id="{DBC7085F-A741-48DB-A9ED-0DAD3944AAF1}" type="slidenum">
              <a:rPr lang="en-US" smtClean="0"/>
              <a:pPr>
                <a:defRPr/>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40"/>
            <a:ext cx="8229600" cy="1143000"/>
          </a:xfrm>
        </p:spPr>
        <p:txBody>
          <a:bodyPr/>
          <a:lstStyle/>
          <a:p>
            <a:r>
              <a:rPr lang="en-US" dirty="0"/>
              <a:t>Calculation of sizing of Converters and Batteries</a:t>
            </a:r>
          </a:p>
        </p:txBody>
      </p:sp>
      <p:sp>
        <p:nvSpPr>
          <p:cNvPr id="4" name="Slide Number Placeholder 3"/>
          <p:cNvSpPr>
            <a:spLocks noGrp="1"/>
          </p:cNvSpPr>
          <p:nvPr>
            <p:ph type="sldNum" sz="quarter" idx="12"/>
          </p:nvPr>
        </p:nvSpPr>
        <p:spPr/>
        <p:txBody>
          <a:bodyPr/>
          <a:lstStyle/>
          <a:p>
            <a:pPr>
              <a:defRPr/>
            </a:pPr>
            <a:fld id="{2FFE4B61-D119-4C2A-B0FD-8BB9E4349C88}" type="slidenum">
              <a:rPr lang="en-US" smtClean="0"/>
              <a:pPr>
                <a:defRPr/>
              </a:pPr>
              <a:t>3</a:t>
            </a:fld>
            <a:endParaRPr lang="en-US" dirty="0"/>
          </a:p>
        </p:txBody>
      </p:sp>
      <p:sp>
        <p:nvSpPr>
          <p:cNvPr id="5" name="Rectangle 4">
            <a:extLst>
              <a:ext uri="{FF2B5EF4-FFF2-40B4-BE49-F238E27FC236}">
                <a16:creationId xmlns:a16="http://schemas.microsoft.com/office/drawing/2014/main" id="{D89A3D17-1632-49F7-9CA8-D99A765B4E75}"/>
              </a:ext>
            </a:extLst>
          </p:cNvPr>
          <p:cNvSpPr/>
          <p:nvPr/>
        </p:nvSpPr>
        <p:spPr>
          <a:xfrm>
            <a:off x="28658" y="1712007"/>
            <a:ext cx="5608320" cy="3785652"/>
          </a:xfrm>
          <a:prstGeom prst="rect">
            <a:avLst/>
          </a:prstGeom>
        </p:spPr>
        <p:txBody>
          <a:bodyPr wrap="square">
            <a:spAutoFit/>
          </a:bodyPr>
          <a:lstStyle/>
          <a:p>
            <a:pPr marL="342900" indent="-342900" eaLnBrk="1" hangingPunct="1">
              <a:buFont typeface="Arial" panose="020B0604020202020204" pitchFamily="34" charset="0"/>
              <a:buChar char="•"/>
            </a:pPr>
            <a:r>
              <a:rPr lang="en-US" sz="2400" dirty="0">
                <a:latin typeface="+mn-lt"/>
              </a:rPr>
              <a:t>Days are randomly sampled</a:t>
            </a:r>
          </a:p>
          <a:p>
            <a:pPr marL="342900" indent="-342900">
              <a:buFont typeface="Arial" panose="020B0604020202020204" pitchFamily="34" charset="0"/>
              <a:buChar char="•"/>
            </a:pPr>
            <a:r>
              <a:rPr lang="en-US" sz="2400" dirty="0">
                <a:latin typeface="+mn-lt"/>
              </a:rPr>
              <a:t>The objective is to minimize the </a:t>
            </a:r>
            <a:r>
              <a:rPr lang="en-US" sz="2400" dirty="0">
                <a:solidFill>
                  <a:srgbClr val="FF0000"/>
                </a:solidFill>
                <a:latin typeface="+mn-lt"/>
              </a:rPr>
              <a:t>squared sum of injection of variability</a:t>
            </a:r>
            <a:r>
              <a:rPr lang="en-US" sz="2400" dirty="0">
                <a:latin typeface="+mn-lt"/>
              </a:rPr>
              <a:t>, while total energy stored into a battery in a day is zero</a:t>
            </a:r>
          </a:p>
          <a:p>
            <a:pPr marL="342900" indent="-342900">
              <a:buFont typeface="Arial" panose="020B0604020202020204" pitchFamily="34" charset="0"/>
              <a:buChar char="•"/>
            </a:pPr>
            <a:r>
              <a:rPr lang="en-US" sz="2400" dirty="0">
                <a:latin typeface="+mn-lt"/>
              </a:rPr>
              <a:t>Sizing conforms to ‘throughput’, ‘C-rate’, and ‘depth of discharge cycle’ limits</a:t>
            </a:r>
          </a:p>
          <a:p>
            <a:pPr marL="342900" indent="-342900" eaLnBrk="1" hangingPunct="1">
              <a:buFont typeface="Arial" panose="020B0604020202020204" pitchFamily="34" charset="0"/>
              <a:buChar char="•"/>
            </a:pPr>
            <a:r>
              <a:rPr lang="en-US" sz="2400" dirty="0">
                <a:latin typeface="+mn-lt"/>
              </a:rPr>
              <a:t>Rating of the converter will be absolute maximum of the battery output </a:t>
            </a:r>
          </a:p>
          <a:p>
            <a:pPr marL="342900" indent="-342900" eaLnBrk="1" hangingPunct="1">
              <a:buFont typeface="Arial" panose="020B0604020202020204" pitchFamily="34" charset="0"/>
              <a:buChar char="•"/>
            </a:pPr>
            <a:r>
              <a:rPr lang="en-US" sz="2400" dirty="0">
                <a:latin typeface="+mn-lt"/>
              </a:rPr>
              <a:t>A two battery model is applied for sizing</a:t>
            </a:r>
          </a:p>
        </p:txBody>
      </p:sp>
      <p:sp>
        <p:nvSpPr>
          <p:cNvPr id="8" name="TextBox 7">
            <a:extLst>
              <a:ext uri="{FF2B5EF4-FFF2-40B4-BE49-F238E27FC236}">
                <a16:creationId xmlns:a16="http://schemas.microsoft.com/office/drawing/2014/main" id="{0DC019A4-80E6-4375-BCBC-6E8D8CFBB2F5}"/>
              </a:ext>
            </a:extLst>
          </p:cNvPr>
          <p:cNvSpPr txBox="1"/>
          <p:nvPr/>
        </p:nvSpPr>
        <p:spPr>
          <a:xfrm>
            <a:off x="5486400" y="5638800"/>
            <a:ext cx="3628942" cy="461665"/>
          </a:xfrm>
          <a:prstGeom prst="rect">
            <a:avLst/>
          </a:prstGeom>
          <a:noFill/>
        </p:spPr>
        <p:txBody>
          <a:bodyPr wrap="none" rtlCol="0">
            <a:spAutoFit/>
          </a:bodyPr>
          <a:lstStyle/>
          <a:p>
            <a:pPr algn="ctr"/>
            <a:r>
              <a:rPr lang="en-US" sz="1200" dirty="0">
                <a:latin typeface="+mn-lt"/>
              </a:rPr>
              <a:t>Different SOC profiles to demonstrate the requirement </a:t>
            </a:r>
          </a:p>
          <a:p>
            <a:pPr algn="ctr"/>
            <a:r>
              <a:rPr lang="en-US" sz="1200" dirty="0">
                <a:latin typeface="+mn-lt"/>
              </a:rPr>
              <a:t>of two-battery model</a:t>
            </a:r>
            <a:endParaRPr lang="en-IN" sz="1200" dirty="0">
              <a:latin typeface="+mn-lt"/>
            </a:endParaRPr>
          </a:p>
        </p:txBody>
      </p:sp>
      <p:pic>
        <p:nvPicPr>
          <p:cNvPr id="9" name="Picture 8">
            <a:extLst>
              <a:ext uri="{FF2B5EF4-FFF2-40B4-BE49-F238E27FC236}">
                <a16:creationId xmlns:a16="http://schemas.microsoft.com/office/drawing/2014/main" id="{F7830BE0-846F-4E7B-B365-00516C3E9CF7}"/>
              </a:ext>
            </a:extLst>
          </p:cNvPr>
          <p:cNvPicPr>
            <a:picLocks noChangeAspect="1"/>
          </p:cNvPicPr>
          <p:nvPr/>
        </p:nvPicPr>
        <p:blipFill>
          <a:blip r:embed="rId2"/>
          <a:stretch>
            <a:fillRect/>
          </a:stretch>
        </p:blipFill>
        <p:spPr>
          <a:xfrm>
            <a:off x="5562600" y="3581400"/>
            <a:ext cx="3429000" cy="1979718"/>
          </a:xfrm>
          <a:prstGeom prst="rect">
            <a:avLst/>
          </a:prstGeom>
        </p:spPr>
      </p:pic>
      <p:sp>
        <p:nvSpPr>
          <p:cNvPr id="7" name="TextBox 6">
            <a:extLst>
              <a:ext uri="{FF2B5EF4-FFF2-40B4-BE49-F238E27FC236}">
                <a16:creationId xmlns:a16="http://schemas.microsoft.com/office/drawing/2014/main" id="{E369F49B-61C3-46A6-B633-F0B00CD9638E}"/>
              </a:ext>
            </a:extLst>
          </p:cNvPr>
          <p:cNvSpPr txBox="1"/>
          <p:nvPr/>
        </p:nvSpPr>
        <p:spPr>
          <a:xfrm>
            <a:off x="5562600" y="1805970"/>
            <a:ext cx="3429000" cy="1569660"/>
          </a:xfrm>
          <a:prstGeom prst="rect">
            <a:avLst/>
          </a:prstGeom>
          <a:noFill/>
        </p:spPr>
        <p:txBody>
          <a:bodyPr wrap="square" rtlCol="0">
            <a:spAutoFit/>
          </a:bodyPr>
          <a:lstStyle/>
          <a:p>
            <a:r>
              <a:rPr lang="en-IN" sz="1600" dirty="0">
                <a:solidFill>
                  <a:schemeClr val="tx2">
                    <a:lumMod val="60000"/>
                    <a:lumOff val="40000"/>
                  </a:schemeClr>
                </a:solidFill>
              </a:rPr>
              <a:t>Throughput: </a:t>
            </a:r>
            <a:r>
              <a:rPr lang="en-IN" sz="1600" dirty="0"/>
              <a:t>Factor to account for asymmetric cycles</a:t>
            </a:r>
          </a:p>
          <a:p>
            <a:r>
              <a:rPr lang="en-IN" sz="1600" dirty="0">
                <a:solidFill>
                  <a:schemeClr val="tx2">
                    <a:lumMod val="60000"/>
                    <a:lumOff val="40000"/>
                  </a:schemeClr>
                </a:solidFill>
              </a:rPr>
              <a:t>C-rate: </a:t>
            </a:r>
            <a:r>
              <a:rPr lang="en-IN" sz="1600" dirty="0"/>
              <a:t>Current drawn from each of the module</a:t>
            </a:r>
          </a:p>
          <a:p>
            <a:r>
              <a:rPr lang="en-IN" sz="1600" dirty="0">
                <a:solidFill>
                  <a:schemeClr val="tx2">
                    <a:lumMod val="60000"/>
                    <a:lumOff val="40000"/>
                  </a:schemeClr>
                </a:solidFill>
              </a:rPr>
              <a:t>Depth of discharge cycle: </a:t>
            </a:r>
            <a:r>
              <a:rPr lang="en-IN" sz="1600" dirty="0"/>
              <a:t>Account for capacity degradation</a:t>
            </a:r>
          </a:p>
        </p:txBody>
      </p:sp>
      <p:sp>
        <p:nvSpPr>
          <p:cNvPr id="10" name="Rectangle 9">
            <a:extLst>
              <a:ext uri="{FF2B5EF4-FFF2-40B4-BE49-F238E27FC236}">
                <a16:creationId xmlns:a16="http://schemas.microsoft.com/office/drawing/2014/main" id="{AF6AF2A4-2D46-49D5-96FA-B42A1CF04EEA}"/>
              </a:ext>
            </a:extLst>
          </p:cNvPr>
          <p:cNvSpPr/>
          <p:nvPr/>
        </p:nvSpPr>
        <p:spPr>
          <a:xfrm>
            <a:off x="5550877" y="1805970"/>
            <a:ext cx="3429000" cy="15696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58EBD3D6-B952-4FB1-8C51-95B38DDE06C5}"/>
              </a:ext>
            </a:extLst>
          </p:cNvPr>
          <p:cNvSpPr txBox="1"/>
          <p:nvPr/>
        </p:nvSpPr>
        <p:spPr>
          <a:xfrm>
            <a:off x="901431" y="5536500"/>
            <a:ext cx="4735547" cy="646331"/>
          </a:xfrm>
          <a:prstGeom prst="rect">
            <a:avLst/>
          </a:prstGeom>
          <a:noFill/>
        </p:spPr>
        <p:txBody>
          <a:bodyPr wrap="square" rtlCol="0">
            <a:spAutoFit/>
          </a:bodyPr>
          <a:lstStyle/>
          <a:p>
            <a:r>
              <a:rPr lang="en-US" dirty="0">
                <a:latin typeface="+mn-lt"/>
              </a:rPr>
              <a:t>**Impact of limited transmission corridor is not considered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72FBBE3-B204-4A4B-A35C-05303B843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098" y="1947760"/>
            <a:ext cx="6253597" cy="867434"/>
          </a:xfrm>
          <a:prstGeom prst="rect">
            <a:avLst/>
          </a:prstGeom>
        </p:spPr>
      </p:pic>
      <p:sp>
        <p:nvSpPr>
          <p:cNvPr id="2" name="Title 1"/>
          <p:cNvSpPr>
            <a:spLocks noGrp="1"/>
          </p:cNvSpPr>
          <p:nvPr>
            <p:ph type="title"/>
          </p:nvPr>
        </p:nvSpPr>
        <p:spPr/>
        <p:txBody>
          <a:bodyPr/>
          <a:lstStyle/>
          <a:p>
            <a:r>
              <a:rPr lang="en-US" dirty="0"/>
              <a:t>Problem Formulation</a:t>
            </a:r>
          </a:p>
        </p:txBody>
      </p:sp>
      <p:sp>
        <p:nvSpPr>
          <p:cNvPr id="4" name="Slide Number Placeholder 3"/>
          <p:cNvSpPr>
            <a:spLocks noGrp="1"/>
          </p:cNvSpPr>
          <p:nvPr>
            <p:ph type="sldNum" sz="quarter" idx="12"/>
          </p:nvPr>
        </p:nvSpPr>
        <p:spPr/>
        <p:txBody>
          <a:bodyPr/>
          <a:lstStyle/>
          <a:p>
            <a:pPr>
              <a:defRPr/>
            </a:pPr>
            <a:fld id="{2FFE4B61-D119-4C2A-B0FD-8BB9E4349C88}" type="slidenum">
              <a:rPr lang="en-US" smtClean="0"/>
              <a:pPr>
                <a:defRPr/>
              </a:pPr>
              <a:t>4</a:t>
            </a:fld>
            <a:endParaRPr lang="en-US" dirty="0"/>
          </a:p>
        </p:txBody>
      </p:sp>
      <p:sp>
        <p:nvSpPr>
          <p:cNvPr id="12" name="Left Brace 11">
            <a:extLst>
              <a:ext uri="{FF2B5EF4-FFF2-40B4-BE49-F238E27FC236}">
                <a16:creationId xmlns:a16="http://schemas.microsoft.com/office/drawing/2014/main" id="{2169DEB3-9900-437C-BAB2-AD8ABCB8C150}"/>
              </a:ext>
            </a:extLst>
          </p:cNvPr>
          <p:cNvSpPr/>
          <p:nvPr/>
        </p:nvSpPr>
        <p:spPr>
          <a:xfrm rot="16200000">
            <a:off x="2436876" y="2352656"/>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r"/>
            <a:endParaRPr lang="en-IN" sz="2200" dirty="0"/>
          </a:p>
        </p:txBody>
      </p:sp>
      <p:sp>
        <p:nvSpPr>
          <p:cNvPr id="13" name="Left Brace 12">
            <a:extLst>
              <a:ext uri="{FF2B5EF4-FFF2-40B4-BE49-F238E27FC236}">
                <a16:creationId xmlns:a16="http://schemas.microsoft.com/office/drawing/2014/main" id="{2EAC822B-960E-478D-A8C8-337EC4D81C39}"/>
              </a:ext>
            </a:extLst>
          </p:cNvPr>
          <p:cNvSpPr/>
          <p:nvPr/>
        </p:nvSpPr>
        <p:spPr>
          <a:xfrm rot="16200000">
            <a:off x="3300041" y="2412579"/>
            <a:ext cx="132189" cy="7908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r"/>
            <a:endParaRPr lang="en-IN" sz="2200" dirty="0"/>
          </a:p>
        </p:txBody>
      </p:sp>
      <p:sp>
        <p:nvSpPr>
          <p:cNvPr id="14" name="Left Brace 13">
            <a:extLst>
              <a:ext uri="{FF2B5EF4-FFF2-40B4-BE49-F238E27FC236}">
                <a16:creationId xmlns:a16="http://schemas.microsoft.com/office/drawing/2014/main" id="{164A4742-9845-49B3-88FE-6F9C4315F267}"/>
              </a:ext>
            </a:extLst>
          </p:cNvPr>
          <p:cNvSpPr/>
          <p:nvPr/>
        </p:nvSpPr>
        <p:spPr>
          <a:xfrm rot="16200000">
            <a:off x="4837783" y="2315456"/>
            <a:ext cx="174945" cy="3986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r"/>
            <a:endParaRPr lang="en-IN" sz="2200" dirty="0"/>
          </a:p>
        </p:txBody>
      </p:sp>
      <p:sp>
        <p:nvSpPr>
          <p:cNvPr id="15" name="Left Brace 14">
            <a:extLst>
              <a:ext uri="{FF2B5EF4-FFF2-40B4-BE49-F238E27FC236}">
                <a16:creationId xmlns:a16="http://schemas.microsoft.com/office/drawing/2014/main" id="{87E84165-F68F-4AAD-85FB-D6286F93D21D}"/>
              </a:ext>
            </a:extLst>
          </p:cNvPr>
          <p:cNvSpPr/>
          <p:nvPr/>
        </p:nvSpPr>
        <p:spPr>
          <a:xfrm rot="16200000">
            <a:off x="4191805" y="2392393"/>
            <a:ext cx="185611" cy="25548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r"/>
            <a:endParaRPr lang="en-IN" sz="2200" dirty="0"/>
          </a:p>
        </p:txBody>
      </p:sp>
      <p:sp>
        <p:nvSpPr>
          <p:cNvPr id="16" name="Left Brace 15">
            <a:extLst>
              <a:ext uri="{FF2B5EF4-FFF2-40B4-BE49-F238E27FC236}">
                <a16:creationId xmlns:a16="http://schemas.microsoft.com/office/drawing/2014/main" id="{E43022B8-B790-4532-84C7-49072D6F279A}"/>
              </a:ext>
            </a:extLst>
          </p:cNvPr>
          <p:cNvSpPr/>
          <p:nvPr/>
        </p:nvSpPr>
        <p:spPr>
          <a:xfrm rot="16200000">
            <a:off x="4482001" y="2368154"/>
            <a:ext cx="155930" cy="32032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r"/>
            <a:endParaRPr lang="en-IN" sz="2200" dirty="0"/>
          </a:p>
        </p:txBody>
      </p:sp>
      <p:sp>
        <p:nvSpPr>
          <p:cNvPr id="17" name="Left Brace 16">
            <a:extLst>
              <a:ext uri="{FF2B5EF4-FFF2-40B4-BE49-F238E27FC236}">
                <a16:creationId xmlns:a16="http://schemas.microsoft.com/office/drawing/2014/main" id="{878E5DE3-DDE9-484B-AA47-0620C79DC4F6}"/>
              </a:ext>
            </a:extLst>
          </p:cNvPr>
          <p:cNvSpPr/>
          <p:nvPr/>
        </p:nvSpPr>
        <p:spPr>
          <a:xfrm rot="16200000">
            <a:off x="3876958" y="2340204"/>
            <a:ext cx="185610" cy="3598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r"/>
            <a:endParaRPr lang="en-IN" sz="2200" dirty="0"/>
          </a:p>
        </p:txBody>
      </p:sp>
      <p:sp>
        <p:nvSpPr>
          <p:cNvPr id="18" name="Left Brace 17">
            <a:extLst>
              <a:ext uri="{FF2B5EF4-FFF2-40B4-BE49-F238E27FC236}">
                <a16:creationId xmlns:a16="http://schemas.microsoft.com/office/drawing/2014/main" id="{F1FEECFF-50E4-45E4-A4E9-9B0FC5A465C5}"/>
              </a:ext>
            </a:extLst>
          </p:cNvPr>
          <p:cNvSpPr/>
          <p:nvPr/>
        </p:nvSpPr>
        <p:spPr>
          <a:xfrm rot="5400000">
            <a:off x="5355434" y="1991040"/>
            <a:ext cx="204416" cy="36128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r"/>
            <a:endParaRPr lang="en-IN" sz="2200" dirty="0"/>
          </a:p>
        </p:txBody>
      </p:sp>
      <p:sp>
        <p:nvSpPr>
          <p:cNvPr id="19" name="Left Brace 18">
            <a:extLst>
              <a:ext uri="{FF2B5EF4-FFF2-40B4-BE49-F238E27FC236}">
                <a16:creationId xmlns:a16="http://schemas.microsoft.com/office/drawing/2014/main" id="{647C8F66-3DA6-4963-96E7-4B89B7736F0F}"/>
              </a:ext>
            </a:extLst>
          </p:cNvPr>
          <p:cNvSpPr/>
          <p:nvPr/>
        </p:nvSpPr>
        <p:spPr>
          <a:xfrm rot="5400000">
            <a:off x="5665304" y="2067255"/>
            <a:ext cx="180973" cy="1854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r"/>
            <a:endParaRPr lang="en-IN" sz="2200" dirty="0"/>
          </a:p>
        </p:txBody>
      </p:sp>
      <p:sp>
        <p:nvSpPr>
          <p:cNvPr id="21" name="Left Brace 20">
            <a:extLst>
              <a:ext uri="{FF2B5EF4-FFF2-40B4-BE49-F238E27FC236}">
                <a16:creationId xmlns:a16="http://schemas.microsoft.com/office/drawing/2014/main" id="{17F53BC9-DBCF-4650-951A-F05369440EF0}"/>
              </a:ext>
            </a:extLst>
          </p:cNvPr>
          <p:cNvSpPr/>
          <p:nvPr/>
        </p:nvSpPr>
        <p:spPr>
          <a:xfrm rot="16200000">
            <a:off x="7196456" y="2311311"/>
            <a:ext cx="185610" cy="381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r"/>
            <a:endParaRPr lang="en-IN" sz="2200" dirty="0"/>
          </a:p>
        </p:txBody>
      </p:sp>
      <p:sp>
        <p:nvSpPr>
          <p:cNvPr id="22" name="TextBox 21">
            <a:extLst>
              <a:ext uri="{FF2B5EF4-FFF2-40B4-BE49-F238E27FC236}">
                <a16:creationId xmlns:a16="http://schemas.microsoft.com/office/drawing/2014/main" id="{918DA853-4B3F-4765-BE3A-37FCB6C205A4}"/>
              </a:ext>
            </a:extLst>
          </p:cNvPr>
          <p:cNvSpPr txBox="1"/>
          <p:nvPr/>
        </p:nvSpPr>
        <p:spPr>
          <a:xfrm>
            <a:off x="1984432" y="3265531"/>
            <a:ext cx="2415533" cy="276999"/>
          </a:xfrm>
          <a:prstGeom prst="rect">
            <a:avLst/>
          </a:prstGeom>
          <a:noFill/>
        </p:spPr>
        <p:txBody>
          <a:bodyPr wrap="none" rtlCol="0">
            <a:spAutoFit/>
          </a:bodyPr>
          <a:lstStyle/>
          <a:p>
            <a:r>
              <a:rPr lang="en-IN" sz="1200" dirty="0">
                <a:latin typeface="+mn-lt"/>
              </a:rPr>
              <a:t>High and low frequency component</a:t>
            </a:r>
          </a:p>
        </p:txBody>
      </p:sp>
      <p:sp>
        <p:nvSpPr>
          <p:cNvPr id="23" name="TextBox 22">
            <a:extLst>
              <a:ext uri="{FF2B5EF4-FFF2-40B4-BE49-F238E27FC236}">
                <a16:creationId xmlns:a16="http://schemas.microsoft.com/office/drawing/2014/main" id="{8DD8A98E-7FA7-40E0-B0A1-7827DE2E4464}"/>
              </a:ext>
            </a:extLst>
          </p:cNvPr>
          <p:cNvSpPr txBox="1"/>
          <p:nvPr/>
        </p:nvSpPr>
        <p:spPr>
          <a:xfrm>
            <a:off x="2889400" y="3087073"/>
            <a:ext cx="951222" cy="276999"/>
          </a:xfrm>
          <a:prstGeom prst="rect">
            <a:avLst/>
          </a:prstGeom>
          <a:noFill/>
        </p:spPr>
        <p:txBody>
          <a:bodyPr wrap="none" rtlCol="0">
            <a:spAutoFit/>
          </a:bodyPr>
          <a:lstStyle/>
          <a:p>
            <a:r>
              <a:rPr lang="en-IN" sz="1200" dirty="0">
                <a:latin typeface="+mn-lt"/>
              </a:rPr>
              <a:t>Battery type</a:t>
            </a:r>
          </a:p>
        </p:txBody>
      </p:sp>
      <p:cxnSp>
        <p:nvCxnSpPr>
          <p:cNvPr id="25" name="Straight Arrow Connector 24">
            <a:extLst>
              <a:ext uri="{FF2B5EF4-FFF2-40B4-BE49-F238E27FC236}">
                <a16:creationId xmlns:a16="http://schemas.microsoft.com/office/drawing/2014/main" id="{C3B36961-A56B-4C0D-9188-C14F92137CE0}"/>
              </a:ext>
            </a:extLst>
          </p:cNvPr>
          <p:cNvCxnSpPr>
            <a:stCxn id="12" idx="1"/>
          </p:cNvCxnSpPr>
          <p:nvPr/>
        </p:nvCxnSpPr>
        <p:spPr>
          <a:xfrm>
            <a:off x="2514600" y="2887580"/>
            <a:ext cx="0" cy="376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20E52EA-AFD0-4ACB-9066-FC768A307809}"/>
              </a:ext>
            </a:extLst>
          </p:cNvPr>
          <p:cNvCxnSpPr>
            <a:cxnSpLocks/>
            <a:stCxn id="13" idx="1"/>
            <a:endCxn id="23" idx="0"/>
          </p:cNvCxnSpPr>
          <p:nvPr/>
        </p:nvCxnSpPr>
        <p:spPr>
          <a:xfrm flipH="1">
            <a:off x="3365011" y="2874093"/>
            <a:ext cx="1125" cy="212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1A3B8F6-614F-42C6-AE83-04C2DD98F246}"/>
              </a:ext>
            </a:extLst>
          </p:cNvPr>
          <p:cNvSpPr txBox="1"/>
          <p:nvPr/>
        </p:nvSpPr>
        <p:spPr>
          <a:xfrm>
            <a:off x="3703016" y="3127029"/>
            <a:ext cx="1440972" cy="276999"/>
          </a:xfrm>
          <a:prstGeom prst="rect">
            <a:avLst/>
          </a:prstGeom>
          <a:noFill/>
          <a:ln>
            <a:noFill/>
          </a:ln>
        </p:spPr>
        <p:txBody>
          <a:bodyPr wrap="none" rtlCol="0">
            <a:spAutoFit/>
          </a:bodyPr>
          <a:lstStyle/>
          <a:p>
            <a:r>
              <a:rPr lang="en-IN" sz="1200" dirty="0">
                <a:solidFill>
                  <a:srgbClr val="FF0000"/>
                </a:solidFill>
                <a:latin typeface="+mn-lt"/>
              </a:rPr>
              <a:t>Annualization factor</a:t>
            </a:r>
          </a:p>
        </p:txBody>
      </p:sp>
      <p:sp>
        <p:nvSpPr>
          <p:cNvPr id="31" name="TextBox 30">
            <a:extLst>
              <a:ext uri="{FF2B5EF4-FFF2-40B4-BE49-F238E27FC236}">
                <a16:creationId xmlns:a16="http://schemas.microsoft.com/office/drawing/2014/main" id="{D3ABB25B-BA67-45D7-942C-0DE1EC5A55D4}"/>
              </a:ext>
            </a:extLst>
          </p:cNvPr>
          <p:cNvSpPr txBox="1"/>
          <p:nvPr/>
        </p:nvSpPr>
        <p:spPr>
          <a:xfrm>
            <a:off x="4103412" y="2983008"/>
            <a:ext cx="2089803" cy="276999"/>
          </a:xfrm>
          <a:prstGeom prst="rect">
            <a:avLst/>
          </a:prstGeom>
          <a:noFill/>
        </p:spPr>
        <p:txBody>
          <a:bodyPr wrap="none" rtlCol="0">
            <a:spAutoFit/>
          </a:bodyPr>
          <a:lstStyle/>
          <a:p>
            <a:r>
              <a:rPr lang="en-IN" sz="1200" dirty="0">
                <a:latin typeface="+mn-lt"/>
              </a:rPr>
              <a:t>Capacity rating of components</a:t>
            </a:r>
          </a:p>
        </p:txBody>
      </p:sp>
      <p:sp>
        <p:nvSpPr>
          <p:cNvPr id="32" name="TextBox 31">
            <a:extLst>
              <a:ext uri="{FF2B5EF4-FFF2-40B4-BE49-F238E27FC236}">
                <a16:creationId xmlns:a16="http://schemas.microsoft.com/office/drawing/2014/main" id="{52EB778F-D040-4B99-BF0E-A02B5366DC0D}"/>
              </a:ext>
            </a:extLst>
          </p:cNvPr>
          <p:cNvSpPr txBox="1"/>
          <p:nvPr/>
        </p:nvSpPr>
        <p:spPr>
          <a:xfrm>
            <a:off x="4367951" y="2831690"/>
            <a:ext cx="1007199" cy="276999"/>
          </a:xfrm>
          <a:prstGeom prst="rect">
            <a:avLst/>
          </a:prstGeom>
          <a:noFill/>
        </p:spPr>
        <p:txBody>
          <a:bodyPr wrap="none" rtlCol="0">
            <a:spAutoFit/>
          </a:bodyPr>
          <a:lstStyle/>
          <a:p>
            <a:r>
              <a:rPr lang="en-IN" sz="1200" dirty="0">
                <a:latin typeface="+mn-lt"/>
              </a:rPr>
              <a:t>Capacity cost</a:t>
            </a:r>
          </a:p>
        </p:txBody>
      </p:sp>
      <p:sp>
        <p:nvSpPr>
          <p:cNvPr id="33" name="TextBox 32">
            <a:extLst>
              <a:ext uri="{FF2B5EF4-FFF2-40B4-BE49-F238E27FC236}">
                <a16:creationId xmlns:a16="http://schemas.microsoft.com/office/drawing/2014/main" id="{B2D9D266-9648-44D5-9678-098D41796D3A}"/>
              </a:ext>
            </a:extLst>
          </p:cNvPr>
          <p:cNvSpPr txBox="1"/>
          <p:nvPr/>
        </p:nvSpPr>
        <p:spPr>
          <a:xfrm>
            <a:off x="4678838" y="2697332"/>
            <a:ext cx="1731949" cy="276999"/>
          </a:xfrm>
          <a:prstGeom prst="rect">
            <a:avLst/>
          </a:prstGeom>
          <a:noFill/>
        </p:spPr>
        <p:txBody>
          <a:bodyPr wrap="none" rtlCol="0">
            <a:spAutoFit/>
          </a:bodyPr>
          <a:lstStyle/>
          <a:p>
            <a:r>
              <a:rPr lang="en-IN" sz="1200" dirty="0">
                <a:latin typeface="+mn-lt"/>
              </a:rPr>
              <a:t>Selection of storage type</a:t>
            </a:r>
          </a:p>
        </p:txBody>
      </p:sp>
      <p:sp>
        <p:nvSpPr>
          <p:cNvPr id="35" name="TextBox 34">
            <a:extLst>
              <a:ext uri="{FF2B5EF4-FFF2-40B4-BE49-F238E27FC236}">
                <a16:creationId xmlns:a16="http://schemas.microsoft.com/office/drawing/2014/main" id="{ABCBA326-B848-4234-8A1B-EB364460CC3D}"/>
              </a:ext>
            </a:extLst>
          </p:cNvPr>
          <p:cNvSpPr txBox="1"/>
          <p:nvPr/>
        </p:nvSpPr>
        <p:spPr>
          <a:xfrm>
            <a:off x="6810786" y="3032226"/>
            <a:ext cx="978217" cy="276999"/>
          </a:xfrm>
          <a:prstGeom prst="rect">
            <a:avLst/>
          </a:prstGeom>
          <a:noFill/>
        </p:spPr>
        <p:txBody>
          <a:bodyPr wrap="none" rtlCol="0">
            <a:spAutoFit/>
          </a:bodyPr>
          <a:lstStyle/>
          <a:p>
            <a:r>
              <a:rPr lang="en-IN" sz="1200" dirty="0">
                <a:latin typeface="+mn-lt"/>
              </a:rPr>
              <a:t>Power rating</a:t>
            </a:r>
          </a:p>
        </p:txBody>
      </p:sp>
      <p:cxnSp>
        <p:nvCxnSpPr>
          <p:cNvPr id="37" name="Straight Arrow Connector 36">
            <a:extLst>
              <a:ext uri="{FF2B5EF4-FFF2-40B4-BE49-F238E27FC236}">
                <a16:creationId xmlns:a16="http://schemas.microsoft.com/office/drawing/2014/main" id="{53F4FFCF-2FEC-4CA8-AF72-842BD8E9B7A7}"/>
              </a:ext>
            </a:extLst>
          </p:cNvPr>
          <p:cNvCxnSpPr>
            <a:cxnSpLocks/>
            <a:stCxn id="17" idx="1"/>
          </p:cNvCxnSpPr>
          <p:nvPr/>
        </p:nvCxnSpPr>
        <p:spPr>
          <a:xfrm flipH="1">
            <a:off x="3951707" y="2612941"/>
            <a:ext cx="18056" cy="5922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47F4EA2-928D-4DC5-8470-0A1B9CB58259}"/>
              </a:ext>
            </a:extLst>
          </p:cNvPr>
          <p:cNvCxnSpPr>
            <a:cxnSpLocks/>
            <a:stCxn id="15" idx="1"/>
          </p:cNvCxnSpPr>
          <p:nvPr/>
        </p:nvCxnSpPr>
        <p:spPr>
          <a:xfrm flipH="1">
            <a:off x="4280650" y="2612941"/>
            <a:ext cx="3961" cy="372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57415F4-5DC2-4807-86D3-216BFCEF2193}"/>
              </a:ext>
            </a:extLst>
          </p:cNvPr>
          <p:cNvCxnSpPr>
            <a:cxnSpLocks/>
            <a:stCxn id="16" idx="1"/>
          </p:cNvCxnSpPr>
          <p:nvPr/>
        </p:nvCxnSpPr>
        <p:spPr>
          <a:xfrm>
            <a:off x="4559967" y="2606281"/>
            <a:ext cx="0" cy="275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70C4CF6-9E3B-4D25-8CAD-6354BBE40D1A}"/>
              </a:ext>
            </a:extLst>
          </p:cNvPr>
          <p:cNvCxnSpPr>
            <a:cxnSpLocks/>
            <a:stCxn id="14" idx="1"/>
          </p:cNvCxnSpPr>
          <p:nvPr/>
        </p:nvCxnSpPr>
        <p:spPr>
          <a:xfrm flipH="1">
            <a:off x="4921147" y="2602274"/>
            <a:ext cx="4109" cy="153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0A31078-5B8C-409A-90F7-2625904F254E}"/>
              </a:ext>
            </a:extLst>
          </p:cNvPr>
          <p:cNvCxnSpPr>
            <a:cxnSpLocks/>
            <a:stCxn id="21" idx="1"/>
            <a:endCxn id="35" idx="0"/>
          </p:cNvCxnSpPr>
          <p:nvPr/>
        </p:nvCxnSpPr>
        <p:spPr>
          <a:xfrm>
            <a:off x="7289261" y="2594616"/>
            <a:ext cx="10634" cy="43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64A8623E-49ED-4EA2-AE98-EA12343C83CC}"/>
              </a:ext>
            </a:extLst>
          </p:cNvPr>
          <p:cNvSpPr txBox="1"/>
          <p:nvPr/>
        </p:nvSpPr>
        <p:spPr>
          <a:xfrm>
            <a:off x="4701905" y="1203622"/>
            <a:ext cx="1440972" cy="276999"/>
          </a:xfrm>
          <a:prstGeom prst="rect">
            <a:avLst/>
          </a:prstGeom>
          <a:noFill/>
        </p:spPr>
        <p:txBody>
          <a:bodyPr wrap="none" rtlCol="0">
            <a:spAutoFit/>
          </a:bodyPr>
          <a:lstStyle/>
          <a:p>
            <a:r>
              <a:rPr lang="en-IN" sz="1200" dirty="0">
                <a:latin typeface="+mn-lt"/>
              </a:rPr>
              <a:t>Annualization factor</a:t>
            </a:r>
          </a:p>
        </p:txBody>
      </p:sp>
      <p:sp>
        <p:nvSpPr>
          <p:cNvPr id="55" name="TextBox 54">
            <a:extLst>
              <a:ext uri="{FF2B5EF4-FFF2-40B4-BE49-F238E27FC236}">
                <a16:creationId xmlns:a16="http://schemas.microsoft.com/office/drawing/2014/main" id="{EE844FBC-F5F2-4A9E-A80C-1DB2D326123D}"/>
              </a:ext>
            </a:extLst>
          </p:cNvPr>
          <p:cNvSpPr txBox="1"/>
          <p:nvPr/>
        </p:nvSpPr>
        <p:spPr>
          <a:xfrm>
            <a:off x="5571951" y="1348277"/>
            <a:ext cx="1007199" cy="276999"/>
          </a:xfrm>
          <a:prstGeom prst="rect">
            <a:avLst/>
          </a:prstGeom>
          <a:noFill/>
        </p:spPr>
        <p:txBody>
          <a:bodyPr wrap="none" rtlCol="0">
            <a:spAutoFit/>
          </a:bodyPr>
          <a:lstStyle/>
          <a:p>
            <a:r>
              <a:rPr lang="en-IN" sz="1200" dirty="0">
                <a:latin typeface="+mn-lt"/>
              </a:rPr>
              <a:t>Capacity cost</a:t>
            </a:r>
          </a:p>
        </p:txBody>
      </p:sp>
      <p:cxnSp>
        <p:nvCxnSpPr>
          <p:cNvPr id="57" name="Straight Arrow Connector 56">
            <a:extLst>
              <a:ext uri="{FF2B5EF4-FFF2-40B4-BE49-F238E27FC236}">
                <a16:creationId xmlns:a16="http://schemas.microsoft.com/office/drawing/2014/main" id="{13D94360-7CB6-4D5D-AE39-B8FCA4FAE43E}"/>
              </a:ext>
            </a:extLst>
          </p:cNvPr>
          <p:cNvCxnSpPr>
            <a:cxnSpLocks/>
            <a:stCxn id="18" idx="1"/>
          </p:cNvCxnSpPr>
          <p:nvPr/>
        </p:nvCxnSpPr>
        <p:spPr>
          <a:xfrm flipV="1">
            <a:off x="5457642" y="1478565"/>
            <a:ext cx="9857" cy="590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9DF1CC7-41BC-4CC9-9E66-ACEAC0DAD359}"/>
              </a:ext>
            </a:extLst>
          </p:cNvPr>
          <p:cNvCxnSpPr>
            <a:cxnSpLocks/>
            <a:stCxn id="19" idx="1"/>
          </p:cNvCxnSpPr>
          <p:nvPr/>
        </p:nvCxnSpPr>
        <p:spPr>
          <a:xfrm flipV="1">
            <a:off x="5755790" y="1610886"/>
            <a:ext cx="0" cy="458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3" name="Picture 62">
            <a:extLst>
              <a:ext uri="{FF2B5EF4-FFF2-40B4-BE49-F238E27FC236}">
                <a16:creationId xmlns:a16="http://schemas.microsoft.com/office/drawing/2014/main" id="{707C9FBC-1C8F-46C9-9C5F-CEBFC7905B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5316" y="3212541"/>
            <a:ext cx="589283" cy="1130859"/>
          </a:xfrm>
          <a:prstGeom prst="rect">
            <a:avLst/>
          </a:prstGeom>
        </p:spPr>
      </p:pic>
      <p:cxnSp>
        <p:nvCxnSpPr>
          <p:cNvPr id="65" name="Straight Arrow Connector 64">
            <a:extLst>
              <a:ext uri="{FF2B5EF4-FFF2-40B4-BE49-F238E27FC236}">
                <a16:creationId xmlns:a16="http://schemas.microsoft.com/office/drawing/2014/main" id="{0D5C9987-B7A3-4548-8961-FA8BEB4F8DA2}"/>
              </a:ext>
            </a:extLst>
          </p:cNvPr>
          <p:cNvCxnSpPr/>
          <p:nvPr/>
        </p:nvCxnSpPr>
        <p:spPr>
          <a:xfrm>
            <a:off x="4800600" y="3358627"/>
            <a:ext cx="0" cy="3641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5CF7BCBB-D9F0-486C-902F-792A7ECDE04F}"/>
              </a:ext>
            </a:extLst>
          </p:cNvPr>
          <p:cNvSpPr txBox="1"/>
          <p:nvPr/>
        </p:nvSpPr>
        <p:spPr>
          <a:xfrm>
            <a:off x="5276999" y="3765115"/>
            <a:ext cx="1539139" cy="276999"/>
          </a:xfrm>
          <a:prstGeom prst="rect">
            <a:avLst/>
          </a:prstGeom>
          <a:noFill/>
        </p:spPr>
        <p:txBody>
          <a:bodyPr wrap="none" rtlCol="0">
            <a:spAutoFit/>
          </a:bodyPr>
          <a:lstStyle/>
          <a:p>
            <a:r>
              <a:rPr lang="en-IN" sz="1200" dirty="0">
                <a:latin typeface="+mn-lt"/>
              </a:rPr>
              <a:t>Constant for a given </a:t>
            </a:r>
            <a:r>
              <a:rPr lang="en-IN" sz="1200" b="1" dirty="0">
                <a:latin typeface="+mn-lt"/>
              </a:rPr>
              <a:t>Z</a:t>
            </a:r>
          </a:p>
        </p:txBody>
      </p:sp>
      <p:sp>
        <p:nvSpPr>
          <p:cNvPr id="67" name="TextBox 66">
            <a:extLst>
              <a:ext uri="{FF2B5EF4-FFF2-40B4-BE49-F238E27FC236}">
                <a16:creationId xmlns:a16="http://schemas.microsoft.com/office/drawing/2014/main" id="{F4E73114-093D-4B45-AD00-DF0625CBBCC5}"/>
              </a:ext>
            </a:extLst>
          </p:cNvPr>
          <p:cNvSpPr txBox="1"/>
          <p:nvPr/>
        </p:nvSpPr>
        <p:spPr>
          <a:xfrm>
            <a:off x="2362200" y="4035245"/>
            <a:ext cx="2096916" cy="276999"/>
          </a:xfrm>
          <a:prstGeom prst="rect">
            <a:avLst/>
          </a:prstGeom>
          <a:noFill/>
        </p:spPr>
        <p:txBody>
          <a:bodyPr wrap="square" rtlCol="0">
            <a:spAutoFit/>
          </a:bodyPr>
          <a:lstStyle/>
          <a:p>
            <a:r>
              <a:rPr lang="en-IN" sz="1200" dirty="0">
                <a:latin typeface="+mn-lt"/>
              </a:rPr>
              <a:t>Throughput factor of battery </a:t>
            </a:r>
            <a:r>
              <a:rPr lang="en-IN" sz="1200" b="1" dirty="0">
                <a:latin typeface="+mn-lt"/>
              </a:rPr>
              <a:t>S</a:t>
            </a:r>
          </a:p>
        </p:txBody>
      </p:sp>
      <p:cxnSp>
        <p:nvCxnSpPr>
          <p:cNvPr id="69" name="Straight Arrow Connector 68">
            <a:extLst>
              <a:ext uri="{FF2B5EF4-FFF2-40B4-BE49-F238E27FC236}">
                <a16:creationId xmlns:a16="http://schemas.microsoft.com/office/drawing/2014/main" id="{678940D2-7A8C-4F99-9F67-BE38F00E2167}"/>
              </a:ext>
            </a:extLst>
          </p:cNvPr>
          <p:cNvCxnSpPr>
            <a:cxnSpLocks/>
            <a:stCxn id="67" idx="3"/>
          </p:cNvCxnSpPr>
          <p:nvPr/>
        </p:nvCxnSpPr>
        <p:spPr>
          <a:xfrm>
            <a:off x="4459116" y="4173745"/>
            <a:ext cx="191613" cy="17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72BD93F6-207D-49D3-88A0-9C5D1D72E931}"/>
              </a:ext>
            </a:extLst>
          </p:cNvPr>
          <p:cNvCxnSpPr>
            <a:stCxn id="66" idx="1"/>
          </p:cNvCxnSpPr>
          <p:nvPr/>
        </p:nvCxnSpPr>
        <p:spPr>
          <a:xfrm flipH="1">
            <a:off x="4942689" y="3903615"/>
            <a:ext cx="3343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7FD3F20A-4BBF-4238-9174-FE329C392345}"/>
              </a:ext>
            </a:extLst>
          </p:cNvPr>
          <p:cNvSpPr/>
          <p:nvPr/>
        </p:nvSpPr>
        <p:spPr>
          <a:xfrm>
            <a:off x="2362199" y="3722731"/>
            <a:ext cx="4724401" cy="5861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Rectangle 72">
            <a:extLst>
              <a:ext uri="{FF2B5EF4-FFF2-40B4-BE49-F238E27FC236}">
                <a16:creationId xmlns:a16="http://schemas.microsoft.com/office/drawing/2014/main" id="{5CA649F6-EA02-4E0C-AE74-5742DDC3EED2}"/>
              </a:ext>
            </a:extLst>
          </p:cNvPr>
          <p:cNvSpPr/>
          <p:nvPr/>
        </p:nvSpPr>
        <p:spPr>
          <a:xfrm>
            <a:off x="479986" y="4450809"/>
            <a:ext cx="8054414" cy="1723549"/>
          </a:xfrm>
          <a:prstGeom prst="rect">
            <a:avLst/>
          </a:prstGeom>
        </p:spPr>
        <p:txBody>
          <a:bodyPr wrap="square">
            <a:spAutoFit/>
          </a:bodyPr>
          <a:lstStyle/>
          <a:p>
            <a:pPr marL="285750" indent="-285750">
              <a:buFont typeface="Arial" panose="020B0604020202020204" pitchFamily="34" charset="0"/>
              <a:buChar char="•"/>
            </a:pPr>
            <a:r>
              <a:rPr lang="en-IN" dirty="0">
                <a:latin typeface="+mn-lt"/>
                <a:cs typeface="Arial" panose="020B0604020202020204" pitchFamily="34" charset="0"/>
              </a:rPr>
              <a:t>Cut-off frequency is varied iteratively according to mode-pursuing sampling method to calculate the total annualized cost</a:t>
            </a:r>
          </a:p>
          <a:p>
            <a:pPr marL="285750" indent="-285750">
              <a:buFont typeface="Arial" panose="020B0604020202020204" pitchFamily="34" charset="0"/>
              <a:buChar char="•"/>
            </a:pPr>
            <a:r>
              <a:rPr lang="en-IN" dirty="0">
                <a:latin typeface="+mn-lt"/>
                <a:cs typeface="Arial" panose="020B0604020202020204" pitchFamily="34" charset="0"/>
              </a:rPr>
              <a:t>Two different batteries of different unit cost and throughput rating are considered, and can be associated to any of the high and low frequency component, the binary variable accounts for that</a:t>
            </a:r>
          </a:p>
          <a:p>
            <a:endParaRPr lang="en-IN" sz="1600" dirty="0">
              <a:latin typeface="+mn-lt"/>
              <a:cs typeface="Arial" panose="020B0604020202020204" pitchFamily="34" charset="0"/>
            </a:endParaRPr>
          </a:p>
        </p:txBody>
      </p:sp>
      <p:sp>
        <p:nvSpPr>
          <p:cNvPr id="70" name="TextBox 69">
            <a:extLst>
              <a:ext uri="{FF2B5EF4-FFF2-40B4-BE49-F238E27FC236}">
                <a16:creationId xmlns:a16="http://schemas.microsoft.com/office/drawing/2014/main" id="{8E29C9FF-7AB1-4D66-B784-5B99B7327B28}"/>
              </a:ext>
            </a:extLst>
          </p:cNvPr>
          <p:cNvSpPr txBox="1"/>
          <p:nvPr/>
        </p:nvSpPr>
        <p:spPr>
          <a:xfrm>
            <a:off x="757022" y="3086184"/>
            <a:ext cx="1279196" cy="276999"/>
          </a:xfrm>
          <a:prstGeom prst="rect">
            <a:avLst/>
          </a:prstGeom>
          <a:noFill/>
        </p:spPr>
        <p:txBody>
          <a:bodyPr wrap="none" rtlCol="0">
            <a:spAutoFit/>
          </a:bodyPr>
          <a:lstStyle/>
          <a:p>
            <a:r>
              <a:rPr lang="en-IN" sz="1200" dirty="0">
                <a:latin typeface="+mn-lt"/>
              </a:rPr>
              <a:t>Cut-off frequency</a:t>
            </a:r>
          </a:p>
        </p:txBody>
      </p:sp>
      <p:sp>
        <p:nvSpPr>
          <p:cNvPr id="76" name="Left Brace 75">
            <a:extLst>
              <a:ext uri="{FF2B5EF4-FFF2-40B4-BE49-F238E27FC236}">
                <a16:creationId xmlns:a16="http://schemas.microsoft.com/office/drawing/2014/main" id="{4B2ADBFF-DDD9-4419-87BD-8798CB1B5F51}"/>
              </a:ext>
            </a:extLst>
          </p:cNvPr>
          <p:cNvSpPr/>
          <p:nvPr/>
        </p:nvSpPr>
        <p:spPr>
          <a:xfrm rot="16200000">
            <a:off x="1266794" y="2649029"/>
            <a:ext cx="213945" cy="1051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r"/>
            <a:endParaRPr lang="en-IN" sz="2200" dirty="0"/>
          </a:p>
        </p:txBody>
      </p:sp>
      <p:cxnSp>
        <p:nvCxnSpPr>
          <p:cNvPr id="77" name="Straight Arrow Connector 76">
            <a:extLst>
              <a:ext uri="{FF2B5EF4-FFF2-40B4-BE49-F238E27FC236}">
                <a16:creationId xmlns:a16="http://schemas.microsoft.com/office/drawing/2014/main" id="{08761575-ED23-47F4-8B1B-6226EAB5B4EF}"/>
              </a:ext>
            </a:extLst>
          </p:cNvPr>
          <p:cNvCxnSpPr/>
          <p:nvPr/>
        </p:nvCxnSpPr>
        <p:spPr>
          <a:xfrm>
            <a:off x="1373767" y="2769956"/>
            <a:ext cx="0" cy="376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6D2A042C-9ED0-4668-A26F-66A37195DB1F}"/>
              </a:ext>
            </a:extLst>
          </p:cNvPr>
          <p:cNvSpPr txBox="1"/>
          <p:nvPr/>
        </p:nvSpPr>
        <p:spPr>
          <a:xfrm>
            <a:off x="2568733" y="3678174"/>
            <a:ext cx="2073811" cy="223138"/>
          </a:xfrm>
          <a:prstGeom prst="rect">
            <a:avLst/>
          </a:prstGeom>
          <a:noFill/>
        </p:spPr>
        <p:txBody>
          <a:bodyPr wrap="square" rtlCol="0">
            <a:spAutoFit/>
          </a:bodyPr>
          <a:lstStyle/>
          <a:p>
            <a:r>
              <a:rPr lang="en-IN" sz="850" dirty="0">
                <a:latin typeface="+mn-lt"/>
              </a:rPr>
              <a:t>Approximation is obtained considering</a:t>
            </a:r>
            <a:endParaRPr lang="en-IN" sz="850" b="1" dirty="0">
              <a:latin typeface="+mn-lt"/>
            </a:endParaRPr>
          </a:p>
        </p:txBody>
      </p:sp>
      <p:pic>
        <p:nvPicPr>
          <p:cNvPr id="62" name="Picture 61">
            <a:extLst>
              <a:ext uri="{FF2B5EF4-FFF2-40B4-BE49-F238E27FC236}">
                <a16:creationId xmlns:a16="http://schemas.microsoft.com/office/drawing/2014/main" id="{0E600A74-D8C7-445A-A368-AFF6B7CC76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7951" y="3745889"/>
            <a:ext cx="445040" cy="101146"/>
          </a:xfrm>
          <a:prstGeom prst="rect">
            <a:avLst/>
          </a:prstGeom>
        </p:spPr>
      </p:pic>
      <p:sp>
        <p:nvSpPr>
          <p:cNvPr id="79" name="Left Brace 78">
            <a:extLst>
              <a:ext uri="{FF2B5EF4-FFF2-40B4-BE49-F238E27FC236}">
                <a16:creationId xmlns:a16="http://schemas.microsoft.com/office/drawing/2014/main" id="{DC3E9AE8-EF5D-4766-9A8D-59CFC7C29D04}"/>
              </a:ext>
            </a:extLst>
          </p:cNvPr>
          <p:cNvSpPr/>
          <p:nvPr/>
        </p:nvSpPr>
        <p:spPr>
          <a:xfrm rot="5400000">
            <a:off x="4305471" y="3629147"/>
            <a:ext cx="180973" cy="909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r"/>
            <a:endParaRPr lang="en-IN" sz="2200" dirty="0"/>
          </a:p>
        </p:txBody>
      </p:sp>
      <p:sp>
        <p:nvSpPr>
          <p:cNvPr id="81" name="Left Brace 80">
            <a:extLst>
              <a:ext uri="{FF2B5EF4-FFF2-40B4-BE49-F238E27FC236}">
                <a16:creationId xmlns:a16="http://schemas.microsoft.com/office/drawing/2014/main" id="{2086A409-48C4-4AE2-B3A5-96C43580E49A}"/>
              </a:ext>
            </a:extLst>
          </p:cNvPr>
          <p:cNvSpPr/>
          <p:nvPr/>
        </p:nvSpPr>
        <p:spPr>
          <a:xfrm rot="5400000">
            <a:off x="4418822" y="3605645"/>
            <a:ext cx="180973" cy="13573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r"/>
            <a:endParaRPr lang="en-IN" sz="2200" dirty="0"/>
          </a:p>
        </p:txBody>
      </p:sp>
      <p:sp>
        <p:nvSpPr>
          <p:cNvPr id="84" name="TextBox 83">
            <a:extLst>
              <a:ext uri="{FF2B5EF4-FFF2-40B4-BE49-F238E27FC236}">
                <a16:creationId xmlns:a16="http://schemas.microsoft.com/office/drawing/2014/main" id="{50388A92-A60A-4C59-89F7-5B3D3481EDFB}"/>
              </a:ext>
            </a:extLst>
          </p:cNvPr>
          <p:cNvSpPr txBox="1"/>
          <p:nvPr/>
        </p:nvSpPr>
        <p:spPr>
          <a:xfrm>
            <a:off x="3743111" y="3425972"/>
            <a:ext cx="744114" cy="215444"/>
          </a:xfrm>
          <a:prstGeom prst="rect">
            <a:avLst/>
          </a:prstGeom>
          <a:noFill/>
        </p:spPr>
        <p:txBody>
          <a:bodyPr wrap="none" rtlCol="0">
            <a:spAutoFit/>
          </a:bodyPr>
          <a:lstStyle/>
          <a:p>
            <a:r>
              <a:rPr lang="en-IN" sz="800" dirty="0">
                <a:latin typeface="+mn-lt"/>
              </a:rPr>
              <a:t>Discount rate</a:t>
            </a:r>
            <a:endParaRPr lang="en-IN" sz="800" b="1" dirty="0">
              <a:latin typeface="+mn-lt"/>
            </a:endParaRPr>
          </a:p>
        </p:txBody>
      </p:sp>
      <p:sp>
        <p:nvSpPr>
          <p:cNvPr id="85" name="TextBox 84">
            <a:extLst>
              <a:ext uri="{FF2B5EF4-FFF2-40B4-BE49-F238E27FC236}">
                <a16:creationId xmlns:a16="http://schemas.microsoft.com/office/drawing/2014/main" id="{CFE37029-A138-49AC-9B9F-1B9708415CDD}"/>
              </a:ext>
            </a:extLst>
          </p:cNvPr>
          <p:cNvSpPr txBox="1"/>
          <p:nvPr/>
        </p:nvSpPr>
        <p:spPr>
          <a:xfrm>
            <a:off x="4395471" y="3423719"/>
            <a:ext cx="1109599" cy="215444"/>
          </a:xfrm>
          <a:prstGeom prst="rect">
            <a:avLst/>
          </a:prstGeom>
          <a:noFill/>
        </p:spPr>
        <p:txBody>
          <a:bodyPr wrap="none" rtlCol="0">
            <a:spAutoFit/>
          </a:bodyPr>
          <a:lstStyle/>
          <a:p>
            <a:r>
              <a:rPr lang="en-IN" sz="800" dirty="0">
                <a:latin typeface="+mn-lt"/>
              </a:rPr>
              <a:t>Physical life of battery</a:t>
            </a:r>
            <a:endParaRPr lang="en-IN" sz="800" b="1" dirty="0">
              <a:latin typeface="+mn-lt"/>
            </a:endParaRPr>
          </a:p>
        </p:txBody>
      </p:sp>
      <p:sp>
        <p:nvSpPr>
          <p:cNvPr id="86" name="TextBox 85">
            <a:extLst>
              <a:ext uri="{FF2B5EF4-FFF2-40B4-BE49-F238E27FC236}">
                <a16:creationId xmlns:a16="http://schemas.microsoft.com/office/drawing/2014/main" id="{E5605F28-D7A9-4775-BC19-E33372C4903B}"/>
              </a:ext>
            </a:extLst>
          </p:cNvPr>
          <p:cNvSpPr txBox="1"/>
          <p:nvPr/>
        </p:nvSpPr>
        <p:spPr>
          <a:xfrm>
            <a:off x="1224609" y="1454376"/>
            <a:ext cx="3074111" cy="276999"/>
          </a:xfrm>
          <a:prstGeom prst="rect">
            <a:avLst/>
          </a:prstGeom>
          <a:noFill/>
        </p:spPr>
        <p:txBody>
          <a:bodyPr wrap="none" rtlCol="0">
            <a:spAutoFit/>
          </a:bodyPr>
          <a:lstStyle/>
          <a:p>
            <a:r>
              <a:rPr lang="en-IN" sz="1200" dirty="0">
                <a:solidFill>
                  <a:srgbClr val="00B050"/>
                </a:solidFill>
                <a:latin typeface="+mn-lt"/>
              </a:rPr>
              <a:t>Statistically calculated based on historical data</a:t>
            </a:r>
          </a:p>
        </p:txBody>
      </p:sp>
      <p:sp>
        <p:nvSpPr>
          <p:cNvPr id="88" name="Left Brace 87">
            <a:extLst>
              <a:ext uri="{FF2B5EF4-FFF2-40B4-BE49-F238E27FC236}">
                <a16:creationId xmlns:a16="http://schemas.microsoft.com/office/drawing/2014/main" id="{92140006-B3ED-42ED-A480-2792166F4120}"/>
              </a:ext>
            </a:extLst>
          </p:cNvPr>
          <p:cNvSpPr/>
          <p:nvPr/>
        </p:nvSpPr>
        <p:spPr>
          <a:xfrm rot="5400000">
            <a:off x="3984176" y="1878632"/>
            <a:ext cx="216949" cy="605640"/>
          </a:xfrm>
          <a:prstGeom prst="leftBrace">
            <a:avLst>
              <a:gd name="adj1" fmla="val 40493"/>
              <a:gd name="adj2" fmla="val 50000"/>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r"/>
            <a:endParaRPr lang="en-IN" sz="2200" dirty="0"/>
          </a:p>
        </p:txBody>
      </p:sp>
      <p:cxnSp>
        <p:nvCxnSpPr>
          <p:cNvPr id="89" name="Straight Arrow Connector 88">
            <a:extLst>
              <a:ext uri="{FF2B5EF4-FFF2-40B4-BE49-F238E27FC236}">
                <a16:creationId xmlns:a16="http://schemas.microsoft.com/office/drawing/2014/main" id="{E541DC5C-DFB9-421F-A499-CCD8CA56B34B}"/>
              </a:ext>
            </a:extLst>
          </p:cNvPr>
          <p:cNvCxnSpPr>
            <a:cxnSpLocks/>
          </p:cNvCxnSpPr>
          <p:nvPr/>
        </p:nvCxnSpPr>
        <p:spPr>
          <a:xfrm flipV="1">
            <a:off x="4092651" y="1653714"/>
            <a:ext cx="0" cy="41576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1" name="Rectangle 100">
            <a:extLst>
              <a:ext uri="{FF2B5EF4-FFF2-40B4-BE49-F238E27FC236}">
                <a16:creationId xmlns:a16="http://schemas.microsoft.com/office/drawing/2014/main" id="{E51D0D74-DABA-40AB-9DFE-3113E3661785}"/>
              </a:ext>
            </a:extLst>
          </p:cNvPr>
          <p:cNvSpPr/>
          <p:nvPr/>
        </p:nvSpPr>
        <p:spPr>
          <a:xfrm>
            <a:off x="2043072" y="1981200"/>
            <a:ext cx="3125134" cy="78526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Rectangle 101">
            <a:extLst>
              <a:ext uri="{FF2B5EF4-FFF2-40B4-BE49-F238E27FC236}">
                <a16:creationId xmlns:a16="http://schemas.microsoft.com/office/drawing/2014/main" id="{DAC7D0CC-3711-49CC-BB55-928B4064FF9A}"/>
              </a:ext>
            </a:extLst>
          </p:cNvPr>
          <p:cNvSpPr/>
          <p:nvPr/>
        </p:nvSpPr>
        <p:spPr>
          <a:xfrm>
            <a:off x="5286305" y="1984789"/>
            <a:ext cx="2341059" cy="78526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TextBox 102">
            <a:extLst>
              <a:ext uri="{FF2B5EF4-FFF2-40B4-BE49-F238E27FC236}">
                <a16:creationId xmlns:a16="http://schemas.microsoft.com/office/drawing/2014/main" id="{B053040C-4FB6-4B2B-921A-CB0C87F3CAF6}"/>
              </a:ext>
            </a:extLst>
          </p:cNvPr>
          <p:cNvSpPr txBox="1"/>
          <p:nvPr/>
        </p:nvSpPr>
        <p:spPr>
          <a:xfrm>
            <a:off x="1943644" y="1712982"/>
            <a:ext cx="1385187" cy="307777"/>
          </a:xfrm>
          <a:prstGeom prst="rect">
            <a:avLst/>
          </a:prstGeom>
          <a:noFill/>
        </p:spPr>
        <p:txBody>
          <a:bodyPr wrap="none" rtlCol="0">
            <a:spAutoFit/>
          </a:bodyPr>
          <a:lstStyle/>
          <a:p>
            <a:r>
              <a:rPr lang="en-IN" sz="1400" dirty="0">
                <a:solidFill>
                  <a:srgbClr val="FFC000"/>
                </a:solidFill>
                <a:latin typeface="+mn-lt"/>
              </a:rPr>
              <a:t>Cost of batteries</a:t>
            </a:r>
          </a:p>
        </p:txBody>
      </p:sp>
      <p:sp>
        <p:nvSpPr>
          <p:cNvPr id="104" name="TextBox 103">
            <a:extLst>
              <a:ext uri="{FF2B5EF4-FFF2-40B4-BE49-F238E27FC236}">
                <a16:creationId xmlns:a16="http://schemas.microsoft.com/office/drawing/2014/main" id="{2DF24D60-2DA9-40D2-8656-68DA3B1AF32C}"/>
              </a:ext>
            </a:extLst>
          </p:cNvPr>
          <p:cNvSpPr txBox="1"/>
          <p:nvPr/>
        </p:nvSpPr>
        <p:spPr>
          <a:xfrm>
            <a:off x="6089681" y="1676770"/>
            <a:ext cx="1505220" cy="307777"/>
          </a:xfrm>
          <a:prstGeom prst="rect">
            <a:avLst/>
          </a:prstGeom>
          <a:noFill/>
        </p:spPr>
        <p:txBody>
          <a:bodyPr wrap="none" rtlCol="0">
            <a:spAutoFit/>
          </a:bodyPr>
          <a:lstStyle/>
          <a:p>
            <a:r>
              <a:rPr lang="en-IN" sz="1400" dirty="0">
                <a:solidFill>
                  <a:srgbClr val="FFC000"/>
                </a:solidFill>
                <a:latin typeface="+mn-lt"/>
              </a:rPr>
              <a:t>Cost of converters</a:t>
            </a:r>
          </a:p>
        </p:txBody>
      </p:sp>
      <p:sp>
        <p:nvSpPr>
          <p:cNvPr id="61" name="Left Brace 60">
            <a:extLst>
              <a:ext uri="{FF2B5EF4-FFF2-40B4-BE49-F238E27FC236}">
                <a16:creationId xmlns:a16="http://schemas.microsoft.com/office/drawing/2014/main" id="{90DE597A-8A81-4585-8318-CC206EA13649}"/>
              </a:ext>
            </a:extLst>
          </p:cNvPr>
          <p:cNvSpPr/>
          <p:nvPr/>
        </p:nvSpPr>
        <p:spPr>
          <a:xfrm rot="5400000">
            <a:off x="7177000" y="1932635"/>
            <a:ext cx="216949" cy="465563"/>
          </a:xfrm>
          <a:prstGeom prst="leftBrace">
            <a:avLst>
              <a:gd name="adj1" fmla="val 40493"/>
              <a:gd name="adj2" fmla="val 50000"/>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r"/>
            <a:endParaRPr lang="en-IN" sz="2200" dirty="0"/>
          </a:p>
        </p:txBody>
      </p:sp>
      <p:cxnSp>
        <p:nvCxnSpPr>
          <p:cNvPr id="6" name="Straight Arrow Connector 5">
            <a:extLst>
              <a:ext uri="{FF2B5EF4-FFF2-40B4-BE49-F238E27FC236}">
                <a16:creationId xmlns:a16="http://schemas.microsoft.com/office/drawing/2014/main" id="{7E186355-0931-415D-B6F1-82AE848E9504}"/>
              </a:ext>
            </a:extLst>
          </p:cNvPr>
          <p:cNvCxnSpPr>
            <a:cxnSpLocks/>
            <a:stCxn id="61" idx="1"/>
          </p:cNvCxnSpPr>
          <p:nvPr/>
        </p:nvCxnSpPr>
        <p:spPr>
          <a:xfrm flipH="1" flipV="1">
            <a:off x="4099299" y="1679811"/>
            <a:ext cx="3186175" cy="377131"/>
          </a:xfrm>
          <a:prstGeom prst="straightConnector1">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98764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05" y="219078"/>
            <a:ext cx="8229600" cy="1143000"/>
          </a:xfrm>
        </p:spPr>
        <p:txBody>
          <a:bodyPr/>
          <a:lstStyle/>
          <a:p>
            <a:r>
              <a:rPr lang="en-US" dirty="0"/>
              <a:t>Optimal sizing of BSD</a:t>
            </a:r>
          </a:p>
        </p:txBody>
      </p:sp>
      <p:pic>
        <p:nvPicPr>
          <p:cNvPr id="5" name="Content Placeholder 4">
            <a:extLst>
              <a:ext uri="{FF2B5EF4-FFF2-40B4-BE49-F238E27FC236}">
                <a16:creationId xmlns:a16="http://schemas.microsoft.com/office/drawing/2014/main" id="{32F703D5-0809-495E-B7E7-F3A0995DF3A9}"/>
              </a:ext>
            </a:extLst>
          </p:cNvPr>
          <p:cNvPicPr>
            <a:picLocks noGrp="1" noChangeAspect="1"/>
          </p:cNvPicPr>
          <p:nvPr>
            <p:ph idx="1"/>
          </p:nvPr>
        </p:nvPicPr>
        <p:blipFill>
          <a:blip r:embed="rId2"/>
          <a:stretch>
            <a:fillRect/>
          </a:stretch>
        </p:blipFill>
        <p:spPr>
          <a:xfrm>
            <a:off x="4645980" y="1065663"/>
            <a:ext cx="4257898" cy="2359028"/>
          </a:xfrm>
          <a:prstGeom prst="rect">
            <a:avLst/>
          </a:prstGeom>
        </p:spPr>
      </p:pic>
      <p:sp>
        <p:nvSpPr>
          <p:cNvPr id="4" name="Slide Number Placeholder 3"/>
          <p:cNvSpPr>
            <a:spLocks noGrp="1"/>
          </p:cNvSpPr>
          <p:nvPr>
            <p:ph type="sldNum" sz="quarter" idx="12"/>
          </p:nvPr>
        </p:nvSpPr>
        <p:spPr/>
        <p:txBody>
          <a:bodyPr/>
          <a:lstStyle/>
          <a:p>
            <a:pPr>
              <a:defRPr/>
            </a:pPr>
            <a:fld id="{2FFE4B61-D119-4C2A-B0FD-8BB9E4349C88}" type="slidenum">
              <a:rPr lang="en-US" smtClean="0"/>
              <a:pPr>
                <a:defRPr/>
              </a:pPr>
              <a:t>5</a:t>
            </a:fld>
            <a:endParaRPr lang="en-US" dirty="0"/>
          </a:p>
        </p:txBody>
      </p:sp>
      <p:sp>
        <p:nvSpPr>
          <p:cNvPr id="6" name="TextBox 5">
            <a:extLst>
              <a:ext uri="{FF2B5EF4-FFF2-40B4-BE49-F238E27FC236}">
                <a16:creationId xmlns:a16="http://schemas.microsoft.com/office/drawing/2014/main" id="{FF0CAC41-A24D-4270-85C8-FA2523F63703}"/>
              </a:ext>
            </a:extLst>
          </p:cNvPr>
          <p:cNvSpPr txBox="1"/>
          <p:nvPr/>
        </p:nvSpPr>
        <p:spPr>
          <a:xfrm>
            <a:off x="4523913" y="3792942"/>
            <a:ext cx="4193219" cy="1754326"/>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mn-lt"/>
              </a:rPr>
              <a:t>Multiple BSDs in conjunction need not result in most economic planning</a:t>
            </a:r>
          </a:p>
          <a:p>
            <a:pPr marL="342900" indent="-342900">
              <a:buFont typeface="Arial" panose="020B0604020202020204" pitchFamily="34" charset="0"/>
              <a:buChar char="•"/>
            </a:pPr>
            <a:r>
              <a:rPr lang="en-US" dirty="0">
                <a:latin typeface="+mn-lt"/>
              </a:rPr>
              <a:t>Residual SOC level need not remain at 0.5</a:t>
            </a:r>
          </a:p>
          <a:p>
            <a:pPr marL="342900" indent="-342900">
              <a:buFont typeface="Arial" panose="020B0604020202020204" pitchFamily="34" charset="0"/>
              <a:buChar char="•"/>
            </a:pPr>
            <a:r>
              <a:rPr lang="en-US" dirty="0">
                <a:latin typeface="+mn-lt"/>
              </a:rPr>
              <a:t>Sizing requirement increases with increasing variability within the dataset</a:t>
            </a:r>
            <a:endParaRPr lang="en-IN" dirty="0">
              <a:latin typeface="+mn-lt"/>
            </a:endParaRPr>
          </a:p>
        </p:txBody>
      </p:sp>
      <p:pic>
        <p:nvPicPr>
          <p:cNvPr id="7" name="Content Placeholder 4">
            <a:extLst>
              <a:ext uri="{FF2B5EF4-FFF2-40B4-BE49-F238E27FC236}">
                <a16:creationId xmlns:a16="http://schemas.microsoft.com/office/drawing/2014/main" id="{D2DA6C24-FA56-44AF-8B4E-2ACCBA667CB3}"/>
              </a:ext>
            </a:extLst>
          </p:cNvPr>
          <p:cNvPicPr>
            <a:picLocks noChangeAspect="1"/>
          </p:cNvPicPr>
          <p:nvPr/>
        </p:nvPicPr>
        <p:blipFill>
          <a:blip r:embed="rId3"/>
          <a:stretch>
            <a:fillRect/>
          </a:stretch>
        </p:blipFill>
        <p:spPr bwMode="auto">
          <a:xfrm>
            <a:off x="442995" y="1121889"/>
            <a:ext cx="4188780" cy="2178843"/>
          </a:xfrm>
          <a:prstGeom prst="rect">
            <a:avLst/>
          </a:prstGeom>
          <a:noFill/>
          <a:ln w="9525">
            <a:noFill/>
            <a:miter lim="800000"/>
            <a:headEnd/>
            <a:tailEnd/>
          </a:ln>
        </p:spPr>
      </p:pic>
      <p:sp>
        <p:nvSpPr>
          <p:cNvPr id="8" name="Rectangle 7">
            <a:extLst>
              <a:ext uri="{FF2B5EF4-FFF2-40B4-BE49-F238E27FC236}">
                <a16:creationId xmlns:a16="http://schemas.microsoft.com/office/drawing/2014/main" id="{0996D485-BC33-473C-B4AA-D2E9EAA612D6}"/>
              </a:ext>
            </a:extLst>
          </p:cNvPr>
          <p:cNvSpPr/>
          <p:nvPr/>
        </p:nvSpPr>
        <p:spPr>
          <a:xfrm>
            <a:off x="471405" y="3836075"/>
            <a:ext cx="4002487" cy="2308324"/>
          </a:xfrm>
          <a:prstGeom prst="rect">
            <a:avLst/>
          </a:prstGeom>
        </p:spPr>
        <p:txBody>
          <a:bodyPr wrap="square">
            <a:spAutoFit/>
          </a:bodyPr>
          <a:lstStyle/>
          <a:p>
            <a:pPr marL="285750" indent="-285750">
              <a:buFont typeface="Arial" panose="020B0604020202020204" pitchFamily="34" charset="0"/>
              <a:buChar char="•"/>
            </a:pPr>
            <a:r>
              <a:rPr lang="en-US" sz="1600" dirty="0">
                <a:latin typeface="+mn-lt"/>
              </a:rPr>
              <a:t>For minimization of total investment cost with multiple available BSDs, a storage device with minimum ‘unit cost to throughput factor’ ratio will only participate into the optimal mix independent of high or low frequency segment.</a:t>
            </a:r>
          </a:p>
          <a:p>
            <a:pPr marL="285750" indent="-285750">
              <a:buFont typeface="Arial" panose="020B0604020202020204" pitchFamily="34" charset="0"/>
              <a:buChar char="•"/>
            </a:pPr>
            <a:r>
              <a:rPr lang="en-US" sz="1600" dirty="0">
                <a:latin typeface="+mn-lt"/>
              </a:rPr>
              <a:t>Total cost linearly increases with increasing capacity rating</a:t>
            </a:r>
            <a:endParaRPr lang="en-IN" sz="1600" dirty="0">
              <a:latin typeface="+mn-lt"/>
            </a:endParaRPr>
          </a:p>
        </p:txBody>
      </p:sp>
      <p:sp>
        <p:nvSpPr>
          <p:cNvPr id="9" name="Rectangle 8">
            <a:extLst>
              <a:ext uri="{FF2B5EF4-FFF2-40B4-BE49-F238E27FC236}">
                <a16:creationId xmlns:a16="http://schemas.microsoft.com/office/drawing/2014/main" id="{685CF8BE-AB33-406A-8B5C-C2B0B456ABBB}"/>
              </a:ext>
            </a:extLst>
          </p:cNvPr>
          <p:cNvSpPr/>
          <p:nvPr/>
        </p:nvSpPr>
        <p:spPr>
          <a:xfrm>
            <a:off x="457200" y="3817323"/>
            <a:ext cx="4002487" cy="23083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D0C145C-D632-4567-9161-7D6147AF3641}"/>
              </a:ext>
            </a:extLst>
          </p:cNvPr>
          <p:cNvSpPr/>
          <p:nvPr/>
        </p:nvSpPr>
        <p:spPr>
          <a:xfrm>
            <a:off x="4594786" y="3817323"/>
            <a:ext cx="4257898" cy="2283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8808A052-025B-4105-A23A-53F27FED26EB}"/>
              </a:ext>
            </a:extLst>
          </p:cNvPr>
          <p:cNvSpPr txBox="1"/>
          <p:nvPr/>
        </p:nvSpPr>
        <p:spPr>
          <a:xfrm>
            <a:off x="671992" y="3312923"/>
            <a:ext cx="3572901" cy="461665"/>
          </a:xfrm>
          <a:prstGeom prst="rect">
            <a:avLst/>
          </a:prstGeom>
          <a:noFill/>
        </p:spPr>
        <p:txBody>
          <a:bodyPr wrap="none" rtlCol="0">
            <a:spAutoFit/>
          </a:bodyPr>
          <a:lstStyle/>
          <a:p>
            <a:pPr algn="ctr"/>
            <a:r>
              <a:rPr lang="en-US" sz="1200" dirty="0">
                <a:latin typeface="+mn-lt"/>
              </a:rPr>
              <a:t>Impact of unit cost to throughput factor on annualized</a:t>
            </a:r>
          </a:p>
          <a:p>
            <a:pPr algn="ctr"/>
            <a:r>
              <a:rPr lang="en-US" sz="1200" dirty="0">
                <a:latin typeface="+mn-lt"/>
              </a:rPr>
              <a:t> planning cost</a:t>
            </a:r>
            <a:endParaRPr lang="en-IN" sz="1200" dirty="0">
              <a:latin typeface="+mn-lt"/>
            </a:endParaRPr>
          </a:p>
        </p:txBody>
      </p:sp>
      <p:sp>
        <p:nvSpPr>
          <p:cNvPr id="3" name="Rectangle 2">
            <a:extLst>
              <a:ext uri="{FF2B5EF4-FFF2-40B4-BE49-F238E27FC236}">
                <a16:creationId xmlns:a16="http://schemas.microsoft.com/office/drawing/2014/main" id="{ACFAC918-EF7A-4EA2-AD11-B17EE73C9A2A}"/>
              </a:ext>
            </a:extLst>
          </p:cNvPr>
          <p:cNvSpPr/>
          <p:nvPr/>
        </p:nvSpPr>
        <p:spPr>
          <a:xfrm>
            <a:off x="4857593" y="3319086"/>
            <a:ext cx="3657600" cy="461665"/>
          </a:xfrm>
          <a:prstGeom prst="rect">
            <a:avLst/>
          </a:prstGeom>
        </p:spPr>
        <p:txBody>
          <a:bodyPr wrap="square">
            <a:spAutoFit/>
          </a:bodyPr>
          <a:lstStyle/>
          <a:p>
            <a:pPr algn="ctr"/>
            <a:r>
              <a:rPr lang="en-IN" sz="1200" dirty="0">
                <a:latin typeface="+mn-lt"/>
              </a:rPr>
              <a:t>Variation in annualized cost at different cut-off frequency for minimum variability injection</a:t>
            </a:r>
          </a:p>
        </p:txBody>
      </p:sp>
    </p:spTree>
    <p:extLst>
      <p:ext uri="{BB962C8B-B14F-4D97-AF65-F5344CB8AC3E}">
        <p14:creationId xmlns:p14="http://schemas.microsoft.com/office/powerpoint/2010/main" val="1172495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of 3</a:t>
            </a:r>
            <a:r>
              <a:rPr lang="el-GR" dirty="0"/>
              <a:t>σ</a:t>
            </a:r>
            <a:r>
              <a:rPr lang="en-IN" dirty="0"/>
              <a:t> </a:t>
            </a:r>
            <a:r>
              <a:rPr lang="en-US" dirty="0"/>
              <a:t>sizing on operation</a:t>
            </a:r>
          </a:p>
        </p:txBody>
      </p:sp>
      <p:pic>
        <p:nvPicPr>
          <p:cNvPr id="5" name="Content Placeholder 4">
            <a:extLst>
              <a:ext uri="{FF2B5EF4-FFF2-40B4-BE49-F238E27FC236}">
                <a16:creationId xmlns:a16="http://schemas.microsoft.com/office/drawing/2014/main" id="{7E2E2071-78B0-4C53-8D1C-06126C04A19F}"/>
              </a:ext>
            </a:extLst>
          </p:cNvPr>
          <p:cNvPicPr>
            <a:picLocks noGrp="1" noChangeAspect="1"/>
          </p:cNvPicPr>
          <p:nvPr>
            <p:ph idx="1"/>
          </p:nvPr>
        </p:nvPicPr>
        <p:blipFill>
          <a:blip r:embed="rId2"/>
          <a:stretch>
            <a:fillRect/>
          </a:stretch>
        </p:blipFill>
        <p:spPr>
          <a:xfrm>
            <a:off x="304800" y="1289177"/>
            <a:ext cx="4419600" cy="2216023"/>
          </a:xfrm>
          <a:prstGeom prst="rect">
            <a:avLst/>
          </a:prstGeom>
        </p:spPr>
      </p:pic>
      <p:sp>
        <p:nvSpPr>
          <p:cNvPr id="4" name="Slide Number Placeholder 3"/>
          <p:cNvSpPr>
            <a:spLocks noGrp="1"/>
          </p:cNvSpPr>
          <p:nvPr>
            <p:ph type="sldNum" sz="quarter" idx="12"/>
          </p:nvPr>
        </p:nvSpPr>
        <p:spPr/>
        <p:txBody>
          <a:bodyPr/>
          <a:lstStyle/>
          <a:p>
            <a:pPr>
              <a:defRPr/>
            </a:pPr>
            <a:fld id="{2FFE4B61-D119-4C2A-B0FD-8BB9E4349C88}" type="slidenum">
              <a:rPr lang="en-US" smtClean="0"/>
              <a:pPr>
                <a:defRPr/>
              </a:pPr>
              <a:t>6</a:t>
            </a:fld>
            <a:endParaRPr lang="en-US" dirty="0"/>
          </a:p>
        </p:txBody>
      </p:sp>
      <p:pic>
        <p:nvPicPr>
          <p:cNvPr id="3" name="Picture 2">
            <a:extLst>
              <a:ext uri="{FF2B5EF4-FFF2-40B4-BE49-F238E27FC236}">
                <a16:creationId xmlns:a16="http://schemas.microsoft.com/office/drawing/2014/main" id="{AD86B8D4-0BC4-4DF3-B1A4-FAEED37C51E6}"/>
              </a:ext>
            </a:extLst>
          </p:cNvPr>
          <p:cNvPicPr>
            <a:picLocks noChangeAspect="1"/>
          </p:cNvPicPr>
          <p:nvPr/>
        </p:nvPicPr>
        <p:blipFill>
          <a:blip r:embed="rId3"/>
          <a:stretch>
            <a:fillRect/>
          </a:stretch>
        </p:blipFill>
        <p:spPr>
          <a:xfrm>
            <a:off x="4572000" y="1362896"/>
            <a:ext cx="3962400" cy="2142304"/>
          </a:xfrm>
          <a:prstGeom prst="rect">
            <a:avLst/>
          </a:prstGeom>
        </p:spPr>
      </p:pic>
      <p:sp>
        <p:nvSpPr>
          <p:cNvPr id="7" name="Rectangle 6">
            <a:extLst>
              <a:ext uri="{FF2B5EF4-FFF2-40B4-BE49-F238E27FC236}">
                <a16:creationId xmlns:a16="http://schemas.microsoft.com/office/drawing/2014/main" id="{95099D8F-30B0-43C1-8BCC-4083F3B34AA7}"/>
              </a:ext>
            </a:extLst>
          </p:cNvPr>
          <p:cNvSpPr/>
          <p:nvPr/>
        </p:nvSpPr>
        <p:spPr>
          <a:xfrm>
            <a:off x="457200" y="3810000"/>
            <a:ext cx="8054414" cy="2308324"/>
          </a:xfrm>
          <a:prstGeom prst="rect">
            <a:avLst/>
          </a:prstGeom>
        </p:spPr>
        <p:txBody>
          <a:bodyPr wrap="square">
            <a:spAutoFit/>
          </a:bodyPr>
          <a:lstStyle/>
          <a:p>
            <a:pPr marL="285750" indent="-285750">
              <a:buFont typeface="Arial" panose="020B0604020202020204" pitchFamily="34" charset="0"/>
              <a:buChar char="•"/>
            </a:pPr>
            <a:r>
              <a:rPr lang="en-IN" sz="1600" dirty="0">
                <a:latin typeface="+mn-lt"/>
              </a:rPr>
              <a:t>Average daily injection of variability is negligible; but,</a:t>
            </a:r>
          </a:p>
          <a:p>
            <a:pPr marL="285750" indent="-285750">
              <a:buFont typeface="Arial" panose="020B0604020202020204" pitchFamily="34" charset="0"/>
              <a:buChar char="•"/>
            </a:pPr>
            <a:r>
              <a:rPr lang="en-IN" sz="1600" dirty="0">
                <a:latin typeface="+mn-lt"/>
              </a:rPr>
              <a:t>Randomness within the historical data derives average daily injection for a day</a:t>
            </a:r>
          </a:p>
          <a:p>
            <a:pPr marL="742950" lvl="1" indent="-285750">
              <a:buFont typeface="Courier New" panose="02070309020205020404" pitchFamily="49" charset="0"/>
              <a:buChar char="o"/>
            </a:pPr>
            <a:r>
              <a:rPr lang="en-IN" sz="1600" dirty="0">
                <a:latin typeface="+mn-lt"/>
              </a:rPr>
              <a:t>Negligible smaller moment within the historical data implies negligible sizing requirement</a:t>
            </a:r>
          </a:p>
          <a:p>
            <a:pPr marL="742950" lvl="1" indent="-285750">
              <a:buFont typeface="Courier New" panose="02070309020205020404" pitchFamily="49" charset="0"/>
              <a:buChar char="o"/>
            </a:pPr>
            <a:r>
              <a:rPr lang="en-IN" sz="1600" dirty="0">
                <a:latin typeface="+mn-lt"/>
              </a:rPr>
              <a:t>Given historical solar generation data follows a given pattern, compared to wind generation data, daily solar injection from solar-battery combination is much smaller</a:t>
            </a:r>
          </a:p>
          <a:p>
            <a:pPr marL="285750" indent="-285750">
              <a:buFont typeface="Arial" panose="020B0604020202020204" pitchFamily="34" charset="0"/>
              <a:buChar char="•"/>
            </a:pPr>
            <a:r>
              <a:rPr lang="en-IN" sz="1600" dirty="0">
                <a:latin typeface="+mn-lt"/>
              </a:rPr>
              <a:t>Comparing solar and wind plant of given capacity, lower capacity factor of solar plant will result into lower average injection</a:t>
            </a:r>
          </a:p>
          <a:p>
            <a:pPr marL="285750" indent="-285750">
              <a:buFont typeface="Arial" panose="020B0604020202020204" pitchFamily="34" charset="0"/>
              <a:buChar char="•"/>
            </a:pPr>
            <a:r>
              <a:rPr lang="en-IN" sz="1600" dirty="0">
                <a:latin typeface="+mn-lt"/>
              </a:rPr>
              <a:t>RE-mix performs well compared to both solar only and wind only operation</a:t>
            </a:r>
          </a:p>
        </p:txBody>
      </p:sp>
      <p:sp>
        <p:nvSpPr>
          <p:cNvPr id="8" name="TextBox 7">
            <a:extLst>
              <a:ext uri="{FF2B5EF4-FFF2-40B4-BE49-F238E27FC236}">
                <a16:creationId xmlns:a16="http://schemas.microsoft.com/office/drawing/2014/main" id="{E1F70BF9-2B50-4A4C-AD79-1D22E2D03F37}"/>
              </a:ext>
            </a:extLst>
          </p:cNvPr>
          <p:cNvSpPr txBox="1"/>
          <p:nvPr/>
        </p:nvSpPr>
        <p:spPr>
          <a:xfrm>
            <a:off x="1081355" y="3505200"/>
            <a:ext cx="2663550" cy="276999"/>
          </a:xfrm>
          <a:prstGeom prst="rect">
            <a:avLst/>
          </a:prstGeom>
          <a:noFill/>
        </p:spPr>
        <p:txBody>
          <a:bodyPr wrap="none" rtlCol="0">
            <a:spAutoFit/>
          </a:bodyPr>
          <a:lstStyle/>
          <a:p>
            <a:r>
              <a:rPr lang="en-IN" sz="1200" dirty="0">
                <a:latin typeface="+mn-lt"/>
              </a:rPr>
              <a:t>Statistical Average daily power injection</a:t>
            </a:r>
          </a:p>
        </p:txBody>
      </p:sp>
      <p:sp>
        <p:nvSpPr>
          <p:cNvPr id="9" name="TextBox 8">
            <a:extLst>
              <a:ext uri="{FF2B5EF4-FFF2-40B4-BE49-F238E27FC236}">
                <a16:creationId xmlns:a16="http://schemas.microsoft.com/office/drawing/2014/main" id="{9EFC211B-E838-452B-BCB6-647EC0CC1A83}"/>
              </a:ext>
            </a:extLst>
          </p:cNvPr>
          <p:cNvSpPr txBox="1"/>
          <p:nvPr/>
        </p:nvSpPr>
        <p:spPr>
          <a:xfrm>
            <a:off x="5161747" y="3505200"/>
            <a:ext cx="2871620" cy="276999"/>
          </a:xfrm>
          <a:prstGeom prst="rect">
            <a:avLst/>
          </a:prstGeom>
          <a:noFill/>
        </p:spPr>
        <p:txBody>
          <a:bodyPr wrap="none" rtlCol="0">
            <a:spAutoFit/>
          </a:bodyPr>
          <a:lstStyle/>
          <a:p>
            <a:r>
              <a:rPr lang="en-IN" sz="1200" dirty="0">
                <a:latin typeface="+mn-lt"/>
              </a:rPr>
              <a:t>Statistical Average daily variability injection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59A7EFF-819F-437A-A4A5-FBD596D01666}"/>
              </a:ext>
            </a:extLst>
          </p:cNvPr>
          <p:cNvSpPr>
            <a:spLocks noGrp="1"/>
          </p:cNvSpPr>
          <p:nvPr>
            <p:ph idx="1"/>
          </p:nvPr>
        </p:nvSpPr>
        <p:spPr>
          <a:xfrm>
            <a:off x="477175" y="4013042"/>
            <a:ext cx="8229600" cy="2159158"/>
          </a:xfrm>
        </p:spPr>
        <p:txBody>
          <a:bodyPr/>
          <a:lstStyle/>
          <a:p>
            <a:r>
              <a:rPr lang="en-US" sz="2200" dirty="0"/>
              <a:t>Total daily variability injection is exponentially decreasing with increasing statistical significance</a:t>
            </a:r>
          </a:p>
          <a:p>
            <a:r>
              <a:rPr lang="en-US" sz="2200" dirty="0"/>
              <a:t>A proportional increase in the planning cost will incur an exponential reduction in the daily injection of variability</a:t>
            </a:r>
          </a:p>
          <a:p>
            <a:r>
              <a:rPr lang="en-US" sz="2200" dirty="0"/>
              <a:t>The statistical significance itself can be a criterion to study the economic feasibility</a:t>
            </a:r>
            <a:endParaRPr lang="en-IN" sz="2200" dirty="0"/>
          </a:p>
        </p:txBody>
      </p:sp>
      <p:sp>
        <p:nvSpPr>
          <p:cNvPr id="2" name="Title 1"/>
          <p:cNvSpPr>
            <a:spLocks noGrp="1"/>
          </p:cNvSpPr>
          <p:nvPr>
            <p:ph type="title"/>
          </p:nvPr>
        </p:nvSpPr>
        <p:spPr/>
        <p:txBody>
          <a:bodyPr/>
          <a:lstStyle/>
          <a:p>
            <a:r>
              <a:rPr lang="en-US" dirty="0"/>
              <a:t>Impact of statistical significance</a:t>
            </a:r>
          </a:p>
        </p:txBody>
      </p:sp>
      <p:sp>
        <p:nvSpPr>
          <p:cNvPr id="4" name="Slide Number Placeholder 3"/>
          <p:cNvSpPr>
            <a:spLocks noGrp="1"/>
          </p:cNvSpPr>
          <p:nvPr>
            <p:ph type="sldNum" sz="quarter" idx="12"/>
          </p:nvPr>
        </p:nvSpPr>
        <p:spPr/>
        <p:txBody>
          <a:bodyPr/>
          <a:lstStyle/>
          <a:p>
            <a:pPr>
              <a:defRPr/>
            </a:pPr>
            <a:fld id="{2FFE4B61-D119-4C2A-B0FD-8BB9E4349C88}" type="slidenum">
              <a:rPr lang="en-US" smtClean="0"/>
              <a:pPr>
                <a:defRPr/>
              </a:pPr>
              <a:t>7</a:t>
            </a:fld>
            <a:endParaRPr lang="en-US" dirty="0"/>
          </a:p>
        </p:txBody>
      </p:sp>
      <p:sp>
        <p:nvSpPr>
          <p:cNvPr id="6" name="Rectangle 5">
            <a:extLst>
              <a:ext uri="{FF2B5EF4-FFF2-40B4-BE49-F238E27FC236}">
                <a16:creationId xmlns:a16="http://schemas.microsoft.com/office/drawing/2014/main" id="{7BF2BB85-FEB5-4814-8768-A1B8D2EE2A6F}"/>
              </a:ext>
            </a:extLst>
          </p:cNvPr>
          <p:cNvSpPr/>
          <p:nvPr/>
        </p:nvSpPr>
        <p:spPr>
          <a:xfrm>
            <a:off x="457200" y="4013042"/>
            <a:ext cx="8229600" cy="21591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DD0624EF-C876-48FB-886E-93A2FFFD6068}"/>
              </a:ext>
            </a:extLst>
          </p:cNvPr>
          <p:cNvPicPr>
            <a:picLocks noChangeAspect="1"/>
          </p:cNvPicPr>
          <p:nvPr/>
        </p:nvPicPr>
        <p:blipFill>
          <a:blip r:embed="rId2"/>
          <a:stretch>
            <a:fillRect/>
          </a:stretch>
        </p:blipFill>
        <p:spPr>
          <a:xfrm>
            <a:off x="1566020" y="1219200"/>
            <a:ext cx="6011960" cy="2321620"/>
          </a:xfrm>
          <a:prstGeom prst="rect">
            <a:avLst/>
          </a:prstGeom>
        </p:spPr>
      </p:pic>
      <p:sp>
        <p:nvSpPr>
          <p:cNvPr id="10" name="TextBox 9">
            <a:extLst>
              <a:ext uri="{FF2B5EF4-FFF2-40B4-BE49-F238E27FC236}">
                <a16:creationId xmlns:a16="http://schemas.microsoft.com/office/drawing/2014/main" id="{C66930E1-BE62-40B2-BEE6-A38F75D8D9F5}"/>
              </a:ext>
            </a:extLst>
          </p:cNvPr>
          <p:cNvSpPr txBox="1"/>
          <p:nvPr/>
        </p:nvSpPr>
        <p:spPr>
          <a:xfrm>
            <a:off x="2459081" y="3499931"/>
            <a:ext cx="3936527" cy="276999"/>
          </a:xfrm>
          <a:prstGeom prst="rect">
            <a:avLst/>
          </a:prstGeom>
          <a:noFill/>
        </p:spPr>
        <p:txBody>
          <a:bodyPr wrap="none" rtlCol="0">
            <a:spAutoFit/>
          </a:bodyPr>
          <a:lstStyle/>
          <a:p>
            <a:r>
              <a:rPr lang="en-US" sz="1200" dirty="0">
                <a:latin typeface="+mn-lt"/>
              </a:rPr>
              <a:t> Injection of variability with increasing statistical significance</a:t>
            </a:r>
            <a:endParaRPr lang="en-IN" sz="1200" dirty="0">
              <a:latin typeface="+mn-lt"/>
            </a:endParaRPr>
          </a:p>
        </p:txBody>
      </p:sp>
    </p:spTree>
    <p:extLst>
      <p:ext uri="{BB962C8B-B14F-4D97-AF65-F5344CB8AC3E}">
        <p14:creationId xmlns:p14="http://schemas.microsoft.com/office/powerpoint/2010/main" val="1298110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Conclusions/Recommendations</a:t>
            </a:r>
          </a:p>
        </p:txBody>
      </p:sp>
      <p:sp>
        <p:nvSpPr>
          <p:cNvPr id="3" name="Content Placeholder 2"/>
          <p:cNvSpPr>
            <a:spLocks noGrp="1"/>
          </p:cNvSpPr>
          <p:nvPr>
            <p:ph idx="1"/>
          </p:nvPr>
        </p:nvSpPr>
        <p:spPr>
          <a:xfrm>
            <a:off x="457200" y="1295400"/>
            <a:ext cx="8229600" cy="4724400"/>
          </a:xfrm>
          <a:solidFill>
            <a:schemeClr val="bg1"/>
          </a:solidFill>
        </p:spPr>
        <p:txBody>
          <a:bodyPr/>
          <a:lstStyle/>
          <a:p>
            <a:r>
              <a:rPr lang="en-US" sz="2300" dirty="0"/>
              <a:t>In all the studied scenarios, MPS show that the cut-off frequency for the minimum cost is located at either of the extreme</a:t>
            </a:r>
          </a:p>
          <a:p>
            <a:r>
              <a:rPr lang="en-US" sz="2300" dirty="0"/>
              <a:t>Mathematical analysis (with necessary simplification), and simulation shows  batteries based ‘cost to throughput factor’ minimizes cost</a:t>
            </a:r>
          </a:p>
          <a:p>
            <a:r>
              <a:rPr lang="en-US" sz="2300" dirty="0"/>
              <a:t>‘Cost to throughput factor’ has no-impact on optimal cut-off frequency; so, batteries can be replaced with the one with least ‘cost to throughput factor’ called “pay-as-you-go” plan</a:t>
            </a:r>
          </a:p>
          <a:p>
            <a:r>
              <a:rPr lang="en-US" sz="2300" dirty="0"/>
              <a:t>Asymmetry in charging and discharging cycle will result into residual state of charge not at 50%</a:t>
            </a:r>
          </a:p>
          <a:p>
            <a:r>
              <a:rPr lang="en-US" sz="2300" dirty="0"/>
              <a:t>Storage devices with different characteristics such as different self discharge rate may impact sizing</a:t>
            </a:r>
          </a:p>
          <a:p>
            <a:endParaRPr lang="en-US" sz="2300" dirty="0"/>
          </a:p>
        </p:txBody>
      </p:sp>
      <p:sp>
        <p:nvSpPr>
          <p:cNvPr id="4" name="Slide Number Placeholder 3"/>
          <p:cNvSpPr>
            <a:spLocks noGrp="1"/>
          </p:cNvSpPr>
          <p:nvPr>
            <p:ph type="sldNum" sz="quarter" idx="12"/>
          </p:nvPr>
        </p:nvSpPr>
        <p:spPr/>
        <p:txBody>
          <a:bodyPr/>
          <a:lstStyle/>
          <a:p>
            <a:pPr>
              <a:defRPr/>
            </a:pPr>
            <a:fld id="{2FFE4B61-D119-4C2A-B0FD-8BB9E4349C88}" type="slidenum">
              <a:rPr lang="en-US" smtClean="0"/>
              <a:pPr>
                <a:defRPr/>
              </a:pPr>
              <a:t>8</a:t>
            </a:fld>
            <a:endParaRPr lang="en-US" dirty="0"/>
          </a:p>
        </p:txBody>
      </p:sp>
    </p:spTree>
    <p:extLst>
      <p:ext uri="{BB962C8B-B14F-4D97-AF65-F5344CB8AC3E}">
        <p14:creationId xmlns:p14="http://schemas.microsoft.com/office/powerpoint/2010/main" val="3702634808"/>
      </p:ext>
    </p:extLst>
  </p:cSld>
  <p:clrMapOvr>
    <a:masterClrMapping/>
  </p:clrMapOvr>
</p:sld>
</file>

<file path=ppt/theme/theme1.xml><?xml version="1.0" encoding="utf-8"?>
<a:theme xmlns:a="http://schemas.openxmlformats.org/drawingml/2006/main" name="2010-IEEE-PES-Template-Office07-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2010-IEEE-PES-Template-Office07-V2</Template>
  <TotalTime>2306</TotalTime>
  <Words>778</Words>
  <Application>Microsoft Office PowerPoint</Application>
  <PresentationFormat>On-screen Show (4:3)</PresentationFormat>
  <Paragraphs>89</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Courier New</vt:lpstr>
      <vt:lpstr>2010-IEEE-PES-Template-Office07-V2</vt:lpstr>
      <vt:lpstr>DFT-based sizing of battery storage devices to determine day-ahead minimum variability injection dispatch with renewable energy resources</vt:lpstr>
      <vt:lpstr>Background</vt:lpstr>
      <vt:lpstr>Calculation of sizing of Converters and Batteries</vt:lpstr>
      <vt:lpstr>Problem Formulation</vt:lpstr>
      <vt:lpstr>Optimal sizing of BSD</vt:lpstr>
      <vt:lpstr>Impact of 3σ sizing on operation</vt:lpstr>
      <vt:lpstr>Impact of statistical significance</vt:lpstr>
      <vt:lpstr>Conclusions/Recommendations</vt:lpstr>
    </vt:vector>
  </TitlesOfParts>
  <Company>IEEE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IEEE</dc:creator>
  <cp:lastModifiedBy>Subir Majumder</cp:lastModifiedBy>
  <cp:revision>65</cp:revision>
  <dcterms:created xsi:type="dcterms:W3CDTF">2010-10-12T18:25:44Z</dcterms:created>
  <dcterms:modified xsi:type="dcterms:W3CDTF">2018-08-07T05:46:41Z</dcterms:modified>
</cp:coreProperties>
</file>