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63" r:id="rId17"/>
    <p:sldId id="271" r:id="rId18"/>
    <p:sldId id="272" r:id="rId19"/>
    <p:sldId id="273" r:id="rId20"/>
    <p:sldId id="274"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66" d="100"/>
          <a:sy n="66" d="100"/>
        </p:scale>
        <p:origin x="44" y="8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B0F2DA07-0402-4FC4-8394-EE2F450B2CCB}" type="datetimeFigureOut">
              <a:rPr lang="en-IN" smtClean="0"/>
              <a:t>23-11-2021</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IN"/>
          </a:p>
        </p:txBody>
      </p:sp>
      <p:sp>
        <p:nvSpPr>
          <p:cNvPr id="1048639"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0" name="Date Placeholder 3"/>
          <p:cNvSpPr>
            <a:spLocks noGrp="1"/>
          </p:cNvSpPr>
          <p:nvPr>
            <p:ph type="dt" sz="half" idx="10"/>
          </p:nvPr>
        </p:nvSpPr>
        <p:spPr/>
        <p:txBody>
          <a:bodyPr/>
          <a:p>
            <a:fld id="{B0F2DA07-0402-4FC4-8394-EE2F450B2CCB}" type="datetimeFigureOut">
              <a:rPr lang="en-IN" smtClean="0"/>
              <a:t>23-11-2021</a:t>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9" name="Date Placeholder 3"/>
          <p:cNvSpPr>
            <a:spLocks noGrp="1"/>
          </p:cNvSpPr>
          <p:nvPr>
            <p:ph type="dt" sz="half" idx="10"/>
          </p:nvPr>
        </p:nvSpPr>
        <p:spPr/>
        <p:txBody>
          <a:bodyPr/>
          <a:p>
            <a:fld id="{B0F2DA07-0402-4FC4-8394-EE2F450B2CCB}" type="datetimeFigureOut">
              <a:rPr lang="en-IN" smtClean="0"/>
              <a:t>23-11-2021</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IN"/>
          </a:p>
        </p:txBody>
      </p:sp>
      <p:sp>
        <p:nvSpPr>
          <p:cNvPr id="1048589"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0" name="Date Placeholder 3"/>
          <p:cNvSpPr>
            <a:spLocks noGrp="1"/>
          </p:cNvSpPr>
          <p:nvPr>
            <p:ph type="dt" sz="half" idx="10"/>
          </p:nvPr>
        </p:nvSpPr>
        <p:spPr/>
        <p:txBody>
          <a:bodyPr/>
          <a:p>
            <a:fld id="{B0F2DA07-0402-4FC4-8394-EE2F450B2CCB}" type="datetimeFigureOut">
              <a:rPr lang="en-IN" smtClean="0"/>
              <a:t>23-11-2021</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45" name="Date Placeholder 3"/>
          <p:cNvSpPr>
            <a:spLocks noGrp="1"/>
          </p:cNvSpPr>
          <p:nvPr>
            <p:ph type="dt" sz="half" idx="10"/>
          </p:nvPr>
        </p:nvSpPr>
        <p:spPr/>
        <p:txBody>
          <a:bodyPr/>
          <a:p>
            <a:fld id="{B0F2DA07-0402-4FC4-8394-EE2F450B2CCB}" type="datetimeFigureOut">
              <a:rPr lang="en-IN" smtClean="0"/>
              <a:t>23-11-2021</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48" name="Title 1"/>
          <p:cNvSpPr>
            <a:spLocks noGrp="1"/>
          </p:cNvSpPr>
          <p:nvPr>
            <p:ph type="title"/>
          </p:nvPr>
        </p:nvSpPr>
        <p:spPr/>
        <p:txBody>
          <a:bodyPr/>
          <a:p>
            <a:r>
              <a:rPr lang="en-US" smtClean="0"/>
              <a:t>Click to edit Master title style</a:t>
            </a:r>
            <a:endParaRPr lang="en-IN"/>
          </a:p>
        </p:txBody>
      </p:sp>
      <p:sp>
        <p:nvSpPr>
          <p:cNvPr id="1048649"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0"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Date Placeholder 4"/>
          <p:cNvSpPr>
            <a:spLocks noGrp="1"/>
          </p:cNvSpPr>
          <p:nvPr>
            <p:ph type="dt" sz="half" idx="10"/>
          </p:nvPr>
        </p:nvSpPr>
        <p:spPr/>
        <p:txBody>
          <a:bodyPr/>
          <a:p>
            <a:fld id="{B0F2DA07-0402-4FC4-8394-EE2F450B2CCB}" type="datetimeFigureOut">
              <a:rPr lang="en-IN" smtClean="0"/>
              <a:t>23-11-2021</a:t>
            </a:fld>
            <a:endParaRPr lang="en-IN"/>
          </a:p>
        </p:txBody>
      </p:sp>
      <p:sp>
        <p:nvSpPr>
          <p:cNvPr id="1048652" name="Footer Placeholder 5"/>
          <p:cNvSpPr>
            <a:spLocks noGrp="1"/>
          </p:cNvSpPr>
          <p:nvPr>
            <p:ph type="ftr" sz="quarter" idx="11"/>
          </p:nvPr>
        </p:nvSpPr>
        <p:spPr/>
        <p:txBody>
          <a:bodyPr/>
          <a:p>
            <a:endParaRPr lang="en-IN"/>
          </a:p>
        </p:txBody>
      </p:sp>
      <p:sp>
        <p:nvSpPr>
          <p:cNvPr id="1048653" name="Slide Number Placeholder 6"/>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5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6"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8"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9" name="Date Placeholder 6"/>
          <p:cNvSpPr>
            <a:spLocks noGrp="1"/>
          </p:cNvSpPr>
          <p:nvPr>
            <p:ph type="dt" sz="half" idx="10"/>
          </p:nvPr>
        </p:nvSpPr>
        <p:spPr/>
        <p:txBody>
          <a:bodyPr/>
          <a:p>
            <a:fld id="{B0F2DA07-0402-4FC4-8394-EE2F450B2CCB}" type="datetimeFigureOut">
              <a:rPr lang="en-IN" smtClean="0"/>
              <a:t>23-11-2021</a:t>
            </a:fld>
            <a:endParaRPr lang="en-IN"/>
          </a:p>
        </p:txBody>
      </p:sp>
      <p:sp>
        <p:nvSpPr>
          <p:cNvPr id="1048660" name="Footer Placeholder 7"/>
          <p:cNvSpPr>
            <a:spLocks noGrp="1"/>
          </p:cNvSpPr>
          <p:nvPr>
            <p:ph type="ftr" sz="quarter" idx="11"/>
          </p:nvPr>
        </p:nvSpPr>
        <p:spPr/>
        <p:txBody>
          <a:bodyPr/>
          <a:p>
            <a:endParaRPr lang="en-IN"/>
          </a:p>
        </p:txBody>
      </p:sp>
      <p:sp>
        <p:nvSpPr>
          <p:cNvPr id="1048661" name="Slide Number Placeholder 8"/>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4"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IN"/>
          </a:p>
        </p:txBody>
      </p:sp>
      <p:sp>
        <p:nvSpPr>
          <p:cNvPr id="1048624" name="Date Placeholder 2"/>
          <p:cNvSpPr>
            <a:spLocks noGrp="1"/>
          </p:cNvSpPr>
          <p:nvPr>
            <p:ph type="dt" sz="half" idx="10"/>
          </p:nvPr>
        </p:nvSpPr>
        <p:spPr/>
        <p:txBody>
          <a:bodyPr/>
          <a:p>
            <a:fld id="{B0F2DA07-0402-4FC4-8394-EE2F450B2CCB}" type="datetimeFigureOut">
              <a:rPr lang="en-IN" smtClean="0"/>
              <a:t>23-11-2021</a:t>
            </a:fld>
            <a:endParaRPr lang="en-IN"/>
          </a:p>
        </p:txBody>
      </p:sp>
      <p:sp>
        <p:nvSpPr>
          <p:cNvPr id="1048625" name="Footer Placeholder 3"/>
          <p:cNvSpPr>
            <a:spLocks noGrp="1"/>
          </p:cNvSpPr>
          <p:nvPr>
            <p:ph type="ftr" sz="quarter" idx="11"/>
          </p:nvPr>
        </p:nvSpPr>
        <p:spPr/>
        <p:txBody>
          <a:bodyPr/>
          <a:p>
            <a:endParaRPr lang="en-IN"/>
          </a:p>
        </p:txBody>
      </p:sp>
      <p:sp>
        <p:nvSpPr>
          <p:cNvPr id="1048626" name="Slide Number Placeholder 4"/>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595" name="Date Placeholder 1"/>
          <p:cNvSpPr>
            <a:spLocks noGrp="1"/>
          </p:cNvSpPr>
          <p:nvPr>
            <p:ph type="dt" sz="half" idx="10"/>
          </p:nvPr>
        </p:nvSpPr>
        <p:spPr/>
        <p:txBody>
          <a:bodyPr/>
          <a:p>
            <a:fld id="{B0F2DA07-0402-4FC4-8394-EE2F450B2CCB}" type="datetimeFigureOut">
              <a:rPr lang="en-IN" smtClean="0"/>
              <a:t>23-11-2021</a:t>
            </a:fld>
            <a:endParaRPr lang="en-IN"/>
          </a:p>
        </p:txBody>
      </p:sp>
      <p:sp>
        <p:nvSpPr>
          <p:cNvPr id="1048596" name="Footer Placeholder 2"/>
          <p:cNvSpPr>
            <a:spLocks noGrp="1"/>
          </p:cNvSpPr>
          <p:nvPr>
            <p:ph type="ftr" sz="quarter" idx="11"/>
          </p:nvPr>
        </p:nvSpPr>
        <p:spPr/>
        <p:txBody>
          <a:bodyPr/>
          <a:p>
            <a:endParaRPr lang="en-IN"/>
          </a:p>
        </p:txBody>
      </p:sp>
      <p:sp>
        <p:nvSpPr>
          <p:cNvPr id="1048597" name="Slide Number Placeholder 3"/>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65" name="Date Placeholder 4"/>
          <p:cNvSpPr>
            <a:spLocks noGrp="1"/>
          </p:cNvSpPr>
          <p:nvPr>
            <p:ph type="dt" sz="half" idx="10"/>
          </p:nvPr>
        </p:nvSpPr>
        <p:spPr/>
        <p:txBody>
          <a:bodyPr/>
          <a:p>
            <a:fld id="{B0F2DA07-0402-4FC4-8394-EE2F450B2CCB}" type="datetimeFigureOut">
              <a:rPr lang="en-IN" smtClean="0"/>
              <a:t>23-11-2021</a:t>
            </a:fld>
            <a:endParaRPr lang="en-IN"/>
          </a:p>
        </p:txBody>
      </p:sp>
      <p:sp>
        <p:nvSpPr>
          <p:cNvPr id="1048666" name="Footer Placeholder 5"/>
          <p:cNvSpPr>
            <a:spLocks noGrp="1"/>
          </p:cNvSpPr>
          <p:nvPr>
            <p:ph type="ftr" sz="quarter" idx="11"/>
          </p:nvPr>
        </p:nvSpPr>
        <p:spPr/>
        <p:txBody>
          <a:bodyPr/>
          <a:p>
            <a:endParaRPr lang="en-IN"/>
          </a:p>
        </p:txBody>
      </p:sp>
      <p:sp>
        <p:nvSpPr>
          <p:cNvPr id="1048667" name="Slide Number Placeholder 6"/>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35" name="Date Placeholder 4"/>
          <p:cNvSpPr>
            <a:spLocks noGrp="1"/>
          </p:cNvSpPr>
          <p:nvPr>
            <p:ph type="dt" sz="half" idx="10"/>
          </p:nvPr>
        </p:nvSpPr>
        <p:spPr/>
        <p:txBody>
          <a:bodyPr/>
          <a:p>
            <a:fld id="{B0F2DA07-0402-4FC4-8394-EE2F450B2CCB}" type="datetimeFigureOut">
              <a:rPr lang="en-IN" smtClean="0"/>
              <a:t>23-11-2021</a:t>
            </a:fld>
            <a:endParaRPr lang="en-IN"/>
          </a:p>
        </p:txBody>
      </p:sp>
      <p:sp>
        <p:nvSpPr>
          <p:cNvPr id="1048636" name="Footer Placeholder 5"/>
          <p:cNvSpPr>
            <a:spLocks noGrp="1"/>
          </p:cNvSpPr>
          <p:nvPr>
            <p:ph type="ftr" sz="quarter" idx="11"/>
          </p:nvPr>
        </p:nvSpPr>
        <p:spPr/>
        <p:txBody>
          <a:bodyPr/>
          <a:p>
            <a:endParaRPr lang="en-IN"/>
          </a:p>
        </p:txBody>
      </p:sp>
      <p:sp>
        <p:nvSpPr>
          <p:cNvPr id="1048637" name="Slide Number Placeholder 6"/>
          <p:cNvSpPr>
            <a:spLocks noGrp="1"/>
          </p:cNvSpPr>
          <p:nvPr>
            <p:ph type="sldNum" sz="quarter" idx="12"/>
          </p:nvPr>
        </p:nvSpPr>
        <p:spPr/>
        <p:txBody>
          <a:bodyPr/>
          <a:p>
            <a:fld id="{FAB8DCD0-FFA2-4E0B-8627-2737A6DF041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B0F2DA07-0402-4FC4-8394-EE2F450B2CCB}" type="datetimeFigureOut">
              <a:rPr lang="en-IN" smtClean="0"/>
              <a:t>23-11-2021</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AB8DCD0-FFA2-4E0B-8627-2737A6DF0417}"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p>
            <a:r>
              <a:rPr b="1" dirty="0" lang="en-US" smtClean="0"/>
              <a:t>Implementation and application of Ternary Search Tree</a:t>
            </a:r>
            <a:endParaRPr b="1" dirty="0" lang="en-IN"/>
          </a:p>
        </p:txBody>
      </p:sp>
      <p:sp>
        <p:nvSpPr>
          <p:cNvPr id="1048587" name="Subtitle 2"/>
          <p:cNvSpPr>
            <a:spLocks noGrp="1"/>
          </p:cNvSpPr>
          <p:nvPr>
            <p:ph type="subTitle" idx="1"/>
          </p:nvPr>
        </p:nvSpPr>
        <p:spPr/>
        <p:txBody>
          <a:bodyPr/>
          <a:p>
            <a:endParaRPr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0" name="Title 1"/>
          <p:cNvSpPr>
            <a:spLocks noGrp="1"/>
          </p:cNvSpPr>
          <p:nvPr>
            <p:ph type="title"/>
          </p:nvPr>
        </p:nvSpPr>
        <p:spPr/>
        <p:txBody>
          <a:bodyPr/>
          <a:p>
            <a:pPr algn="ctr"/>
            <a:r>
              <a:rPr b="1" dirty="0" lang="en-IN" smtClean="0"/>
              <a:t>How we performed insertion </a:t>
            </a:r>
            <a:endParaRPr b="1" dirty="0" lang="en-IN"/>
          </a:p>
        </p:txBody>
      </p:sp>
      <p:pic>
        <p:nvPicPr>
          <p:cNvPr id="2097152" name="Content Placeholder 3"/>
          <p:cNvPicPr>
            <a:picLocks noChangeAspect="1" noGrp="1"/>
          </p:cNvPicPr>
          <p:nvPr>
            <p:ph idx="1"/>
          </p:nvPr>
        </p:nvPicPr>
        <p:blipFill>
          <a:blip xmlns:r="http://schemas.openxmlformats.org/officeDocument/2006/relationships" r:embed="rId1" cstate="print"/>
          <a:stretch>
            <a:fillRect/>
          </a:stretch>
        </p:blipFill>
        <p:spPr>
          <a:xfrm rot="5400000">
            <a:off x="3877482" y="647382"/>
            <a:ext cx="4876948" cy="671188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p:txBody>
          <a:bodyPr/>
          <a:p>
            <a:r>
              <a:rPr b="1" dirty="0" lang="en-IN" smtClean="0"/>
              <a:t>Search</a:t>
            </a:r>
            <a:endParaRPr b="1" dirty="0" lang="en-IN"/>
          </a:p>
        </p:txBody>
      </p:sp>
      <p:sp>
        <p:nvSpPr>
          <p:cNvPr id="1048612" name="Content Placeholder 2"/>
          <p:cNvSpPr>
            <a:spLocks noGrp="1"/>
          </p:cNvSpPr>
          <p:nvPr>
            <p:ph idx="1"/>
          </p:nvPr>
        </p:nvSpPr>
        <p:spPr>
          <a:xfrm>
            <a:off x="838200" y="1536867"/>
            <a:ext cx="10515600" cy="4351338"/>
          </a:xfrm>
        </p:spPr>
        <p:txBody>
          <a:bodyPr>
            <a:normAutofit/>
          </a:bodyPr>
          <a:p>
            <a:pPr indent="0" marL="0">
              <a:buNone/>
            </a:pPr>
            <a:r>
              <a:rPr dirty="0" sz="3200" lang="en-US"/>
              <a:t>To search a node or the data associated with a node a string key is required. firstly we check the first </a:t>
            </a:r>
            <a:r>
              <a:rPr dirty="0" sz="3200" lang="en-US" smtClean="0"/>
              <a:t>character of </a:t>
            </a:r>
            <a:r>
              <a:rPr dirty="0" sz="3200" lang="en-US"/>
              <a:t>the node, if the first character of the string is less than the character in the root node, a recursive lookup </a:t>
            </a:r>
            <a:r>
              <a:rPr dirty="0" sz="3200" lang="en-US" smtClean="0"/>
              <a:t>can be </a:t>
            </a:r>
            <a:r>
              <a:rPr dirty="0" sz="3200" lang="en-US"/>
              <a:t>called on the tree whose root is the left child of the current root. Similarly, if the first character is </a:t>
            </a:r>
            <a:r>
              <a:rPr dirty="0" sz="3200" lang="en-US" smtClean="0"/>
              <a:t>greater than </a:t>
            </a:r>
            <a:r>
              <a:rPr dirty="0" sz="3200" lang="en-US"/>
              <a:t>the current node in the tree, then a recursive call can be made to the tree whose root is the right </a:t>
            </a:r>
            <a:r>
              <a:rPr dirty="0" sz="3200" lang="en-US" smtClean="0"/>
              <a:t>child of </a:t>
            </a:r>
            <a:r>
              <a:rPr dirty="0" sz="3200" lang="en-US"/>
              <a:t>the current node. </a:t>
            </a:r>
            <a:endParaRPr dirty="0" sz="32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Rectangle 1"/>
          <p:cNvSpPr/>
          <p:nvPr/>
        </p:nvSpPr>
        <p:spPr>
          <a:xfrm>
            <a:off x="596765" y="1251284"/>
            <a:ext cx="10327909" cy="3469640"/>
          </a:xfrm>
          <a:prstGeom prst="rect"/>
        </p:spPr>
        <p:txBody>
          <a:bodyPr wrap="square">
            <a:spAutoFit/>
          </a:bodyPr>
          <a:p>
            <a:r>
              <a:rPr dirty="0" sz="3200" lang="en-US"/>
              <a:t>As a final case, if the first character of the string is equal to the character of the current node then the function returns the node if all character in key are covered. If there are more characters in the key then the first character of the key must be removed and a recursive call is made given the equal kid node </a:t>
            </a:r>
            <a:r>
              <a:rPr dirty="0" sz="3200" lang="en-IN"/>
              <a:t>and the modified key.</a:t>
            </a:r>
            <a:endParaRPr dirty="0" sz="32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4" name="Title 1"/>
          <p:cNvSpPr>
            <a:spLocks noGrp="1"/>
          </p:cNvSpPr>
          <p:nvPr>
            <p:ph type="title"/>
          </p:nvPr>
        </p:nvSpPr>
        <p:spPr/>
        <p:txBody>
          <a:bodyPr/>
          <a:p>
            <a:r>
              <a:rPr b="1" dirty="0" lang="en-IN" err="1" smtClean="0"/>
              <a:t>Autocompletion</a:t>
            </a:r>
            <a:endParaRPr b="1" dirty="0" lang="en-IN"/>
          </a:p>
        </p:txBody>
      </p:sp>
      <p:sp>
        <p:nvSpPr>
          <p:cNvPr id="1048615" name="Content Placeholder 2"/>
          <p:cNvSpPr>
            <a:spLocks noGrp="1"/>
          </p:cNvSpPr>
          <p:nvPr>
            <p:ph idx="1"/>
          </p:nvPr>
        </p:nvSpPr>
        <p:spPr/>
        <p:txBody>
          <a:bodyPr>
            <a:normAutofit/>
          </a:bodyPr>
          <a:p>
            <a:pPr indent="0" marL="0">
              <a:buNone/>
            </a:pPr>
            <a:r>
              <a:rPr dirty="0" sz="3200" lang="en-US"/>
              <a:t>Autocomplete is now seen as a popular feature across Search Engine, Integrated Development Environments and Text Editors where various possible word predictions are given for a partially written text. The Autocomplete allows for further efficiency while perform queries and typing and here we will use a Ternary Search Tree to implement this feature. </a:t>
            </a:r>
            <a:endParaRPr dirty="0" sz="32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6" name="Rectangle 1"/>
          <p:cNvSpPr/>
          <p:nvPr/>
        </p:nvSpPr>
        <p:spPr>
          <a:xfrm>
            <a:off x="567891" y="1309036"/>
            <a:ext cx="10337532" cy="3469640"/>
          </a:xfrm>
          <a:prstGeom prst="rect"/>
        </p:spPr>
        <p:txBody>
          <a:bodyPr wrap="square">
            <a:spAutoFit/>
          </a:bodyPr>
          <a:p>
            <a:r>
              <a:rPr dirty="0" sz="3200" lang="en-US"/>
              <a:t>Ternary Search Tree is regarded as quite efficient compared to the earlier TRIE Data Structure and can perform insertion, deletion and search operation with the same efficiency as a Binary Search Tree. The Space Complexity associated with a Ternary Search Tree is equal to the length of the string that has been stored into it.</a:t>
            </a:r>
            <a:endParaRPr dirty="0" sz="320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Title 1"/>
          <p:cNvSpPr>
            <a:spLocks noGrp="1"/>
          </p:cNvSpPr>
          <p:nvPr>
            <p:ph type="title"/>
          </p:nvPr>
        </p:nvSpPr>
        <p:spPr/>
        <p:txBody>
          <a:bodyPr/>
          <a:p>
            <a:r>
              <a:rPr b="1" dirty="0" lang="en-IN" smtClean="0"/>
              <a:t>Analysis</a:t>
            </a:r>
            <a:endParaRPr b="1" dirty="0" lang="en-IN"/>
          </a:p>
        </p:txBody>
      </p:sp>
      <p:sp>
        <p:nvSpPr>
          <p:cNvPr id="1048606" name="Content Placeholder 2"/>
          <p:cNvSpPr>
            <a:spLocks noGrp="1"/>
          </p:cNvSpPr>
          <p:nvPr>
            <p:ph idx="1"/>
          </p:nvPr>
        </p:nvSpPr>
        <p:spPr/>
        <p:txBody>
          <a:bodyPr>
            <a:normAutofit/>
          </a:bodyPr>
          <a:p>
            <a:pPr indent="0" marL="0">
              <a:buNone/>
            </a:pPr>
            <a:r>
              <a:rPr dirty="0" sz="3200" lang="en-US"/>
              <a:t>The run time of the TST depends on the input. The running time </a:t>
            </a:r>
            <a:r>
              <a:rPr dirty="0" sz="3200" lang="en-US" smtClean="0"/>
              <a:t>of Ternary </a:t>
            </a:r>
            <a:r>
              <a:rPr dirty="0" sz="3200" lang="en-US"/>
              <a:t>search trees is best when </a:t>
            </a:r>
            <a:r>
              <a:rPr dirty="0" sz="3200" lang="en-US" smtClean="0"/>
              <a:t>given several </a:t>
            </a:r>
            <a:r>
              <a:rPr dirty="0" sz="3200" lang="en-US"/>
              <a:t>similar strings, especially when those strings share a common prefix. Ternary search trees are </a:t>
            </a:r>
            <a:r>
              <a:rPr dirty="0" sz="3200" lang="en-US" smtClean="0"/>
              <a:t>effective when </a:t>
            </a:r>
            <a:r>
              <a:rPr dirty="0" sz="3200" lang="en-US"/>
              <a:t>storing a large number of relatively short strings such as words in dictionary. </a:t>
            </a:r>
            <a:endParaRPr dirty="0" sz="3200" lang="en-US" smtClean="0"/>
          </a:p>
          <a:p>
            <a:pPr indent="0" marL="0">
              <a:buNone/>
            </a:pPr>
            <a:r>
              <a:rPr dirty="0" sz="3200" lang="en-US" smtClean="0"/>
              <a:t>Running times for ternary search trees are similar to binary search trees , typically run in logarithmic time, but can run in linear time in </a:t>
            </a:r>
            <a:r>
              <a:rPr dirty="0" sz="3200" lang="en-IN" smtClean="0"/>
              <a:t>the degenerate case.</a:t>
            </a:r>
          </a:p>
          <a:p>
            <a:pPr indent="0" marL="0">
              <a:buNone/>
            </a:pPr>
            <a:endParaRPr dirty="0" sz="3200" lang="en-IN"/>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7" name="Rectangle 1"/>
          <p:cNvSpPr/>
          <p:nvPr/>
        </p:nvSpPr>
        <p:spPr>
          <a:xfrm>
            <a:off x="527900" y="1291472"/>
            <a:ext cx="10067827" cy="584775"/>
          </a:xfrm>
          <a:prstGeom prst="rect"/>
        </p:spPr>
        <p:txBody>
          <a:bodyPr wrap="square">
            <a:spAutoFit/>
          </a:bodyPr>
          <a:p>
            <a:r>
              <a:rPr dirty="0" sz="3200" lang="en-US" smtClean="0"/>
              <a:t>Time </a:t>
            </a:r>
            <a:r>
              <a:rPr dirty="0" sz="3200" lang="en-US"/>
              <a:t>complexities for ternary search tree operations:</a:t>
            </a:r>
            <a:endParaRPr dirty="0" sz="3200" lang="en-IN"/>
          </a:p>
        </p:txBody>
      </p:sp>
      <p:graphicFrame>
        <p:nvGraphicFramePr>
          <p:cNvPr id="4194304" name="Table 3"/>
          <p:cNvGraphicFramePr>
            <a:graphicFrameLocks noGrp="1"/>
          </p:cNvGraphicFramePr>
          <p:nvPr/>
        </p:nvGraphicFramePr>
        <p:xfrm>
          <a:off x="1497813" y="2282449"/>
          <a:ext cx="8127999" cy="2804160"/>
        </p:xfrm>
        <a:graphic>
          <a:graphicData uri="http://schemas.openxmlformats.org/drawingml/2006/table">
            <a:tbl>
              <a:tblPr firstRow="1" bandRow="1">
                <a:tableStyleId>{7E9639D4-E3E2-4D34-9284-5A2195B3D0D7}</a:tableStyleId>
              </a:tblPr>
              <a:tblGrid>
                <a:gridCol w="2709333"/>
                <a:gridCol w="2709333"/>
                <a:gridCol w="2709333"/>
              </a:tblGrid>
              <a:tr h="0">
                <a:tc>
                  <a:txBody>
                    <a:bodyPr/>
                    <a:p>
                      <a:endParaRPr dirty="0" lang="en-IN"/>
                    </a:p>
                  </a:txBody>
                </a:tc>
                <a:tc>
                  <a:txBody>
                    <a:bodyPr/>
                    <a:p>
                      <a:r>
                        <a:rPr dirty="0" sz="3200" lang="en-IN" smtClean="0"/>
                        <a:t>AVERAGE</a:t>
                      </a:r>
                      <a:r>
                        <a:rPr baseline="0" dirty="0" sz="3200" lang="en-IN" smtClean="0"/>
                        <a:t> CASE</a:t>
                      </a:r>
                      <a:endParaRPr dirty="0" sz="3200" lang="en-IN"/>
                    </a:p>
                  </a:txBody>
                </a:tc>
                <a:tc>
                  <a:txBody>
                    <a:bodyPr/>
                    <a:p>
                      <a:r>
                        <a:rPr dirty="0" sz="3200" lang="en-IN" smtClean="0"/>
                        <a:t>WORST CASE</a:t>
                      </a:r>
                      <a:endParaRPr dirty="0" sz="3200" lang="en-IN"/>
                    </a:p>
                  </a:txBody>
                </a:tc>
              </a:tr>
              <a:tr h="268608">
                <a:tc>
                  <a:txBody>
                    <a:bodyPr/>
                    <a:p>
                      <a:r>
                        <a:rPr dirty="0" sz="3200" lang="en-IN" smtClean="0"/>
                        <a:t>Insertion</a:t>
                      </a:r>
                      <a:endParaRPr dirty="0" sz="3200" lang="en-IN"/>
                    </a:p>
                  </a:txBody>
                </a:tc>
                <a:tc>
                  <a:txBody>
                    <a:bodyPr/>
                    <a:p>
                      <a:r>
                        <a:rPr dirty="0" sz="3200" lang="en-IN" smtClean="0"/>
                        <a:t>O(log n)</a:t>
                      </a:r>
                      <a:endParaRPr dirty="0" sz="3200" lang="en-IN"/>
                    </a:p>
                  </a:txBody>
                </a:tc>
                <a:tc>
                  <a:txBody>
                    <a:bodyPr/>
                    <a:p>
                      <a:r>
                        <a:rPr dirty="0" sz="3200" lang="en-IN" smtClean="0"/>
                        <a:t>O(n)</a:t>
                      </a:r>
                      <a:endParaRPr dirty="0" sz="3200" lang="en-IN"/>
                    </a:p>
                  </a:txBody>
                </a:tc>
              </a:tr>
              <a:tr h="268608">
                <a:tc>
                  <a:txBody>
                    <a:bodyPr/>
                    <a:p>
                      <a:r>
                        <a:rPr dirty="0" sz="3200" lang="en-IN" smtClean="0"/>
                        <a:t>Deletion</a:t>
                      </a:r>
                      <a:endParaRPr dirty="0" sz="3200" lang="en-IN"/>
                    </a:p>
                  </a:txBody>
                </a:tc>
                <a:tc>
                  <a:txBody>
                    <a:bodyPr/>
                    <a:p>
                      <a:r>
                        <a:rPr dirty="0" sz="3200" lang="en-IN" smtClean="0"/>
                        <a:t>O(log n)</a:t>
                      </a:r>
                      <a:endParaRPr dirty="0" sz="3200" lang="en-IN"/>
                    </a:p>
                  </a:txBody>
                </a:tc>
                <a:tc>
                  <a:txBody>
                    <a:bodyPr/>
                    <a:p>
                      <a:r>
                        <a:rPr dirty="0" sz="3200" lang="en-IN" smtClean="0"/>
                        <a:t>O(n)</a:t>
                      </a:r>
                      <a:endParaRPr dirty="0" sz="3200" lang="en-IN"/>
                    </a:p>
                  </a:txBody>
                </a:tc>
              </a:tr>
              <a:tr h="268608">
                <a:tc>
                  <a:txBody>
                    <a:bodyPr/>
                    <a:p>
                      <a:r>
                        <a:rPr dirty="0" sz="3200" lang="en-IN" smtClean="0"/>
                        <a:t>Search</a:t>
                      </a:r>
                      <a:endParaRPr dirty="0" sz="3200" lang="en-IN"/>
                    </a:p>
                  </a:txBody>
                </a:tc>
                <a:tc>
                  <a:txBody>
                    <a:bodyPr/>
                    <a:p>
                      <a:r>
                        <a:rPr dirty="0" sz="3200" lang="en-IN" smtClean="0"/>
                        <a:t>O(log n)</a:t>
                      </a:r>
                      <a:endParaRPr dirty="0" sz="3200" lang="en-IN"/>
                    </a:p>
                  </a:txBody>
                </a:tc>
                <a:tc>
                  <a:txBody>
                    <a:bodyPr/>
                    <a:p>
                      <a:r>
                        <a:rPr dirty="0" sz="3200" lang="en-IN" smtClean="0"/>
                        <a:t>O(n)</a:t>
                      </a:r>
                      <a:endParaRPr dirty="0" sz="3200" lang="en-IN"/>
                    </a:p>
                  </a:txBody>
                </a:tc>
              </a:tr>
            </a:tbl>
          </a:graphicData>
        </a:graphic>
      </p:graphicFrame>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8" name="Title 1"/>
          <p:cNvSpPr>
            <a:spLocks noGrp="1"/>
          </p:cNvSpPr>
          <p:nvPr>
            <p:ph type="title"/>
          </p:nvPr>
        </p:nvSpPr>
        <p:spPr/>
        <p:txBody>
          <a:bodyPr/>
          <a:p>
            <a:r>
              <a:rPr b="1" dirty="0" lang="en-IN" smtClean="0"/>
              <a:t>Comparisons</a:t>
            </a:r>
            <a:endParaRPr b="1" dirty="0" lang="en-IN"/>
          </a:p>
        </p:txBody>
      </p:sp>
      <p:sp>
        <p:nvSpPr>
          <p:cNvPr id="1048619" name="Content Placeholder 2"/>
          <p:cNvSpPr>
            <a:spLocks noGrp="1"/>
          </p:cNvSpPr>
          <p:nvPr>
            <p:ph idx="1"/>
          </p:nvPr>
        </p:nvSpPr>
        <p:spPr/>
        <p:txBody>
          <a:bodyPr>
            <a:normAutofit/>
          </a:bodyPr>
          <a:p>
            <a:pPr indent="0" marL="0">
              <a:buNone/>
            </a:pPr>
            <a:r>
              <a:rPr dirty="0" lang="en-US"/>
              <a:t>As compared to binary search tree each comparison in Ternary search tree is much simpler. Each node </a:t>
            </a:r>
            <a:r>
              <a:rPr dirty="0" lang="en-US" smtClean="0"/>
              <a:t>requires only </a:t>
            </a:r>
            <a:r>
              <a:rPr dirty="0" lang="en-US"/>
              <a:t>a constant amount of storage </a:t>
            </a:r>
            <a:r>
              <a:rPr dirty="0" lang="en-US" smtClean="0"/>
              <a:t>therefore </a:t>
            </a:r>
            <a:r>
              <a:rPr dirty="0" lang="en-US"/>
              <a:t>its </a:t>
            </a:r>
            <a:r>
              <a:rPr dirty="0" lang="en-US" smtClean="0"/>
              <a:t>most space </a:t>
            </a:r>
            <a:r>
              <a:rPr dirty="0" lang="en-US"/>
              <a:t>efficient and that comparison is a constant-time operation </a:t>
            </a:r>
            <a:r>
              <a:rPr dirty="0" lang="en-US" smtClean="0"/>
              <a:t>Recursion </a:t>
            </a:r>
            <a:r>
              <a:rPr dirty="0" lang="en-US"/>
              <a:t>is </a:t>
            </a:r>
            <a:r>
              <a:rPr dirty="0" lang="en-US" smtClean="0"/>
              <a:t>truly trivial </a:t>
            </a:r>
            <a:r>
              <a:rPr dirty="0" lang="en-US"/>
              <a:t>in TST. </a:t>
            </a:r>
            <a:endParaRPr dirty="0" lang="en-US" smtClean="0"/>
          </a:p>
          <a:p>
            <a:pPr indent="0" marL="0">
              <a:buNone/>
            </a:pPr>
            <a:r>
              <a:rPr dirty="0" lang="en-US" smtClean="0"/>
              <a:t>Compare </a:t>
            </a:r>
            <a:r>
              <a:rPr dirty="0" lang="en-US"/>
              <a:t>this to a binary search tree, where you may have to compare multiple characters </a:t>
            </a:r>
            <a:r>
              <a:rPr dirty="0" lang="en-US" smtClean="0"/>
              <a:t>at any </a:t>
            </a:r>
            <a:r>
              <a:rPr dirty="0" lang="en-US"/>
              <a:t>node, each node must contain an entire string</a:t>
            </a:r>
            <a:r>
              <a:rPr dirty="0" lang="en-US" smtClean="0"/>
              <a:t>.</a:t>
            </a:r>
            <a:endParaRPr dirty="0" lang="en-US"/>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0" name="Rectangle 1"/>
          <p:cNvSpPr/>
          <p:nvPr/>
        </p:nvSpPr>
        <p:spPr>
          <a:xfrm>
            <a:off x="584462" y="1404593"/>
            <a:ext cx="9379670" cy="1539240"/>
          </a:xfrm>
          <a:prstGeom prst="rect"/>
        </p:spPr>
        <p:txBody>
          <a:bodyPr wrap="square">
            <a:spAutoFit/>
          </a:bodyPr>
          <a:p>
            <a:r>
              <a:rPr dirty="0" sz="3200" lang="en-US" smtClean="0"/>
              <a:t>It is slower as compare to tries therefore ternary search trees can be better suited for larger data sets due to</a:t>
            </a:r>
            <a:r>
              <a:rPr dirty="0" sz="3200" lang="en-IN" smtClean="0"/>
              <a:t>their space-efficiency</a:t>
            </a:r>
            <a:endParaRPr dirty="0" sz="3200" lang="en-IN"/>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1" name="Title 1"/>
          <p:cNvSpPr>
            <a:spLocks noGrp="1"/>
          </p:cNvSpPr>
          <p:nvPr>
            <p:ph type="title"/>
          </p:nvPr>
        </p:nvSpPr>
        <p:spPr/>
        <p:txBody>
          <a:bodyPr/>
          <a:p>
            <a:r>
              <a:rPr b="1" dirty="0" lang="en-IN" smtClean="0"/>
              <a:t>References</a:t>
            </a:r>
            <a:endParaRPr b="1" dirty="0" lang="en-IN"/>
          </a:p>
        </p:txBody>
      </p:sp>
      <p:sp>
        <p:nvSpPr>
          <p:cNvPr id="1048622" name="Content Placeholder 2"/>
          <p:cNvSpPr>
            <a:spLocks noGrp="1"/>
          </p:cNvSpPr>
          <p:nvPr>
            <p:ph idx="1"/>
          </p:nvPr>
        </p:nvSpPr>
        <p:spPr/>
        <p:txBody>
          <a:bodyPr/>
          <a:p>
            <a:r>
              <a:rPr dirty="0" lang="en-US" smtClean="0"/>
              <a:t>Wally </a:t>
            </a:r>
            <a:r>
              <a:rPr dirty="0" lang="en-US"/>
              <a:t>Flint. Plant your data in ternary search tree. pages 1–2, 2001.</a:t>
            </a:r>
          </a:p>
          <a:p>
            <a:r>
              <a:rPr dirty="0" lang="en-US" smtClean="0"/>
              <a:t>Igor </a:t>
            </a:r>
            <a:r>
              <a:rPr dirty="0" lang="en-US" err="1"/>
              <a:t>Ostrovsky</a:t>
            </a:r>
            <a:r>
              <a:rPr dirty="0" lang="en-US"/>
              <a:t>. efficient autocomplete with ternary search tree. page 1.</a:t>
            </a:r>
          </a:p>
          <a:p>
            <a:r>
              <a:rPr dirty="0" lang="en-US" smtClean="0"/>
              <a:t>Lukasz </a:t>
            </a:r>
            <a:r>
              <a:rPr dirty="0" lang="en-US" err="1"/>
              <a:t>Wrobel</a:t>
            </a:r>
            <a:r>
              <a:rPr dirty="0" lang="en-US"/>
              <a:t>. Ternary search tree. page 1, 210.</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b="1" dirty="0" lang="en-US" smtClean="0"/>
              <a:t>Introduction</a:t>
            </a:r>
            <a:endParaRPr b="1" dirty="0" lang="en-IN"/>
          </a:p>
        </p:txBody>
      </p:sp>
      <p:sp>
        <p:nvSpPr>
          <p:cNvPr id="1048594" name="Content Placeholder 2"/>
          <p:cNvSpPr>
            <a:spLocks noGrp="1"/>
          </p:cNvSpPr>
          <p:nvPr>
            <p:ph idx="1"/>
          </p:nvPr>
        </p:nvSpPr>
        <p:spPr/>
        <p:txBody>
          <a:bodyPr>
            <a:normAutofit/>
          </a:bodyPr>
          <a:p>
            <a:r>
              <a:rPr dirty="0" sz="3200" lang="en-US" smtClean="0"/>
              <a:t>In this project we are implementing ternary search tree and </a:t>
            </a:r>
            <a:r>
              <a:rPr dirty="0" sz="3200" lang="en-US" err="1" smtClean="0"/>
              <a:t>autocompletion</a:t>
            </a:r>
            <a:r>
              <a:rPr dirty="0" sz="3200" lang="en-US" smtClean="0"/>
              <a:t> using ternary search tree. We are doing analyses and comparison of ternary search tree with other prefix trees.</a:t>
            </a:r>
          </a:p>
          <a:p>
            <a:r>
              <a:rPr dirty="0" sz="3200" lang="en-US" smtClean="0"/>
              <a:t>Ternary </a:t>
            </a:r>
            <a:r>
              <a:rPr dirty="0" sz="3200" lang="en-US"/>
              <a:t>search tree is a type of </a:t>
            </a:r>
            <a:r>
              <a:rPr dirty="0" sz="3200" lang="en-US" err="1"/>
              <a:t>trie</a:t>
            </a:r>
            <a:r>
              <a:rPr dirty="0" sz="3200" lang="en-US"/>
              <a:t> also called as prefix tree in which nodes are arranged in a manner similar </a:t>
            </a:r>
            <a:r>
              <a:rPr dirty="0" sz="3200" lang="en-US" smtClean="0"/>
              <a:t>to a </a:t>
            </a:r>
            <a:r>
              <a:rPr dirty="0" sz="3200" lang="en-US"/>
              <a:t>binary search tree, but with up to three children rather than the binary tree’s limit of two. </a:t>
            </a:r>
            <a:endParaRPr dirty="0" sz="320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Rectangle 1"/>
          <p:cNvSpPr/>
          <p:nvPr/>
        </p:nvSpPr>
        <p:spPr>
          <a:xfrm>
            <a:off x="1498861" y="1470582"/>
            <a:ext cx="10048974" cy="4434840"/>
          </a:xfrm>
          <a:prstGeom prst="rect"/>
        </p:spPr>
        <p:txBody>
          <a:bodyPr wrap="square">
            <a:spAutoFit/>
          </a:bodyPr>
          <a:p>
            <a:pPr indent="-457200" marL="457200">
              <a:buFont typeface="Arial" panose="020B0604020202020204" pitchFamily="34" charset="0"/>
              <a:buChar char="•"/>
            </a:pPr>
            <a:r>
              <a:rPr dirty="0" sz="3200" lang="en-US" smtClean="0"/>
              <a:t>Like other prefix trees, a ternary search tree can be used as an associative map structure with the ability for incremental string search. However, ternary search trees are more space efficient compared to standard prefix trees, at the cost of </a:t>
            </a:r>
            <a:r>
              <a:rPr dirty="0" sz="3200" lang="en-IN" smtClean="0"/>
              <a:t>speed.</a:t>
            </a:r>
          </a:p>
          <a:p>
            <a:pPr indent="-457200" marL="457200">
              <a:buFont typeface="Arial" panose="020B0604020202020204" pitchFamily="34" charset="0"/>
              <a:buChar char="•"/>
            </a:pPr>
            <a:r>
              <a:rPr dirty="0" sz="3200" lang="en-US" smtClean="0"/>
              <a:t>By using ternary search tree we can insert , delete or search a element in O(log n) in average case. where n is </a:t>
            </a:r>
            <a:r>
              <a:rPr dirty="0" sz="3200" lang="en-IN" smtClean="0"/>
              <a:t>number of nodes.</a:t>
            </a:r>
            <a:endParaRPr dirty="0" sz="320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p:txBody>
          <a:bodyPr/>
          <a:p>
            <a:r>
              <a:rPr b="1" dirty="0" lang="en-IN" smtClean="0"/>
              <a:t>Properties</a:t>
            </a:r>
            <a:endParaRPr b="1" dirty="0" lang="en-IN"/>
          </a:p>
        </p:txBody>
      </p:sp>
      <p:sp>
        <p:nvSpPr>
          <p:cNvPr id="1048600" name="Content Placeholder 2"/>
          <p:cNvSpPr>
            <a:spLocks noGrp="1"/>
          </p:cNvSpPr>
          <p:nvPr>
            <p:ph idx="1"/>
          </p:nvPr>
        </p:nvSpPr>
        <p:spPr/>
        <p:txBody>
          <a:bodyPr>
            <a:normAutofit/>
          </a:bodyPr>
          <a:p>
            <a:r>
              <a:rPr dirty="0" lang="en-US" smtClean="0"/>
              <a:t> </a:t>
            </a:r>
            <a:r>
              <a:rPr dirty="0" sz="3200" lang="en-US"/>
              <a:t>Every node in a ternary search tree contains only 3 pointers.</a:t>
            </a:r>
          </a:p>
          <a:p>
            <a:r>
              <a:rPr dirty="0" sz="3200" lang="en-US" smtClean="0"/>
              <a:t> </a:t>
            </a:r>
            <a:r>
              <a:rPr dirty="0" sz="3200" lang="en-US"/>
              <a:t>The left pointer points to the node whose value is less than the value in the current node.</a:t>
            </a:r>
          </a:p>
          <a:p>
            <a:r>
              <a:rPr dirty="0" sz="3200" lang="en-US" smtClean="0"/>
              <a:t>The </a:t>
            </a:r>
            <a:r>
              <a:rPr dirty="0" sz="3200" lang="en-US"/>
              <a:t>equal pointer points to the node whose value is equal to the value in the current node</a:t>
            </a:r>
            <a:r>
              <a:rPr dirty="0" sz="3200" lang="en-US" smtClean="0"/>
              <a:t>.</a:t>
            </a:r>
            <a:endParaRPr dirty="0" sz="320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Rectangle 1"/>
          <p:cNvSpPr/>
          <p:nvPr/>
        </p:nvSpPr>
        <p:spPr>
          <a:xfrm>
            <a:off x="556181" y="1527142"/>
            <a:ext cx="10473179" cy="2504440"/>
          </a:xfrm>
          <a:prstGeom prst="rect"/>
        </p:spPr>
        <p:txBody>
          <a:bodyPr wrap="square">
            <a:spAutoFit/>
          </a:bodyPr>
          <a:p>
            <a:pPr indent="-457200" marL="457200">
              <a:buFont typeface="Arial" panose="020B0604020202020204" pitchFamily="34" charset="0"/>
              <a:buChar char="•"/>
            </a:pPr>
            <a:r>
              <a:rPr dirty="0" sz="3200" lang="en-US" smtClean="0"/>
              <a:t>The right pointer points to the node whose value is greater than the value in the current node.</a:t>
            </a:r>
          </a:p>
          <a:p>
            <a:pPr indent="-457200" marL="457200">
              <a:buFont typeface="Arial" panose="020B0604020202020204" pitchFamily="34" charset="0"/>
              <a:buChar char="•"/>
            </a:pPr>
            <a:r>
              <a:rPr dirty="0" sz="3200" lang="en-US" smtClean="0"/>
              <a:t>Every node has a field to indicate data(character in case of dictionary) and another field to mark end of</a:t>
            </a:r>
            <a:r>
              <a:rPr dirty="0" sz="3200" lang="en-IN" smtClean="0"/>
              <a:t>a string.</a:t>
            </a:r>
            <a:endParaRPr dirty="0" sz="3200" lang="en-IN"/>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1"/>
          <p:cNvSpPr>
            <a:spLocks noGrp="1"/>
          </p:cNvSpPr>
          <p:nvPr>
            <p:ph type="title"/>
          </p:nvPr>
        </p:nvSpPr>
        <p:spPr/>
        <p:txBody>
          <a:bodyPr/>
          <a:p>
            <a:r>
              <a:rPr b="1" dirty="0" lang="en-IN" smtClean="0"/>
              <a:t>Applications</a:t>
            </a:r>
            <a:endParaRPr b="1" dirty="0" lang="en-IN"/>
          </a:p>
        </p:txBody>
      </p:sp>
      <p:sp>
        <p:nvSpPr>
          <p:cNvPr id="1048603" name="Content Placeholder 2"/>
          <p:cNvSpPr>
            <a:spLocks noGrp="1"/>
          </p:cNvSpPr>
          <p:nvPr>
            <p:ph idx="1"/>
          </p:nvPr>
        </p:nvSpPr>
        <p:spPr/>
        <p:txBody>
          <a:bodyPr>
            <a:normAutofit/>
          </a:bodyPr>
          <a:p>
            <a:pPr indent="0" marL="0">
              <a:buNone/>
            </a:pPr>
            <a:r>
              <a:rPr dirty="0" sz="3200" lang="en-US"/>
              <a:t>Ternary search trees can be used to solve many problems in which a large number of strings must be stored </a:t>
            </a:r>
            <a:r>
              <a:rPr dirty="0" sz="3200" lang="en-US" smtClean="0"/>
              <a:t>and retrieved </a:t>
            </a:r>
            <a:r>
              <a:rPr dirty="0" sz="3200" lang="en-US"/>
              <a:t>in an arbitrary </a:t>
            </a:r>
            <a:r>
              <a:rPr dirty="0" sz="3200" lang="en-US" smtClean="0"/>
              <a:t>order.</a:t>
            </a:r>
          </a:p>
          <a:p>
            <a:pPr indent="0" marL="0">
              <a:buNone/>
            </a:pPr>
            <a:r>
              <a:rPr dirty="0" sz="3200" lang="en-US" smtClean="0"/>
              <a:t>Some </a:t>
            </a:r>
            <a:r>
              <a:rPr dirty="0" sz="3200" lang="en-US"/>
              <a:t>of the common application of ternary search tree are:</a:t>
            </a:r>
          </a:p>
          <a:p>
            <a:r>
              <a:rPr dirty="0" sz="3200" lang="en-US" smtClean="0"/>
              <a:t>TST </a:t>
            </a:r>
            <a:r>
              <a:rPr dirty="0" sz="3200" lang="en-US"/>
              <a:t>is a quick and space-saving data structure for mapping strings to other data.</a:t>
            </a:r>
          </a:p>
          <a:p>
            <a:r>
              <a:rPr dirty="0" sz="3200" lang="en-US" smtClean="0"/>
              <a:t>Used </a:t>
            </a:r>
            <a:r>
              <a:rPr dirty="0" sz="3200" lang="en-US"/>
              <a:t>to implement auto-completion</a:t>
            </a:r>
            <a:r>
              <a:rPr dirty="0" sz="3200" lang="en-US" smtClean="0"/>
              <a:t>.</a:t>
            </a:r>
            <a:endParaRPr dirty="0" sz="320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Rectangle 1"/>
          <p:cNvSpPr/>
          <p:nvPr/>
        </p:nvSpPr>
        <p:spPr>
          <a:xfrm>
            <a:off x="1102935" y="1875934"/>
            <a:ext cx="9059159" cy="2987040"/>
          </a:xfrm>
          <a:prstGeom prst="rect"/>
        </p:spPr>
        <p:txBody>
          <a:bodyPr wrap="square">
            <a:spAutoFit/>
          </a:bodyPr>
          <a:p>
            <a:pPr indent="-457200" marL="457200">
              <a:buFont typeface="Arial" panose="020B0604020202020204" pitchFamily="34" charset="0"/>
              <a:buChar char="•"/>
            </a:pPr>
            <a:r>
              <a:rPr dirty="0" sz="3200" lang="en-US"/>
              <a:t>U</a:t>
            </a:r>
            <a:r>
              <a:rPr dirty="0" sz="3200" lang="en-US" smtClean="0"/>
              <a:t>sed in spell check.</a:t>
            </a:r>
          </a:p>
          <a:p>
            <a:pPr indent="-457200" marL="457200">
              <a:buFont typeface="Arial" panose="020B0604020202020204" pitchFamily="34" charset="0"/>
              <a:buChar char="•"/>
            </a:pPr>
            <a:r>
              <a:rPr dirty="0" sz="3200" lang="en-US" smtClean="0"/>
              <a:t>Finding the next word in dictionary (</a:t>
            </a:r>
            <a:r>
              <a:rPr dirty="0" sz="3200" lang="en-IN" smtClean="0"/>
              <a:t>Near-neighbour searching ).</a:t>
            </a:r>
          </a:p>
          <a:p>
            <a:pPr indent="-457200" marL="457200">
              <a:buFont typeface="Arial" panose="020B0604020202020204" pitchFamily="34" charset="0"/>
              <a:buChar char="•"/>
            </a:pPr>
            <a:r>
              <a:rPr dirty="0" sz="3200" lang="en-US" smtClean="0"/>
              <a:t>As a database especially when indexing by several non-key fields is desirable.</a:t>
            </a:r>
          </a:p>
          <a:p>
            <a:pPr indent="-457200" marL="457200">
              <a:buFont typeface="Arial" panose="020B0604020202020204" pitchFamily="34" charset="0"/>
              <a:buChar char="•"/>
            </a:pPr>
            <a:r>
              <a:rPr dirty="0" sz="3200" lang="en-US" smtClean="0"/>
              <a:t>Used in place of a hash table.</a:t>
            </a:r>
            <a:endParaRPr dirty="0" sz="320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Title 1"/>
          <p:cNvSpPr>
            <a:spLocks noGrp="1"/>
          </p:cNvSpPr>
          <p:nvPr>
            <p:ph type="title"/>
          </p:nvPr>
        </p:nvSpPr>
        <p:spPr/>
        <p:txBody>
          <a:bodyPr/>
          <a:p>
            <a:r>
              <a:rPr b="1" dirty="0" lang="en-IN" smtClean="0"/>
              <a:t>Operations Performed </a:t>
            </a:r>
            <a:endParaRPr b="1" dirty="0" lang="en-IN"/>
          </a:p>
        </p:txBody>
      </p:sp>
      <p:sp>
        <p:nvSpPr>
          <p:cNvPr id="1048608" name="Content Placeholder 2"/>
          <p:cNvSpPr>
            <a:spLocks noGrp="1"/>
          </p:cNvSpPr>
          <p:nvPr>
            <p:ph idx="1"/>
          </p:nvPr>
        </p:nvSpPr>
        <p:spPr/>
        <p:txBody>
          <a:bodyPr>
            <a:normAutofit fontScale="81250" lnSpcReduction="20000"/>
          </a:bodyPr>
          <a:p>
            <a:pPr indent="0" marL="0">
              <a:buNone/>
            </a:pPr>
            <a:r>
              <a:rPr dirty="0" sz="4000" lang="en-IN" smtClean="0"/>
              <a:t>Insertion –</a:t>
            </a:r>
          </a:p>
          <a:p>
            <a:pPr indent="0" marL="0">
              <a:buNone/>
            </a:pPr>
            <a:r>
              <a:rPr dirty="0" sz="3200" lang="en-US" smtClean="0"/>
              <a:t>Insertion is </a:t>
            </a:r>
            <a:r>
              <a:rPr dirty="0" sz="3200" lang="en-US"/>
              <a:t>called recursively on the </a:t>
            </a:r>
            <a:r>
              <a:rPr dirty="0" sz="3200" lang="en-US" smtClean="0"/>
              <a:t>nodes of </a:t>
            </a:r>
            <a:r>
              <a:rPr dirty="0" sz="3200" lang="en-US"/>
              <a:t>the tree given a key its gets shorter by pruning characters off the front of the key. If this method reaches </a:t>
            </a:r>
            <a:r>
              <a:rPr dirty="0" sz="3200" lang="en-US" smtClean="0"/>
              <a:t>anode </a:t>
            </a:r>
            <a:r>
              <a:rPr dirty="0" sz="3200" lang="en-US"/>
              <a:t>that has not been created, it creates the node and assigns it the character value of the first character </a:t>
            </a:r>
            <a:r>
              <a:rPr dirty="0" sz="3200" lang="en-US" smtClean="0"/>
              <a:t>in the </a:t>
            </a:r>
            <a:r>
              <a:rPr dirty="0" sz="3200" lang="en-US"/>
              <a:t>key. </a:t>
            </a:r>
            <a:endParaRPr dirty="0" sz="3200" lang="en-US" smtClean="0"/>
          </a:p>
          <a:p>
            <a:pPr indent="0" marL="0">
              <a:buNone/>
            </a:pPr>
            <a:r>
              <a:rPr dirty="0" sz="3200" lang="en-US" smtClean="0"/>
              <a:t>This </a:t>
            </a:r>
            <a:r>
              <a:rPr dirty="0" sz="3200" lang="en-US"/>
              <a:t>method checks if the first character of the string is greater than or less than the character </a:t>
            </a:r>
            <a:r>
              <a:rPr dirty="0" sz="3200" lang="en-US" smtClean="0"/>
              <a:t>value in </a:t>
            </a:r>
            <a:r>
              <a:rPr dirty="0" sz="3200" lang="en-US"/>
              <a:t>the node and makes a recursive call according to the given condition. If the key’s first character is equal </a:t>
            </a:r>
            <a:r>
              <a:rPr dirty="0" sz="3200" lang="en-US" smtClean="0"/>
              <a:t>to the </a:t>
            </a:r>
            <a:r>
              <a:rPr dirty="0" sz="3200" lang="en-US"/>
              <a:t>node’s value then the insertion is called on the equal kid and the key’s first character is pruned away</a:t>
            </a:r>
            <a:r>
              <a:rPr dirty="0" sz="3200" lang="en-US" smtClean="0"/>
              <a:t>.</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9" name="Rectangle 1"/>
          <p:cNvSpPr/>
          <p:nvPr/>
        </p:nvSpPr>
        <p:spPr>
          <a:xfrm>
            <a:off x="716437" y="1536569"/>
            <a:ext cx="10397765" cy="2021840"/>
          </a:xfrm>
          <a:prstGeom prst="rect"/>
        </p:spPr>
        <p:txBody>
          <a:bodyPr wrap="square">
            <a:spAutoFit/>
          </a:bodyPr>
          <a:p>
            <a:r>
              <a:rPr dirty="0" sz="3200" lang="en-US" smtClean="0"/>
              <a:t>Ternary search trees can become degenerate depending on the order of the keys. Inserting keys in alphabetical order is one way to attain the worst possible degenerate tree.</a:t>
            </a: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Implementation and application of Ternary Search Tree</dc:title>
  <dc:creator>sumit negi</dc:creator>
  <cp:lastModifiedBy>sumit</cp:lastModifiedBy>
  <dcterms:created xsi:type="dcterms:W3CDTF">2021-11-23T00:00:17Z</dcterms:created>
  <dcterms:modified xsi:type="dcterms:W3CDTF">2021-11-23T16:16:38Z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20b3102b05d04f2d9d67e76268ba430e</vt:lpwstr>
  </property>
</Properties>
</file>