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AC943-82A3-484B-A8B8-DD882BA4B2C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41EC-4A52-480D-BAB7-962C6A6557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04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704B9-99E9-459D-B6FC-51EAEA750CA1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06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DD1A1-1054-4FA7-B23E-F9D15D2D603B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73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A9EA3-CA56-400D-A377-EF688977B5C1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6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E12F0-3928-430B-B499-16AF2AE79592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36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83143-8384-4C2C-A639-7CF461B43E8B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1811-44F2-4DC7-948D-8003BC5AAFC8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84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C3C1D-728A-4475-A1F1-38E4F888C7B0}" type="datetime1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093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63806-183A-49E5-990C-F3192B6A1C21}" type="datetime1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6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D495-F348-4464-B00A-0608FFB9AA97}" type="datetime1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724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8AF71-A72C-4BC4-B683-7AB7EE010BA8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94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93993-E652-412A-AAAD-8691F35E8840}" type="datetime1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15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AF678-9545-4AF6-AA31-E9CF0CDB9484}" type="datetime1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8F7E-89B1-4979-92F4-C99A74965C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423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D425D388-CEFD-4137-87FD-9FF4E491C5FA}"/>
              </a:ext>
            </a:extLst>
          </p:cNvPr>
          <p:cNvGrpSpPr/>
          <p:nvPr/>
        </p:nvGrpSpPr>
        <p:grpSpPr>
          <a:xfrm>
            <a:off x="137410" y="8802"/>
            <a:ext cx="11917181" cy="6814108"/>
            <a:chOff x="137410" y="8802"/>
            <a:chExt cx="11917181" cy="6814108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A8B252FE-B7BA-44A1-B6F7-20565D8CE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691" y="8802"/>
              <a:ext cx="1311514" cy="1487219"/>
            </a:xfrm>
            <a:prstGeom prst="rect">
              <a:avLst/>
            </a:prstGeom>
          </p:spPr>
        </p:pic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BB0C62FD-0EE3-4EAB-9E38-F02C1A897A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79516" y="280949"/>
            <a:ext cx="1471883" cy="9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Image" r:id="rId4" imgW="3250440" imgH="2082240" progId="Photoshop.Image.7">
                    <p:embed/>
                  </p:oleObj>
                </mc:Choice>
                <mc:Fallback>
                  <p:oleObj name="Image" r:id="rId4" imgW="3250440" imgH="2082240" progId="Photoshop.Image.7">
                    <p:embed/>
                    <p:pic>
                      <p:nvPicPr>
                        <p:cNvPr id="6" name="Объект 5">
                          <a:extLst>
                            <a:ext uri="{FF2B5EF4-FFF2-40B4-BE49-F238E27FC236}">
                              <a16:creationId xmlns:a16="http://schemas.microsoft.com/office/drawing/2014/main" id="{BB0C62FD-0EE3-4EAB-9E38-F02C1A897A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179516" y="280949"/>
                          <a:ext cx="1471883" cy="942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5DB7999-3D19-4C71-9EB3-C54EA1F32A8D}"/>
                </a:ext>
              </a:extLst>
            </p:cNvPr>
            <p:cNvSpPr/>
            <p:nvPr/>
          </p:nvSpPr>
          <p:spPr>
            <a:xfrm>
              <a:off x="4634934" y="51312"/>
              <a:ext cx="29480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МИНОБРНАУКИ РОССИИ</a:t>
              </a: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7803B3A-C542-44E7-998C-FD5D1C871E0B}"/>
                </a:ext>
              </a:extLst>
            </p:cNvPr>
            <p:cNvSpPr/>
            <p:nvPr/>
          </p:nvSpPr>
          <p:spPr>
            <a:xfrm>
              <a:off x="2382398" y="401862"/>
              <a:ext cx="74531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МИРЭА - Российский технологический университет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21781F-3586-4A1E-8336-9C18DE498020}"/>
                </a:ext>
              </a:extLst>
            </p:cNvPr>
            <p:cNvSpPr txBox="1"/>
            <p:nvPr/>
          </p:nvSpPr>
          <p:spPr>
            <a:xfrm>
              <a:off x="1618938" y="765052"/>
              <a:ext cx="88375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Институт перспективных технологий и индустриального программирования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5FE32A-A28C-477B-BCC6-3868AD552376}"/>
                </a:ext>
              </a:extLst>
            </p:cNvPr>
            <p:cNvSpPr txBox="1"/>
            <p:nvPr/>
          </p:nvSpPr>
          <p:spPr>
            <a:xfrm>
              <a:off x="3858215" y="1147025"/>
              <a:ext cx="44833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Кафедра наноэлектроники</a:t>
              </a:r>
            </a:p>
          </p:txBody>
        </p: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911508D1-2F10-49A2-8720-73AFE0B7501A}"/>
                </a:ext>
              </a:extLst>
            </p:cNvPr>
            <p:cNvCxnSpPr/>
            <p:nvPr/>
          </p:nvCxnSpPr>
          <p:spPr>
            <a:xfrm>
              <a:off x="2503653" y="752411"/>
              <a:ext cx="7210611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7F5C66B6-DBE7-4B30-A8B0-E1C8550F8992}"/>
                </a:ext>
              </a:extLst>
            </p:cNvPr>
            <p:cNvGrpSpPr/>
            <p:nvPr/>
          </p:nvGrpSpPr>
          <p:grpSpPr>
            <a:xfrm>
              <a:off x="137410" y="1496021"/>
              <a:ext cx="11917181" cy="180818"/>
              <a:chOff x="0" y="1496021"/>
              <a:chExt cx="9144000" cy="180818"/>
            </a:xfrm>
          </p:grpSpPr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1047D9EB-E10F-4E26-9A1C-D6088F38DA1F}"/>
                  </a:ext>
                </a:extLst>
              </p:cNvPr>
              <p:cNvSpPr/>
              <p:nvPr/>
            </p:nvSpPr>
            <p:spPr>
              <a:xfrm>
                <a:off x="0" y="1496021"/>
                <a:ext cx="9144000" cy="540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8" name="Прямоугольник 17">
                <a:extLst>
                  <a:ext uri="{FF2B5EF4-FFF2-40B4-BE49-F238E27FC236}">
                    <a16:creationId xmlns:a16="http://schemas.microsoft.com/office/drawing/2014/main" id="{D57C3140-8199-44EC-929C-92C087C59BE6}"/>
                  </a:ext>
                </a:extLst>
              </p:cNvPr>
              <p:cNvSpPr/>
              <p:nvPr/>
            </p:nvSpPr>
            <p:spPr>
              <a:xfrm>
                <a:off x="0" y="1560095"/>
                <a:ext cx="9144000" cy="5400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47FA6BF9-D6CF-4A0B-84C0-57C7334293E3}"/>
                  </a:ext>
                </a:extLst>
              </p:cNvPr>
              <p:cNvSpPr/>
              <p:nvPr/>
            </p:nvSpPr>
            <p:spPr>
              <a:xfrm>
                <a:off x="0" y="1622839"/>
                <a:ext cx="9144000" cy="54000"/>
              </a:xfrm>
              <a:prstGeom prst="rect">
                <a:avLst/>
              </a:prstGeom>
              <a:solidFill>
                <a:srgbClr val="FF0000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8B429A4-2389-4789-B32E-46C13C348B67}"/>
                </a:ext>
              </a:extLst>
            </p:cNvPr>
            <p:cNvSpPr txBox="1"/>
            <p:nvPr/>
          </p:nvSpPr>
          <p:spPr>
            <a:xfrm>
              <a:off x="1065387" y="1804153"/>
              <a:ext cx="101003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ВЫПУСКНАЯ КВАЛИФИКАЦИОННАЯ РАБОТА</a:t>
              </a:r>
              <a:b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БАКАЛАВРА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843137-5257-43DC-ACFE-1E74E53C417A}"/>
                </a:ext>
              </a:extLst>
            </p:cNvPr>
            <p:cNvSpPr txBox="1"/>
            <p:nvPr/>
          </p:nvSpPr>
          <p:spPr>
            <a:xfrm>
              <a:off x="401861" y="2706918"/>
              <a:ext cx="3182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направлению подготовки: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D92B33-9164-472A-A189-9FD0F81AF254}"/>
                </a:ext>
              </a:extLst>
            </p:cNvPr>
            <p:cNvSpPr txBox="1"/>
            <p:nvPr/>
          </p:nvSpPr>
          <p:spPr>
            <a:xfrm>
              <a:off x="3494737" y="2717850"/>
              <a:ext cx="829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28.03.01 – Нанотехнологии и микросистемная техника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4AC21-196E-42F4-AD49-0FE52D9CC680}"/>
                </a:ext>
              </a:extLst>
            </p:cNvPr>
            <p:cNvSpPr txBox="1"/>
            <p:nvPr/>
          </p:nvSpPr>
          <p:spPr>
            <a:xfrm>
              <a:off x="401861" y="3198805"/>
              <a:ext cx="1138827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МОДУЛЬ СБОРА И ОБРАБОТКИ ДАННЫХ О</a:t>
              </a:r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ru-RU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КМОП БИОСЕНСОРОВ</a:t>
              </a:r>
            </a:p>
            <a:p>
              <a:pPr algn="ctr"/>
              <a:endPara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38BFFA-EFED-4412-B113-A91354F94B2B}"/>
                </a:ext>
              </a:extLst>
            </p:cNvPr>
            <p:cNvSpPr txBox="1"/>
            <p:nvPr/>
          </p:nvSpPr>
          <p:spPr>
            <a:xfrm>
              <a:off x="401861" y="4878424"/>
              <a:ext cx="19581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Работу выполнил: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D301ED6-B0CE-4C52-A3BD-5D75743612A3}"/>
                </a:ext>
              </a:extLst>
            </p:cNvPr>
            <p:cNvSpPr txBox="1"/>
            <p:nvPr/>
          </p:nvSpPr>
          <p:spPr>
            <a:xfrm>
              <a:off x="2382399" y="4878424"/>
              <a:ext cx="9407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Матевосов Игорь Викторович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BBE4AD-A27B-4D03-8FEC-2892FB653606}"/>
                </a:ext>
              </a:extLst>
            </p:cNvPr>
            <p:cNvSpPr txBox="1"/>
            <p:nvPr/>
          </p:nvSpPr>
          <p:spPr>
            <a:xfrm>
              <a:off x="401861" y="5281218"/>
              <a:ext cx="944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Группа: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ED0141-5D02-4944-BCDF-A208E409AC6F}"/>
                </a:ext>
              </a:extLst>
            </p:cNvPr>
            <p:cNvSpPr txBox="1"/>
            <p:nvPr/>
          </p:nvSpPr>
          <p:spPr>
            <a:xfrm>
              <a:off x="1346415" y="5281218"/>
              <a:ext cx="10161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ЭНБО – 01 – 20 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E602A3-0EAA-4B89-B6D3-B61C10B8F009}"/>
                </a:ext>
              </a:extLst>
            </p:cNvPr>
            <p:cNvSpPr txBox="1"/>
            <p:nvPr/>
          </p:nvSpPr>
          <p:spPr>
            <a:xfrm>
              <a:off x="401861" y="5684012"/>
              <a:ext cx="23513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Руководитель работы: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7F41550-F910-4AF0-BAA6-EA89ABA3DF6F}"/>
                </a:ext>
              </a:extLst>
            </p:cNvPr>
            <p:cNvSpPr txBox="1"/>
            <p:nvPr/>
          </p:nvSpPr>
          <p:spPr>
            <a:xfrm>
              <a:off x="2753211" y="5684012"/>
              <a:ext cx="92154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К.т.н., доцент Певцов Евгений Филиппович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167B7B-61C1-4829-BCAF-50469DC115C8}"/>
                </a:ext>
              </a:extLst>
            </p:cNvPr>
            <p:cNvSpPr txBox="1"/>
            <p:nvPr/>
          </p:nvSpPr>
          <p:spPr>
            <a:xfrm>
              <a:off x="401861" y="6086806"/>
              <a:ext cx="1478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Консультант: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461D59-A4B8-4AFC-B085-894B2BE13930}"/>
                </a:ext>
              </a:extLst>
            </p:cNvPr>
            <p:cNvSpPr txBox="1"/>
            <p:nvPr/>
          </p:nvSpPr>
          <p:spPr>
            <a:xfrm>
              <a:off x="1854205" y="6086806"/>
              <a:ext cx="9935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К.э.н., доцент Буханцева Светлана Николаевна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515AA8-EC24-4FB3-A893-B88573EFD093}"/>
                </a:ext>
              </a:extLst>
            </p:cNvPr>
            <p:cNvSpPr txBox="1"/>
            <p:nvPr/>
          </p:nvSpPr>
          <p:spPr>
            <a:xfrm>
              <a:off x="4721877" y="6456138"/>
              <a:ext cx="2774163" cy="366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2025 г.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58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849A-E2B1-4A92-B94A-97DAD927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087708AA-6C03-44B3-A725-0052DD181A8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10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10" name="Объект 4">
            <a:extLst>
              <a:ext uri="{FF2B5EF4-FFF2-40B4-BE49-F238E27FC236}">
                <a16:creationId xmlns:a16="http://schemas.microsoft.com/office/drawing/2014/main" id="{CEF8A64E-B287-410E-82B7-22EB24476235}"/>
              </a:ext>
            </a:extLst>
          </p:cNvPr>
          <p:cNvSpPr txBox="1">
            <a:spLocks/>
          </p:cNvSpPr>
          <p:nvPr/>
        </p:nvSpPr>
        <p:spPr>
          <a:xfrm>
            <a:off x="668079" y="1442832"/>
            <a:ext cx="10515600" cy="73635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 рамках работы была разработана цифровая система сбора и обработки данных с КМОП-биосенсор, ориентированная на реализацию на ПЛИС.</a:t>
            </a:r>
          </a:p>
        </p:txBody>
      </p:sp>
      <p:sp>
        <p:nvSpPr>
          <p:cNvPr id="11" name="Объект 4">
            <a:extLst>
              <a:ext uri="{FF2B5EF4-FFF2-40B4-BE49-F238E27FC236}">
                <a16:creationId xmlns:a16="http://schemas.microsoft.com/office/drawing/2014/main" id="{A11B5BFC-5FAA-4BB4-85DF-4777F50E6DEE}"/>
              </a:ext>
            </a:extLst>
          </p:cNvPr>
          <p:cNvSpPr txBox="1">
            <a:spLocks/>
          </p:cNvSpPr>
          <p:nvPr/>
        </p:nvSpPr>
        <p:spPr>
          <a:xfrm>
            <a:off x="668079" y="2171697"/>
            <a:ext cx="10515600" cy="256660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Реализованы основные модули системы: 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-приёмник 16-битных данных от АЦП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Модуль обработки, выполняющий перевод в напряжение, аппроксимацию логарифма и расчёт сдвига </a:t>
            </a:r>
            <a:r>
              <a:rPr lang="el-GR" sz="1400" b="0" i="0" dirty="0">
                <a:effectLst/>
                <a:latin typeface="YS Text"/>
              </a:rPr>
              <a:t>Δ</a:t>
            </a:r>
            <a:r>
              <a:rPr lang="en-US" sz="2000" b="0" i="0" dirty="0">
                <a:effectLst/>
                <a:latin typeface="+mj-lt"/>
              </a:rPr>
              <a:t>x</a:t>
            </a:r>
            <a:r>
              <a:rPr lang="ru-RU" sz="2000" b="0" i="0" dirty="0">
                <a:effectLst/>
                <a:latin typeface="+mj-lt"/>
              </a:rPr>
              <a:t>.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FIFO</a:t>
            </a: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-буфер для хранения результатов</a:t>
            </a:r>
          </a:p>
          <a:p>
            <a:pPr marL="457200" indent="-457200" algn="just">
              <a:lnSpc>
                <a:spcPct val="107000"/>
              </a:lnSpc>
              <a:buFont typeface="+mj-lt"/>
              <a:buAutoNum type="arabicPeriod"/>
            </a:pPr>
            <a:r>
              <a:rPr lang="ru-RU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Верхнеуровневый</a:t>
            </a: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модуль интеграции</a:t>
            </a:r>
          </a:p>
        </p:txBody>
      </p:sp>
      <p:sp>
        <p:nvSpPr>
          <p:cNvPr id="14" name="Объект 4">
            <a:extLst>
              <a:ext uri="{FF2B5EF4-FFF2-40B4-BE49-F238E27FC236}">
                <a16:creationId xmlns:a16="http://schemas.microsoft.com/office/drawing/2014/main" id="{23A8B482-7EE7-4B21-A0F3-94E72FEF39E1}"/>
              </a:ext>
            </a:extLst>
          </p:cNvPr>
          <p:cNvSpPr txBox="1">
            <a:spLocks/>
          </p:cNvSpPr>
          <p:nvPr/>
        </p:nvSpPr>
        <p:spPr>
          <a:xfrm>
            <a:off x="668079" y="4892069"/>
            <a:ext cx="10515600" cy="11939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Проведена полная верификация работ системы в среде </a:t>
            </a:r>
            <a:r>
              <a:rPr lang="en-US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Icarus Verilog </a:t>
            </a: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с анализом диаграмм в </a:t>
            </a:r>
            <a:r>
              <a:rPr lang="en-US" sz="2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GTKWave</a:t>
            </a: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ru-RU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4">
            <a:extLst>
              <a:ext uri="{FF2B5EF4-FFF2-40B4-BE49-F238E27FC236}">
                <a16:creationId xmlns:a16="http://schemas.microsoft.com/office/drawing/2014/main" id="{2D328463-D4BA-4DC5-B149-E7B071C3778D}"/>
              </a:ext>
            </a:extLst>
          </p:cNvPr>
          <p:cNvSpPr txBox="1">
            <a:spLocks/>
          </p:cNvSpPr>
          <p:nvPr/>
        </p:nvSpPr>
        <p:spPr>
          <a:xfrm>
            <a:off x="668079" y="5664083"/>
            <a:ext cx="10515600" cy="1193917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ru-RU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Для дальнейшего масштабирования следует расширить возможности обработки поступающих данных, в соответствии с специализированным техническим заданием.   </a:t>
            </a:r>
          </a:p>
          <a:p>
            <a:pPr marL="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ru-RU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1BC9D-AD38-45B3-8DF9-C3FB4DB7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7330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49843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13D51-3CB7-4198-B792-ADCB1094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118CC5-F02B-46E8-8E78-4C7788DD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Цель: Разработать модуль сбора и обработки данных от КМОП биосенсоров</a:t>
            </a:r>
            <a:endParaRPr lang="ru-RU" sz="24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6024C6CB-5807-42A6-A2AE-61127A05E14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2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5D9633D-01DF-4118-AA36-5C831C2AB775}"/>
              </a:ext>
            </a:extLst>
          </p:cNvPr>
          <p:cNvSpPr txBox="1">
            <a:spLocks/>
          </p:cNvSpPr>
          <p:nvPr/>
        </p:nvSpPr>
        <p:spPr>
          <a:xfrm>
            <a:off x="838200" y="235695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/>
              <a:t>Задачи: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30F66-B17A-43F5-A4A2-DD133A7FF92A}"/>
              </a:ext>
            </a:extLst>
          </p:cNvPr>
          <p:cNvSpPr txBox="1"/>
          <p:nvPr/>
        </p:nvSpPr>
        <p:spPr>
          <a:xfrm>
            <a:off x="838200" y="3303795"/>
            <a:ext cx="9517912" cy="1394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lphaLcParenR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код поведенческого описания модуля.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alphaLcParenR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Разработать код тестового окружения для моделирования работы устройства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ru-RU" sz="2000" dirty="0">
                <a:effectLst/>
                <a:latin typeface="+mj-lt"/>
                <a:ea typeface="Times New Roman" panose="02020603050405020304" pitchFamily="18" charset="0"/>
              </a:rPr>
              <a:t>Проверить работоспособность модуля на основе отладочной платы с ИС программируемой логики.</a:t>
            </a: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75907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13D51-3CB7-4198-B792-ADCB1094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6024C6CB-5807-42A6-A2AE-61127A05E14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3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F9881AE-3C4E-405E-B8D6-4EAD3D8EB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213" y="1439014"/>
            <a:ext cx="6285572" cy="432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2A75AD-0B84-4C0A-A4F6-CE504139525B}"/>
              </a:ext>
            </a:extLst>
          </p:cNvPr>
          <p:cNvSpPr txBox="1"/>
          <p:nvPr/>
        </p:nvSpPr>
        <p:spPr>
          <a:xfrm>
            <a:off x="2953213" y="5806231"/>
            <a:ext cx="74028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Рисунок – Исследование сенсора в рамках увеличения предела обнаружения глюкозы. </a:t>
            </a:r>
          </a:p>
          <a:p>
            <a:r>
              <a:rPr lang="ru-RU" dirty="0"/>
              <a:t>Источник: http://www.sbras.info/system/files/upload/2018-07-17/site.jpg</a:t>
            </a:r>
          </a:p>
        </p:txBody>
      </p:sp>
    </p:spTree>
    <p:extLst>
      <p:ext uri="{BB962C8B-B14F-4D97-AF65-F5344CB8AC3E}">
        <p14:creationId xmlns:p14="http://schemas.microsoft.com/office/powerpoint/2010/main" val="95173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9B1E8-EEFA-440D-ACBB-79B7C66D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системы сбора данных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B9601B6-C2CA-4372-917E-969FBFEBCA4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4</a:t>
            </a:fld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6B783C10-0948-448D-83F8-5E93C21F95D7}"/>
              </a:ext>
            </a:extLst>
          </p:cNvPr>
          <p:cNvSpPr txBox="1">
            <a:spLocks/>
          </p:cNvSpPr>
          <p:nvPr/>
        </p:nvSpPr>
        <p:spPr>
          <a:xfrm>
            <a:off x="664535" y="2045383"/>
            <a:ext cx="255713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Биосенсоры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E99D0966-DFC1-4DB8-BCA9-9EDC5CC94498}"/>
              </a:ext>
            </a:extLst>
          </p:cNvPr>
          <p:cNvSpPr txBox="1">
            <a:spLocks/>
          </p:cNvSpPr>
          <p:nvPr/>
        </p:nvSpPr>
        <p:spPr>
          <a:xfrm>
            <a:off x="1306033" y="3087262"/>
            <a:ext cx="255713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АЦП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8D5794F8-C849-403E-A2A3-1DD19689DAD9}"/>
              </a:ext>
            </a:extLst>
          </p:cNvPr>
          <p:cNvSpPr txBox="1">
            <a:spLocks/>
          </p:cNvSpPr>
          <p:nvPr/>
        </p:nvSpPr>
        <p:spPr>
          <a:xfrm>
            <a:off x="2383466" y="4078499"/>
            <a:ext cx="255713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SPI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75ACA279-9A3E-4DBC-9C39-6F19E4EE93B7}"/>
              </a:ext>
            </a:extLst>
          </p:cNvPr>
          <p:cNvSpPr txBox="1">
            <a:spLocks/>
          </p:cNvSpPr>
          <p:nvPr/>
        </p:nvSpPr>
        <p:spPr>
          <a:xfrm>
            <a:off x="5449187" y="2045383"/>
            <a:ext cx="255713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Обработка данных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26DAE6FC-CE3C-4021-BE6B-60889AE7B8BC}"/>
              </a:ext>
            </a:extLst>
          </p:cNvPr>
          <p:cNvSpPr txBox="1">
            <a:spLocks/>
          </p:cNvSpPr>
          <p:nvPr/>
        </p:nvSpPr>
        <p:spPr>
          <a:xfrm>
            <a:off x="5771709" y="3048499"/>
            <a:ext cx="255713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FIFO</a:t>
            </a:r>
            <a:endParaRPr lang="ru-RU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44B6963-8F76-4E68-9A45-DCFAF6660BDB}"/>
              </a:ext>
            </a:extLst>
          </p:cNvPr>
          <p:cNvSpPr txBox="1">
            <a:spLocks/>
          </p:cNvSpPr>
          <p:nvPr/>
        </p:nvSpPr>
        <p:spPr>
          <a:xfrm>
            <a:off x="6284728" y="4041593"/>
            <a:ext cx="2819400" cy="68718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UART</a:t>
            </a:r>
            <a:r>
              <a:rPr lang="ru-RU" dirty="0"/>
              <a:t> - Компьютер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ACECED67-7F50-4DE4-BA64-FDC55DA8078D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943100" y="2732567"/>
            <a:ext cx="544919" cy="3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43B1712A-0119-436D-A6BB-CDEA796D782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2584598" y="3774446"/>
            <a:ext cx="1077433" cy="304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C2EB9012-A0C9-497A-AFF6-70475F243493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940596" y="2388975"/>
            <a:ext cx="508591" cy="20331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03248B46-4F67-4E60-8C0F-BD02120153C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727752" y="2732567"/>
            <a:ext cx="322522" cy="315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306E7FCF-138F-49C3-844E-E2B3F0F6608C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050274" y="3735683"/>
            <a:ext cx="644154" cy="305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3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BC82E-D234-4C09-9EE7-32F54281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SPI-</a:t>
            </a:r>
            <a:r>
              <a:rPr lang="ru-RU" dirty="0"/>
              <a:t>модуль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8E5939-930A-46E9-9C0C-643BB4887D0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5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B8387B-6655-481F-AFEB-1B85C804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46" y="1690688"/>
            <a:ext cx="5858693" cy="18100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62E4FE-8C1A-4049-807B-9DCDA9C1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46" y="3812129"/>
            <a:ext cx="724953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5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416126-56E3-4B11-BEFB-FF200EB2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обработки данных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4716BC8-A4DC-4DDD-810C-B8063D4367C4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6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BF8BDE-67D4-427B-A190-0073D3EA1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55" y="1613530"/>
            <a:ext cx="4677428" cy="197195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F783247-6E50-4D7D-883D-5323ACF9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017" y="1613530"/>
            <a:ext cx="4877481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4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20517-4163-441D-829C-4BDD58A6D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FIFO</a:t>
            </a:r>
            <a:r>
              <a:rPr lang="ru-RU" dirty="0"/>
              <a:t> и передача данных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8F2FA3-D02B-4935-AD92-95DB328799F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7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281468-7C3F-4C86-A806-5939EBCB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7305"/>
            <a:ext cx="4991797" cy="196242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31D7B42-E91B-413F-B5E3-D35222887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05" y="1767305"/>
            <a:ext cx="5268060" cy="198147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B61A4E9-5B69-466C-B761-F07C804E14B7}"/>
              </a:ext>
            </a:extLst>
          </p:cNvPr>
          <p:cNvPicPr/>
          <p:nvPr/>
        </p:nvPicPr>
        <p:blipFill rotWithShape="1">
          <a:blip r:embed="rId4"/>
          <a:srcRect b="47055"/>
          <a:stretch/>
        </p:blipFill>
        <p:spPr>
          <a:xfrm>
            <a:off x="838200" y="4000144"/>
            <a:ext cx="6717514" cy="221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2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58BC9-B459-4E04-9508-010BFFFF2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Верификация в </a:t>
            </a:r>
            <a:r>
              <a:rPr lang="en-US" dirty="0" err="1"/>
              <a:t>GTKWave</a:t>
            </a:r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B92AB5C-EDDA-4A42-8642-A39DB62650E2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8</a:t>
            </a:fld>
            <a:endParaRPr lang="ru-RU" sz="2400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12141F-58B4-455A-945C-1939A4C12C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53384" y="1559205"/>
            <a:ext cx="7929037" cy="405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92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9EF19-5788-4320-8917-D5B7A81A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обработки входящих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43EC59A-1DC7-48B4-B7B5-94ABC2996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78" y="1421586"/>
            <a:ext cx="8702676" cy="4351338"/>
          </a:xfrm>
        </p:spPr>
      </p:pic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876C8F3F-FD4B-4137-8003-E9478E45FF0B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D58F7E-89B1-4979-92F4-C99A74965CEA}" type="slidenum">
              <a:rPr lang="ru-RU" sz="2400" smtClean="0">
                <a:solidFill>
                  <a:schemeClr val="tx1"/>
                </a:solidFill>
              </a:rPr>
              <a:pPr/>
              <a:t>9</a:t>
            </a:fld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17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285</Words>
  <Application>Microsoft Office PowerPoint</Application>
  <PresentationFormat>Широкоэкранный</PresentationFormat>
  <Paragraphs>57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YS Text</vt:lpstr>
      <vt:lpstr>Тема Office</vt:lpstr>
      <vt:lpstr>Image</vt:lpstr>
      <vt:lpstr>Презентация PowerPoint</vt:lpstr>
      <vt:lpstr>Цель и задачи</vt:lpstr>
      <vt:lpstr>Актуальность</vt:lpstr>
      <vt:lpstr>Структура системы сбора данных</vt:lpstr>
      <vt:lpstr>SPI-модуль</vt:lpstr>
      <vt:lpstr>Модуль обработки данных</vt:lpstr>
      <vt:lpstr>Модуль FIFO и передача данных</vt:lpstr>
      <vt:lpstr>Верификация в GTKWave</vt:lpstr>
      <vt:lpstr>Результат обработки входящих данных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GIV</dc:creator>
  <cp:lastModifiedBy>Игорь Матевосов</cp:lastModifiedBy>
  <cp:revision>31</cp:revision>
  <dcterms:created xsi:type="dcterms:W3CDTF">2020-05-23T16:19:11Z</dcterms:created>
  <dcterms:modified xsi:type="dcterms:W3CDTF">2025-05-16T08:12:41Z</dcterms:modified>
</cp:coreProperties>
</file>