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aprabha Pal" userId="503c8a807ab629b9" providerId="LiveId" clId="{270E0E6C-975B-4614-960B-7181E4A79506}"/>
    <pc:docChg chg="modSld">
      <pc:chgData name="Arkaprabha Pal" userId="503c8a807ab629b9" providerId="LiveId" clId="{270E0E6C-975B-4614-960B-7181E4A79506}" dt="2024-09-17T15:42:31.725" v="2" actId="20577"/>
      <pc:docMkLst>
        <pc:docMk/>
      </pc:docMkLst>
      <pc:sldChg chg="modSp mod">
        <pc:chgData name="Arkaprabha Pal" userId="503c8a807ab629b9" providerId="LiveId" clId="{270E0E6C-975B-4614-960B-7181E4A79506}" dt="2024-09-17T15:42:31.725" v="2" actId="20577"/>
        <pc:sldMkLst>
          <pc:docMk/>
          <pc:sldMk cId="1658858991" sldId="265"/>
        </pc:sldMkLst>
        <pc:spChg chg="mod">
          <ac:chgData name="Arkaprabha Pal" userId="503c8a807ab629b9" providerId="LiveId" clId="{270E0E6C-975B-4614-960B-7181E4A79506}" dt="2024-09-17T15:42:31.725" v="2" actId="20577"/>
          <ac:spMkLst>
            <pc:docMk/>
            <pc:sldMk cId="1658858991" sldId="265"/>
            <ac:spMk id="8" creationId="{251E0782-2DE6-05DD-BC6F-BAE1B0640D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5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68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87ABF-B27B-F64A-AA8E-F75E55FB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49389"/>
            <a:ext cx="5015638" cy="20750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OF CAUSAL INFERENCE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B0731-1D04-34E6-3678-845B1D09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3830398"/>
            <a:ext cx="5326461" cy="121943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GB" sz="4400" b="1" u="sng" spc="-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r>
              <a:rPr lang="en-GB" sz="4400" b="1" spc="-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GB" sz="4400" b="1" spc="-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causal effect of Multi-Level Treatment of intervention using observational data</a:t>
            </a:r>
            <a:endParaRPr lang="en-IN" sz="4400" b="1" spc="-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A26D4B-E074-F9C1-5091-7FC70A71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75" r="16813" b="2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691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D944E54-36DC-6CD8-F235-54630F28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Thank You !!</a:t>
            </a: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FDA-6524-7D29-7D32-5C8A57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INFERENCE </a:t>
            </a:r>
            <a:endParaRPr lang="en-IN" sz="4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FC07-ED4E-0E87-72E3-16DD6A10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452381"/>
            <a:ext cx="10728325" cy="3953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Inferring the effects of any treatment/policy/intervention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treatment on a disease.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climate change policy on emission.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social media on mental health.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Aspirin's effect on headaches.</a:t>
            </a:r>
          </a:p>
        </p:txBody>
      </p:sp>
    </p:spTree>
    <p:extLst>
      <p:ext uri="{BB962C8B-B14F-4D97-AF65-F5344CB8AC3E}">
        <p14:creationId xmlns:p14="http://schemas.microsoft.com/office/powerpoint/2010/main" val="31262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FDA-6524-7D29-7D32-5C8A57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LAYER CAUSAL HIERARCHY</a:t>
            </a:r>
            <a:endParaRPr lang="en-IN" sz="4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8FC07-ED4E-0E87-72E3-16DD6A10A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997" y="1452381"/>
                <a:ext cx="10728325" cy="39532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three Layer Causal Hierarchy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Association : </a:t>
                </a:r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P( y|x )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Intervention : </a:t>
                </a:r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P( y|do(x) , z)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Counterfactuals : </a:t>
                </a:r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| x’, y’)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8FC07-ED4E-0E87-72E3-16DD6A10A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997" y="1452381"/>
                <a:ext cx="10728325" cy="3953238"/>
              </a:xfrm>
              <a:blipFill>
                <a:blip r:embed="rId2"/>
                <a:stretch>
                  <a:fillRect l="-2045" t="-1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7EA0FA-7495-1D60-A18C-8FD960E1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18" y="3226530"/>
            <a:ext cx="5911914" cy="29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2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FDA-6524-7D29-7D32-5C8A57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LAYER CAUSAL HIERARCHY</a:t>
            </a:r>
            <a:endParaRPr lang="en-IN" sz="4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F5A530-2076-21B6-0760-193DD07B6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61469"/>
              </p:ext>
            </p:extLst>
          </p:nvPr>
        </p:nvGraphicFramePr>
        <p:xfrm>
          <a:off x="743678" y="1589875"/>
          <a:ext cx="10728324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059">
                  <a:extLst>
                    <a:ext uri="{9D8B030D-6E8A-4147-A177-3AD203B41FA5}">
                      <a16:colId xmlns:a16="http://schemas.microsoft.com/office/drawing/2014/main" val="1723542887"/>
                    </a:ext>
                  </a:extLst>
                </a:gridCol>
                <a:gridCol w="2068015">
                  <a:extLst>
                    <a:ext uri="{9D8B030D-6E8A-4147-A177-3AD203B41FA5}">
                      <a16:colId xmlns:a16="http://schemas.microsoft.com/office/drawing/2014/main" val="159527524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321255502"/>
                    </a:ext>
                  </a:extLst>
                </a:gridCol>
                <a:gridCol w="3506107">
                  <a:extLst>
                    <a:ext uri="{9D8B030D-6E8A-4147-A177-3AD203B41FA5}">
                      <a16:colId xmlns:a16="http://schemas.microsoft.com/office/drawing/2014/main" val="208069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TYPICAL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is?</a:t>
                      </a:r>
                    </a:p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How would seeing X change my belief in 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does a symptom tell me about a disease?</a:t>
                      </a:r>
                    </a:p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does a survey tell us about the election results?</a:t>
                      </a:r>
                      <a:endParaRPr lang="en-IN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8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if?</a:t>
                      </a:r>
                    </a:p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if I do 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if I take aspirin, will my headache be cured?</a:t>
                      </a:r>
                    </a:p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if we ban cigarettes?</a:t>
                      </a:r>
                      <a:endParaRPr lang="en-IN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COUNTERFACTUALS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Imagining,</a:t>
                      </a:r>
                    </a:p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Retrospection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Why?</a:t>
                      </a:r>
                    </a:p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Was it X that caused Y?</a:t>
                      </a:r>
                    </a:p>
                    <a:p>
                      <a:r>
                        <a:rPr lang="en-IN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if I had acted differently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Was it the aspirin that stopped my headache?</a:t>
                      </a:r>
                    </a:p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Would Kennedy have been alive had Oswald not shot him?</a:t>
                      </a:r>
                    </a:p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if I had not been smoking the past 2 years?</a:t>
                      </a:r>
                      <a:endParaRPr lang="en-IN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1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0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FDA-6524-7D29-7D32-5C8A57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SIMPSON’S PARADOX</a:t>
            </a:r>
            <a:endParaRPr lang="en-IN" sz="4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AF4EDD0-CF99-D7F3-36FD-A7874DA3BB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8" y="1779134"/>
            <a:ext cx="4473508" cy="298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7A2779C8-6A79-6DD1-FC92-5F456CA0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16" y="2096528"/>
            <a:ext cx="3717768" cy="26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0298F-0F72-F08C-58AD-6267865AF54E}"/>
              </a:ext>
            </a:extLst>
          </p:cNvPr>
          <p:cNvSpPr txBox="1"/>
          <p:nvPr/>
        </p:nvSpPr>
        <p:spPr>
          <a:xfrm>
            <a:off x="720000" y="5231674"/>
            <a:ext cx="443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positive trend appears for two separate groups, whereas a negative trend ( ) appears when the groups are combined.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26A39-FEA5-40F9-726F-4BD47816A450}"/>
              </a:ext>
            </a:extLst>
          </p:cNvPr>
          <p:cNvSpPr txBox="1"/>
          <p:nvPr/>
        </p:nvSpPr>
        <p:spPr>
          <a:xfrm>
            <a:off x="6706394" y="5038471"/>
            <a:ext cx="443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of Simpson's paradox on data resembling real-world variability indicates that the risk of misjudgment of true causal relationships can be hard to spot.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6D399-5305-A15E-AAFA-586747433B70}"/>
              </a:ext>
            </a:extLst>
          </p:cNvPr>
          <p:cNvSpPr txBox="1"/>
          <p:nvPr/>
        </p:nvSpPr>
        <p:spPr>
          <a:xfrm>
            <a:off x="6354893" y="240473"/>
            <a:ext cx="4957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trend that appears in combined data can disappear or even reverse when the data is broken down into smaller groups.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FDA-6524-7D29-7D32-5C8A57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OF CAUSAL INFERENCE</a:t>
            </a:r>
            <a:endParaRPr lang="en-IN" sz="4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FC07-ED4E-0E87-72E3-16DD6A10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452380"/>
            <a:ext cx="10728325" cy="478641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Conditioning-based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Conditioning effect on confounders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Matching and stratification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Doubly robust estimator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Synthetic control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Natural experiments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Simple natural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Instrument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Regression discontinuity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3712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FDA-6524-7D29-7D32-5C8A57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IGNORABILITY</a:t>
            </a:r>
            <a:endParaRPr lang="en-IN" sz="4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4EC74-73A7-4B23-0C12-0E95D84D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05" r="7960"/>
          <a:stretch/>
        </p:blipFill>
        <p:spPr>
          <a:xfrm>
            <a:off x="720000" y="1698300"/>
            <a:ext cx="4949280" cy="3773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8FA3E-EA62-A0CC-AA2A-779A7A1C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91"/>
          <a:stretch/>
        </p:blipFill>
        <p:spPr>
          <a:xfrm>
            <a:off x="6162538" y="2128597"/>
            <a:ext cx="5492067" cy="3866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876FF-97D0-613B-9893-36CB1F616645}"/>
                  </a:ext>
                </a:extLst>
              </p:cNvPr>
              <p:cNvSpPr txBox="1"/>
              <p:nvPr/>
            </p:nvSpPr>
            <p:spPr>
              <a:xfrm>
                <a:off x="720000" y="5438030"/>
                <a:ext cx="4949280" cy="111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|X, T)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|X, T)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876FF-97D0-613B-9893-36CB1F61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438030"/>
                <a:ext cx="4949280" cy="1114344"/>
              </a:xfrm>
              <a:prstGeom prst="rect">
                <a:avLst/>
              </a:prstGeom>
              <a:blipFill>
                <a:blip r:embed="rId4"/>
                <a:stretch>
                  <a:fillRect l="-985" b="-7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70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845-1178-63AF-3F80-D4BA558F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71" y="492020"/>
            <a:ext cx="11260612" cy="1477328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TREATMENT EFFECT (ATE) AND PROPENSITY SCORE</a:t>
            </a:r>
          </a:p>
        </p:txBody>
      </p:sp>
      <p:pic>
        <p:nvPicPr>
          <p:cNvPr id="6" name="Content Placeholder 5" descr="A math equation with red text&#10;&#10;Description automatically generated">
            <a:extLst>
              <a:ext uri="{FF2B5EF4-FFF2-40B4-BE49-F238E27FC236}">
                <a16:creationId xmlns:a16="http://schemas.microsoft.com/office/drawing/2014/main" id="{E34A6D60-B324-86DB-5BD1-53EE6C766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24" y="1318941"/>
            <a:ext cx="7633921" cy="1047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E0782-2DE6-05DD-BC6F-BAE1B0640D8C}"/>
              </a:ext>
            </a:extLst>
          </p:cNvPr>
          <p:cNvSpPr txBox="1"/>
          <p:nvPr/>
        </p:nvSpPr>
        <p:spPr>
          <a:xfrm>
            <a:off x="640827" y="1601054"/>
            <a:ext cx="44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Propensity </a:t>
            </a: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: p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T = 1 | x )</a:t>
            </a:r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6101568-7B65-62B4-DED7-28EA50115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2" y="5090604"/>
            <a:ext cx="5956103" cy="1047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07D7FB-76BE-AF3F-D9D3-BFEAFA74D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05" y="3560724"/>
            <a:ext cx="6049219" cy="857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7B9AE1-BFA7-66D2-E269-013E3AEFB48D}"/>
              </a:ext>
            </a:extLst>
          </p:cNvPr>
          <p:cNvSpPr txBox="1"/>
          <p:nvPr/>
        </p:nvSpPr>
        <p:spPr>
          <a:xfrm>
            <a:off x="657305" y="4668720"/>
            <a:ext cx="338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weighted: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CBAE5-730C-E7F4-A77F-222073D42649}"/>
              </a:ext>
            </a:extLst>
          </p:cNvPr>
          <p:cNvSpPr txBox="1"/>
          <p:nvPr/>
        </p:nvSpPr>
        <p:spPr>
          <a:xfrm>
            <a:off x="599455" y="2538832"/>
            <a:ext cx="6648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ATE  with propensity score for sample (x</a:t>
            </a:r>
            <a:r>
              <a:rPr lang="en-GB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,t</a:t>
            </a:r>
            <a:r>
              <a:rPr lang="en-GB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GB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),…(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,t</a:t>
            </a:r>
            <a:r>
              <a:rPr lang="en-GB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GB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any ML method to estimate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p( T = t | x )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0847F-B750-C94A-DC0F-4C5F9EAC6249}"/>
              </a:ext>
            </a:extLst>
          </p:cNvPr>
          <p:cNvSpPr txBox="1"/>
          <p:nvPr/>
        </p:nvSpPr>
        <p:spPr>
          <a:xfrm>
            <a:off x="7315513" y="3589540"/>
            <a:ext cx="427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that we had data from a randomized control trial (RCT). Then we could simply estimate ATE using: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B5E566-8C63-4646-D8EE-19B34A8F8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513" y="4782381"/>
            <a:ext cx="443927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5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FDA-6524-7D29-7D32-5C8A57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TO SOLVE</a:t>
            </a:r>
            <a:endParaRPr lang="en-IN" sz="4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FC07-ED4E-0E87-72E3-16DD6A10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452380"/>
            <a:ext cx="10728325" cy="4786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confounders in social data analyses.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Interference due to network effects.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high-dimensional data analyses.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issues when analyzing log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 arises from non-random sampling or differential attrition between groups.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2158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481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Calibri</vt:lpstr>
      <vt:lpstr>Cambria Math</vt:lpstr>
      <vt:lpstr>Rockwell Nova Light</vt:lpstr>
      <vt:lpstr>The Hand Extrablack</vt:lpstr>
      <vt:lpstr>Wingdings</vt:lpstr>
      <vt:lpstr>BlobVTI</vt:lpstr>
      <vt:lpstr>UNDERSTANDING OF CAUSAL INFERENCE</vt:lpstr>
      <vt:lpstr>CAUSAL INFERENCE </vt:lpstr>
      <vt:lpstr>THREE LAYER CAUSAL HIERARCHY</vt:lpstr>
      <vt:lpstr>THREE LAYER CAUSAL HIERARCHY</vt:lpstr>
      <vt:lpstr>SIMPSON’S PARADOX</vt:lpstr>
      <vt:lpstr>METHODS OF CAUSAL INFERENCE</vt:lpstr>
      <vt:lpstr>IGNORABILITY</vt:lpstr>
      <vt:lpstr>AVERAGE TREATMENT EFFECT (ATE) AND PROPENSITY SCORE</vt:lpstr>
      <vt:lpstr>PROBLEMS TO SOLVE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Ranjith TM</dc:creator>
  <cp:lastModifiedBy>Arkaprabha Pal</cp:lastModifiedBy>
  <cp:revision>4</cp:revision>
  <dcterms:created xsi:type="dcterms:W3CDTF">2024-09-17T13:11:04Z</dcterms:created>
  <dcterms:modified xsi:type="dcterms:W3CDTF">2024-09-17T15:42:34Z</dcterms:modified>
</cp:coreProperties>
</file>