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13" r:id="rId7"/>
    <p:sldId id="314" r:id="rId8"/>
    <p:sldId id="318" r:id="rId9"/>
    <p:sldId id="315" r:id="rId10"/>
    <p:sldId id="316" r:id="rId11"/>
    <p:sldId id="317" r:id="rId12"/>
    <p:sldId id="319" r:id="rId13"/>
    <p:sldId id="320" r:id="rId14"/>
    <p:sldId id="321" r:id="rId15"/>
    <p:sldId id="325" r:id="rId16"/>
    <p:sldId id="322" r:id="rId17"/>
    <p:sldId id="324" r:id="rId18"/>
    <p:sldId id="326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388" autoAdjust="0"/>
  </p:normalViewPr>
  <p:slideViewPr>
    <p:cSldViewPr snapToGrid="0" snapToObjects="1">
      <p:cViewPr varScale="1">
        <p:scale>
          <a:sx n="73" d="100"/>
          <a:sy n="73" d="100"/>
        </p:scale>
        <p:origin x="366" y="4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hiya-2003/Multi-Investment-Attribution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alicedatapublic.z5.web.core.windows.net/datasets/ROI/multi_attribution_sample.csv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88605"/>
            <a:ext cx="6392421" cy="1697842"/>
          </a:xfrm>
        </p:spPr>
        <p:txBody>
          <a:bodyPr anchor="ctr"/>
          <a:lstStyle/>
          <a:p>
            <a:r>
              <a:rPr lang="en-US" dirty="0"/>
              <a:t>MULTI INVESTMENT ATTRIBUTION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FC6B5-5AC5-2FD8-19C3-A4F15DE29366}"/>
              </a:ext>
            </a:extLst>
          </p:cNvPr>
          <p:cNvSpPr txBox="1"/>
          <p:nvPr/>
        </p:nvSpPr>
        <p:spPr>
          <a:xfrm>
            <a:off x="3048544" y="3136612"/>
            <a:ext cx="6097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CAUSAL EFFECTS OF MULTI-LEVEL TREATMENT OF INTERVENTIONS USING OBSERVATIONAL DATA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B0886-5D0C-A349-3DCF-3F87AC364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20BA-EA34-8FC7-3B6A-A27B706F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0ED0-2CC4-5405-1D58-48507F07C4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202C8F"/>
                </a:solidFill>
              </a:rPr>
              <a:t>TRAIN ECONML MODEL FOR ESTIMATING EACH TREATMENT EFFECT: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C8F"/>
                </a:solidFill>
              </a:rPr>
              <a:t>Propensity Modeling: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Using </a:t>
            </a:r>
            <a:r>
              <a:rPr lang="en-US" sz="2400" dirty="0" err="1">
                <a:solidFill>
                  <a:srgbClr val="202C8F"/>
                </a:solidFill>
              </a:rPr>
              <a:t>XGBClassifier</a:t>
            </a:r>
            <a:r>
              <a:rPr lang="en-US" sz="2400" dirty="0">
                <a:solidFill>
                  <a:srgbClr val="202C8F"/>
                </a:solidFill>
              </a:rPr>
              <a:t> from </a:t>
            </a:r>
            <a:r>
              <a:rPr lang="en-US" sz="2400" dirty="0" err="1">
                <a:solidFill>
                  <a:srgbClr val="202C8F"/>
                </a:solidFill>
              </a:rPr>
              <a:t>xgboost</a:t>
            </a:r>
            <a:r>
              <a:rPr lang="en-US" sz="2400" dirty="0">
                <a:solidFill>
                  <a:srgbClr val="202C8F"/>
                </a:solidFill>
              </a:rPr>
              <a:t> library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C8F"/>
                </a:solidFill>
              </a:rPr>
              <a:t>Outcome Modeling: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Using </a:t>
            </a:r>
            <a:r>
              <a:rPr lang="en-US" sz="2400" dirty="0" err="1">
                <a:solidFill>
                  <a:srgbClr val="202C8F"/>
                </a:solidFill>
              </a:rPr>
              <a:t>XGBRegressor</a:t>
            </a:r>
            <a:r>
              <a:rPr lang="en-US" sz="2400" dirty="0">
                <a:solidFill>
                  <a:srgbClr val="202C8F"/>
                </a:solidFill>
              </a:rPr>
              <a:t> from </a:t>
            </a:r>
            <a:r>
              <a:rPr lang="en-US" sz="2400" dirty="0" err="1">
                <a:solidFill>
                  <a:srgbClr val="202C8F"/>
                </a:solidFill>
              </a:rPr>
              <a:t>xgboost</a:t>
            </a:r>
            <a:r>
              <a:rPr lang="en-US" sz="2400" dirty="0">
                <a:solidFill>
                  <a:srgbClr val="202C8F"/>
                </a:solidFill>
              </a:rPr>
              <a:t>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A6BC4-4FE4-9772-2C0C-A7DDA83F6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AC328-323D-62C8-30F9-0C052279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98BF-3AA7-EDFE-A3F4-27EA49CD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B98D-707C-BE1C-8BD4-7A108E596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202C8F"/>
                </a:solidFill>
              </a:rPr>
              <a:t>TREATMENT ESTIMATES: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C8F"/>
                </a:solidFill>
              </a:rPr>
              <a:t>Investment: </a:t>
            </a:r>
            <a:r>
              <a:rPr lang="en-US" sz="2400" dirty="0">
                <a:solidFill>
                  <a:srgbClr val="202C8F"/>
                </a:solidFill>
              </a:rPr>
              <a:t>Tech Support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C8F"/>
                </a:solidFill>
              </a:rPr>
              <a:t>True treatment effect = 5000 + 0.02*Size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C8F"/>
                </a:solidFill>
              </a:rPr>
              <a:t>Investment: </a:t>
            </a:r>
            <a:r>
              <a:rPr lang="en-US" sz="2400" dirty="0">
                <a:solidFill>
                  <a:srgbClr val="202C8F"/>
                </a:solidFill>
              </a:rPr>
              <a:t>Discount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C8F"/>
                </a:solidFill>
              </a:rPr>
              <a:t>True treatment effect = 0 + 0.05*Size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C8F"/>
                </a:solidFill>
              </a:rPr>
              <a:t>Investment: </a:t>
            </a:r>
            <a:r>
              <a:rPr lang="en-US" sz="2400" dirty="0">
                <a:solidFill>
                  <a:srgbClr val="202C8F"/>
                </a:solidFill>
              </a:rPr>
              <a:t>Tech Support &amp; Discount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C8F"/>
                </a:solidFill>
              </a:rPr>
              <a:t>True treatment effect = 5000 + 0.07*Size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3E2A-0A3C-C6D7-6C04-2E10E07DF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0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0BD3D-469D-DA2C-9399-0B6A17B47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D841-1540-4C81-0855-2132AF0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Estimated vs. True Coefficients and Intercepts</a:t>
            </a:r>
            <a:endParaRPr lang="en-IN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E438-55A2-D7C4-A2EF-BCD3A48039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FEA1C1-2D1F-EC55-3348-D0EC5C4AE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36" y="2180024"/>
            <a:ext cx="7639050" cy="42957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3CD7-3638-B1CB-A7A2-98B2D6B7D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5C56-7BCB-99BC-8B5E-914AB66D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BE7D-067A-4341-4CC3-344AAA3F46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solidFill>
                <a:srgbClr val="202C8F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202C8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33CD-9CD4-1AB4-ED56-17A47C169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ECE07F-EAB8-FE65-4A40-DBEA74B19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74507"/>
              </p:ext>
            </p:extLst>
          </p:nvPr>
        </p:nvGraphicFramePr>
        <p:xfrm>
          <a:off x="3460565" y="2358463"/>
          <a:ext cx="7965462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154">
                  <a:extLst>
                    <a:ext uri="{9D8B030D-6E8A-4147-A177-3AD203B41FA5}">
                      <a16:colId xmlns:a16="http://schemas.microsoft.com/office/drawing/2014/main" val="2248782362"/>
                    </a:ext>
                  </a:extLst>
                </a:gridCol>
                <a:gridCol w="1327577">
                  <a:extLst>
                    <a:ext uri="{9D8B030D-6E8A-4147-A177-3AD203B41FA5}">
                      <a16:colId xmlns:a16="http://schemas.microsoft.com/office/drawing/2014/main" val="1348355228"/>
                    </a:ext>
                  </a:extLst>
                </a:gridCol>
                <a:gridCol w="1327577">
                  <a:extLst>
                    <a:ext uri="{9D8B030D-6E8A-4147-A177-3AD203B41FA5}">
                      <a16:colId xmlns:a16="http://schemas.microsoft.com/office/drawing/2014/main" val="3129297842"/>
                    </a:ext>
                  </a:extLst>
                </a:gridCol>
                <a:gridCol w="1327577">
                  <a:extLst>
                    <a:ext uri="{9D8B030D-6E8A-4147-A177-3AD203B41FA5}">
                      <a16:colId xmlns:a16="http://schemas.microsoft.com/office/drawing/2014/main" val="3290647582"/>
                    </a:ext>
                  </a:extLst>
                </a:gridCol>
                <a:gridCol w="1327577">
                  <a:extLst>
                    <a:ext uri="{9D8B030D-6E8A-4147-A177-3AD203B41FA5}">
                      <a16:colId xmlns:a16="http://schemas.microsoft.com/office/drawing/2014/main" val="15097753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Investment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Coefficient 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CATE intercept Results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61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Coefficient 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CATE 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0632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5529.309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592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647.327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55024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Tech Support and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5081.263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8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6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15C4-B33C-7342-B625-F6778BC8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6675-088C-80A6-DE9F-CF6D9F8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1663-4FF2-3685-8D7A-996028915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0307D9-EE3B-D0EC-E000-CAFC65FBE78E}"/>
              </a:ext>
            </a:extLst>
          </p:cNvPr>
          <p:cNvSpPr txBox="1">
            <a:spLocks/>
          </p:cNvSpPr>
          <p:nvPr/>
        </p:nvSpPr>
        <p:spPr>
          <a:xfrm>
            <a:off x="3460566" y="2455429"/>
            <a:ext cx="7965460" cy="349769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02C8F"/>
                </a:solidFill>
              </a:rPr>
              <a:t>Tech Support and Discount (combined):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C8F"/>
                </a:solidFill>
              </a:rPr>
              <a:t>With the </a:t>
            </a:r>
            <a:r>
              <a:rPr lang="en-US" sz="2400" b="1" dirty="0">
                <a:solidFill>
                  <a:srgbClr val="202C8F"/>
                </a:solidFill>
              </a:rPr>
              <a:t>highest Size coefficient (0.071)</a:t>
            </a:r>
            <a:r>
              <a:rPr lang="en-US" sz="2400" dirty="0">
                <a:solidFill>
                  <a:srgbClr val="202C8F"/>
                </a:solidFill>
              </a:rPr>
              <a:t> and </a:t>
            </a:r>
            <a:r>
              <a:rPr lang="en-US" sz="2400" b="1" dirty="0">
                <a:solidFill>
                  <a:srgbClr val="202C8F"/>
                </a:solidFill>
              </a:rPr>
              <a:t>significant intercept (5081.263)</a:t>
            </a:r>
            <a:r>
              <a:rPr lang="en-US" sz="2400" dirty="0">
                <a:solidFill>
                  <a:srgbClr val="202C8F"/>
                </a:solidFill>
              </a:rPr>
              <a:t> - the </a:t>
            </a:r>
            <a:r>
              <a:rPr lang="en-US" sz="2400" b="1" dirty="0">
                <a:solidFill>
                  <a:srgbClr val="202C8F"/>
                </a:solidFill>
              </a:rPr>
              <a:t>most effective investment</a:t>
            </a:r>
            <a:r>
              <a:rPr lang="en-US" sz="2400" dirty="0">
                <a:solidFill>
                  <a:srgbClr val="202C8F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C8F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02C8F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202C8F"/>
                </a:solidFill>
              </a:rPr>
              <a:t>GitHub: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IN" sz="17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https://github.com/Sandhiya-2003/Multi-Investment-Attribution</a:t>
            </a:r>
            <a:endParaRPr lang="en-IN" sz="1700" u="sng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 algn="just">
              <a:buNone/>
            </a:pPr>
            <a:endParaRPr lang="en-IN" sz="2400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6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FF65-5B82-B311-39A5-9B23749E7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48778-2742-F2CA-79DB-50F1B35BA77D}"/>
              </a:ext>
            </a:extLst>
          </p:cNvPr>
          <p:cNvSpPr txBox="1"/>
          <p:nvPr/>
        </p:nvSpPr>
        <p:spPr>
          <a:xfrm>
            <a:off x="914401" y="4227329"/>
            <a:ext cx="6100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Arkaprabha</a:t>
            </a:r>
            <a:r>
              <a:rPr lang="en-US" b="1" dirty="0"/>
              <a:t> Pal</a:t>
            </a:r>
            <a:r>
              <a:rPr lang="en-US" dirty="0"/>
              <a:t> (arkaprabha.pal0@gmail.com)</a:t>
            </a:r>
          </a:p>
          <a:p>
            <a:r>
              <a:rPr lang="en-US" b="1" dirty="0" err="1"/>
              <a:t>Ranjitha</a:t>
            </a:r>
            <a:r>
              <a:rPr lang="en-US" b="1" dirty="0"/>
              <a:t> T M</a:t>
            </a:r>
            <a:r>
              <a:rPr lang="en-US" dirty="0"/>
              <a:t> (ranjithatm14@gmail.com)</a:t>
            </a:r>
          </a:p>
          <a:p>
            <a:r>
              <a:rPr lang="en-US" b="1" dirty="0"/>
              <a:t>Sandhiya S</a:t>
            </a:r>
            <a:r>
              <a:rPr lang="en-US" dirty="0"/>
              <a:t> (Sandhiya.949@gmail.com)</a:t>
            </a:r>
          </a:p>
          <a:p>
            <a:r>
              <a:rPr lang="en-US" b="1" dirty="0" err="1"/>
              <a:t>Subhadeep</a:t>
            </a:r>
            <a:r>
              <a:rPr lang="en-US" b="1" dirty="0"/>
              <a:t> </a:t>
            </a:r>
            <a:r>
              <a:rPr lang="en-US" b="1" dirty="0" err="1"/>
              <a:t>Rakshit</a:t>
            </a:r>
            <a:r>
              <a:rPr lang="en-US" dirty="0"/>
              <a:t> (</a:t>
            </a:r>
            <a:r>
              <a:rPr lang="nl-NL" dirty="0"/>
              <a:t>subhadeeprakshit35@gmail.com)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8034618" cy="320734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PROJECT ID:</a:t>
            </a:r>
            <a:r>
              <a:rPr lang="en-US" dirty="0"/>
              <a:t> IN04</a:t>
            </a:r>
          </a:p>
          <a:p>
            <a:r>
              <a:rPr lang="en-US" b="1" dirty="0"/>
              <a:t>MENTOR’S NAME:</a:t>
            </a:r>
            <a:r>
              <a:rPr lang="en-US" dirty="0"/>
              <a:t> Narayan Sarkar (IBM) (sarkar.narayan@gmail.com)</a:t>
            </a:r>
          </a:p>
          <a:p>
            <a:r>
              <a:rPr lang="en-US" b="1" dirty="0"/>
              <a:t>PROJECT TEAM MEMBERS:</a:t>
            </a:r>
          </a:p>
          <a:p>
            <a:r>
              <a:rPr lang="en-US" dirty="0"/>
              <a:t>	</a:t>
            </a:r>
            <a:r>
              <a:rPr lang="en-US" dirty="0" err="1"/>
              <a:t>Arkaprabha</a:t>
            </a:r>
            <a:r>
              <a:rPr lang="en-US" dirty="0"/>
              <a:t> Pal</a:t>
            </a:r>
          </a:p>
          <a:p>
            <a:r>
              <a:rPr lang="en-US" dirty="0"/>
              <a:t>	</a:t>
            </a:r>
            <a:r>
              <a:rPr lang="en-US" dirty="0" err="1"/>
              <a:t>Ranjitha</a:t>
            </a:r>
            <a:r>
              <a:rPr lang="en-US" dirty="0"/>
              <a:t> T M</a:t>
            </a:r>
          </a:p>
          <a:p>
            <a:r>
              <a:rPr lang="en-US" dirty="0"/>
              <a:t>	Sandhiya S</a:t>
            </a:r>
          </a:p>
          <a:p>
            <a:r>
              <a:rPr lang="en-US" dirty="0"/>
              <a:t>	</a:t>
            </a:r>
            <a:r>
              <a:rPr lang="en-US" dirty="0" err="1"/>
              <a:t>Subhadeep</a:t>
            </a:r>
            <a:r>
              <a:rPr lang="en-US" dirty="0"/>
              <a:t> </a:t>
            </a:r>
            <a:r>
              <a:rPr lang="en-US" dirty="0" err="1"/>
              <a:t>Rakshit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34C-684F-74A6-B7AC-10B70B16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964A-E84E-CF79-1F1B-D7C30C7D2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Companies allocate resources for customer interventions to boost engagement and revenue.</a:t>
            </a:r>
          </a:p>
          <a:p>
            <a:pPr algn="just"/>
            <a:r>
              <a:rPr lang="en-US" sz="2400" dirty="0"/>
              <a:t>Intervention effectiveness varies with customer characteristics, like company size.</a:t>
            </a:r>
          </a:p>
          <a:p>
            <a:pPr algn="just"/>
            <a:r>
              <a:rPr lang="en-US" sz="2400" dirty="0"/>
              <a:t>Implementing Multiple interventions simultaneously may lead to either compounding or diminishing effects on revenue.</a:t>
            </a:r>
          </a:p>
          <a:p>
            <a:pPr algn="just"/>
            <a:r>
              <a:rPr lang="en-US" sz="2400" dirty="0"/>
              <a:t>The project quantifies each intervention's causal impact on revenue, considering confounders.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366DE-4B0B-7473-F0A2-7E9037BE4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C7B8D-84AE-0D7F-F99B-55B762BE0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DDF4-2B67-1F55-CDB9-B2A0C265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8566-A5E7-0422-7554-7685D5CB00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Dataset Used: </a:t>
            </a:r>
            <a:r>
              <a:rPr lang="en-IN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https://msalicedatapublic.z5.web.core.windows.net/datasets/ROI/multi_attribution_sample.csv</a:t>
            </a:r>
            <a:endParaRPr lang="en-IN" sz="1800" u="sng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202C8F"/>
                </a:solidFill>
              </a:rPr>
              <a:t>Confounding Variable: </a:t>
            </a:r>
            <a:r>
              <a:rPr lang="en-US" sz="2400" dirty="0">
                <a:solidFill>
                  <a:srgbClr val="202C8F"/>
                </a:solidFill>
              </a:rPr>
              <a:t>Customer Size</a:t>
            </a:r>
          </a:p>
          <a:p>
            <a:r>
              <a:rPr lang="en-US" sz="2400" b="1" dirty="0">
                <a:solidFill>
                  <a:srgbClr val="202C8F"/>
                </a:solidFill>
              </a:rPr>
              <a:t>Outcome:</a:t>
            </a:r>
            <a:r>
              <a:rPr lang="en-US" sz="2400" dirty="0">
                <a:solidFill>
                  <a:srgbClr val="202C8F"/>
                </a:solidFill>
              </a:rPr>
              <a:t> Revenue/ROI</a:t>
            </a:r>
          </a:p>
          <a:p>
            <a:r>
              <a:rPr lang="en-US" sz="2400" b="1" dirty="0">
                <a:solidFill>
                  <a:srgbClr val="202C8F"/>
                </a:solidFill>
              </a:rPr>
              <a:t>Treatment Methods: </a:t>
            </a:r>
          </a:p>
          <a:p>
            <a:pPr marL="795528" lvl="1" indent="-457200">
              <a:buFont typeface="+mj-lt"/>
              <a:buAutoNum type="arabicParenR"/>
            </a:pPr>
            <a:r>
              <a:rPr lang="en-US" sz="2400" dirty="0">
                <a:solidFill>
                  <a:srgbClr val="202C8F"/>
                </a:solidFill>
              </a:rPr>
              <a:t>Tech Support</a:t>
            </a:r>
          </a:p>
          <a:p>
            <a:pPr marL="795528" lvl="1" indent="-457200">
              <a:buFont typeface="+mj-lt"/>
              <a:buAutoNum type="arabicParenR"/>
            </a:pPr>
            <a:r>
              <a:rPr lang="en-US" sz="2400" dirty="0">
                <a:solidFill>
                  <a:srgbClr val="202C8F"/>
                </a:solidFill>
              </a:rPr>
              <a:t>Discount</a:t>
            </a:r>
          </a:p>
          <a:p>
            <a:pPr marL="795528" lvl="1" indent="-457200">
              <a:buFont typeface="+mj-lt"/>
              <a:buAutoNum type="arabicParenR"/>
            </a:pPr>
            <a:r>
              <a:rPr lang="en-US" sz="2400" dirty="0">
                <a:solidFill>
                  <a:srgbClr val="202C8F"/>
                </a:solidFill>
              </a:rPr>
              <a:t>Tech Support and Discount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946B1-45D9-23A6-B247-58B5673E9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CDD2-264F-73C0-58FD-59DDC493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CA07-893E-7599-6602-E9B7D5E0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EconML</a:t>
            </a:r>
            <a:r>
              <a:rPr lang="en-IN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841E-2844-8EB6-EE61-7E5B74492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rgbClr val="202C8F"/>
                </a:solidFill>
              </a:rPr>
              <a:t>EconML</a:t>
            </a:r>
            <a:r>
              <a:rPr lang="en-US" sz="2400" dirty="0">
                <a:solidFill>
                  <a:srgbClr val="202C8F"/>
                </a:solidFill>
              </a:rPr>
              <a:t> is a Python package for estimating multiple treatment effects from observational data via machine learning.</a:t>
            </a:r>
          </a:p>
          <a:p>
            <a:pPr algn="just"/>
            <a:r>
              <a:rPr lang="en-US" sz="2400" dirty="0">
                <a:solidFill>
                  <a:srgbClr val="202C8F"/>
                </a:solidFill>
              </a:rPr>
              <a:t>This package was designed and built as part of the ALICE project at Microsoft Research to combine state-of-the-art machine learning techniques with econometrics to bring automation to complex causal inference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9ED01-3762-641D-5225-8F2E674B6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GitHub - py-why/EconML: ALICE (Automated Learning and Intelligence for  Causation and Economics) is a Microsoft Research project aimed at applying  Artificial Intelligence concepts to economic decision making. One of its  goals is">
            <a:extLst>
              <a:ext uri="{FF2B5EF4-FFF2-40B4-BE49-F238E27FC236}">
                <a16:creationId xmlns:a16="http://schemas.microsoft.com/office/drawing/2014/main" id="{01264869-5AD3-E418-7FF2-902EB281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989" y="5072614"/>
            <a:ext cx="4029891" cy="10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2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F1904-4DD3-C122-22FC-00ECA358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BEC-E939-CFE6-8F9A-4EF02105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3F3B-0857-EAD0-62D9-70C61CF63B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202C8F"/>
                </a:solidFill>
              </a:rPr>
              <a:t>DATA PREPARATION: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Defining a confounding variable, outcome, and treatment methods.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Confounding Variable (X) - Customer Size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Outcome (Y) - Revenue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Treatments (</a:t>
            </a:r>
            <a:r>
              <a:rPr lang="en-US" sz="2400" dirty="0" err="1">
                <a:solidFill>
                  <a:srgbClr val="202C8F"/>
                </a:solidFill>
              </a:rPr>
              <a:t>T_bin</a:t>
            </a:r>
            <a:r>
              <a:rPr lang="en-US" sz="2400" dirty="0">
                <a:solidFill>
                  <a:srgbClr val="202C8F"/>
                </a:solidFill>
              </a:rPr>
              <a:t>) = [“Tech Support”,  “Discount”]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Controls (W) - Other features excluding treatments, outcome, and confounding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6C0B-3E0D-74D1-3781-3F53CB5BA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D25F-4D2E-597E-1823-ABADDCDF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D546-9A2A-FD91-A18A-373171FB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F50F6-93E7-E675-FAAC-2826D13B0B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202C8F"/>
                    </a:solidFill>
                  </a:rPr>
                  <a:t>TREATMENT EFFECT FUNCTION: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202C8F"/>
                    </a:solidFill>
                  </a:rPr>
                  <a:t>The equation for defining the underlying treatment effect function is given by: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solidFill>
                      <a:srgbClr val="202C8F"/>
                    </a:solidFill>
                  </a:rPr>
                  <a:t>TE(X)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kern="10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5000+ </m:t>
                              </m:r>
                              <m:f>
                                <m:fPr>
                                  <m:ctrlPr>
                                    <a:rPr lang="en-IN" sz="2400" i="1" kern="100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kern="100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2400" b="0" i="1" kern="100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en-IN" sz="2400" b="0" i="1" kern="10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2400" b="0" i="1" kern="10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kern="10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IN" sz="2400" i="1" kern="100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kern="100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IN" sz="2400" b="0" i="1" kern="100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en-IN" sz="2400" b="0" i="1" kern="10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2400" b="0" i="1" kern="10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95528" lvl="2" indent="0">
                  <a:buNone/>
                </a:pPr>
                <a:r>
                  <a:rPr lang="en-US" sz="2400" dirty="0">
                    <a:solidFill>
                      <a:srgbClr val="202C8F"/>
                    </a:solidFill>
                  </a:rPr>
                  <a:t>where X is the customer size.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F50F6-93E7-E675-FAAC-2826D13B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72"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3F5EA-032E-E991-98D9-2E7A6B24F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0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0C2BD-A360-6B9D-FCCF-71202973B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5D-A0FF-BADA-5D80-DC6E814E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A773-F6AF-584B-93AD-E9127586CA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202C8F"/>
                </a:solidFill>
              </a:rPr>
              <a:t>DEFINING TRUE COEFFICIENTS AND INTERCEPTS:</a:t>
            </a:r>
          </a:p>
          <a:p>
            <a:pPr lvl="1"/>
            <a:r>
              <a:rPr lang="en-US" sz="2400" b="1" dirty="0">
                <a:solidFill>
                  <a:srgbClr val="202C8F"/>
                </a:solidFill>
              </a:rPr>
              <a:t>Coefficient</a:t>
            </a:r>
            <a:r>
              <a:rPr lang="en-US" sz="2400" dirty="0">
                <a:solidFill>
                  <a:srgbClr val="202C8F"/>
                </a:solidFill>
              </a:rPr>
              <a:t> represents change in the outcome associated with a unit of change in the customer size.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rgbClr val="202C8F"/>
                </a:solidFill>
              </a:rPr>
              <a:t>true_coefs</a:t>
            </a:r>
            <a:r>
              <a:rPr lang="fr-FR" sz="2400" dirty="0">
                <a:solidFill>
                  <a:srgbClr val="202C8F"/>
                </a:solidFill>
              </a:rPr>
              <a:t> = [2 / 100, 5 / 100, 7 / 100]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C8F"/>
                </a:solidFill>
              </a:rPr>
              <a:t>The third coefficient is the sum of the first two since we assume an additive effect.</a:t>
            </a:r>
          </a:p>
          <a:p>
            <a:pPr lvl="1"/>
            <a:r>
              <a:rPr lang="en-US" sz="2400" b="1" dirty="0">
                <a:solidFill>
                  <a:srgbClr val="202C8F"/>
                </a:solidFill>
              </a:rPr>
              <a:t>Intercept</a:t>
            </a:r>
            <a:r>
              <a:rPr lang="en-US" sz="2400" dirty="0">
                <a:solidFill>
                  <a:srgbClr val="202C8F"/>
                </a:solidFill>
              </a:rPr>
              <a:t> is the expected value of the outcome when the customer size is zero.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202C8F"/>
                </a:solidFill>
              </a:rPr>
              <a:t>true_intercepts</a:t>
            </a:r>
            <a:r>
              <a:rPr lang="en-US" sz="2400" dirty="0">
                <a:solidFill>
                  <a:srgbClr val="202C8F"/>
                </a:solidFill>
              </a:rPr>
              <a:t> = [5000, 0, 5000]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5CDB3-1804-54CB-2C10-F4911C863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B143-E224-384C-8911-F0B85D512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E6A-B768-8C31-4B4F-01C031A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DAD9-E933-6182-28D7-7ECA85B259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rgbClr val="202C8F"/>
                </a:solidFill>
              </a:rPr>
              <a:t>TRAIN ECONML MODEL FOR ESTIMATING EACH TREATMENT EFFECT: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202C8F"/>
                </a:solidFill>
              </a:rPr>
              <a:t>LinearDRLearner</a:t>
            </a:r>
            <a:r>
              <a:rPr lang="en-US" sz="2400" b="1" dirty="0">
                <a:solidFill>
                  <a:srgbClr val="202C8F"/>
                </a:solidFill>
              </a:rPr>
              <a:t>: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C8F"/>
                </a:solidFill>
              </a:rPr>
              <a:t>It is a special type of estimator in </a:t>
            </a:r>
            <a:r>
              <a:rPr lang="en-US" sz="2400" dirty="0" err="1">
                <a:solidFill>
                  <a:srgbClr val="202C8F"/>
                </a:solidFill>
              </a:rPr>
              <a:t>EconML</a:t>
            </a:r>
            <a:r>
              <a:rPr lang="en-US" sz="2400" dirty="0">
                <a:solidFill>
                  <a:srgbClr val="202C8F"/>
                </a:solidFill>
              </a:rPr>
              <a:t> that improves the accuracy of treatment effect estimation by combining two methods: one that predicts the likelihood of treatment (propensity modeling) and another that predicts outcomes(outcome modeling).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23C4F-E279-289A-7DDD-BF8FC1697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743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{CC6DF1A0-A6B0-4F61-8C8B-A59394611D0C}tf78438558_win32</Template>
  <TotalTime>153</TotalTime>
  <Words>641</Words>
  <Application>Microsoft Office PowerPoint</Application>
  <PresentationFormat>Widescreen</PresentationFormat>
  <Paragraphs>111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Sabon Next LT</vt:lpstr>
      <vt:lpstr>Wingdings</vt:lpstr>
      <vt:lpstr>Custom</vt:lpstr>
      <vt:lpstr>MULTI INVESTMENT ATTRIBUTION</vt:lpstr>
      <vt:lpstr>TEAM MEMBERS</vt:lpstr>
      <vt:lpstr>PROBLEM STATEMENT</vt:lpstr>
      <vt:lpstr>DATASET OVERVIEW</vt:lpstr>
      <vt:lpstr>EconML library</vt:lpstr>
      <vt:lpstr>METHODOLOGY</vt:lpstr>
      <vt:lpstr>METHODOLOGY</vt:lpstr>
      <vt:lpstr>METHODOLOGY</vt:lpstr>
      <vt:lpstr>METHODOLOGY</vt:lpstr>
      <vt:lpstr>METHODOLOGY</vt:lpstr>
      <vt:lpstr>METHODOLOGY</vt:lpstr>
      <vt:lpstr>Estimated vs. True Coefficients and Intercepts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Sandhiya S</dc:creator>
  <cp:lastModifiedBy>Sandhiya S</cp:lastModifiedBy>
  <cp:revision>1</cp:revision>
  <dcterms:created xsi:type="dcterms:W3CDTF">2024-11-02T13:33:02Z</dcterms:created>
  <dcterms:modified xsi:type="dcterms:W3CDTF">2024-11-02T16:06:42Z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