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9" r:id="rId5"/>
    <p:sldId id="257" r:id="rId6"/>
    <p:sldId id="264" r:id="rId7"/>
    <p:sldId id="267" r:id="rId8"/>
    <p:sldId id="274" r:id="rId9"/>
    <p:sldId id="258" r:id="rId10"/>
    <p:sldId id="271" r:id="rId11"/>
    <p:sldId id="273" r:id="rId12"/>
    <p:sldId id="272" r:id="rId13"/>
    <p:sldId id="269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E"/>
    <a:srgbClr val="2963F2"/>
    <a:srgbClr val="FFFFFF"/>
    <a:srgbClr val="333333"/>
    <a:srgbClr val="F2F5FF"/>
    <a:srgbClr val="F5F5F8"/>
    <a:srgbClr val="FFD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E967B-2969-506A-85FB-F6E3BD43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798F78-D2E3-83AE-5017-9B55147FB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64E33-79BF-315D-E307-D318C007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95D0E-FD6F-438E-8A8A-64C3C639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F360A-60A0-CBF2-8FA4-59708735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12C7B-7FC3-61E5-2331-1CA5C6ED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1858E4-7943-187A-E25F-52E03BEE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130A3-3E80-122A-7E2A-B18259BC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4BAEC-7E35-5A67-C415-D0032DFF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45F1A-4DFF-E7E7-33C8-BEEF70C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6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82BAF5-9CB2-4BCF-2F3A-BE601C664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579097-3A5D-B2CD-78B3-524146DE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EA840-E08E-0B73-9189-1FD897C7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76455-9C10-A907-6EB0-2921FD0B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3CA7B-C3E6-E7F6-53B3-2CA667B5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8D2D3-ADD1-37F8-403A-72297CA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F0A8A-BA49-6EC4-A9BD-5A409EE5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57149-9E42-4F93-B624-487EF50B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607B7-3836-580B-4564-ACB8767C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6CD1F-0519-2E9D-1FFF-114E0F12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D81E2-E46A-E85F-F66C-90492339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F9A54-A7F6-ADAA-AF21-E411B0B4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DBB73-C228-60A3-539E-34E4C45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4084C-EE87-FFC2-9276-B2B37BE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081D3-3EF8-F805-E3F3-129261CF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9550-BBA4-95AC-82AB-CB5C8A4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B0854-F54F-C9BC-1F15-20DA1B9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782290-02F0-A6ED-C03B-5838D28BF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749B5-54D5-EC20-66CF-BDE13F2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CF7A7B-BDBE-93D0-7006-D8F7367F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A0572-6E13-B50C-4596-B5D5EFB6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40177-ABAD-9CDF-747F-89B23A73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CD44A6-4FC2-8749-9221-F3E3DB2F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A6AD4A-4495-2B69-EAFA-39E210B27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4FB28-5CE2-EB75-B6FA-BC3581256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594081-5944-5C44-C35E-D89159B3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B8D54-9F73-CC07-7414-3BE8486B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EE7B02-2D35-ADAB-16ED-1614C73D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48D2BC-7274-028D-B3E5-EAE964BA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569E1-FA0B-FFFA-90DD-57DFBCFA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5C6D19-508A-AC58-BA47-3D1946D5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FDC9E1-37BF-C07B-F2D5-7A20E60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3B7B71-160F-3124-BE4B-4530839D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0B3498-3A81-11BA-181D-B0FE2EF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0B326D-F8D7-8CE1-9EFB-1726048E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8ADAB2-1800-F362-006E-26CB603C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C85BE-6F16-5DEB-E9FA-F808E6E9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71F25-51E3-15F1-831D-7FCC785B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1B3837-B461-D348-6C40-CACBC4D09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9C4EE1-D423-8E11-A7D7-13AB07C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37472-2211-E435-BA42-0E87843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E8D653-A894-CAC9-3615-958B1CD0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D7D29-E4B4-9AA3-F8A4-982D2C57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CAD689-AD0E-6D01-3DC2-CDEBDE5E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D7BCB5-DFE4-652A-3B71-88E10477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14FD6B-0241-62D9-F1F3-EE31E1AD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26882B-2E7A-45DF-613E-C4394B7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B8BB6-9CA8-1A2C-539A-E6A53FD0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5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E4190-3BB6-53D4-4D2E-76FC318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BB982-A8D5-BFB0-127B-CA39F6C6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9FB8E-5784-5096-D0EB-F426A60A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4443-DE24-43B9-9681-5F0C3541F2C1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83EBA-B85D-B9F7-9ABA-CACF2924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FC05E-A0B3-4F44-D9E7-F12CBDC0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578-F2C0-417D-9408-5775D8FA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1953BA2-1CD6-07DB-7C71-9E909A9E4614}"/>
              </a:ext>
            </a:extLst>
          </p:cNvPr>
          <p:cNvSpPr/>
          <p:nvPr/>
        </p:nvSpPr>
        <p:spPr>
          <a:xfrm>
            <a:off x="-271432" y="-983225"/>
            <a:ext cx="5147510" cy="8740877"/>
          </a:xfrm>
          <a:prstGeom prst="roundRect">
            <a:avLst/>
          </a:prstGeom>
          <a:solidFill>
            <a:srgbClr val="F2F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A96590C-4D07-4A75-1E81-15FC5209ADB5}"/>
              </a:ext>
            </a:extLst>
          </p:cNvPr>
          <p:cNvSpPr/>
          <p:nvPr/>
        </p:nvSpPr>
        <p:spPr>
          <a:xfrm rot="13662753">
            <a:off x="1569454" y="3743515"/>
            <a:ext cx="1298144" cy="118581"/>
          </a:xfrm>
          <a:prstGeom prst="rect">
            <a:avLst/>
          </a:prstGeom>
          <a:solidFill>
            <a:srgbClr val="2963F2"/>
          </a:solidFill>
          <a:ln>
            <a:solidFill>
              <a:srgbClr val="2963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5DD763-5839-3BF9-AA54-D2D82FF43B4C}"/>
              </a:ext>
            </a:extLst>
          </p:cNvPr>
          <p:cNvSpPr/>
          <p:nvPr/>
        </p:nvSpPr>
        <p:spPr>
          <a:xfrm rot="18812682">
            <a:off x="1559909" y="3752258"/>
            <a:ext cx="1298144" cy="118581"/>
          </a:xfrm>
          <a:prstGeom prst="rect">
            <a:avLst/>
          </a:prstGeom>
          <a:solidFill>
            <a:srgbClr val="2963F2"/>
          </a:solidFill>
          <a:ln>
            <a:solidFill>
              <a:srgbClr val="2963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F59F05-5F94-713D-C642-AEF1B343436A}"/>
              </a:ext>
            </a:extLst>
          </p:cNvPr>
          <p:cNvSpPr/>
          <p:nvPr/>
        </p:nvSpPr>
        <p:spPr>
          <a:xfrm>
            <a:off x="5289755" y="-662932"/>
            <a:ext cx="6646606" cy="4156587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97A8A-2FD7-F3B8-7E11-858F92F16CB6}"/>
              </a:ext>
            </a:extLst>
          </p:cNvPr>
          <p:cNvSpPr txBox="1"/>
          <p:nvPr/>
        </p:nvSpPr>
        <p:spPr>
          <a:xfrm>
            <a:off x="5708735" y="355800"/>
            <a:ext cx="5808645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Кейс</a:t>
            </a:r>
            <a:r>
              <a:rPr lang="en-US" sz="3600" b="1" dirty="0">
                <a:solidFill>
                  <a:schemeClr val="bg1"/>
                </a:solidFill>
              </a:rPr>
              <a:t>: C</a:t>
            </a:r>
            <a:r>
              <a:rPr lang="ru-RU" sz="3600" b="1" dirty="0" err="1">
                <a:solidFill>
                  <a:schemeClr val="bg1"/>
                </a:solidFill>
              </a:rPr>
              <a:t>емантическая</a:t>
            </a:r>
            <a:r>
              <a:rPr lang="ru-RU" sz="3600" b="1" dirty="0">
                <a:solidFill>
                  <a:schemeClr val="bg1"/>
                </a:solidFill>
              </a:rPr>
              <a:t> классификация документов</a:t>
            </a:r>
            <a:endParaRPr lang="ru-RU" sz="3600" b="1" dirty="0">
              <a:solidFill>
                <a:schemeClr val="bg1"/>
              </a:solidFill>
              <a:latin typeface="Tinkoff Sans Medium" panose="0200080605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6749599-F85E-F656-1EB3-CAF41C5B5882}"/>
              </a:ext>
            </a:extLst>
          </p:cNvPr>
          <p:cNvSpPr/>
          <p:nvPr/>
        </p:nvSpPr>
        <p:spPr>
          <a:xfrm>
            <a:off x="5289755" y="3974691"/>
            <a:ext cx="6646606" cy="4156587"/>
          </a:xfrm>
          <a:prstGeom prst="roundRect">
            <a:avLst/>
          </a:prstGeom>
          <a:solidFill>
            <a:srgbClr val="00265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2C9C69-CFA2-3AB7-C850-5C2BF273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1" y="-224978"/>
            <a:ext cx="3148780" cy="41996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Графика, Шрифт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CD6F4F2-9F14-F830-9EB0-4B9BAB54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5" y="4057426"/>
            <a:ext cx="3121531" cy="31215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Цифровой прорыв">
            <a:extLst>
              <a:ext uri="{FF2B5EF4-FFF2-40B4-BE49-F238E27FC236}">
                <a16:creationId xmlns:a16="http://schemas.microsoft.com/office/drawing/2014/main" id="{BE779B70-4979-7C4E-425A-2526CCEB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25" y="5110420"/>
            <a:ext cx="5828958" cy="7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17379-B907-7C80-8B6C-2CA22BAC1E19}"/>
              </a:ext>
            </a:extLst>
          </p:cNvPr>
          <p:cNvSpPr txBox="1"/>
          <p:nvPr/>
        </p:nvSpPr>
        <p:spPr>
          <a:xfrm>
            <a:off x="7120549" y="2307452"/>
            <a:ext cx="3179310" cy="7688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Бензовоз</a:t>
            </a:r>
            <a:endParaRPr lang="ru-RU" sz="4400" b="1" dirty="0">
              <a:solidFill>
                <a:schemeClr val="bg1"/>
              </a:solidFill>
              <a:latin typeface="Tinkoff Sans Medium" panose="0200080605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4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A5C7142-9263-4F92-5257-16A473007729}"/>
              </a:ext>
            </a:extLst>
          </p:cNvPr>
          <p:cNvCxnSpPr>
            <a:cxnSpLocks/>
          </p:cNvCxnSpPr>
          <p:nvPr/>
        </p:nvCxnSpPr>
        <p:spPr>
          <a:xfrm flipH="1">
            <a:off x="525373" y="1908716"/>
            <a:ext cx="3458655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B588F6C-992F-D851-E6B0-D12C516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27" y="76065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270D2-936D-D193-4A98-15DE6A20E7CE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96C8B1-C8BB-2DB7-C8B4-2A152F4E30A5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8DDFB8-1FFB-0AF0-8434-2DD6690D0E77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DAD51-7D01-EFC1-DF45-56CB371DA9C5}"/>
              </a:ext>
            </a:extLst>
          </p:cNvPr>
          <p:cNvSpPr txBox="1"/>
          <p:nvPr/>
        </p:nvSpPr>
        <p:spPr>
          <a:xfrm>
            <a:off x="1088416" y="420997"/>
            <a:ext cx="50075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Киллер фичи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6122DF-3A5B-E5EF-6128-1763742F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E7E96-F816-C015-1377-C84BD8ED8292}"/>
              </a:ext>
            </a:extLst>
          </p:cNvPr>
          <p:cNvSpPr txBox="1"/>
          <p:nvPr/>
        </p:nvSpPr>
        <p:spPr>
          <a:xfrm>
            <a:off x="304153" y="1539384"/>
            <a:ext cx="3901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 трёх моделей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DF27373-2E6D-06ED-6D1A-5D7797BD54FA}"/>
              </a:ext>
            </a:extLst>
          </p:cNvPr>
          <p:cNvCxnSpPr>
            <a:cxnSpLocks/>
          </p:cNvCxnSpPr>
          <p:nvPr/>
        </p:nvCxnSpPr>
        <p:spPr>
          <a:xfrm flipH="1">
            <a:off x="326869" y="4924385"/>
            <a:ext cx="3657159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699959-6996-A703-C158-6D46448C2684}"/>
              </a:ext>
            </a:extLst>
          </p:cNvPr>
          <p:cNvSpPr txBox="1"/>
          <p:nvPr/>
        </p:nvSpPr>
        <p:spPr>
          <a:xfrm>
            <a:off x="326868" y="4447214"/>
            <a:ext cx="404858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Простая интегрируемость решения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035942E-E3AC-8F4F-4D60-EE98D5250E07}"/>
              </a:ext>
            </a:extLst>
          </p:cNvPr>
          <p:cNvCxnSpPr>
            <a:cxnSpLocks/>
          </p:cNvCxnSpPr>
          <p:nvPr/>
        </p:nvCxnSpPr>
        <p:spPr>
          <a:xfrm flipH="1">
            <a:off x="8431943" y="4903598"/>
            <a:ext cx="3460694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89857-3231-417B-B77E-2E3BB4EFCB19}"/>
              </a:ext>
            </a:extLst>
          </p:cNvPr>
          <p:cNvSpPr txBox="1"/>
          <p:nvPr/>
        </p:nvSpPr>
        <p:spPr>
          <a:xfrm>
            <a:off x="8221354" y="4534266"/>
            <a:ext cx="3901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Высокая точность результатов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5D3EE-5400-0C95-7132-1F23F522BB56}"/>
              </a:ext>
            </a:extLst>
          </p:cNvPr>
          <p:cNvCxnSpPr>
            <a:cxnSpLocks/>
          </p:cNvCxnSpPr>
          <p:nvPr/>
        </p:nvCxnSpPr>
        <p:spPr>
          <a:xfrm flipH="1">
            <a:off x="8621945" y="1921916"/>
            <a:ext cx="3020291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9602E1-77E4-22C3-9F49-11C3E7EE548D}"/>
              </a:ext>
            </a:extLst>
          </p:cNvPr>
          <p:cNvSpPr txBox="1"/>
          <p:nvPr/>
        </p:nvSpPr>
        <p:spPr>
          <a:xfrm>
            <a:off x="8181543" y="1539384"/>
            <a:ext cx="3901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Высокая ресурсоемкость</a:t>
            </a:r>
          </a:p>
        </p:txBody>
      </p:sp>
      <p:pic>
        <p:nvPicPr>
          <p:cNvPr id="13" name="Рисунок 12" descr="Изображение выглядит как Графика, Шрифт, символ, круг&#10;&#10;Автоматически созданное описание">
            <a:extLst>
              <a:ext uri="{FF2B5EF4-FFF2-40B4-BE49-F238E27FC236}">
                <a16:creationId xmlns:a16="http://schemas.microsoft.com/office/drawing/2014/main" id="{3E7B2B71-55E9-643C-3B04-A62102CF2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76" y="5044365"/>
            <a:ext cx="1219048" cy="121904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круг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577A9A-81F2-1796-2C95-69D437B1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66" y="2066436"/>
            <a:ext cx="1219048" cy="121904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мвол, График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A948EB67-9AF7-012D-77AB-8C0A86B45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66" y="5044365"/>
            <a:ext cx="1219048" cy="121904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График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47FEBB4-A783-7348-3702-BBD9B79EC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9" y="2167359"/>
            <a:ext cx="1027740" cy="1027740"/>
          </a:xfrm>
          <a:prstGeom prst="rect">
            <a:avLst/>
          </a:prstGeom>
        </p:spPr>
      </p:pic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E7C3DF1-07F6-DE67-CAFB-B8A3B77FCEDF}"/>
              </a:ext>
            </a:extLst>
          </p:cNvPr>
          <p:cNvCxnSpPr>
            <a:cxnSpLocks/>
          </p:cNvCxnSpPr>
          <p:nvPr/>
        </p:nvCxnSpPr>
        <p:spPr>
          <a:xfrm flipH="1">
            <a:off x="4641438" y="1921916"/>
            <a:ext cx="3369134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E40DB-D8EC-2B76-E339-E0E97772E52F}"/>
              </a:ext>
            </a:extLst>
          </p:cNvPr>
          <p:cNvSpPr txBox="1"/>
          <p:nvPr/>
        </p:nvSpPr>
        <p:spPr>
          <a:xfrm>
            <a:off x="4375457" y="1528233"/>
            <a:ext cx="3901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Легкодоступная </a:t>
            </a:r>
            <a:r>
              <a:rPr lang="ru-RU" dirty="0" err="1">
                <a:solidFill>
                  <a:schemeClr val="bg1"/>
                </a:solidFill>
              </a:rPr>
              <a:t>дообучаемость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" name="Рисунок 29" descr="Изображение выглядит как искусство, Графика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BB8DCEC-3EA4-E2B6-6913-70CA24013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35" y="2167359"/>
            <a:ext cx="1027740" cy="1027740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84F8EAE-1817-F086-E9D4-BD3F1BFD85FE}"/>
              </a:ext>
            </a:extLst>
          </p:cNvPr>
          <p:cNvCxnSpPr>
            <a:cxnSpLocks/>
          </p:cNvCxnSpPr>
          <p:nvPr/>
        </p:nvCxnSpPr>
        <p:spPr>
          <a:xfrm flipH="1">
            <a:off x="4546428" y="4903598"/>
            <a:ext cx="3369134" cy="0"/>
          </a:xfrm>
          <a:prstGeom prst="line">
            <a:avLst/>
          </a:prstGeom>
          <a:ln w="25400">
            <a:solidFill>
              <a:srgbClr val="F5F5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CC2972-EA77-AF08-9233-0B6F6CA3EF26}"/>
              </a:ext>
            </a:extLst>
          </p:cNvPr>
          <p:cNvSpPr txBox="1"/>
          <p:nvPr/>
        </p:nvSpPr>
        <p:spPr>
          <a:xfrm>
            <a:off x="4280447" y="4509915"/>
            <a:ext cx="390109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Разнообразие документов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CA33FE-EF4C-111A-87F0-A24FFA437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3642" y="5044365"/>
            <a:ext cx="1219049" cy="1219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5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B588F6C-992F-D851-E6B0-D12C516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27" y="76065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270D2-936D-D193-4A98-15DE6A20E7CE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96C8B1-C8BB-2DB7-C8B4-2A152F4E30A5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8DDFB8-1FFB-0AF0-8434-2DD6690D0E77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DAD51-7D01-EFC1-DF45-56CB371DA9C5}"/>
              </a:ext>
            </a:extLst>
          </p:cNvPr>
          <p:cNvSpPr txBox="1"/>
          <p:nvPr/>
        </p:nvSpPr>
        <p:spPr>
          <a:xfrm>
            <a:off x="1088416" y="420997"/>
            <a:ext cx="50075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Интегрируемость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6122DF-3A5B-E5EF-6128-1763742F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40B61CCC-9F5F-0E6B-07CB-FE656AEF1210}"/>
              </a:ext>
            </a:extLst>
          </p:cNvPr>
          <p:cNvSpPr txBox="1"/>
          <p:nvPr/>
        </p:nvSpPr>
        <p:spPr>
          <a:xfrm>
            <a:off x="911199" y="5319615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3B95C01F-9E87-C841-6135-12FF05C50EFF}"/>
              </a:ext>
            </a:extLst>
          </p:cNvPr>
          <p:cNvSpPr txBox="1"/>
          <p:nvPr/>
        </p:nvSpPr>
        <p:spPr>
          <a:xfrm>
            <a:off x="3501121" y="5288836"/>
            <a:ext cx="178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ED5C62D0-FFF9-11C2-6881-CC8B929D9582}"/>
              </a:ext>
            </a:extLst>
          </p:cNvPr>
          <p:cNvSpPr txBox="1"/>
          <p:nvPr/>
        </p:nvSpPr>
        <p:spPr>
          <a:xfrm>
            <a:off x="6811620" y="5288836"/>
            <a:ext cx="134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Банки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93A4057-15E5-A11D-3925-2257A919C01E}"/>
              </a:ext>
            </a:extLst>
          </p:cNvPr>
          <p:cNvSpPr txBox="1"/>
          <p:nvPr/>
        </p:nvSpPr>
        <p:spPr>
          <a:xfrm>
            <a:off x="9583195" y="5288836"/>
            <a:ext cx="1862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 descr="Изображение выглядит как символ, Графика, графическая встав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7CB98A3-F01B-2E4C-24C9-F4C398F97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16" y="2443142"/>
            <a:ext cx="2633389" cy="2633389"/>
          </a:xfrm>
          <a:prstGeom prst="rect">
            <a:avLst/>
          </a:prstGeom>
        </p:spPr>
      </p:pic>
      <p:pic>
        <p:nvPicPr>
          <p:cNvPr id="8" name="Рисунок 7" descr="Изображение выглядит как Шрифт, Графика, шабло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13F05C2-2604-BB05-4939-6AA0EF402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84" y="2443141"/>
            <a:ext cx="2633389" cy="263338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Шрифт, линия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8273828-CEBE-E6B8-A307-0B13FBAD5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50" y="2431799"/>
            <a:ext cx="2633389" cy="263338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Шрифт, снимок экрана, График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FF462F2-7035-C694-1B1B-F9CDBE4AF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5" y="2443142"/>
            <a:ext cx="2633389" cy="26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B588F6C-992F-D851-E6B0-D12C516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27" y="76065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270D2-936D-D193-4A98-15DE6A20E7CE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96C8B1-C8BB-2DB7-C8B4-2A152F4E30A5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8DDFB8-1FFB-0AF0-8434-2DD6690D0E77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DAD51-7D01-EFC1-DF45-56CB371DA9C5}"/>
              </a:ext>
            </a:extLst>
          </p:cNvPr>
          <p:cNvSpPr txBox="1"/>
          <p:nvPr/>
        </p:nvSpPr>
        <p:spPr>
          <a:xfrm>
            <a:off x="1088416" y="420997"/>
            <a:ext cx="50075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Масштабируемость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6122DF-3A5B-E5EF-6128-1763742F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DD99212-7C6D-29C2-6C0C-1538FBEC83E3}"/>
              </a:ext>
            </a:extLst>
          </p:cNvPr>
          <p:cNvSpPr txBox="1"/>
          <p:nvPr/>
        </p:nvSpPr>
        <p:spPr>
          <a:xfrm>
            <a:off x="-118314" y="2637419"/>
            <a:ext cx="38935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 с системами мониторинга и отчетности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098D89-21DC-B20B-8EBF-4C584E68B979}"/>
              </a:ext>
            </a:extLst>
          </p:cNvPr>
          <p:cNvSpPr txBox="1"/>
          <p:nvPr/>
        </p:nvSpPr>
        <p:spPr>
          <a:xfrm>
            <a:off x="4539660" y="2637419"/>
            <a:ext cx="35924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Обновление и оптимизация моделей машинного обучения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C3C17-A9C9-D9AF-9C7D-6D536FBA7D64}"/>
              </a:ext>
            </a:extLst>
          </p:cNvPr>
          <p:cNvSpPr txBox="1"/>
          <p:nvPr/>
        </p:nvSpPr>
        <p:spPr>
          <a:xfrm>
            <a:off x="9174446" y="2637419"/>
            <a:ext cx="29918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распределенных вычислений</a:t>
            </a:r>
          </a:p>
        </p:txBody>
      </p:sp>
      <p:sp>
        <p:nvSpPr>
          <p:cNvPr id="61" name="Знак ''плюс'' 60">
            <a:extLst>
              <a:ext uri="{FF2B5EF4-FFF2-40B4-BE49-F238E27FC236}">
                <a16:creationId xmlns:a16="http://schemas.microsoft.com/office/drawing/2014/main" id="{F39A6E77-A55A-D296-A73C-87265771FF4A}"/>
              </a:ext>
            </a:extLst>
          </p:cNvPr>
          <p:cNvSpPr/>
          <p:nvPr/>
        </p:nvSpPr>
        <p:spPr>
          <a:xfrm>
            <a:off x="3412445" y="2895073"/>
            <a:ext cx="1127215" cy="1300573"/>
          </a:xfrm>
          <a:prstGeom prst="mathPlu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4" name="Знак ''плюс'' 3">
            <a:extLst>
              <a:ext uri="{FF2B5EF4-FFF2-40B4-BE49-F238E27FC236}">
                <a16:creationId xmlns:a16="http://schemas.microsoft.com/office/drawing/2014/main" id="{CF0BC903-0116-FC07-B72A-5C56B96CF611}"/>
              </a:ext>
            </a:extLst>
          </p:cNvPr>
          <p:cNvSpPr/>
          <p:nvPr/>
        </p:nvSpPr>
        <p:spPr>
          <a:xfrm>
            <a:off x="8047231" y="2778713"/>
            <a:ext cx="1127215" cy="1300573"/>
          </a:xfrm>
          <a:prstGeom prst="mathPlu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07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352437" y="596589"/>
            <a:ext cx="637456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65E"/>
                </a:solidFill>
                <a:cs typeface="Times New Roman" panose="02020603050405020304" pitchFamily="18" charset="0"/>
              </a:rPr>
              <a:t>Потенциал развития решения</a:t>
            </a:r>
            <a:endParaRPr lang="ru-RU" sz="28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9" y="6393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80989-BE6D-A956-ACBE-AE8081A625C4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5C9B30-3B3F-B3BE-8F99-9A8522898728}"/>
              </a:ext>
            </a:extLst>
          </p:cNvPr>
          <p:cNvCxnSpPr>
            <a:cxnSpLocks/>
          </p:cNvCxnSpPr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A8BC237-A335-2D86-080E-3C25A3A470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8063BC-EBA1-73E1-2E65-F6E88D08BFFE}"/>
              </a:ext>
            </a:extLst>
          </p:cNvPr>
          <p:cNvSpPr txBox="1"/>
          <p:nvPr/>
        </p:nvSpPr>
        <p:spPr>
          <a:xfrm>
            <a:off x="1043242" y="1836192"/>
            <a:ext cx="375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265E"/>
                </a:solidFill>
              </a:rPr>
              <a:t>Расширение функциональности</a:t>
            </a:r>
          </a:p>
        </p:txBody>
      </p:sp>
      <p:pic>
        <p:nvPicPr>
          <p:cNvPr id="20" name="Рисунок 19" descr="Изображение выглядит как символ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CB88D1-CC5C-1AA5-134C-8A62DA1EF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02" y="5406532"/>
            <a:ext cx="1219048" cy="121904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символ, Шрифт, Цвет электрик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2DE29F1-1CC8-D161-C3FE-AD9F38931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91" y="5406532"/>
            <a:ext cx="1219048" cy="1219048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Шрифт, Графика, ламп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677A3A7-770E-7CF0-4B79-2E79CA378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91" y="2819247"/>
            <a:ext cx="1219048" cy="12190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E68C97-DA45-F4E5-AB4F-44156A4FE365}"/>
              </a:ext>
            </a:extLst>
          </p:cNvPr>
          <p:cNvSpPr txBox="1"/>
          <p:nvPr/>
        </p:nvSpPr>
        <p:spPr>
          <a:xfrm>
            <a:off x="7621267" y="1873154"/>
            <a:ext cx="2907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65E"/>
                </a:solidFill>
              </a:rPr>
              <a:t>Улучшение точности и эффективности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47C2D7-3044-0674-BE8D-3381535FDD9B}"/>
              </a:ext>
            </a:extLst>
          </p:cNvPr>
          <p:cNvSpPr txBox="1"/>
          <p:nvPr/>
        </p:nvSpPr>
        <p:spPr>
          <a:xfrm>
            <a:off x="6727003" y="4630903"/>
            <a:ext cx="4695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65E"/>
                </a:solidFill>
              </a:rPr>
              <a:t>Адаптация к новым рыночным требованиям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C1D8C-AEAE-308D-AF9C-64213D56B051}"/>
              </a:ext>
            </a:extLst>
          </p:cNvPr>
          <p:cNvSpPr txBox="1"/>
          <p:nvPr/>
        </p:nvSpPr>
        <p:spPr>
          <a:xfrm>
            <a:off x="499116" y="4630903"/>
            <a:ext cx="4843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65E"/>
                </a:solidFill>
              </a:rPr>
              <a:t>Интеграция с новыми технологиями и платформами</a:t>
            </a:r>
          </a:p>
        </p:txBody>
      </p:sp>
      <p:pic>
        <p:nvPicPr>
          <p:cNvPr id="9" name="Рисунок 8" descr="Изображение выглядит как круг, Графика, искусство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938E656-C76E-9232-CA78-6C39D649F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02" y="2819247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F3D5CC4-E6CD-D32E-562D-292056E73E42}"/>
              </a:ext>
            </a:extLst>
          </p:cNvPr>
          <p:cNvSpPr/>
          <p:nvPr/>
        </p:nvSpPr>
        <p:spPr>
          <a:xfrm rot="5400000">
            <a:off x="2731320" y="-1229162"/>
            <a:ext cx="672936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87DC4F-1CB0-9F67-D8C4-78B6AEFA937C}"/>
              </a:ext>
            </a:extLst>
          </p:cNvPr>
          <p:cNvSpPr/>
          <p:nvPr/>
        </p:nvSpPr>
        <p:spPr>
          <a:xfrm>
            <a:off x="-421623" y="-1213787"/>
            <a:ext cx="6875745" cy="2771732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2D099D3-BE33-112B-857F-79544D0C1CEF}"/>
              </a:ext>
            </a:extLst>
          </p:cNvPr>
          <p:cNvSpPr/>
          <p:nvPr/>
        </p:nvSpPr>
        <p:spPr>
          <a:xfrm>
            <a:off x="901698" y="2231340"/>
            <a:ext cx="4394201" cy="3967986"/>
          </a:xfrm>
          <a:prstGeom prst="roundRect">
            <a:avLst/>
          </a:prstGeom>
          <a:solidFill>
            <a:srgbClr val="33333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CEBB-AAED-68B0-0161-4023E3B88DDB}"/>
              </a:ext>
            </a:extLst>
          </p:cNvPr>
          <p:cNvSpPr txBox="1"/>
          <p:nvPr/>
        </p:nvSpPr>
        <p:spPr>
          <a:xfrm>
            <a:off x="278546" y="551583"/>
            <a:ext cx="532762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00265E"/>
                </a:solidFill>
                <a:cs typeface="Times New Roman" panose="02020603050405020304" pitchFamily="18" charset="0"/>
              </a:rPr>
              <a:t>Ссылки</a:t>
            </a:r>
            <a:endParaRPr lang="ru-RU" sz="44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0611582-A7E7-DF9C-050A-7B77072CCBE3}"/>
              </a:ext>
            </a:extLst>
          </p:cNvPr>
          <p:cNvSpPr/>
          <p:nvPr/>
        </p:nvSpPr>
        <p:spPr>
          <a:xfrm>
            <a:off x="1257299" y="2451100"/>
            <a:ext cx="3683001" cy="5243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  <a:highlight>
                <a:srgbClr val="333333"/>
              </a:highligh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0786214-79E5-E17A-887A-50DF3124C058}"/>
              </a:ext>
            </a:extLst>
          </p:cNvPr>
          <p:cNvSpPr/>
          <p:nvPr/>
        </p:nvSpPr>
        <p:spPr>
          <a:xfrm>
            <a:off x="6705599" y="2231340"/>
            <a:ext cx="4394201" cy="3967986"/>
          </a:xfrm>
          <a:prstGeom prst="roundRect">
            <a:avLst/>
          </a:prstGeom>
          <a:solidFill>
            <a:srgbClr val="33333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8A6579B-9631-1A64-8459-D9217CF5A3D9}"/>
              </a:ext>
            </a:extLst>
          </p:cNvPr>
          <p:cNvSpPr/>
          <p:nvPr/>
        </p:nvSpPr>
        <p:spPr>
          <a:xfrm>
            <a:off x="7061201" y="2451100"/>
            <a:ext cx="3682999" cy="5243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731F1-C3CD-3BEB-2557-087F77973B40}"/>
              </a:ext>
            </a:extLst>
          </p:cNvPr>
          <p:cNvSpPr txBox="1"/>
          <p:nvPr/>
        </p:nvSpPr>
        <p:spPr>
          <a:xfrm>
            <a:off x="1892304" y="2468652"/>
            <a:ext cx="25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Репозиторий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ABA70-6B10-4891-E24C-9982A47B7FF4}"/>
              </a:ext>
            </a:extLst>
          </p:cNvPr>
          <p:cNvSpPr txBox="1"/>
          <p:nvPr/>
        </p:nvSpPr>
        <p:spPr>
          <a:xfrm>
            <a:off x="7651751" y="2485276"/>
            <a:ext cx="25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Деплой</a:t>
            </a:r>
          </a:p>
        </p:txBody>
      </p:sp>
      <p:pic>
        <p:nvPicPr>
          <p:cNvPr id="11" name="Рисунок 1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B277440C-E628-CE80-A526-D7113D3416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036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26016E-0C49-E3FB-D264-A50CAF0F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8" y="256371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B1A770-509D-1591-364F-B3180BC6317A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903AEFA-54AC-6952-9DFA-BA01A596E0E5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Изображение выглядит как шаблон, шов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F22BDFF2-3E4D-0357-7405-9F7A9AA32A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6" y="3105369"/>
            <a:ext cx="2865582" cy="286558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8B2E658-08A5-EF6B-59AB-5BBFF41A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32" y="3090938"/>
            <a:ext cx="2880013" cy="2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56">
            <a:extLst>
              <a:ext uri="{FF2B5EF4-FFF2-40B4-BE49-F238E27FC236}">
                <a16:creationId xmlns:a16="http://schemas.microsoft.com/office/drawing/2014/main" id="{E0EBD6D2-8959-C930-830F-971525221ECF}"/>
              </a:ext>
            </a:extLst>
          </p:cNvPr>
          <p:cNvSpPr/>
          <p:nvPr/>
        </p:nvSpPr>
        <p:spPr>
          <a:xfrm>
            <a:off x="2829762" y="3785960"/>
            <a:ext cx="2349235" cy="2248812"/>
          </a:xfrm>
          <a:prstGeom prst="ellipse">
            <a:avLst/>
          </a:prstGeom>
          <a:solidFill>
            <a:srgbClr val="F5F5F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F5F8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9973582C-B7EE-84C2-9893-BBF5E189680C}"/>
              </a:ext>
            </a:extLst>
          </p:cNvPr>
          <p:cNvSpPr/>
          <p:nvPr/>
        </p:nvSpPr>
        <p:spPr>
          <a:xfrm>
            <a:off x="4803453" y="1180188"/>
            <a:ext cx="2349235" cy="2248811"/>
          </a:xfrm>
          <a:prstGeom prst="ellipse">
            <a:avLst/>
          </a:prstGeom>
          <a:solidFill>
            <a:srgbClr val="F5F5F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F5F8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340E3DD7-CBDC-A4AB-7893-A76566BA59DE}"/>
              </a:ext>
            </a:extLst>
          </p:cNvPr>
          <p:cNvSpPr/>
          <p:nvPr/>
        </p:nvSpPr>
        <p:spPr>
          <a:xfrm>
            <a:off x="644186" y="1180189"/>
            <a:ext cx="2349235" cy="2248811"/>
          </a:xfrm>
          <a:prstGeom prst="ellipse">
            <a:avLst/>
          </a:prstGeom>
          <a:solidFill>
            <a:srgbClr val="2963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65E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B1F2F-1F4F-46C9-9C2C-6C5EEF7A0684}"/>
              </a:ext>
            </a:extLst>
          </p:cNvPr>
          <p:cNvSpPr/>
          <p:nvPr/>
        </p:nvSpPr>
        <p:spPr>
          <a:xfrm>
            <a:off x="2658127" y="-716279"/>
            <a:ext cx="6875745" cy="1896468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65E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1B1EA18-ED71-8A03-28A5-45BD2AAFE101}"/>
              </a:ext>
            </a:extLst>
          </p:cNvPr>
          <p:cNvSpPr/>
          <p:nvPr/>
        </p:nvSpPr>
        <p:spPr>
          <a:xfrm>
            <a:off x="8962720" y="1187444"/>
            <a:ext cx="2349235" cy="2248812"/>
          </a:xfrm>
          <a:prstGeom prst="ellipse">
            <a:avLst/>
          </a:prstGeom>
          <a:solidFill>
            <a:srgbClr val="2963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F5F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EF3D9-E6D0-7EDC-FF30-3DC9B688785D}"/>
              </a:ext>
            </a:extLst>
          </p:cNvPr>
          <p:cNvSpPr txBox="1"/>
          <p:nvPr/>
        </p:nvSpPr>
        <p:spPr>
          <a:xfrm>
            <a:off x="4513399" y="368391"/>
            <a:ext cx="352753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Команда</a:t>
            </a:r>
            <a:endParaRPr lang="ru-RU" sz="36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38" name="Рисунок 37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B588F6C-992F-D851-E6B0-D12C5164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027" y="76065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Овал 53">
            <a:extLst>
              <a:ext uri="{FF2B5EF4-FFF2-40B4-BE49-F238E27FC236}">
                <a16:creationId xmlns:a16="http://schemas.microsoft.com/office/drawing/2014/main" id="{FBBA5D3F-8EE9-20CF-64E1-0D9FE1BCB348}"/>
              </a:ext>
            </a:extLst>
          </p:cNvPr>
          <p:cNvSpPr/>
          <p:nvPr/>
        </p:nvSpPr>
        <p:spPr>
          <a:xfrm>
            <a:off x="7013005" y="3783602"/>
            <a:ext cx="2349235" cy="2248811"/>
          </a:xfrm>
          <a:prstGeom prst="ellipse">
            <a:avLst/>
          </a:prstGeom>
          <a:solidFill>
            <a:srgbClr val="2963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F5F8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BEE077-B4A3-7ECF-EB63-ED4B5B7ADA44}"/>
              </a:ext>
            </a:extLst>
          </p:cNvPr>
          <p:cNvSpPr txBox="1"/>
          <p:nvPr/>
        </p:nvSpPr>
        <p:spPr>
          <a:xfrm>
            <a:off x="537912" y="3470282"/>
            <a:ext cx="2567072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solidFill>
                  <a:srgbClr val="F5F5F8"/>
                </a:solidFill>
                <a:latin typeface="Tinkoff Sans Medium" panose="02000806050000020004" pitchFamily="2" charset="0"/>
              </a:rPr>
              <a:t>Похозей</a:t>
            </a:r>
            <a:r>
              <a:rPr lang="ru-RU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 Роман</a:t>
            </a:r>
          </a:p>
          <a:p>
            <a:pPr algn="ctr"/>
            <a:r>
              <a:rPr lang="en-US" dirty="0">
                <a:solidFill>
                  <a:srgbClr val="F5F5F8"/>
                </a:solidFill>
                <a:latin typeface="Tinkoff Sans Medium" panose="02000806050000020004" pitchFamily="2" charset="0"/>
              </a:rPr>
              <a:t>Backend</a:t>
            </a:r>
            <a:r>
              <a:rPr lang="ru-RU" dirty="0">
                <a:solidFill>
                  <a:srgbClr val="F5F5F8"/>
                </a:solidFill>
                <a:latin typeface="Tinkoff Sans Medium" panose="02000806050000020004" pitchFamily="2" charset="0"/>
              </a:rPr>
              <a:t> </a:t>
            </a:r>
            <a:r>
              <a:rPr lang="en-US" dirty="0">
                <a:solidFill>
                  <a:srgbClr val="F5F5F8"/>
                </a:solidFill>
                <a:latin typeface="Tinkoff Sans Medium" panose="02000806050000020004" pitchFamily="2" charset="0"/>
              </a:rPr>
              <a:t>–</a:t>
            </a:r>
            <a:r>
              <a:rPr lang="ru-RU" dirty="0">
                <a:solidFill>
                  <a:srgbClr val="F5F5F8"/>
                </a:solidFill>
                <a:latin typeface="Tinkoff Sans Medium" panose="02000806050000020004" pitchFamily="2" charset="0"/>
              </a:rPr>
              <a:t> разработчик</a:t>
            </a:r>
          </a:p>
          <a:p>
            <a:pPr algn="ctr"/>
            <a:endParaRPr lang="ru-RU" dirty="0">
              <a:solidFill>
                <a:srgbClr val="F5F5F8"/>
              </a:solidFill>
              <a:latin typeface="Tinkoff Sans Medium" panose="0200080605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27D8F9-167D-B11A-AAD1-1378A27ED0EA}"/>
              </a:ext>
            </a:extLst>
          </p:cNvPr>
          <p:cNvSpPr txBox="1"/>
          <p:nvPr/>
        </p:nvSpPr>
        <p:spPr>
          <a:xfrm>
            <a:off x="4734185" y="3522041"/>
            <a:ext cx="2483099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Коровянский Иван</a:t>
            </a:r>
          </a:p>
          <a:p>
            <a:pPr algn="ctr"/>
            <a:r>
              <a:rPr lang="ru-RU" dirty="0">
                <a:solidFill>
                  <a:srgbClr val="F5F5F8"/>
                </a:solidFill>
                <a:latin typeface="Tinkoff Sans Medium" panose="02000806050000020004" pitchFamily="2" charset="0"/>
              </a:rPr>
              <a:t>Дизайнер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54617-4829-99E5-4C3A-7CA315273503}"/>
              </a:ext>
            </a:extLst>
          </p:cNvPr>
          <p:cNvSpPr txBox="1"/>
          <p:nvPr/>
        </p:nvSpPr>
        <p:spPr>
          <a:xfrm>
            <a:off x="9039344" y="3485529"/>
            <a:ext cx="220009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Сторчак Кирилл</a:t>
            </a:r>
            <a:endParaRPr lang="en-US" sz="2000" dirty="0">
              <a:solidFill>
                <a:srgbClr val="F5F5F8"/>
              </a:solidFill>
              <a:latin typeface="Tinkoff Sans Medium" panose="02000806050000020004" pitchFamily="2" charset="0"/>
            </a:endParaRPr>
          </a:p>
          <a:p>
            <a:pPr algn="ctr"/>
            <a:r>
              <a:rPr lang="en-US" dirty="0">
                <a:solidFill>
                  <a:srgbClr val="F5F5F8"/>
                </a:solidFill>
                <a:latin typeface="Tinkoff Sans Medium" panose="02000806050000020004" pitchFamily="2" charset="0"/>
              </a:rPr>
              <a:t>Data Scientist</a:t>
            </a:r>
            <a:endParaRPr lang="ru-RU" dirty="0">
              <a:solidFill>
                <a:srgbClr val="F5F5F8"/>
              </a:solidFill>
              <a:latin typeface="Tinkoff Sans Medium" panose="0200080605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4140E9-F33C-3212-1579-8439E057A5EF}"/>
              </a:ext>
            </a:extLst>
          </p:cNvPr>
          <p:cNvSpPr txBox="1"/>
          <p:nvPr/>
        </p:nvSpPr>
        <p:spPr>
          <a:xfrm>
            <a:off x="2648509" y="5997197"/>
            <a:ext cx="271173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Корниенко </a:t>
            </a:r>
            <a:r>
              <a:rPr lang="en-US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E</a:t>
            </a:r>
            <a:r>
              <a:rPr lang="ru-RU" sz="2000" dirty="0" err="1">
                <a:solidFill>
                  <a:srgbClr val="F5F5F8"/>
                </a:solidFill>
                <a:latin typeface="Tinkoff Sans Medium" panose="02000806050000020004" pitchFamily="2" charset="0"/>
              </a:rPr>
              <a:t>фим</a:t>
            </a:r>
            <a:endParaRPr lang="en-US" sz="2000" dirty="0">
              <a:solidFill>
                <a:srgbClr val="F5F5F8"/>
              </a:solidFill>
              <a:latin typeface="Tinkoff Sans Medium" panose="02000806050000020004" pitchFamily="2" charset="0"/>
            </a:endParaRPr>
          </a:p>
          <a:p>
            <a:pPr algn="ctr"/>
            <a:r>
              <a:rPr lang="en-US" dirty="0">
                <a:solidFill>
                  <a:srgbClr val="F5F5F8"/>
                </a:solidFill>
                <a:latin typeface="Tinkoff Sans Medium" panose="02000806050000020004" pitchFamily="2" charset="0"/>
              </a:rPr>
              <a:t>Frontend</a:t>
            </a:r>
            <a:r>
              <a:rPr lang="ru-RU" dirty="0">
                <a:solidFill>
                  <a:srgbClr val="F5F5F8"/>
                </a:solidFill>
                <a:latin typeface="Tinkoff Sans Medium" panose="02000806050000020004" pitchFamily="2" charset="0"/>
              </a:rPr>
              <a:t> – разработчик, спикер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E964F6-6B3C-6C6A-EDA8-6A01CF7DB772}"/>
              </a:ext>
            </a:extLst>
          </p:cNvPr>
          <p:cNvSpPr txBox="1"/>
          <p:nvPr/>
        </p:nvSpPr>
        <p:spPr>
          <a:xfrm>
            <a:off x="7249298" y="6056727"/>
            <a:ext cx="1900014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5F5F8"/>
                </a:solidFill>
                <a:latin typeface="Tinkoff Sans Medium" panose="02000806050000020004" pitchFamily="2" charset="0"/>
              </a:rPr>
              <a:t>Ковалев Иван</a:t>
            </a:r>
          </a:p>
          <a:p>
            <a:pPr algn="ctr"/>
            <a:r>
              <a:rPr lang="en-US" dirty="0">
                <a:solidFill>
                  <a:srgbClr val="F5F5F8"/>
                </a:solidFill>
                <a:latin typeface="Tinkoff Sans Medium" panose="02000806050000020004" pitchFamily="2" charset="0"/>
              </a:rPr>
              <a:t>Data Scientist</a:t>
            </a:r>
            <a:endParaRPr lang="ru-RU" dirty="0">
              <a:solidFill>
                <a:srgbClr val="F5F5F8"/>
              </a:solidFill>
              <a:latin typeface="Tinkoff Sans Medium" panose="02000806050000020004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DF30C0-9199-15A1-1407-30451E4D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70" y="76065"/>
            <a:ext cx="715183" cy="989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A92157-A48C-D806-6A93-1BE986AC853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4" r="1602" b="11525"/>
          <a:stretch>
            <a:fillRect/>
          </a:stretch>
        </p:blipFill>
        <p:spPr>
          <a:xfrm>
            <a:off x="728885" y="1270868"/>
            <a:ext cx="2179836" cy="2108735"/>
          </a:xfrm>
          <a:custGeom>
            <a:avLst/>
            <a:gdLst>
              <a:gd name="connsiteX0" fmla="*/ 1314637 w 2629274"/>
              <a:gd name="connsiteY0" fmla="*/ 0 h 2543514"/>
              <a:gd name="connsiteX1" fmla="*/ 2629274 w 2629274"/>
              <a:gd name="connsiteY1" fmla="*/ 1271757 h 2543514"/>
              <a:gd name="connsiteX2" fmla="*/ 1314637 w 2629274"/>
              <a:gd name="connsiteY2" fmla="*/ 2543514 h 2543514"/>
              <a:gd name="connsiteX3" fmla="*/ 0 w 2629274"/>
              <a:gd name="connsiteY3" fmla="*/ 1271757 h 2543514"/>
              <a:gd name="connsiteX4" fmla="*/ 1314637 w 2629274"/>
              <a:gd name="connsiteY4" fmla="*/ 0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274" h="2543514">
                <a:moveTo>
                  <a:pt x="1314637" y="0"/>
                </a:moveTo>
                <a:cubicBezTo>
                  <a:pt x="2040691" y="0"/>
                  <a:pt x="2629274" y="569385"/>
                  <a:pt x="2629274" y="1271757"/>
                </a:cubicBezTo>
                <a:cubicBezTo>
                  <a:pt x="2629274" y="1974129"/>
                  <a:pt x="2040691" y="2543514"/>
                  <a:pt x="1314637" y="2543514"/>
                </a:cubicBezTo>
                <a:cubicBezTo>
                  <a:pt x="588583" y="2543514"/>
                  <a:pt x="0" y="1974129"/>
                  <a:pt x="0" y="1271757"/>
                </a:cubicBezTo>
                <a:cubicBezTo>
                  <a:pt x="0" y="569385"/>
                  <a:pt x="588583" y="0"/>
                  <a:pt x="1314637" y="0"/>
                </a:cubicBezTo>
                <a:close/>
              </a:path>
            </a:pathLst>
          </a:cu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D7049F-CD35-D114-E210-74B601268E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b="1631"/>
          <a:stretch/>
        </p:blipFill>
        <p:spPr>
          <a:xfrm>
            <a:off x="4875968" y="1251945"/>
            <a:ext cx="2204204" cy="2132308"/>
          </a:xfrm>
          <a:custGeom>
            <a:avLst/>
            <a:gdLst>
              <a:gd name="connsiteX0" fmla="*/ 1314637 w 2629274"/>
              <a:gd name="connsiteY0" fmla="*/ 0 h 2543514"/>
              <a:gd name="connsiteX1" fmla="*/ 2629274 w 2629274"/>
              <a:gd name="connsiteY1" fmla="*/ 1271757 h 2543514"/>
              <a:gd name="connsiteX2" fmla="*/ 1314637 w 2629274"/>
              <a:gd name="connsiteY2" fmla="*/ 2543514 h 2543514"/>
              <a:gd name="connsiteX3" fmla="*/ 0 w 2629274"/>
              <a:gd name="connsiteY3" fmla="*/ 1271757 h 2543514"/>
              <a:gd name="connsiteX4" fmla="*/ 1314637 w 2629274"/>
              <a:gd name="connsiteY4" fmla="*/ 0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274" h="2543514">
                <a:moveTo>
                  <a:pt x="1314637" y="0"/>
                </a:moveTo>
                <a:cubicBezTo>
                  <a:pt x="2040691" y="0"/>
                  <a:pt x="2629274" y="569385"/>
                  <a:pt x="2629274" y="1271757"/>
                </a:cubicBezTo>
                <a:cubicBezTo>
                  <a:pt x="2629274" y="1974129"/>
                  <a:pt x="2040691" y="2543514"/>
                  <a:pt x="1314637" y="2543514"/>
                </a:cubicBezTo>
                <a:cubicBezTo>
                  <a:pt x="588583" y="2543514"/>
                  <a:pt x="0" y="1974129"/>
                  <a:pt x="0" y="1271757"/>
                </a:cubicBezTo>
                <a:cubicBezTo>
                  <a:pt x="0" y="569385"/>
                  <a:pt x="588583" y="0"/>
                  <a:pt x="1314637" y="0"/>
                </a:cubicBezTo>
                <a:close/>
              </a:path>
            </a:pathLst>
          </a:cu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74AA99-0B3B-A351-2756-8E22CF83BA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3" b="13723"/>
          <a:stretch/>
        </p:blipFill>
        <p:spPr>
          <a:xfrm>
            <a:off x="9035235" y="1233637"/>
            <a:ext cx="2204203" cy="2132309"/>
          </a:xfrm>
          <a:custGeom>
            <a:avLst/>
            <a:gdLst>
              <a:gd name="connsiteX0" fmla="*/ 1314637 w 2629274"/>
              <a:gd name="connsiteY0" fmla="*/ 0 h 2543514"/>
              <a:gd name="connsiteX1" fmla="*/ 2629274 w 2629274"/>
              <a:gd name="connsiteY1" fmla="*/ 1271757 h 2543514"/>
              <a:gd name="connsiteX2" fmla="*/ 1314637 w 2629274"/>
              <a:gd name="connsiteY2" fmla="*/ 2543514 h 2543514"/>
              <a:gd name="connsiteX3" fmla="*/ 0 w 2629274"/>
              <a:gd name="connsiteY3" fmla="*/ 1271757 h 2543514"/>
              <a:gd name="connsiteX4" fmla="*/ 1314637 w 2629274"/>
              <a:gd name="connsiteY4" fmla="*/ 0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274" h="2543514">
                <a:moveTo>
                  <a:pt x="1314637" y="0"/>
                </a:moveTo>
                <a:cubicBezTo>
                  <a:pt x="2040691" y="0"/>
                  <a:pt x="2629274" y="569385"/>
                  <a:pt x="2629274" y="1271757"/>
                </a:cubicBezTo>
                <a:cubicBezTo>
                  <a:pt x="2629274" y="1974129"/>
                  <a:pt x="2040691" y="2543514"/>
                  <a:pt x="1314637" y="2543514"/>
                </a:cubicBezTo>
                <a:cubicBezTo>
                  <a:pt x="588583" y="2543514"/>
                  <a:pt x="0" y="1974129"/>
                  <a:pt x="0" y="1271757"/>
                </a:cubicBezTo>
                <a:cubicBezTo>
                  <a:pt x="0" y="569385"/>
                  <a:pt x="588583" y="0"/>
                  <a:pt x="1314637" y="0"/>
                </a:cubicBezTo>
                <a:close/>
              </a:path>
            </a:pathLst>
          </a:cu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F3D46B-A78E-9936-4A8C-3E74B65C2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r="15543"/>
          <a:stretch/>
        </p:blipFill>
        <p:spPr>
          <a:xfrm>
            <a:off x="2920694" y="3855998"/>
            <a:ext cx="2179836" cy="2108735"/>
          </a:xfrm>
          <a:custGeom>
            <a:avLst/>
            <a:gdLst>
              <a:gd name="connsiteX0" fmla="*/ 1314637 w 2629274"/>
              <a:gd name="connsiteY0" fmla="*/ 0 h 2543514"/>
              <a:gd name="connsiteX1" fmla="*/ 2629274 w 2629274"/>
              <a:gd name="connsiteY1" fmla="*/ 1271757 h 2543514"/>
              <a:gd name="connsiteX2" fmla="*/ 1314637 w 2629274"/>
              <a:gd name="connsiteY2" fmla="*/ 2543514 h 2543514"/>
              <a:gd name="connsiteX3" fmla="*/ 0 w 2629274"/>
              <a:gd name="connsiteY3" fmla="*/ 1271757 h 2543514"/>
              <a:gd name="connsiteX4" fmla="*/ 1314637 w 2629274"/>
              <a:gd name="connsiteY4" fmla="*/ 0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274" h="2543514">
                <a:moveTo>
                  <a:pt x="1314637" y="0"/>
                </a:moveTo>
                <a:cubicBezTo>
                  <a:pt x="2040691" y="0"/>
                  <a:pt x="2629274" y="569385"/>
                  <a:pt x="2629274" y="1271757"/>
                </a:cubicBezTo>
                <a:cubicBezTo>
                  <a:pt x="2629274" y="1974129"/>
                  <a:pt x="2040691" y="2543514"/>
                  <a:pt x="1314637" y="2543514"/>
                </a:cubicBezTo>
                <a:cubicBezTo>
                  <a:pt x="588583" y="2543514"/>
                  <a:pt x="0" y="1974129"/>
                  <a:pt x="0" y="1271757"/>
                </a:cubicBezTo>
                <a:cubicBezTo>
                  <a:pt x="0" y="569385"/>
                  <a:pt x="588583" y="0"/>
                  <a:pt x="1314637" y="0"/>
                </a:cubicBezTo>
                <a:close/>
              </a:path>
            </a:pathLst>
          </a:cu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519D41-7338-48EC-0F45-3200E23ABAC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3" b="13723"/>
          <a:stretch/>
        </p:blipFill>
        <p:spPr>
          <a:xfrm>
            <a:off x="7099258" y="3855998"/>
            <a:ext cx="2200095" cy="2128333"/>
          </a:xfrm>
          <a:custGeom>
            <a:avLst/>
            <a:gdLst>
              <a:gd name="connsiteX0" fmla="*/ 1314637 w 2629274"/>
              <a:gd name="connsiteY0" fmla="*/ 0 h 2543514"/>
              <a:gd name="connsiteX1" fmla="*/ 2629274 w 2629274"/>
              <a:gd name="connsiteY1" fmla="*/ 1271757 h 2543514"/>
              <a:gd name="connsiteX2" fmla="*/ 1314637 w 2629274"/>
              <a:gd name="connsiteY2" fmla="*/ 2543514 h 2543514"/>
              <a:gd name="connsiteX3" fmla="*/ 0 w 2629274"/>
              <a:gd name="connsiteY3" fmla="*/ 1271757 h 2543514"/>
              <a:gd name="connsiteX4" fmla="*/ 1314637 w 2629274"/>
              <a:gd name="connsiteY4" fmla="*/ 0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274" h="2543514">
                <a:moveTo>
                  <a:pt x="1314637" y="0"/>
                </a:moveTo>
                <a:cubicBezTo>
                  <a:pt x="2040691" y="0"/>
                  <a:pt x="2629274" y="569385"/>
                  <a:pt x="2629274" y="1271757"/>
                </a:cubicBezTo>
                <a:cubicBezTo>
                  <a:pt x="2629274" y="1974129"/>
                  <a:pt x="2040691" y="2543514"/>
                  <a:pt x="1314637" y="2543514"/>
                </a:cubicBezTo>
                <a:cubicBezTo>
                  <a:pt x="588583" y="2543514"/>
                  <a:pt x="0" y="1974129"/>
                  <a:pt x="0" y="1271757"/>
                </a:cubicBezTo>
                <a:cubicBezTo>
                  <a:pt x="0" y="569385"/>
                  <a:pt x="588583" y="0"/>
                  <a:pt x="1314637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B374-F755-9CA9-2AE8-02520880BC88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EDD5A84-80F5-2BD1-2EFC-18136B697969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1088416" y="420997"/>
            <a:ext cx="50075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Проблематика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7E69E-9F1F-AECA-47A0-8340562DB7DA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DB41CF7-801A-37E9-3B00-7550F66E0F58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C3F0E23-6AE8-2C27-3F7A-E57ADEBD31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514B2-015A-54CC-8186-B9068C463EDA}"/>
              </a:ext>
            </a:extLst>
          </p:cNvPr>
          <p:cNvSpPr txBox="1"/>
          <p:nvPr/>
        </p:nvSpPr>
        <p:spPr>
          <a:xfrm>
            <a:off x="1273026" y="1623871"/>
            <a:ext cx="9645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rgbClr val="00265E"/>
                </a:solidFill>
              </a:rPr>
              <a:t>РУЧНАЯ ОБРАБОТКА </a:t>
            </a:r>
            <a:r>
              <a:rPr lang="ru-RU" sz="4800" b="1" dirty="0">
                <a:solidFill>
                  <a:srgbClr val="C00000"/>
                </a:solidFill>
              </a:rPr>
              <a:t>=</a:t>
            </a:r>
            <a:r>
              <a:rPr lang="ru-RU" sz="3200" b="1" dirty="0">
                <a:solidFill>
                  <a:srgbClr val="00265E"/>
                </a:solidFill>
              </a:rPr>
              <a:t> МНОГО ВРЕМЕНИ И РЕСУРСОВ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C7D5A4-A507-59C1-4ED1-A324F21E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99105"/>
            <a:ext cx="5115298" cy="28773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9D3ECD-5B11-EF48-7E8B-8D9AF8266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81" y="2704688"/>
            <a:ext cx="4406763" cy="28661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1088416" y="420997"/>
            <a:ext cx="50075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65E"/>
                </a:solidFill>
                <a:cs typeface="Times New Roman" panose="02020603050405020304" pitchFamily="18" charset="0"/>
              </a:rPr>
              <a:t>Наше решение</a:t>
            </a:r>
            <a:endParaRPr lang="ru-RU" sz="36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C06190E-67FB-E633-36FB-427A5995CC66}"/>
              </a:ext>
            </a:extLst>
          </p:cNvPr>
          <p:cNvSpPr/>
          <p:nvPr/>
        </p:nvSpPr>
        <p:spPr>
          <a:xfrm>
            <a:off x="1160309" y="1843295"/>
            <a:ext cx="2752725" cy="1209675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D4A9C8B-C52B-EAD3-2880-DC515F15B78A}"/>
              </a:ext>
            </a:extLst>
          </p:cNvPr>
          <p:cNvSpPr/>
          <p:nvPr/>
        </p:nvSpPr>
        <p:spPr>
          <a:xfrm>
            <a:off x="4720905" y="1551569"/>
            <a:ext cx="2752725" cy="1209675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2E09FB2-6F05-1197-155E-F887182BCC70}"/>
              </a:ext>
            </a:extLst>
          </p:cNvPr>
          <p:cNvSpPr/>
          <p:nvPr/>
        </p:nvSpPr>
        <p:spPr>
          <a:xfrm>
            <a:off x="8280233" y="1840191"/>
            <a:ext cx="2752725" cy="1209675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3BC5C82-839C-9DA1-EBDD-4FC0EAC3AA84}"/>
              </a:ext>
            </a:extLst>
          </p:cNvPr>
          <p:cNvSpPr/>
          <p:nvPr/>
        </p:nvSpPr>
        <p:spPr>
          <a:xfrm>
            <a:off x="2298057" y="3386762"/>
            <a:ext cx="7524750" cy="1209675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9E03F98-B177-6D0D-3479-15DFDF794BBD}"/>
              </a:ext>
            </a:extLst>
          </p:cNvPr>
          <p:cNvSpPr/>
          <p:nvPr/>
        </p:nvSpPr>
        <p:spPr>
          <a:xfrm>
            <a:off x="4720905" y="5075669"/>
            <a:ext cx="2752725" cy="1209675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AF21E-E04E-F58F-4DF6-E1DAFAE916FE}"/>
              </a:ext>
            </a:extLst>
          </p:cNvPr>
          <p:cNvSpPr txBox="1"/>
          <p:nvPr/>
        </p:nvSpPr>
        <p:spPr>
          <a:xfrm>
            <a:off x="2962227" y="3753961"/>
            <a:ext cx="96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13049F-1D8E-3503-623B-65EAC9EE10D6}"/>
              </a:ext>
            </a:extLst>
          </p:cNvPr>
          <p:cNvSpPr txBox="1"/>
          <p:nvPr/>
        </p:nvSpPr>
        <p:spPr>
          <a:xfrm>
            <a:off x="7419958" y="3628805"/>
            <a:ext cx="206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Обучение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A75D0-F17C-38C3-8DC9-ED67293240D9}"/>
              </a:ext>
            </a:extLst>
          </p:cNvPr>
          <p:cNvSpPr txBox="1"/>
          <p:nvPr/>
        </p:nvSpPr>
        <p:spPr>
          <a:xfrm>
            <a:off x="5139090" y="3576102"/>
            <a:ext cx="18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Логическая регрессия</a:t>
            </a:r>
          </a:p>
        </p:txBody>
      </p:sp>
      <p:sp>
        <p:nvSpPr>
          <p:cNvPr id="38" name="Знак ''плюс'' 37">
            <a:extLst>
              <a:ext uri="{FF2B5EF4-FFF2-40B4-BE49-F238E27FC236}">
                <a16:creationId xmlns:a16="http://schemas.microsoft.com/office/drawing/2014/main" id="{62DEEFF9-67B0-4F3B-1732-885E7C69C442}"/>
              </a:ext>
            </a:extLst>
          </p:cNvPr>
          <p:cNvSpPr/>
          <p:nvPr/>
        </p:nvSpPr>
        <p:spPr>
          <a:xfrm>
            <a:off x="4271937" y="3797865"/>
            <a:ext cx="426372" cy="471944"/>
          </a:xfrm>
          <a:prstGeom prst="mathPlus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D27F3276-E063-02CF-1158-6D285E13AFDF}"/>
              </a:ext>
            </a:extLst>
          </p:cNvPr>
          <p:cNvSpPr/>
          <p:nvPr/>
        </p:nvSpPr>
        <p:spPr>
          <a:xfrm>
            <a:off x="7147355" y="3779599"/>
            <a:ext cx="426372" cy="471944"/>
          </a:xfrm>
          <a:prstGeom prst="mathPlus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7F5E58C-5A87-E5A8-07D4-08A1BE006158}"/>
              </a:ext>
            </a:extLst>
          </p:cNvPr>
          <p:cNvCxnSpPr>
            <a:cxnSpLocks/>
          </p:cNvCxnSpPr>
          <p:nvPr/>
        </p:nvCxnSpPr>
        <p:spPr>
          <a:xfrm>
            <a:off x="2536671" y="2918602"/>
            <a:ext cx="3559329" cy="587215"/>
          </a:xfrm>
          <a:prstGeom prst="straightConnector1">
            <a:avLst/>
          </a:prstGeom>
          <a:ln w="50800">
            <a:solidFill>
              <a:srgbClr val="296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F34160E-5CF6-82B5-A410-C34CABC0F25A}"/>
              </a:ext>
            </a:extLst>
          </p:cNvPr>
          <p:cNvCxnSpPr>
            <a:cxnSpLocks/>
          </p:cNvCxnSpPr>
          <p:nvPr/>
        </p:nvCxnSpPr>
        <p:spPr>
          <a:xfrm flipV="1">
            <a:off x="6096000" y="4328943"/>
            <a:ext cx="0" cy="830997"/>
          </a:xfrm>
          <a:prstGeom prst="straightConnector1">
            <a:avLst/>
          </a:prstGeom>
          <a:ln w="50800">
            <a:solidFill>
              <a:srgbClr val="296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CB45BA43-F8CA-0244-75A2-D370AAF6CB5A}"/>
              </a:ext>
            </a:extLst>
          </p:cNvPr>
          <p:cNvCxnSpPr>
            <a:cxnSpLocks/>
          </p:cNvCxnSpPr>
          <p:nvPr/>
        </p:nvCxnSpPr>
        <p:spPr>
          <a:xfrm flipH="1">
            <a:off x="6096000" y="2912038"/>
            <a:ext cx="3559329" cy="617060"/>
          </a:xfrm>
          <a:prstGeom prst="straightConnector1">
            <a:avLst/>
          </a:prstGeom>
          <a:ln w="50800">
            <a:solidFill>
              <a:srgbClr val="296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DF0D6F2-1788-7423-CF23-7FD15A465D2D}"/>
              </a:ext>
            </a:extLst>
          </p:cNvPr>
          <p:cNvCxnSpPr>
            <a:cxnSpLocks/>
          </p:cNvCxnSpPr>
          <p:nvPr/>
        </p:nvCxnSpPr>
        <p:spPr>
          <a:xfrm flipV="1">
            <a:off x="6096000" y="2524125"/>
            <a:ext cx="0" cy="1125080"/>
          </a:xfrm>
          <a:prstGeom prst="straightConnector1">
            <a:avLst/>
          </a:prstGeom>
          <a:ln w="50800">
            <a:solidFill>
              <a:srgbClr val="296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D55432-2B3A-D568-F03D-55506008DB11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2DCF05B-7650-4BB3-B917-750D27629BDA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13F54C0-205E-2DA5-43A5-63CE7DFE89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7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F3D5CC4-E6CD-D32E-562D-292056E73E42}"/>
              </a:ext>
            </a:extLst>
          </p:cNvPr>
          <p:cNvSpPr/>
          <p:nvPr/>
        </p:nvSpPr>
        <p:spPr>
          <a:xfrm rot="5400000">
            <a:off x="2731320" y="-1229162"/>
            <a:ext cx="672936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87DC4F-1CB0-9F67-D8C4-78B6AEFA937C}"/>
              </a:ext>
            </a:extLst>
          </p:cNvPr>
          <p:cNvSpPr/>
          <p:nvPr/>
        </p:nvSpPr>
        <p:spPr>
          <a:xfrm>
            <a:off x="-421623" y="-1213787"/>
            <a:ext cx="6875745" cy="2771732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2D099D3-BE33-112B-857F-79544D0C1CEF}"/>
              </a:ext>
            </a:extLst>
          </p:cNvPr>
          <p:cNvSpPr/>
          <p:nvPr/>
        </p:nvSpPr>
        <p:spPr>
          <a:xfrm>
            <a:off x="901698" y="2231340"/>
            <a:ext cx="4394201" cy="3967986"/>
          </a:xfrm>
          <a:prstGeom prst="roundRect">
            <a:avLst/>
          </a:prstGeom>
          <a:solidFill>
            <a:srgbClr val="33333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CEBB-AAED-68B0-0161-4023E3B88DDB}"/>
              </a:ext>
            </a:extLst>
          </p:cNvPr>
          <p:cNvSpPr txBox="1"/>
          <p:nvPr/>
        </p:nvSpPr>
        <p:spPr>
          <a:xfrm>
            <a:off x="278546" y="551583"/>
            <a:ext cx="532762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00265E"/>
                </a:solidFill>
                <a:cs typeface="Times New Roman" panose="02020603050405020304" pitchFamily="18" charset="0"/>
              </a:rPr>
              <a:t>Ссылки</a:t>
            </a:r>
            <a:endParaRPr lang="ru-RU" sz="44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0611582-A7E7-DF9C-050A-7B77072CCBE3}"/>
              </a:ext>
            </a:extLst>
          </p:cNvPr>
          <p:cNvSpPr/>
          <p:nvPr/>
        </p:nvSpPr>
        <p:spPr>
          <a:xfrm>
            <a:off x="1257299" y="2451100"/>
            <a:ext cx="3683001" cy="5243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  <a:highlight>
                <a:srgbClr val="333333"/>
              </a:highligh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0786214-79E5-E17A-887A-50DF3124C058}"/>
              </a:ext>
            </a:extLst>
          </p:cNvPr>
          <p:cNvSpPr/>
          <p:nvPr/>
        </p:nvSpPr>
        <p:spPr>
          <a:xfrm>
            <a:off x="6705599" y="2231340"/>
            <a:ext cx="4394201" cy="3967986"/>
          </a:xfrm>
          <a:prstGeom prst="roundRect">
            <a:avLst/>
          </a:prstGeom>
          <a:solidFill>
            <a:srgbClr val="33333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8A6579B-9631-1A64-8459-D9217CF5A3D9}"/>
              </a:ext>
            </a:extLst>
          </p:cNvPr>
          <p:cNvSpPr/>
          <p:nvPr/>
        </p:nvSpPr>
        <p:spPr>
          <a:xfrm>
            <a:off x="7061201" y="2451100"/>
            <a:ext cx="3682999" cy="5243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731F1-C3CD-3BEB-2557-087F77973B40}"/>
              </a:ext>
            </a:extLst>
          </p:cNvPr>
          <p:cNvSpPr txBox="1"/>
          <p:nvPr/>
        </p:nvSpPr>
        <p:spPr>
          <a:xfrm>
            <a:off x="1892304" y="2468652"/>
            <a:ext cx="25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Репозиторий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ABA70-6B10-4891-E24C-9982A47B7FF4}"/>
              </a:ext>
            </a:extLst>
          </p:cNvPr>
          <p:cNvSpPr txBox="1"/>
          <p:nvPr/>
        </p:nvSpPr>
        <p:spPr>
          <a:xfrm>
            <a:off x="7651751" y="2485276"/>
            <a:ext cx="250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Деплой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26016E-0C49-E3FB-D264-A50CAF0F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8" y="256371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7E512-844D-343E-BC5A-3A43B4793D4D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3ECB7B6-17A8-6AE4-AB32-7CD9A31E400C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BE825E1-C095-9A80-9B67-82C0213F91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 descr="Изображение выглядит как шаблон, шов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00753623-5DDE-39AA-7E0F-6B3BE88ABC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6" y="3105369"/>
            <a:ext cx="2865582" cy="28655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41ED71-1976-37E0-A2FA-69B906BA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32" y="3090938"/>
            <a:ext cx="2880013" cy="2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1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352437" y="596589"/>
            <a:ext cx="637456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65E"/>
                </a:solidFill>
                <a:cs typeface="Times New Roman" panose="02020603050405020304" pitchFamily="18" charset="0"/>
              </a:rPr>
              <a:t>Пользовательский интерфейс</a:t>
            </a:r>
            <a:endParaRPr lang="ru-RU" sz="28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9" y="6393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2E52F-C1C0-DA00-F47E-8C15C5154E6B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0081B86-F25D-3D85-E24E-D0CF4E9E6D32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B129DF7-C99D-E7DD-444F-DACB09638D3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0A666C-80E9-12B0-DD2B-7D87FA02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6" y="1613042"/>
            <a:ext cx="10968548" cy="57111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1225607" y="477420"/>
            <a:ext cx="50075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265E"/>
                </a:solidFill>
                <a:cs typeface="Times New Roman" panose="02020603050405020304" pitchFamily="18" charset="0"/>
              </a:rPr>
              <a:t>Добавление файлов</a:t>
            </a:r>
            <a:endParaRPr lang="ru-RU" sz="32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C6B7B-4EB7-59AD-DB58-F8B0F52F3784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3659D6-5DC6-BA77-6650-EA5423C80704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49902C3-4682-84BD-95EC-F92E3034B1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40845E-F2A6-5445-490F-ED3A3F58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10" y="1563206"/>
            <a:ext cx="11021180" cy="61305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08182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3" y="-1044531"/>
            <a:ext cx="6875745" cy="2356096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1225607" y="477420"/>
            <a:ext cx="500758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265E"/>
                </a:solidFill>
                <a:cs typeface="Times New Roman" panose="02020603050405020304" pitchFamily="18" charset="0"/>
              </a:rPr>
              <a:t>Проверка файлов</a:t>
            </a:r>
            <a:endParaRPr lang="ru-RU" sz="32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02966C-A031-C6F0-F6CE-433CC727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4" y="72655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C6B7B-4EB7-59AD-DB58-F8B0F52F3784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3659D6-5DC6-BA77-6650-EA5423C80704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49902C3-4682-84BD-95EC-F92E3034B1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40845E-F2A6-5445-490F-ED3A3F582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 b="140"/>
          <a:stretch/>
        </p:blipFill>
        <p:spPr>
          <a:xfrm>
            <a:off x="585410" y="1563206"/>
            <a:ext cx="11021180" cy="61305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C53B58-57A5-2294-2CE2-06CDBAD877D9}"/>
              </a:ext>
            </a:extLst>
          </p:cNvPr>
          <p:cNvSpPr/>
          <p:nvPr/>
        </p:nvSpPr>
        <p:spPr>
          <a:xfrm rot="5400000">
            <a:off x="2510340" y="-1051014"/>
            <a:ext cx="7171322" cy="11487128"/>
          </a:xfrm>
          <a:prstGeom prst="roundRect">
            <a:avLst/>
          </a:prstGeom>
          <a:solidFill>
            <a:srgbClr val="F5F5F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E629C6-874C-1A84-479C-502ED4FF74F6}"/>
              </a:ext>
            </a:extLst>
          </p:cNvPr>
          <p:cNvSpPr/>
          <p:nvPr/>
        </p:nvSpPr>
        <p:spPr>
          <a:xfrm>
            <a:off x="-421622" y="-1044532"/>
            <a:ext cx="6840896" cy="2494640"/>
          </a:xfrm>
          <a:prstGeom prst="roundRect">
            <a:avLst/>
          </a:prstGeom>
          <a:solidFill>
            <a:srgbClr val="296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FF04-96A0-EE70-B61A-C54E8E6BB034}"/>
              </a:ext>
            </a:extLst>
          </p:cNvPr>
          <p:cNvSpPr txBox="1"/>
          <p:nvPr/>
        </p:nvSpPr>
        <p:spPr>
          <a:xfrm>
            <a:off x="352437" y="457141"/>
            <a:ext cx="532762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265E"/>
                </a:solidFill>
                <a:cs typeface="Times New Roman" panose="02020603050405020304" pitchFamily="18" charset="0"/>
              </a:rPr>
              <a:t>Стек</a:t>
            </a:r>
            <a:endParaRPr lang="ru-RU" sz="4000" dirty="0">
              <a:solidFill>
                <a:srgbClr val="00265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7D1C695-F31C-8105-DB07-44D9D5E16F72}"/>
              </a:ext>
            </a:extLst>
          </p:cNvPr>
          <p:cNvCxnSpPr>
            <a:cxnSpLocks/>
          </p:cNvCxnSpPr>
          <p:nvPr/>
        </p:nvCxnSpPr>
        <p:spPr>
          <a:xfrm flipH="1">
            <a:off x="939280" y="4741193"/>
            <a:ext cx="2100840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E5CB749-D1A7-2F3A-4E39-E1568DE47B77}"/>
              </a:ext>
            </a:extLst>
          </p:cNvPr>
          <p:cNvCxnSpPr>
            <a:cxnSpLocks/>
          </p:cNvCxnSpPr>
          <p:nvPr/>
        </p:nvCxnSpPr>
        <p:spPr>
          <a:xfrm flipH="1">
            <a:off x="5045580" y="4729983"/>
            <a:ext cx="2100840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AD7B95D-53E1-D1EC-95CD-230D5B61A101}"/>
              </a:ext>
            </a:extLst>
          </p:cNvPr>
          <p:cNvCxnSpPr>
            <a:cxnSpLocks/>
          </p:cNvCxnSpPr>
          <p:nvPr/>
        </p:nvCxnSpPr>
        <p:spPr>
          <a:xfrm flipH="1">
            <a:off x="8991275" y="4738498"/>
            <a:ext cx="2100840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A98FE0-9B8B-E828-3FBB-550F5C3E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8" y="256371"/>
            <a:ext cx="784619" cy="1085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 descr="Изображение выглядит как логотип, графическая вставка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7D3FBE3A-F165-DD37-BF50-FBAEF3D82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85" y="2425591"/>
            <a:ext cx="1779631" cy="1706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763B5-5EA3-F542-202B-E366254E7377}"/>
              </a:ext>
            </a:extLst>
          </p:cNvPr>
          <p:cNvSpPr txBox="1"/>
          <p:nvPr/>
        </p:nvSpPr>
        <p:spPr>
          <a:xfrm>
            <a:off x="1424892" y="4301870"/>
            <a:ext cx="11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Python</a:t>
            </a:r>
            <a:endParaRPr lang="ru-RU" sz="2400" dirty="0">
              <a:solidFill>
                <a:srgbClr val="333333"/>
              </a:solidFill>
            </a:endParaRPr>
          </a:p>
        </p:txBody>
      </p:sp>
      <p:pic>
        <p:nvPicPr>
          <p:cNvPr id="2050" name="Picture 2" descr="Fastapi Logo PNG Vector">
            <a:extLst>
              <a:ext uri="{FF2B5EF4-FFF2-40B4-BE49-F238E27FC236}">
                <a16:creationId xmlns:a16="http://schemas.microsoft.com/office/drawing/2014/main" id="{AE2EE234-3BF5-38F0-8B68-0A427E2C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01" y="2425590"/>
            <a:ext cx="1779631" cy="17065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DEF30-ABC4-081F-8D07-51D9727D3D1E}"/>
              </a:ext>
            </a:extLst>
          </p:cNvPr>
          <p:cNvSpPr txBox="1"/>
          <p:nvPr/>
        </p:nvSpPr>
        <p:spPr>
          <a:xfrm>
            <a:off x="5492743" y="4230885"/>
            <a:ext cx="120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Fast Api</a:t>
            </a:r>
            <a:endParaRPr lang="ru-RU" sz="2400" dirty="0">
              <a:solidFill>
                <a:srgbClr val="333333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20BCC8-43D7-D15E-EF60-CB3D7590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3" t="11990" r="10363" b="11990"/>
          <a:stretch>
            <a:fillRect/>
          </a:stretch>
        </p:blipFill>
        <p:spPr bwMode="auto">
          <a:xfrm>
            <a:off x="9151878" y="2425590"/>
            <a:ext cx="1779631" cy="1706587"/>
          </a:xfrm>
          <a:custGeom>
            <a:avLst/>
            <a:gdLst>
              <a:gd name="connsiteX0" fmla="*/ 889816 w 1779632"/>
              <a:gd name="connsiteY0" fmla="*/ 0 h 1706588"/>
              <a:gd name="connsiteX1" fmla="*/ 1779632 w 1779632"/>
              <a:gd name="connsiteY1" fmla="*/ 853294 h 1706588"/>
              <a:gd name="connsiteX2" fmla="*/ 889816 w 1779632"/>
              <a:gd name="connsiteY2" fmla="*/ 1706588 h 1706588"/>
              <a:gd name="connsiteX3" fmla="*/ 0 w 1779632"/>
              <a:gd name="connsiteY3" fmla="*/ 853294 h 1706588"/>
              <a:gd name="connsiteX4" fmla="*/ 889816 w 1779632"/>
              <a:gd name="connsiteY4" fmla="*/ 0 h 170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632" h="1706588">
                <a:moveTo>
                  <a:pt x="889816" y="0"/>
                </a:moveTo>
                <a:cubicBezTo>
                  <a:pt x="1381248" y="0"/>
                  <a:pt x="1779632" y="382033"/>
                  <a:pt x="1779632" y="853294"/>
                </a:cubicBezTo>
                <a:cubicBezTo>
                  <a:pt x="1779632" y="1324555"/>
                  <a:pt x="1381248" y="1706588"/>
                  <a:pt x="889816" y="1706588"/>
                </a:cubicBezTo>
                <a:cubicBezTo>
                  <a:pt x="398384" y="1706588"/>
                  <a:pt x="0" y="1324555"/>
                  <a:pt x="0" y="853294"/>
                </a:cubicBezTo>
                <a:cubicBezTo>
                  <a:pt x="0" y="382033"/>
                  <a:pt x="398384" y="0"/>
                  <a:pt x="889816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3624F7-EFCA-38BC-FC0C-7B3BA4D50DEF}"/>
              </a:ext>
            </a:extLst>
          </p:cNvPr>
          <p:cNvSpPr txBox="1"/>
          <p:nvPr/>
        </p:nvSpPr>
        <p:spPr>
          <a:xfrm>
            <a:off x="9501792" y="4286534"/>
            <a:ext cx="1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Vue JS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99969-9E3A-612E-347E-35281FA7E77B}"/>
              </a:ext>
            </a:extLst>
          </p:cNvPr>
          <p:cNvSpPr txBox="1"/>
          <p:nvPr/>
        </p:nvSpPr>
        <p:spPr>
          <a:xfrm>
            <a:off x="9785024" y="461063"/>
            <a:ext cx="99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Бензовоз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E68C567-14DC-D7D0-0D08-D7C4248B6A42}"/>
              </a:ext>
            </a:extLst>
          </p:cNvPr>
          <p:cNvCxnSpPr/>
          <p:nvPr/>
        </p:nvCxnSpPr>
        <p:spPr>
          <a:xfrm>
            <a:off x="9756466" y="762540"/>
            <a:ext cx="1047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E8264BF-3608-F615-A2FC-E1495D325E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44" y="81059"/>
            <a:ext cx="893610" cy="89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545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142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Tinkoff Sans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Коровянский</dc:creator>
  <cp:lastModifiedBy>Sorex GMD</cp:lastModifiedBy>
  <cp:revision>39</cp:revision>
  <dcterms:created xsi:type="dcterms:W3CDTF">2023-10-20T22:50:45Z</dcterms:created>
  <dcterms:modified xsi:type="dcterms:W3CDTF">2024-04-20T10:39:42Z</dcterms:modified>
</cp:coreProperties>
</file>