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45FC61-C27A-4359-B390-783FF082B921}">
          <p14:sldIdLst>
            <p14:sldId id="257"/>
            <p14:sldId id="258"/>
            <p14:sldId id="259"/>
            <p14:sldId id="260"/>
            <p14:sldId id="261"/>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y, Sushobhan (Contractor)" userId="3ee95541-1419-4967-b608-3ad72a23ecaf" providerId="ADAL" clId="{A362EBB8-FCE4-41B5-8A03-2F42177158A6}"/>
    <pc:docChg chg="custSel modSld">
      <pc:chgData name="Roy, Sushobhan (Contractor)" userId="3ee95541-1419-4967-b608-3ad72a23ecaf" providerId="ADAL" clId="{A362EBB8-FCE4-41B5-8A03-2F42177158A6}" dt="2025-04-30T17:05:20.279" v="62" actId="1076"/>
      <pc:docMkLst>
        <pc:docMk/>
      </pc:docMkLst>
      <pc:sldChg chg="modSp mod">
        <pc:chgData name="Roy, Sushobhan (Contractor)" userId="3ee95541-1419-4967-b608-3ad72a23ecaf" providerId="ADAL" clId="{A362EBB8-FCE4-41B5-8A03-2F42177158A6}" dt="2025-04-28T03:44:01.280" v="61" actId="13926"/>
        <pc:sldMkLst>
          <pc:docMk/>
          <pc:sldMk cId="1541780815" sldId="258"/>
        </pc:sldMkLst>
        <pc:spChg chg="mod">
          <ac:chgData name="Roy, Sushobhan (Contractor)" userId="3ee95541-1419-4967-b608-3ad72a23ecaf" providerId="ADAL" clId="{A362EBB8-FCE4-41B5-8A03-2F42177158A6}" dt="2025-04-28T03:44:01.280" v="61" actId="13926"/>
          <ac:spMkLst>
            <pc:docMk/>
            <pc:sldMk cId="1541780815" sldId="258"/>
            <ac:spMk id="5" creationId="{1FBE7071-330F-577C-B598-67E80BA4A339}"/>
          </ac:spMkLst>
        </pc:spChg>
      </pc:sldChg>
      <pc:sldChg chg="modSp mod">
        <pc:chgData name="Roy, Sushobhan (Contractor)" userId="3ee95541-1419-4967-b608-3ad72a23ecaf" providerId="ADAL" clId="{A362EBB8-FCE4-41B5-8A03-2F42177158A6}" dt="2025-04-30T17:05:20.279" v="62" actId="1076"/>
        <pc:sldMkLst>
          <pc:docMk/>
          <pc:sldMk cId="3564933924" sldId="260"/>
        </pc:sldMkLst>
        <pc:spChg chg="mod">
          <ac:chgData name="Roy, Sushobhan (Contractor)" userId="3ee95541-1419-4967-b608-3ad72a23ecaf" providerId="ADAL" clId="{A362EBB8-FCE4-41B5-8A03-2F42177158A6}" dt="2025-04-30T17:05:20.279" v="62" actId="1076"/>
          <ac:spMkLst>
            <pc:docMk/>
            <pc:sldMk cId="3564933924" sldId="260"/>
            <ac:spMk id="2" creationId="{64195CFD-D225-F3F3-9BDF-663F0B0EF0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2649A8-77BB-443D-932C-637057DA9E2E}"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F0845A-C26D-411A-BA6D-93E26DDAE3A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652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649A8-77BB-443D-932C-637057DA9E2E}"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F0845A-C26D-411A-BA6D-93E26DDAE3A0}" type="slidenum">
              <a:rPr lang="en-IN" smtClean="0"/>
              <a:t>‹#›</a:t>
            </a:fld>
            <a:endParaRPr lang="en-IN"/>
          </a:p>
        </p:txBody>
      </p:sp>
    </p:spTree>
    <p:extLst>
      <p:ext uri="{BB962C8B-B14F-4D97-AF65-F5344CB8AC3E}">
        <p14:creationId xmlns:p14="http://schemas.microsoft.com/office/powerpoint/2010/main" val="90065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649A8-77BB-443D-932C-637057DA9E2E}"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F0845A-C26D-411A-BA6D-93E26DDAE3A0}" type="slidenum">
              <a:rPr lang="en-IN" smtClean="0"/>
              <a:t>‹#›</a:t>
            </a:fld>
            <a:endParaRPr lang="en-IN"/>
          </a:p>
        </p:txBody>
      </p:sp>
    </p:spTree>
    <p:extLst>
      <p:ext uri="{BB962C8B-B14F-4D97-AF65-F5344CB8AC3E}">
        <p14:creationId xmlns:p14="http://schemas.microsoft.com/office/powerpoint/2010/main" val="1268940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2649A8-77BB-443D-932C-637057DA9E2E}"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F0845A-C26D-411A-BA6D-93E26DDAE3A0}" type="slidenum">
              <a:rPr lang="en-IN" smtClean="0"/>
              <a:t>‹#›</a:t>
            </a:fld>
            <a:endParaRPr lang="en-IN"/>
          </a:p>
        </p:txBody>
      </p:sp>
    </p:spTree>
    <p:extLst>
      <p:ext uri="{BB962C8B-B14F-4D97-AF65-F5344CB8AC3E}">
        <p14:creationId xmlns:p14="http://schemas.microsoft.com/office/powerpoint/2010/main" val="271670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2649A8-77BB-443D-932C-637057DA9E2E}"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F0845A-C26D-411A-BA6D-93E26DDAE3A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24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649A8-77BB-443D-932C-637057DA9E2E}"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0845A-C26D-411A-BA6D-93E26DDAE3A0}" type="slidenum">
              <a:rPr lang="en-IN" smtClean="0"/>
              <a:t>‹#›</a:t>
            </a:fld>
            <a:endParaRPr lang="en-IN"/>
          </a:p>
        </p:txBody>
      </p:sp>
    </p:spTree>
    <p:extLst>
      <p:ext uri="{BB962C8B-B14F-4D97-AF65-F5344CB8AC3E}">
        <p14:creationId xmlns:p14="http://schemas.microsoft.com/office/powerpoint/2010/main" val="1077761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2649A8-77BB-443D-932C-637057DA9E2E}" type="datetimeFigureOut">
              <a:rPr lang="en-IN" smtClean="0"/>
              <a:t>30-04-2025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F0845A-C26D-411A-BA6D-93E26DDAE3A0}" type="slidenum">
              <a:rPr lang="en-IN" smtClean="0"/>
              <a:t>‹#›</a:t>
            </a:fld>
            <a:endParaRPr lang="en-IN"/>
          </a:p>
        </p:txBody>
      </p:sp>
    </p:spTree>
    <p:extLst>
      <p:ext uri="{BB962C8B-B14F-4D97-AF65-F5344CB8AC3E}">
        <p14:creationId xmlns:p14="http://schemas.microsoft.com/office/powerpoint/2010/main" val="70692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2649A8-77BB-443D-932C-637057DA9E2E}" type="datetimeFigureOut">
              <a:rPr lang="en-IN" smtClean="0"/>
              <a:t>30-04-2025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F0845A-C26D-411A-BA6D-93E26DDAE3A0}" type="slidenum">
              <a:rPr lang="en-IN" smtClean="0"/>
              <a:t>‹#›</a:t>
            </a:fld>
            <a:endParaRPr lang="en-IN"/>
          </a:p>
        </p:txBody>
      </p:sp>
    </p:spTree>
    <p:extLst>
      <p:ext uri="{BB962C8B-B14F-4D97-AF65-F5344CB8AC3E}">
        <p14:creationId xmlns:p14="http://schemas.microsoft.com/office/powerpoint/2010/main" val="144556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D2649A8-77BB-443D-932C-637057DA9E2E}" type="datetimeFigureOut">
              <a:rPr lang="en-IN" smtClean="0"/>
              <a:t>30-04-2025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AF0845A-C26D-411A-BA6D-93E26DDAE3A0}" type="slidenum">
              <a:rPr lang="en-IN" smtClean="0"/>
              <a:t>‹#›</a:t>
            </a:fld>
            <a:endParaRPr lang="en-IN"/>
          </a:p>
        </p:txBody>
      </p:sp>
    </p:spTree>
    <p:extLst>
      <p:ext uri="{BB962C8B-B14F-4D97-AF65-F5344CB8AC3E}">
        <p14:creationId xmlns:p14="http://schemas.microsoft.com/office/powerpoint/2010/main" val="3686180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D2649A8-77BB-443D-932C-637057DA9E2E}" type="datetimeFigureOut">
              <a:rPr lang="en-IN" smtClean="0"/>
              <a:t>30-04-2025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F0845A-C26D-411A-BA6D-93E26DDAE3A0}" type="slidenum">
              <a:rPr lang="en-IN" smtClean="0"/>
              <a:t>‹#›</a:t>
            </a:fld>
            <a:endParaRPr lang="en-IN"/>
          </a:p>
        </p:txBody>
      </p:sp>
    </p:spTree>
    <p:extLst>
      <p:ext uri="{BB962C8B-B14F-4D97-AF65-F5344CB8AC3E}">
        <p14:creationId xmlns:p14="http://schemas.microsoft.com/office/powerpoint/2010/main" val="379577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649A8-77BB-443D-932C-637057DA9E2E}"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F0845A-C26D-411A-BA6D-93E26DDAE3A0}" type="slidenum">
              <a:rPr lang="en-IN" smtClean="0"/>
              <a:t>‹#›</a:t>
            </a:fld>
            <a:endParaRPr lang="en-IN"/>
          </a:p>
        </p:txBody>
      </p:sp>
    </p:spTree>
    <p:extLst>
      <p:ext uri="{BB962C8B-B14F-4D97-AF65-F5344CB8AC3E}">
        <p14:creationId xmlns:p14="http://schemas.microsoft.com/office/powerpoint/2010/main" val="409607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D2649A8-77BB-443D-932C-637057DA9E2E}" type="datetimeFigureOut">
              <a:rPr lang="en-IN" smtClean="0"/>
              <a:t>30-04-2025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AF0845A-C26D-411A-BA6D-93E26DDAE3A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18685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E472-E3D5-172D-A534-810379EC170A}"/>
              </a:ext>
            </a:extLst>
          </p:cNvPr>
          <p:cNvSpPr>
            <a:spLocks noGrp="1"/>
          </p:cNvSpPr>
          <p:nvPr>
            <p:ph type="ctrTitle"/>
          </p:nvPr>
        </p:nvSpPr>
        <p:spPr>
          <a:xfrm>
            <a:off x="631372" y="772885"/>
            <a:ext cx="11473542" cy="1222683"/>
          </a:xfrm>
        </p:spPr>
        <p:txBody>
          <a:bodyPr>
            <a:normAutofit/>
          </a:bodyPr>
          <a:lstStyle/>
          <a:p>
            <a:r>
              <a:rPr lang="en-IN" sz="4200" dirty="0">
                <a:latin typeface="Bodoni MT" panose="02070603080606020203" pitchFamily="18" charset="0"/>
              </a:rPr>
              <a:t>INDUSTRIAL TRAINING AND INTERNSHIP</a:t>
            </a:r>
          </a:p>
        </p:txBody>
      </p:sp>
      <p:sp>
        <p:nvSpPr>
          <p:cNvPr id="3" name="Subtitle 2">
            <a:extLst>
              <a:ext uri="{FF2B5EF4-FFF2-40B4-BE49-F238E27FC236}">
                <a16:creationId xmlns:a16="http://schemas.microsoft.com/office/drawing/2014/main" id="{1F48F4F1-386A-ED51-F4B9-4D58092E695D}"/>
              </a:ext>
            </a:extLst>
          </p:cNvPr>
          <p:cNvSpPr>
            <a:spLocks noGrp="1"/>
          </p:cNvSpPr>
          <p:nvPr>
            <p:ph type="subTitle" idx="1"/>
          </p:nvPr>
        </p:nvSpPr>
        <p:spPr>
          <a:xfrm>
            <a:off x="1066800" y="3624384"/>
            <a:ext cx="10058400" cy="1143000"/>
          </a:xfrm>
        </p:spPr>
        <p:txBody>
          <a:bodyPr>
            <a:normAutofit/>
          </a:bodyPr>
          <a:lstStyle/>
          <a:p>
            <a:pPr algn="ctr"/>
            <a:r>
              <a:rPr lang="en-US" sz="1600" b="1" dirty="0">
                <a:solidFill>
                  <a:schemeClr val="tx1"/>
                </a:solidFill>
                <a:effectLst/>
                <a:latin typeface="Bodoni MT" panose="02070603080606020203" pitchFamily="18" charset="0"/>
                <a:ea typeface="Arial" panose="020B0604020202020204" pitchFamily="34" charset="0"/>
                <a:cs typeface="Times New Roman" panose="02020603050405020304" pitchFamily="18" charset="0"/>
              </a:rPr>
              <a:t>Department of Computer Science &amp; Engineering</a:t>
            </a:r>
            <a:endParaRPr lang="en-IN" sz="1600" b="1" dirty="0">
              <a:solidFill>
                <a:schemeClr val="tx1"/>
              </a:solidFill>
              <a:effectLst/>
              <a:latin typeface="Bodoni MT" panose="02070603080606020203" pitchFamily="18" charset="0"/>
              <a:ea typeface="Arial" panose="020B0604020202020204" pitchFamily="34" charset="0"/>
              <a:cs typeface="Times New Roman" panose="02020603050405020304" pitchFamily="18" charset="0"/>
            </a:endParaRPr>
          </a:p>
          <a:p>
            <a:pPr algn="ctr"/>
            <a:r>
              <a:rPr lang="en-US" sz="1600" b="1" dirty="0">
                <a:solidFill>
                  <a:schemeClr val="tx1"/>
                </a:solidFill>
                <a:effectLst/>
                <a:latin typeface="Bodoni MT" panose="02070603080606020203" pitchFamily="18" charset="0"/>
                <a:ea typeface="Arial" panose="020B0604020202020204" pitchFamily="34" charset="0"/>
                <a:cs typeface="Times New Roman" panose="02020603050405020304" pitchFamily="18" charset="0"/>
              </a:rPr>
              <a:t>C. V. RAMAN GLOBAL UNIVERSITY,</a:t>
            </a:r>
            <a:endParaRPr lang="en-IN" sz="1600" b="1" dirty="0">
              <a:solidFill>
                <a:schemeClr val="tx1"/>
              </a:solidFill>
              <a:effectLst/>
              <a:latin typeface="Bodoni MT" panose="02070603080606020203" pitchFamily="18" charset="0"/>
              <a:ea typeface="Arial" panose="020B0604020202020204" pitchFamily="34" charset="0"/>
              <a:cs typeface="Times New Roman" panose="02020603050405020304" pitchFamily="18" charset="0"/>
            </a:endParaRPr>
          </a:p>
          <a:p>
            <a:pPr algn="ctr"/>
            <a:r>
              <a:rPr lang="en-US" sz="1600" b="1" dirty="0">
                <a:solidFill>
                  <a:schemeClr val="tx1"/>
                </a:solidFill>
                <a:effectLst/>
                <a:latin typeface="Bodoni MT" panose="02070603080606020203" pitchFamily="18" charset="0"/>
                <a:ea typeface="Arial" panose="020B0604020202020204" pitchFamily="34" charset="0"/>
                <a:cs typeface="Times New Roman" panose="02020603050405020304" pitchFamily="18" charset="0"/>
              </a:rPr>
              <a:t>BHUBANESWAR, ODISHA</a:t>
            </a:r>
            <a:endParaRPr lang="en-IN" sz="1600" b="1" dirty="0">
              <a:solidFill>
                <a:schemeClr val="tx1"/>
              </a:solidFill>
              <a:effectLst/>
              <a:latin typeface="Bodoni MT" panose="02070603080606020203" pitchFamily="18" charset="0"/>
              <a:ea typeface="Arial" panose="020B0604020202020204" pitchFamily="34" charset="0"/>
              <a:cs typeface="Times New Roman" panose="02020603050405020304" pitchFamily="18" charset="0"/>
            </a:endParaRPr>
          </a:p>
          <a:p>
            <a:endParaRPr lang="en-IN" sz="1600" b="1" dirty="0">
              <a:solidFill>
                <a:schemeClr val="tx1"/>
              </a:solidFill>
              <a:latin typeface="Bodoni MT" panose="02070603080606020203" pitchFamily="18" charset="0"/>
            </a:endParaRPr>
          </a:p>
        </p:txBody>
      </p:sp>
      <p:pic>
        <p:nvPicPr>
          <p:cNvPr id="4" name="Picture 3" descr="A logo of a university&#10;&#10;AI-generated content may be incorrect.">
            <a:extLst>
              <a:ext uri="{FF2B5EF4-FFF2-40B4-BE49-F238E27FC236}">
                <a16:creationId xmlns:a16="http://schemas.microsoft.com/office/drawing/2014/main" id="{71CC547B-52A1-96EE-8595-684C5F622DDE}"/>
              </a:ext>
            </a:extLst>
          </p:cNvPr>
          <p:cNvPicPr>
            <a:picLocks noChangeAspect="1"/>
          </p:cNvPicPr>
          <p:nvPr/>
        </p:nvPicPr>
        <p:blipFill rotWithShape="1">
          <a:blip r:embed="rId2"/>
          <a:srcRect l="17663" t="13114" r="20835" b="11139"/>
          <a:stretch/>
        </p:blipFill>
        <p:spPr>
          <a:xfrm>
            <a:off x="4768907" y="1969092"/>
            <a:ext cx="2241492" cy="1598722"/>
          </a:xfrm>
          <a:prstGeom prst="rect">
            <a:avLst/>
          </a:prstGeom>
          <a:scene3d>
            <a:camera prst="orthographicFront"/>
            <a:lightRig rig="contrasting" dir="t">
              <a:rot lat="0" lon="0" rev="3000000"/>
            </a:lightRig>
          </a:scene3d>
          <a:sp3d contourW="7620">
            <a:bevelT w="95250" h="31750"/>
            <a:contourClr>
              <a:srgbClr val="333333"/>
            </a:contourClr>
          </a:sp3d>
        </p:spPr>
      </p:pic>
      <p:pic>
        <p:nvPicPr>
          <p:cNvPr id="5" name="Picture 4" descr="A blue and orange logo&#10;&#10;AI-generated content may be incorrect.">
            <a:extLst>
              <a:ext uri="{FF2B5EF4-FFF2-40B4-BE49-F238E27FC236}">
                <a16:creationId xmlns:a16="http://schemas.microsoft.com/office/drawing/2014/main" id="{2A0B6D61-C147-3D6C-85B3-62AB5C4E8DEB}"/>
              </a:ext>
            </a:extLst>
          </p:cNvPr>
          <p:cNvPicPr>
            <a:picLocks noChangeAspect="1"/>
          </p:cNvPicPr>
          <p:nvPr/>
        </p:nvPicPr>
        <p:blipFill>
          <a:blip r:embed="rId3"/>
          <a:stretch>
            <a:fillRect/>
          </a:stretch>
        </p:blipFill>
        <p:spPr>
          <a:xfrm>
            <a:off x="0" y="0"/>
            <a:ext cx="4529422" cy="1140911"/>
          </a:xfrm>
          <a:prstGeom prst="rect">
            <a:avLst/>
          </a:prstGeom>
        </p:spPr>
      </p:pic>
      <p:sp>
        <p:nvSpPr>
          <p:cNvPr id="6" name="TextBox 5">
            <a:extLst>
              <a:ext uri="{FF2B5EF4-FFF2-40B4-BE49-F238E27FC236}">
                <a16:creationId xmlns:a16="http://schemas.microsoft.com/office/drawing/2014/main" id="{6D48F274-0EF9-3DCC-B7EA-B8E48C975B90}"/>
              </a:ext>
            </a:extLst>
          </p:cNvPr>
          <p:cNvSpPr txBox="1"/>
          <p:nvPr/>
        </p:nvSpPr>
        <p:spPr>
          <a:xfrm>
            <a:off x="2823406" y="4913358"/>
            <a:ext cx="6545190" cy="1482842"/>
          </a:xfrm>
          <a:prstGeom prst="rect">
            <a:avLst/>
          </a:prstGeom>
          <a:noFill/>
        </p:spPr>
        <p:txBody>
          <a:bodyPr wrap="none" rtlCol="0">
            <a:spAutoFit/>
          </a:bodyPr>
          <a:lstStyle/>
          <a:p>
            <a:pPr marL="2452370" marR="2397125" algn="ctr">
              <a:lnSpc>
                <a:spcPct val="102000"/>
              </a:lnSpc>
              <a:spcBef>
                <a:spcPts val="480"/>
              </a:spcBef>
              <a:spcAft>
                <a:spcPts val="0"/>
              </a:spcAft>
            </a:pPr>
            <a:r>
              <a:rPr lang="en-US" sz="1800" b="1" dirty="0">
                <a:effectLst/>
                <a:latin typeface="Times New Roman" panose="02020603050405020304" pitchFamily="18" charset="0"/>
                <a:ea typeface="Arial" panose="020B0604020202020204" pitchFamily="34" charset="0"/>
                <a:cs typeface="Times New Roman" panose="02020603050405020304" pitchFamily="18" charset="0"/>
              </a:rPr>
              <a:t>Submitted by:</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ctr">
              <a:tabLst>
                <a:tab pos="1428750" algn="l"/>
                <a:tab pos="3322955" algn="ctr"/>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Sushobhan Roy</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pPr algn="ctr">
              <a:tabLst>
                <a:tab pos="1428750" algn="l"/>
                <a:tab pos="3322955" algn="ctr"/>
              </a:tabLs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(2101020797)</a:t>
            </a:r>
          </a:p>
          <a:p>
            <a:pPr algn="ctr">
              <a:tabLst>
                <a:tab pos="1428750" algn="l"/>
                <a:tab pos="3322955" algn="ctr"/>
              </a:tabLst>
            </a:pPr>
            <a:r>
              <a:rPr lang="en-US" dirty="0">
                <a:latin typeface="Times New Roman" panose="02020603050405020304" pitchFamily="18" charset="0"/>
                <a:ea typeface="Arial" panose="020B0604020202020204" pitchFamily="34" charset="0"/>
                <a:cs typeface="Times New Roman" panose="02020603050405020304" pitchFamily="18" charset="0"/>
              </a:rPr>
              <a:t>8</a:t>
            </a:r>
            <a:r>
              <a:rPr lang="en-US" sz="1800" baseline="30000" dirty="0">
                <a:effectLst/>
                <a:latin typeface="Times New Roman" panose="02020603050405020304" pitchFamily="18" charset="0"/>
                <a:ea typeface="Arial" panose="020B0604020202020204" pitchFamily="34" charset="0"/>
                <a:cs typeface="Times New Roman" panose="02020603050405020304" pitchFamily="18" charset="0"/>
              </a:rPr>
              <a:t>th</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Semester/CSE(DS)</a:t>
            </a:r>
            <a:endParaRPr lang="en-IN" sz="18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1226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013479-4AB3-39A0-706A-64D083684000}"/>
              </a:ext>
            </a:extLst>
          </p:cNvPr>
          <p:cNvSpPr txBox="1"/>
          <p:nvPr/>
        </p:nvSpPr>
        <p:spPr>
          <a:xfrm>
            <a:off x="648586" y="310368"/>
            <a:ext cx="1749197" cy="1107996"/>
          </a:xfrm>
          <a:prstGeom prst="rect">
            <a:avLst/>
          </a:prstGeom>
          <a:noFill/>
        </p:spPr>
        <p:txBody>
          <a:bodyPr wrap="none" rtlCol="0">
            <a:spAutoFit/>
          </a:bodyPr>
          <a:lstStyle/>
          <a:p>
            <a:r>
              <a:rPr lang="en-US" sz="4800" b="1" i="0" u="sng" dirty="0">
                <a:solidFill>
                  <a:srgbClr val="424242"/>
                </a:solidFill>
                <a:effectLst/>
                <a:latin typeface="Bodoni MT" panose="02070603080606020203" pitchFamily="18" charset="0"/>
              </a:rPr>
              <a:t>contd.</a:t>
            </a:r>
          </a:p>
          <a:p>
            <a:endParaRPr lang="en-IN" dirty="0"/>
          </a:p>
        </p:txBody>
      </p:sp>
      <p:sp>
        <p:nvSpPr>
          <p:cNvPr id="4" name="TextBox 3">
            <a:extLst>
              <a:ext uri="{FF2B5EF4-FFF2-40B4-BE49-F238E27FC236}">
                <a16:creationId xmlns:a16="http://schemas.microsoft.com/office/drawing/2014/main" id="{C7C9423C-3F44-B515-4240-525FD1846EA4}"/>
              </a:ext>
            </a:extLst>
          </p:cNvPr>
          <p:cNvSpPr txBox="1"/>
          <p:nvPr/>
        </p:nvSpPr>
        <p:spPr>
          <a:xfrm>
            <a:off x="839971" y="1244009"/>
            <a:ext cx="9251187" cy="3777957"/>
          </a:xfrm>
          <a:prstGeom prst="rect">
            <a:avLst/>
          </a:prstGeom>
          <a:noFill/>
        </p:spPr>
        <p:txBody>
          <a:bodyPr wrap="none" rtlCol="0">
            <a:spAutoFit/>
          </a:bodyPr>
          <a:lstStyle/>
          <a:p>
            <a:pPr algn="l">
              <a:lnSpc>
                <a:spcPts val="2400"/>
              </a:lnSpc>
              <a:buNone/>
            </a:pPr>
            <a:r>
              <a:rPr lang="en-IN" sz="2400" b="1" i="0" u="sng" dirty="0">
                <a:solidFill>
                  <a:srgbClr val="424242"/>
                </a:solidFill>
                <a:effectLst/>
                <a:latin typeface="Bodoni MT" panose="02070603080606020203" pitchFamily="18" charset="0"/>
              </a:rPr>
              <a:t>Frontend Summary</a:t>
            </a:r>
          </a:p>
          <a:p>
            <a:pPr marL="285750" indent="-285750" algn="l">
              <a:spcAft>
                <a:spcPts val="600"/>
              </a:spcAft>
              <a:buFont typeface="Arial" panose="020B0604020202020204" pitchFamily="34" charset="0"/>
              <a:buChar char="•"/>
            </a:pPr>
            <a:r>
              <a:rPr lang="en-IN" i="0" dirty="0">
                <a:solidFill>
                  <a:srgbClr val="424242"/>
                </a:solidFill>
                <a:effectLst/>
                <a:latin typeface="Bodoni MT" panose="02070603080606020203" pitchFamily="18" charset="0"/>
              </a:rPr>
              <a:t>Technology: Angular</a:t>
            </a:r>
          </a:p>
          <a:p>
            <a:pPr algn="l">
              <a:spcBef>
                <a:spcPts val="450"/>
              </a:spcBef>
              <a:spcAft>
                <a:spcPts val="750"/>
              </a:spcAft>
              <a:buNone/>
            </a:pPr>
            <a:r>
              <a:rPr lang="en-IN" b="1" i="0" u="sng" dirty="0">
                <a:solidFill>
                  <a:srgbClr val="424242"/>
                </a:solidFill>
                <a:effectLst/>
                <a:latin typeface="Bodoni MT" panose="02070603080606020203" pitchFamily="18" charset="0"/>
              </a:rPr>
              <a:t>Key Features:</a:t>
            </a:r>
          </a:p>
          <a:p>
            <a:pPr marL="285750" indent="-285750" algn="l">
              <a:spcAft>
                <a:spcPts val="600"/>
              </a:spcAft>
              <a:buFont typeface="Arial" panose="020B0604020202020204" pitchFamily="34" charset="0"/>
              <a:buChar char="•"/>
            </a:pPr>
            <a:r>
              <a:rPr lang="en-IN" i="0" dirty="0">
                <a:solidFill>
                  <a:srgbClr val="424242"/>
                </a:solidFill>
                <a:effectLst/>
                <a:latin typeface="Bodoni MT" panose="02070603080606020203" pitchFamily="18" charset="0"/>
              </a:rPr>
              <a:t>Employee Interface: Mark attendance, request leave, view history, view/swap shifts.</a:t>
            </a:r>
          </a:p>
          <a:p>
            <a:pPr marL="285750" indent="-285750" algn="l">
              <a:spcAft>
                <a:spcPts val="600"/>
              </a:spcAft>
              <a:buFont typeface="Arial" panose="020B0604020202020204" pitchFamily="34" charset="0"/>
              <a:buChar char="•"/>
            </a:pPr>
            <a:r>
              <a:rPr lang="en-IN" i="0" dirty="0">
                <a:solidFill>
                  <a:srgbClr val="424242"/>
                </a:solidFill>
                <a:effectLst/>
                <a:latin typeface="Bodoni MT" panose="02070603080606020203" pitchFamily="18" charset="0"/>
              </a:rPr>
              <a:t>Manager Interface: Monitor attendance, approve/reject leave, manage shifts, access reports.</a:t>
            </a:r>
          </a:p>
          <a:p>
            <a:pPr algn="l">
              <a:spcBef>
                <a:spcPts val="450"/>
              </a:spcBef>
              <a:spcAft>
                <a:spcPts val="750"/>
              </a:spcAft>
              <a:buNone/>
            </a:pPr>
            <a:r>
              <a:rPr lang="en-IN" b="1" i="0" u="sng" dirty="0">
                <a:solidFill>
                  <a:srgbClr val="424242"/>
                </a:solidFill>
                <a:effectLst/>
                <a:latin typeface="Bodoni MT" panose="02070603080606020203" pitchFamily="18" charset="0"/>
              </a:rPr>
              <a:t>User Interface:</a:t>
            </a:r>
          </a:p>
          <a:p>
            <a:pPr marL="285750" indent="-285750" algn="l">
              <a:spcAft>
                <a:spcPts val="600"/>
              </a:spcAft>
              <a:buFont typeface="Arial" panose="020B0604020202020204" pitchFamily="34" charset="0"/>
              <a:buChar char="•"/>
            </a:pPr>
            <a:r>
              <a:rPr lang="en-IN" i="0" dirty="0">
                <a:solidFill>
                  <a:srgbClr val="424242"/>
                </a:solidFill>
                <a:effectLst/>
                <a:latin typeface="Bodoni MT" panose="02070603080606020203" pitchFamily="18" charset="0"/>
              </a:rPr>
              <a:t>Attendance dashboard, leave requests, shift schedule.</a:t>
            </a:r>
          </a:p>
          <a:p>
            <a:pPr algn="l">
              <a:spcBef>
                <a:spcPts val="450"/>
              </a:spcBef>
              <a:spcAft>
                <a:spcPts val="750"/>
              </a:spcAft>
              <a:buNone/>
            </a:pPr>
            <a:r>
              <a:rPr lang="en-IN" b="1" i="0" u="sng" dirty="0">
                <a:solidFill>
                  <a:srgbClr val="424242"/>
                </a:solidFill>
                <a:effectLst/>
                <a:latin typeface="Bodoni MT" panose="02070603080606020203" pitchFamily="18" charset="0"/>
              </a:rPr>
              <a:t>Interaction:</a:t>
            </a:r>
          </a:p>
          <a:p>
            <a:pPr marL="285750" indent="-285750" algn="l">
              <a:spcAft>
                <a:spcPts val="600"/>
              </a:spcAft>
              <a:buFont typeface="Arial" panose="020B0604020202020204" pitchFamily="34" charset="0"/>
              <a:buChar char="•"/>
            </a:pPr>
            <a:r>
              <a:rPr lang="en-IN" i="0" dirty="0">
                <a:solidFill>
                  <a:srgbClr val="424242"/>
                </a:solidFill>
                <a:effectLst/>
                <a:latin typeface="Bodoni MT" panose="02070603080606020203" pitchFamily="18" charset="0"/>
              </a:rPr>
              <a:t>Communicates with backend via REST APIs for data processing and storage.</a:t>
            </a:r>
          </a:p>
          <a:p>
            <a:endParaRPr lang="en-IN" dirty="0">
              <a:latin typeface="Bodoni MT" panose="02070603080606020203" pitchFamily="18" charset="0"/>
            </a:endParaRPr>
          </a:p>
        </p:txBody>
      </p:sp>
    </p:spTree>
    <p:extLst>
      <p:ext uri="{BB962C8B-B14F-4D97-AF65-F5344CB8AC3E}">
        <p14:creationId xmlns:p14="http://schemas.microsoft.com/office/powerpoint/2010/main" val="2134463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6D5E19-AFD9-F9B6-DCC3-FEF978A86C4B}"/>
              </a:ext>
            </a:extLst>
          </p:cNvPr>
          <p:cNvSpPr txBox="1"/>
          <p:nvPr/>
        </p:nvSpPr>
        <p:spPr>
          <a:xfrm>
            <a:off x="589498" y="719884"/>
            <a:ext cx="3762953" cy="830997"/>
          </a:xfrm>
          <a:prstGeom prst="rect">
            <a:avLst/>
          </a:prstGeom>
          <a:noFill/>
        </p:spPr>
        <p:txBody>
          <a:bodyPr wrap="none" rtlCol="0">
            <a:spAutoFit/>
          </a:bodyPr>
          <a:lstStyle/>
          <a:p>
            <a:r>
              <a:rPr lang="en-IN" sz="4800" b="1" u="sng" dirty="0">
                <a:latin typeface="Bodoni MT" panose="02070603080606020203" pitchFamily="18" charset="0"/>
              </a:rPr>
              <a:t>CONCLUSION</a:t>
            </a:r>
          </a:p>
        </p:txBody>
      </p:sp>
      <p:sp>
        <p:nvSpPr>
          <p:cNvPr id="3" name="TextBox 2">
            <a:extLst>
              <a:ext uri="{FF2B5EF4-FFF2-40B4-BE49-F238E27FC236}">
                <a16:creationId xmlns:a16="http://schemas.microsoft.com/office/drawing/2014/main" id="{30ECDE0D-5A03-738C-4E00-0970E4CF30E8}"/>
              </a:ext>
            </a:extLst>
          </p:cNvPr>
          <p:cNvSpPr txBox="1"/>
          <p:nvPr/>
        </p:nvSpPr>
        <p:spPr>
          <a:xfrm>
            <a:off x="589498" y="1868326"/>
            <a:ext cx="11108859" cy="3416320"/>
          </a:xfrm>
          <a:prstGeom prst="rect">
            <a:avLst/>
          </a:prstGeom>
          <a:noFill/>
        </p:spPr>
        <p:txBody>
          <a:bodyPr wrap="square" rtlCol="0">
            <a:spAutoFit/>
          </a:bodyPr>
          <a:lstStyle/>
          <a:p>
            <a:r>
              <a:rPr lang="en-US" sz="2400" i="0" dirty="0">
                <a:solidFill>
                  <a:srgbClr val="424242"/>
                </a:solidFill>
                <a:effectLst/>
                <a:latin typeface="Bodoni MT" panose="02070603080606020203" pitchFamily="18" charset="0"/>
              </a:rPr>
              <a:t>I am currently in the process of completing my internship at Cognizant, where I am receiving extensive training as a Java Full Stack Engineer. This hands-on experience is allowing me to deepen my understanding of both frontend and backend technologies. I am actively working on the Employee Leave and Attendance Management System project, utilizing Angular for the frontend and Spring Boot for the backend. This project is enhancing my skills in developing dynamic user interfaces, creating RESTful APIs, and managing relational databases. The internship is providing me with valuable practical experience and is preparing me for future challenges in the field of full stack development</a:t>
            </a:r>
            <a:endParaRPr lang="en-IN" sz="2400" dirty="0">
              <a:latin typeface="Bodoni MT" panose="02070603080606020203" pitchFamily="18" charset="0"/>
            </a:endParaRPr>
          </a:p>
        </p:txBody>
      </p:sp>
    </p:spTree>
    <p:extLst>
      <p:ext uri="{BB962C8B-B14F-4D97-AF65-F5344CB8AC3E}">
        <p14:creationId xmlns:p14="http://schemas.microsoft.com/office/powerpoint/2010/main" val="61264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ECF6D-E9BC-FB23-04F2-1C76C444ADB7}"/>
              </a:ext>
            </a:extLst>
          </p:cNvPr>
          <p:cNvSpPr>
            <a:spLocks noGrp="1"/>
          </p:cNvSpPr>
          <p:nvPr>
            <p:ph type="title" idx="4294967295"/>
          </p:nvPr>
        </p:nvSpPr>
        <p:spPr>
          <a:xfrm>
            <a:off x="0" y="-413657"/>
            <a:ext cx="4713514" cy="1450975"/>
          </a:xfrm>
        </p:spPr>
        <p:txBody>
          <a:bodyPr/>
          <a:lstStyle/>
          <a:p>
            <a:r>
              <a:rPr lang="en-IN" b="1" u="sng" dirty="0">
                <a:latin typeface="Bodoni MT" panose="02070603080606020203" pitchFamily="18" charset="0"/>
              </a:rPr>
              <a:t>INTRODUCTION</a:t>
            </a:r>
          </a:p>
        </p:txBody>
      </p:sp>
      <p:pic>
        <p:nvPicPr>
          <p:cNvPr id="4" name="Picture 3" descr="A building with a sign on the side&#10;&#10;AI-generated content may be incorrect.">
            <a:extLst>
              <a:ext uri="{FF2B5EF4-FFF2-40B4-BE49-F238E27FC236}">
                <a16:creationId xmlns:a16="http://schemas.microsoft.com/office/drawing/2014/main" id="{8807DB59-D503-764E-CBEF-5F3113FC8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9687" y="0"/>
            <a:ext cx="6542314" cy="6379029"/>
          </a:xfrm>
          <a:prstGeom prst="rect">
            <a:avLst/>
          </a:prstGeom>
        </p:spPr>
      </p:pic>
      <p:sp>
        <p:nvSpPr>
          <p:cNvPr id="5" name="TextBox 4">
            <a:extLst>
              <a:ext uri="{FF2B5EF4-FFF2-40B4-BE49-F238E27FC236}">
                <a16:creationId xmlns:a16="http://schemas.microsoft.com/office/drawing/2014/main" id="{1FBE7071-330F-577C-B598-67E80BA4A339}"/>
              </a:ext>
            </a:extLst>
          </p:cNvPr>
          <p:cNvSpPr txBox="1"/>
          <p:nvPr/>
        </p:nvSpPr>
        <p:spPr>
          <a:xfrm>
            <a:off x="239486" y="1589314"/>
            <a:ext cx="11125200" cy="3290644"/>
          </a:xfrm>
          <a:prstGeom prst="rect">
            <a:avLst/>
          </a:prstGeom>
          <a:solidFill>
            <a:schemeClr val="bg1">
              <a:alpha val="92000"/>
            </a:schemeClr>
          </a:solidFill>
        </p:spPr>
        <p:txBody>
          <a:bodyPr wrap="square" rtlCol="0">
            <a:spAutoFit/>
          </a:bodyPr>
          <a:lstStyle/>
          <a:p>
            <a:pPr algn="l">
              <a:spcAft>
                <a:spcPts val="600"/>
              </a:spcAft>
              <a:buFont typeface="Arial" panose="020B0604020202020204" pitchFamily="34" charset="0"/>
              <a:buChar char="•"/>
            </a:pPr>
            <a:r>
              <a:rPr lang="en-US" b="0" i="0" dirty="0">
                <a:solidFill>
                  <a:srgbClr val="424242"/>
                </a:solidFill>
                <a:effectLst/>
                <a:latin typeface="Bodoni MT" panose="02070603080606020203" pitchFamily="18" charset="0"/>
              </a:rPr>
              <a:t>Duration: 3 Months</a:t>
            </a:r>
          </a:p>
          <a:p>
            <a:pPr algn="l">
              <a:spcAft>
                <a:spcPts val="600"/>
              </a:spcAft>
              <a:buFont typeface="Arial" panose="020B0604020202020204" pitchFamily="34" charset="0"/>
              <a:buChar char="•"/>
            </a:pPr>
            <a:r>
              <a:rPr lang="en-US" b="0" i="0" dirty="0">
                <a:solidFill>
                  <a:srgbClr val="424242"/>
                </a:solidFill>
                <a:effectLst/>
                <a:latin typeface="Bodoni MT" panose="02070603080606020203" pitchFamily="18" charset="0"/>
              </a:rPr>
              <a:t>Training Focus: </a:t>
            </a:r>
            <a:r>
              <a:rPr lang="en-US" b="0" i="0" dirty="0">
                <a:solidFill>
                  <a:srgbClr val="424242"/>
                </a:solidFill>
                <a:effectLst/>
                <a:highlight>
                  <a:srgbClr val="FFFF00"/>
                </a:highlight>
                <a:latin typeface="Bodoni MT" panose="02070603080606020203" pitchFamily="18" charset="0"/>
              </a:rPr>
              <a:t>Cognizant Technology Solutions Gen-C Internship &amp; Training(Java Full Stack Engineering)</a:t>
            </a:r>
          </a:p>
          <a:p>
            <a:pPr algn="l">
              <a:spcAft>
                <a:spcPts val="600"/>
              </a:spcAft>
              <a:buFont typeface="Arial" panose="020B0604020202020204" pitchFamily="34" charset="0"/>
              <a:buChar char="•"/>
            </a:pPr>
            <a:r>
              <a:rPr lang="en-US" b="0" i="0" dirty="0">
                <a:solidFill>
                  <a:srgbClr val="424242"/>
                </a:solidFill>
                <a:effectLst/>
                <a:latin typeface="Bodoni MT" panose="02070603080606020203" pitchFamily="18" charset="0"/>
              </a:rPr>
              <a:t>Opportunity Through: College Campus Recruitment</a:t>
            </a:r>
          </a:p>
          <a:p>
            <a:pPr algn="l">
              <a:spcBef>
                <a:spcPts val="450"/>
              </a:spcBef>
              <a:spcAft>
                <a:spcPts val="750"/>
              </a:spcAft>
              <a:buNone/>
            </a:pPr>
            <a:r>
              <a:rPr lang="en-US" b="0" i="0" u="sng" dirty="0">
                <a:solidFill>
                  <a:srgbClr val="424242"/>
                </a:solidFill>
                <a:effectLst/>
                <a:latin typeface="Bodoni MT" panose="02070603080606020203" pitchFamily="18" charset="0"/>
              </a:rPr>
              <a:t>Program Highlights:</a:t>
            </a:r>
          </a:p>
          <a:p>
            <a:pPr algn="l">
              <a:spcAft>
                <a:spcPts val="600"/>
              </a:spcAft>
              <a:buFont typeface="Arial" panose="020B0604020202020204" pitchFamily="34" charset="0"/>
              <a:buChar char="•"/>
            </a:pPr>
            <a:r>
              <a:rPr lang="en-US" b="0" i="0" dirty="0">
                <a:solidFill>
                  <a:srgbClr val="424242"/>
                </a:solidFill>
                <a:effectLst/>
                <a:latin typeface="Bodoni MT" panose="02070603080606020203" pitchFamily="18" charset="0"/>
              </a:rPr>
              <a:t>Structured Learning Path: Divided into distinct stages focusing on key aspects of Full Stack Development.</a:t>
            </a:r>
          </a:p>
          <a:p>
            <a:pPr algn="l">
              <a:spcAft>
                <a:spcPts val="600"/>
              </a:spcAft>
              <a:buFont typeface="Arial" panose="020B0604020202020204" pitchFamily="34" charset="0"/>
              <a:buChar char="•"/>
            </a:pPr>
            <a:r>
              <a:rPr lang="en-US" b="0" i="0" dirty="0">
                <a:solidFill>
                  <a:srgbClr val="424242"/>
                </a:solidFill>
                <a:effectLst/>
                <a:latin typeface="Bodoni MT" panose="02070603080606020203" pitchFamily="18" charset="0"/>
              </a:rPr>
              <a:t>Mentorship: Guidance from experienced mentors and Subject Matter Experts (SMEs).</a:t>
            </a:r>
          </a:p>
          <a:p>
            <a:pPr algn="l">
              <a:spcAft>
                <a:spcPts val="600"/>
              </a:spcAft>
              <a:buFont typeface="Arial" panose="020B0604020202020204" pitchFamily="34" charset="0"/>
              <a:buChar char="•"/>
            </a:pPr>
            <a:r>
              <a:rPr lang="en-US" b="0" i="0" dirty="0">
                <a:solidFill>
                  <a:srgbClr val="424242"/>
                </a:solidFill>
                <a:effectLst/>
                <a:latin typeface="Bodoni MT" panose="02070603080606020203" pitchFamily="18" charset="0"/>
              </a:rPr>
              <a:t>Project-Based Learning: Emphasis on real-world projects to apply learned concepts.</a:t>
            </a:r>
          </a:p>
          <a:p>
            <a:pPr algn="l">
              <a:spcAft>
                <a:spcPts val="600"/>
              </a:spcAft>
              <a:buFont typeface="Arial" panose="020B0604020202020204" pitchFamily="34" charset="0"/>
              <a:buChar char="•"/>
            </a:pPr>
            <a:r>
              <a:rPr lang="en-US" b="0" i="0" dirty="0">
                <a:solidFill>
                  <a:srgbClr val="424242"/>
                </a:solidFill>
                <a:effectLst/>
                <a:latin typeface="Bodoni MT" panose="02070603080606020203" pitchFamily="18" charset="0"/>
              </a:rPr>
              <a:t>Continuous Evaluation: Interim and final assessments to ensure skill acquisition.</a:t>
            </a:r>
          </a:p>
          <a:p>
            <a:endParaRPr lang="en-IN" dirty="0">
              <a:latin typeface="Bodoni MT" panose="02070603080606020203" pitchFamily="18" charset="0"/>
            </a:endParaRPr>
          </a:p>
        </p:txBody>
      </p:sp>
    </p:spTree>
    <p:extLst>
      <p:ext uri="{BB962C8B-B14F-4D97-AF65-F5344CB8AC3E}">
        <p14:creationId xmlns:p14="http://schemas.microsoft.com/office/powerpoint/2010/main" val="1541780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561E76-9F38-E154-8132-598F8B9529DD}"/>
              </a:ext>
            </a:extLst>
          </p:cNvPr>
          <p:cNvSpPr txBox="1"/>
          <p:nvPr/>
        </p:nvSpPr>
        <p:spPr>
          <a:xfrm>
            <a:off x="664028" y="212756"/>
            <a:ext cx="5815566" cy="923330"/>
          </a:xfrm>
          <a:prstGeom prst="rect">
            <a:avLst/>
          </a:prstGeom>
          <a:noFill/>
        </p:spPr>
        <p:txBody>
          <a:bodyPr wrap="none" rtlCol="0">
            <a:spAutoFit/>
          </a:bodyPr>
          <a:lstStyle/>
          <a:p>
            <a:r>
              <a:rPr lang="en-IN" sz="4800" b="1" u="sng" dirty="0">
                <a:latin typeface="Bodoni MT" panose="02070603080606020203" pitchFamily="18" charset="0"/>
              </a:rPr>
              <a:t>TRAINING</a:t>
            </a:r>
            <a:r>
              <a:rPr lang="en-IN" sz="5400" b="1" u="sng" dirty="0">
                <a:latin typeface="Bodoni MT" panose="02070603080606020203" pitchFamily="18" charset="0"/>
              </a:rPr>
              <a:t> STAGES </a:t>
            </a:r>
          </a:p>
        </p:txBody>
      </p:sp>
      <p:graphicFrame>
        <p:nvGraphicFramePr>
          <p:cNvPr id="3" name="Table 2">
            <a:extLst>
              <a:ext uri="{FF2B5EF4-FFF2-40B4-BE49-F238E27FC236}">
                <a16:creationId xmlns:a16="http://schemas.microsoft.com/office/drawing/2014/main" id="{DB4F2106-ADC5-1A67-7CE7-60C9392522D0}"/>
              </a:ext>
            </a:extLst>
          </p:cNvPr>
          <p:cNvGraphicFramePr>
            <a:graphicFrameLocks noGrp="1"/>
          </p:cNvGraphicFramePr>
          <p:nvPr>
            <p:extLst>
              <p:ext uri="{D42A27DB-BD31-4B8C-83A1-F6EECF244321}">
                <p14:modId xmlns:p14="http://schemas.microsoft.com/office/powerpoint/2010/main" val="427541601"/>
              </p:ext>
            </p:extLst>
          </p:nvPr>
        </p:nvGraphicFramePr>
        <p:xfrm>
          <a:off x="974271" y="1136086"/>
          <a:ext cx="10243458" cy="4123653"/>
        </p:xfrm>
        <a:graphic>
          <a:graphicData uri="http://schemas.openxmlformats.org/drawingml/2006/table">
            <a:tbl>
              <a:tblPr firstRow="1" bandRow="1">
                <a:tableStyleId>{BC89EF96-8CEA-46FF-86C4-4CE0E7609802}</a:tableStyleId>
              </a:tblPr>
              <a:tblGrid>
                <a:gridCol w="5121729">
                  <a:extLst>
                    <a:ext uri="{9D8B030D-6E8A-4147-A177-3AD203B41FA5}">
                      <a16:colId xmlns:a16="http://schemas.microsoft.com/office/drawing/2014/main" val="3494527102"/>
                    </a:ext>
                  </a:extLst>
                </a:gridCol>
                <a:gridCol w="5121729">
                  <a:extLst>
                    <a:ext uri="{9D8B030D-6E8A-4147-A177-3AD203B41FA5}">
                      <a16:colId xmlns:a16="http://schemas.microsoft.com/office/drawing/2014/main" val="1714144357"/>
                    </a:ext>
                  </a:extLst>
                </a:gridCol>
              </a:tblGrid>
              <a:tr h="1827371">
                <a:tc>
                  <a:txBody>
                    <a:bodyPr/>
                    <a:lstStyle/>
                    <a:p>
                      <a:pPr algn="ctr"/>
                      <a:r>
                        <a:rPr lang="en-IN" sz="4000" u="sng" dirty="0"/>
                        <a:t>Stage 1 </a:t>
                      </a:r>
                      <a:r>
                        <a:rPr lang="en-IN" sz="4000" u="none" dirty="0"/>
                        <a:t>: Onboarding and Brush-up Phase</a:t>
                      </a:r>
                    </a:p>
                    <a:p>
                      <a:pPr algn="ctr"/>
                      <a:endParaRPr lang="en-IN" u="sng" dirty="0"/>
                    </a:p>
                  </a:txBody>
                  <a:tcPr/>
                </a:tc>
                <a:tc>
                  <a:txBody>
                    <a:bodyPr/>
                    <a:lstStyle/>
                    <a:p>
                      <a:pPr algn="ctr"/>
                      <a:r>
                        <a:rPr lang="en-IN" sz="4000" u="sng" dirty="0"/>
                        <a:t>Stage 2 </a:t>
                      </a:r>
                      <a:r>
                        <a:rPr lang="en-IN" sz="4000" u="none" dirty="0"/>
                        <a:t>: Backend Development Phase</a:t>
                      </a:r>
                    </a:p>
                    <a:p>
                      <a:pPr algn="ctr"/>
                      <a:endParaRPr lang="en-IN" u="sng" dirty="0"/>
                    </a:p>
                  </a:txBody>
                  <a:tcPr/>
                </a:tc>
                <a:extLst>
                  <a:ext uri="{0D108BD9-81ED-4DB2-BD59-A6C34878D82A}">
                    <a16:rowId xmlns:a16="http://schemas.microsoft.com/office/drawing/2014/main" val="3966693500"/>
                  </a:ext>
                </a:extLst>
              </a:tr>
              <a:tr h="2296282">
                <a:tc>
                  <a:txBody>
                    <a:bodyPr/>
                    <a:lstStyle/>
                    <a:p>
                      <a:pPr algn="ctr"/>
                      <a:r>
                        <a:rPr lang="en-IN" sz="4000" b="1" u="sng" dirty="0"/>
                        <a:t>Stage 3 </a:t>
                      </a:r>
                      <a:r>
                        <a:rPr lang="en-IN" sz="4000" b="1" u="none" dirty="0"/>
                        <a:t>:  Frontend Development  Phase</a:t>
                      </a:r>
                    </a:p>
                    <a:p>
                      <a:pPr algn="ctr"/>
                      <a:endParaRPr lang="en-IN" b="1" u="sng" dirty="0"/>
                    </a:p>
                  </a:txBody>
                  <a:tcPr/>
                </a:tc>
                <a:tc>
                  <a:txBody>
                    <a:bodyPr/>
                    <a:lstStyle/>
                    <a:p>
                      <a:pPr algn="ctr"/>
                      <a:r>
                        <a:rPr lang="en-IN" sz="4000" b="1" u="sng" dirty="0"/>
                        <a:t>Stage 4 </a:t>
                      </a:r>
                      <a:r>
                        <a:rPr lang="en-IN" sz="4000" b="1" u="none" dirty="0"/>
                        <a:t>: Project Evaluation and Deployment Phase</a:t>
                      </a:r>
                    </a:p>
                  </a:txBody>
                  <a:tcPr/>
                </a:tc>
                <a:extLst>
                  <a:ext uri="{0D108BD9-81ED-4DB2-BD59-A6C34878D82A}">
                    <a16:rowId xmlns:a16="http://schemas.microsoft.com/office/drawing/2014/main" val="2908350117"/>
                  </a:ext>
                </a:extLst>
              </a:tr>
            </a:tbl>
          </a:graphicData>
        </a:graphic>
      </p:graphicFrame>
    </p:spTree>
    <p:extLst>
      <p:ext uri="{BB962C8B-B14F-4D97-AF65-F5344CB8AC3E}">
        <p14:creationId xmlns:p14="http://schemas.microsoft.com/office/powerpoint/2010/main" val="18972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195CFD-D225-F3F3-9BDF-663F0B0EF08A}"/>
              </a:ext>
            </a:extLst>
          </p:cNvPr>
          <p:cNvSpPr txBox="1"/>
          <p:nvPr/>
        </p:nvSpPr>
        <p:spPr>
          <a:xfrm>
            <a:off x="522362" y="1351508"/>
            <a:ext cx="11473696" cy="4154984"/>
          </a:xfrm>
          <a:prstGeom prst="rect">
            <a:avLst/>
          </a:prstGeom>
          <a:noFill/>
        </p:spPr>
        <p:txBody>
          <a:bodyPr wrap="square" rtlCol="0">
            <a:spAutoFit/>
          </a:bodyPr>
          <a:lstStyle/>
          <a:p>
            <a:r>
              <a:rPr lang="en-US" sz="2400" b="0" i="0" u="sng" kern="1200" dirty="0">
                <a:solidFill>
                  <a:schemeClr val="tx1"/>
                </a:solidFill>
                <a:effectLst/>
                <a:latin typeface="Bodoni MT" panose="02070603080606020203" pitchFamily="18" charset="0"/>
              </a:rPr>
              <a:t>Activities</a:t>
            </a:r>
            <a:r>
              <a:rPr lang="en-US" sz="2400" b="0" i="0" kern="1200" dirty="0">
                <a:solidFill>
                  <a:schemeClr val="tx1"/>
                </a:solidFill>
                <a:effectLst/>
                <a:latin typeface="Bodoni MT" panose="02070603080606020203" pitchFamily="18" charset="0"/>
              </a:rPr>
              <a:t>:</a:t>
            </a:r>
          </a:p>
          <a:p>
            <a:pPr marL="742950" lvl="1" indent="-285750">
              <a:buFont typeface="Arial" panose="020B0604020202020204" pitchFamily="34" charset="0"/>
              <a:buChar char="•"/>
            </a:pPr>
            <a:r>
              <a:rPr lang="en-US" sz="2400" b="0" i="0" kern="1200" dirty="0">
                <a:solidFill>
                  <a:schemeClr val="tx1"/>
                </a:solidFill>
                <a:effectLst/>
                <a:latin typeface="Bodoni MT" panose="02070603080606020203" pitchFamily="18" charset="0"/>
              </a:rPr>
              <a:t>Corporate Induction</a:t>
            </a:r>
          </a:p>
          <a:p>
            <a:pPr marL="742950" lvl="1" indent="-285750">
              <a:buFont typeface="Arial" panose="020B0604020202020204" pitchFamily="34" charset="0"/>
              <a:buChar char="•"/>
            </a:pPr>
            <a:r>
              <a:rPr lang="en-US" sz="2400" b="0" i="0" kern="1200" dirty="0">
                <a:solidFill>
                  <a:schemeClr val="tx1"/>
                </a:solidFill>
                <a:effectLst/>
                <a:latin typeface="Bodoni MT" panose="02070603080606020203" pitchFamily="18" charset="0"/>
              </a:rPr>
              <a:t>Asset Allocation</a:t>
            </a:r>
          </a:p>
          <a:p>
            <a:pPr marL="742950" lvl="1" indent="-285750">
              <a:buFont typeface="Arial" panose="020B0604020202020204" pitchFamily="34" charset="0"/>
              <a:buChar char="•"/>
            </a:pPr>
            <a:r>
              <a:rPr lang="en-US" sz="2400" b="0" i="0" kern="1200" dirty="0">
                <a:solidFill>
                  <a:schemeClr val="tx1"/>
                </a:solidFill>
                <a:effectLst/>
                <a:latin typeface="Bodoni MT" panose="02070603080606020203" pitchFamily="18" charset="0"/>
              </a:rPr>
              <a:t>Core Values Sessions</a:t>
            </a:r>
          </a:p>
          <a:p>
            <a:pPr marL="742950" lvl="1" indent="-285750">
              <a:buFont typeface="Arial" panose="020B0604020202020204" pitchFamily="34" charset="0"/>
              <a:buChar char="•"/>
            </a:pPr>
            <a:r>
              <a:rPr lang="en-US" sz="2400" b="0" i="0" kern="1200" dirty="0">
                <a:solidFill>
                  <a:schemeClr val="tx1"/>
                </a:solidFill>
                <a:effectLst/>
                <a:latin typeface="Bodoni MT" panose="02070603080606020203" pitchFamily="18" charset="0"/>
              </a:rPr>
              <a:t>Leader Talks</a:t>
            </a:r>
          </a:p>
          <a:p>
            <a:pPr marL="742950" lvl="1" indent="-285750">
              <a:buFont typeface="Arial" panose="020B0604020202020204" pitchFamily="34" charset="0"/>
              <a:buChar char="•"/>
            </a:pPr>
            <a:r>
              <a:rPr lang="en-US" sz="2400" b="0" i="0" kern="1200" dirty="0">
                <a:solidFill>
                  <a:schemeClr val="tx1"/>
                </a:solidFill>
                <a:effectLst/>
                <a:latin typeface="Bodoni MT" panose="02070603080606020203" pitchFamily="18" charset="0"/>
              </a:rPr>
              <a:t>Brush up of the basic java concepts</a:t>
            </a:r>
          </a:p>
          <a:p>
            <a:pPr lvl="1"/>
            <a:endParaRPr lang="en-US" sz="2400" b="0" i="0" kern="1200" dirty="0">
              <a:solidFill>
                <a:schemeClr val="tx1"/>
              </a:solidFill>
              <a:effectLst/>
              <a:latin typeface="Bodoni MT" panose="02070603080606020203" pitchFamily="18" charset="0"/>
            </a:endParaRPr>
          </a:p>
          <a:p>
            <a:r>
              <a:rPr lang="en-US" sz="2400" b="0" i="0" u="sng" kern="1200" dirty="0">
                <a:solidFill>
                  <a:schemeClr val="tx1"/>
                </a:solidFill>
                <a:effectLst/>
                <a:latin typeface="Bodoni MT" panose="02070603080606020203" pitchFamily="18" charset="0"/>
              </a:rPr>
              <a:t>Objective</a:t>
            </a:r>
            <a:r>
              <a:rPr lang="en-US" sz="2400" b="0" i="0" kern="1200" dirty="0">
                <a:solidFill>
                  <a:schemeClr val="tx1"/>
                </a:solidFill>
                <a:effectLst/>
                <a:latin typeface="Bodoni MT" panose="02070603080606020203" pitchFamily="18" charset="0"/>
              </a:rPr>
              <a:t>: Familiarize interns with the corporate environment and refresh foundational knowledge.</a:t>
            </a:r>
          </a:p>
          <a:p>
            <a:endParaRPr lang="en-IN" sz="2400" dirty="0">
              <a:latin typeface="Bodoni MT" panose="02070603080606020203" pitchFamily="18" charset="0"/>
            </a:endParaRPr>
          </a:p>
          <a:p>
            <a:r>
              <a:rPr lang="en-IN" sz="2400" dirty="0">
                <a:latin typeface="Bodoni MT" panose="02070603080606020203" pitchFamily="18" charset="0"/>
              </a:rPr>
              <a:t>Duration : 2 weeks</a:t>
            </a:r>
          </a:p>
        </p:txBody>
      </p:sp>
      <p:sp>
        <p:nvSpPr>
          <p:cNvPr id="3" name="TextBox 2">
            <a:extLst>
              <a:ext uri="{FF2B5EF4-FFF2-40B4-BE49-F238E27FC236}">
                <a16:creationId xmlns:a16="http://schemas.microsoft.com/office/drawing/2014/main" id="{FFF89B6D-7038-5692-BDC6-BA8C0B5C6F6B}"/>
              </a:ext>
            </a:extLst>
          </p:cNvPr>
          <p:cNvSpPr txBox="1"/>
          <p:nvPr/>
        </p:nvSpPr>
        <p:spPr>
          <a:xfrm>
            <a:off x="349567" y="397400"/>
            <a:ext cx="11046229" cy="1107996"/>
          </a:xfrm>
          <a:prstGeom prst="rect">
            <a:avLst/>
          </a:prstGeom>
          <a:noFill/>
        </p:spPr>
        <p:txBody>
          <a:bodyPr wrap="none" rtlCol="0">
            <a:spAutoFit/>
          </a:bodyPr>
          <a:lstStyle/>
          <a:p>
            <a:pPr algn="ctr"/>
            <a:r>
              <a:rPr lang="en-IN" sz="4800" b="1" u="sng" dirty="0">
                <a:latin typeface="Bodoni MT" panose="02070603080606020203" pitchFamily="18" charset="0"/>
              </a:rPr>
              <a:t>Stage 1 : Onboarding and Brush-up Phase</a:t>
            </a:r>
          </a:p>
          <a:p>
            <a:endParaRPr lang="en-IN" dirty="0"/>
          </a:p>
        </p:txBody>
      </p:sp>
    </p:spTree>
    <p:extLst>
      <p:ext uri="{BB962C8B-B14F-4D97-AF65-F5344CB8AC3E}">
        <p14:creationId xmlns:p14="http://schemas.microsoft.com/office/powerpoint/2010/main" val="356493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84000"/>
          </a:schemeClr>
        </a:solidFill>
        <a:effectLst/>
      </p:bgPr>
    </p:bg>
    <p:spTree>
      <p:nvGrpSpPr>
        <p:cNvPr id="1" name=""/>
        <p:cNvGrpSpPr/>
        <p:nvPr/>
      </p:nvGrpSpPr>
      <p:grpSpPr>
        <a:xfrm>
          <a:off x="0" y="0"/>
          <a:ext cx="0" cy="0"/>
          <a:chOff x="0" y="0"/>
          <a:chExt cx="0" cy="0"/>
        </a:xfrm>
      </p:grpSpPr>
      <p:pic>
        <p:nvPicPr>
          <p:cNvPr id="8" name="Picture 7" descr="A screenshot of a computer&#10;&#10;AI-generated content may be incorrect.">
            <a:extLst>
              <a:ext uri="{FF2B5EF4-FFF2-40B4-BE49-F238E27FC236}">
                <a16:creationId xmlns:a16="http://schemas.microsoft.com/office/drawing/2014/main" id="{0475A23E-41CA-3CE0-8BEC-35293D7BE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1513" y="0"/>
            <a:ext cx="7540487" cy="6351104"/>
          </a:xfrm>
          <a:prstGeom prst="rect">
            <a:avLst/>
          </a:prstGeom>
        </p:spPr>
      </p:pic>
      <p:sp>
        <p:nvSpPr>
          <p:cNvPr id="4" name="TextBox 3">
            <a:extLst>
              <a:ext uri="{FF2B5EF4-FFF2-40B4-BE49-F238E27FC236}">
                <a16:creationId xmlns:a16="http://schemas.microsoft.com/office/drawing/2014/main" id="{D5EECEBB-DDB7-8EC7-DDC7-4F145132445B}"/>
              </a:ext>
            </a:extLst>
          </p:cNvPr>
          <p:cNvSpPr txBox="1"/>
          <p:nvPr/>
        </p:nvSpPr>
        <p:spPr>
          <a:xfrm>
            <a:off x="490236" y="210543"/>
            <a:ext cx="184731" cy="830997"/>
          </a:xfrm>
          <a:prstGeom prst="rect">
            <a:avLst/>
          </a:prstGeom>
          <a:solidFill>
            <a:schemeClr val="bg1">
              <a:alpha val="54000"/>
            </a:schemeClr>
          </a:solidFill>
        </p:spPr>
        <p:txBody>
          <a:bodyPr wrap="none" rtlCol="0">
            <a:spAutoFit/>
          </a:bodyPr>
          <a:lstStyle/>
          <a:p>
            <a:endParaRPr lang="en-IN" sz="4800" b="1" dirty="0">
              <a:latin typeface="Bodoni MT" panose="02070603080606020203" pitchFamily="18" charset="0"/>
            </a:endParaRPr>
          </a:p>
        </p:txBody>
      </p:sp>
      <p:sp>
        <p:nvSpPr>
          <p:cNvPr id="3" name="TextBox 2">
            <a:extLst>
              <a:ext uri="{FF2B5EF4-FFF2-40B4-BE49-F238E27FC236}">
                <a16:creationId xmlns:a16="http://schemas.microsoft.com/office/drawing/2014/main" id="{784B4FF4-7DCB-ED22-FFA3-4A7840273E5C}"/>
              </a:ext>
            </a:extLst>
          </p:cNvPr>
          <p:cNvSpPr txBox="1"/>
          <p:nvPr/>
        </p:nvSpPr>
        <p:spPr>
          <a:xfrm>
            <a:off x="332203" y="0"/>
            <a:ext cx="11859797" cy="6109365"/>
          </a:xfrm>
          <a:prstGeom prst="rect">
            <a:avLst/>
          </a:prstGeom>
          <a:solidFill>
            <a:schemeClr val="bg1">
              <a:alpha val="80000"/>
            </a:schemeClr>
          </a:solidFill>
        </p:spPr>
        <p:txBody>
          <a:bodyPr wrap="square" rtlCol="0">
            <a:spAutoFit/>
          </a:bodyPr>
          <a:lstStyle/>
          <a:p>
            <a:pPr>
              <a:spcAft>
                <a:spcPts val="600"/>
              </a:spcAft>
            </a:pPr>
            <a:r>
              <a:rPr lang="en-IN" sz="4800" b="1" u="sng" dirty="0">
                <a:latin typeface="Bodoni MT" panose="02070603080606020203" pitchFamily="18" charset="0"/>
              </a:rPr>
              <a:t>Stage 2 : Backend Development Phase</a:t>
            </a:r>
          </a:p>
          <a:p>
            <a:pPr>
              <a:spcAft>
                <a:spcPts val="600"/>
              </a:spcAft>
            </a:pPr>
            <a:endParaRPr lang="en-US" sz="2400" b="1" i="0" u="sng" dirty="0">
              <a:solidFill>
                <a:srgbClr val="424242"/>
              </a:solidFill>
              <a:effectLst/>
              <a:latin typeface="Bodoni MT" panose="02070603080606020203" pitchFamily="18" charset="0"/>
            </a:endParaRPr>
          </a:p>
          <a:p>
            <a:pPr algn="l">
              <a:spcAft>
                <a:spcPts val="600"/>
              </a:spcAft>
            </a:pPr>
            <a:r>
              <a:rPr lang="en-US" sz="2400" b="1" i="0" u="sng" dirty="0">
                <a:solidFill>
                  <a:srgbClr val="424242"/>
                </a:solidFill>
                <a:effectLst/>
                <a:latin typeface="Bodoni MT" panose="02070603080606020203" pitchFamily="18" charset="0"/>
              </a:rPr>
              <a:t>Focus Areas:</a:t>
            </a:r>
          </a:p>
          <a:p>
            <a:pPr marL="742950" lvl="1" indent="-285750" algn="l">
              <a:spcAft>
                <a:spcPts val="600"/>
              </a:spcAft>
              <a:buFont typeface="Arial" panose="020B0604020202020204" pitchFamily="34" charset="0"/>
              <a:buChar char="•"/>
            </a:pPr>
            <a:r>
              <a:rPr lang="en-US" sz="2400" b="0" i="0" dirty="0">
                <a:solidFill>
                  <a:srgbClr val="424242"/>
                </a:solidFill>
                <a:effectLst/>
                <a:latin typeface="Bodoni MT" panose="02070603080606020203" pitchFamily="18" charset="0"/>
              </a:rPr>
              <a:t>Agile Methodology: Understanding Agile principles and practices.</a:t>
            </a:r>
          </a:p>
          <a:p>
            <a:pPr marL="742950" lvl="1" indent="-285750" algn="l">
              <a:spcAft>
                <a:spcPts val="600"/>
              </a:spcAft>
              <a:buFont typeface="Arial" panose="020B0604020202020204" pitchFamily="34" charset="0"/>
              <a:buChar char="•"/>
            </a:pPr>
            <a:r>
              <a:rPr lang="en-US" sz="2400" b="0" i="0" dirty="0">
                <a:solidFill>
                  <a:srgbClr val="424242"/>
                </a:solidFill>
                <a:effectLst/>
                <a:latin typeface="Bodoni MT" panose="02070603080606020203" pitchFamily="18" charset="0"/>
              </a:rPr>
              <a:t>SOLID Principles: Learning best practices for software design.</a:t>
            </a:r>
          </a:p>
          <a:p>
            <a:pPr marL="742950" lvl="1" indent="-285750" algn="l">
              <a:spcAft>
                <a:spcPts val="600"/>
              </a:spcAft>
              <a:buFont typeface="Arial" panose="020B0604020202020204" pitchFamily="34" charset="0"/>
              <a:buChar char="•"/>
            </a:pPr>
            <a:r>
              <a:rPr lang="en-US" sz="2400" b="0" i="0" dirty="0">
                <a:solidFill>
                  <a:srgbClr val="424242"/>
                </a:solidFill>
                <a:effectLst/>
                <a:latin typeface="Bodoni MT" panose="02070603080606020203" pitchFamily="18" charset="0"/>
              </a:rPr>
              <a:t>Spring Core and Maven: Mastering Spring Framework and project management with Maven.</a:t>
            </a:r>
          </a:p>
          <a:p>
            <a:pPr marL="742950" lvl="1" indent="-285750" algn="l">
              <a:spcAft>
                <a:spcPts val="600"/>
              </a:spcAft>
              <a:buFont typeface="Arial" panose="020B0604020202020204" pitchFamily="34" charset="0"/>
              <a:buChar char="•"/>
            </a:pPr>
            <a:r>
              <a:rPr lang="en-US" sz="2400" b="0" i="0" dirty="0">
                <a:solidFill>
                  <a:srgbClr val="424242"/>
                </a:solidFill>
                <a:effectLst/>
                <a:latin typeface="Bodoni MT" panose="02070603080606020203" pitchFamily="18" charset="0"/>
              </a:rPr>
              <a:t>Test-Driven Development (TDD): Implementing TDD using JUnit and Mockito.</a:t>
            </a:r>
          </a:p>
          <a:p>
            <a:pPr marL="742950" lvl="1" indent="-285750" algn="l">
              <a:spcAft>
                <a:spcPts val="600"/>
              </a:spcAft>
              <a:buFont typeface="Arial" panose="020B0604020202020204" pitchFamily="34" charset="0"/>
              <a:buChar char="•"/>
            </a:pPr>
            <a:r>
              <a:rPr lang="en-US" sz="2400" b="0" i="0" dirty="0">
                <a:solidFill>
                  <a:srgbClr val="424242"/>
                </a:solidFill>
                <a:effectLst/>
                <a:latin typeface="Bodoni MT" panose="02070603080606020203" pitchFamily="18" charset="0"/>
              </a:rPr>
              <a:t>Code Quality: Maintaining high code standards using tools like SonarQube.</a:t>
            </a:r>
          </a:p>
          <a:p>
            <a:pPr lvl="1" algn="l">
              <a:spcAft>
                <a:spcPts val="600"/>
              </a:spcAft>
            </a:pPr>
            <a:endParaRPr lang="en-US" sz="2400" b="0" i="0" dirty="0">
              <a:solidFill>
                <a:srgbClr val="424242"/>
              </a:solidFill>
              <a:effectLst/>
              <a:latin typeface="Bodoni MT" panose="02070603080606020203" pitchFamily="18" charset="0"/>
            </a:endParaRPr>
          </a:p>
          <a:p>
            <a:pPr algn="l">
              <a:spcAft>
                <a:spcPts val="600"/>
              </a:spcAft>
            </a:pPr>
            <a:r>
              <a:rPr lang="en-US" sz="2400" b="1" i="0" u="sng" dirty="0">
                <a:solidFill>
                  <a:srgbClr val="424242"/>
                </a:solidFill>
                <a:effectLst/>
                <a:latin typeface="Bodoni MT" panose="02070603080606020203" pitchFamily="18" charset="0"/>
              </a:rPr>
              <a:t>Objective:</a:t>
            </a:r>
            <a:r>
              <a:rPr lang="en-US" sz="2400" b="0" i="0" dirty="0">
                <a:solidFill>
                  <a:srgbClr val="424242"/>
                </a:solidFill>
                <a:effectLst/>
                <a:latin typeface="Bodoni MT" panose="02070603080606020203" pitchFamily="18" charset="0"/>
              </a:rPr>
              <a:t> Build a strong foundation in backend development and best practices.</a:t>
            </a:r>
          </a:p>
          <a:p>
            <a:pPr algn="l">
              <a:spcAft>
                <a:spcPts val="600"/>
              </a:spcAft>
            </a:pPr>
            <a:endParaRPr lang="en-US" sz="2400" b="0" i="0" dirty="0">
              <a:solidFill>
                <a:srgbClr val="424242"/>
              </a:solidFill>
              <a:effectLst/>
              <a:latin typeface="Bodoni MT" panose="02070603080606020203" pitchFamily="18" charset="0"/>
            </a:endParaRPr>
          </a:p>
          <a:p>
            <a:pPr algn="l">
              <a:spcAft>
                <a:spcPts val="600"/>
              </a:spcAft>
            </a:pPr>
            <a:r>
              <a:rPr lang="en-US" sz="2400" b="1" u="sng" dirty="0">
                <a:solidFill>
                  <a:srgbClr val="424242"/>
                </a:solidFill>
                <a:latin typeface="Bodoni MT" panose="02070603080606020203" pitchFamily="18" charset="0"/>
              </a:rPr>
              <a:t>Duration</a:t>
            </a:r>
            <a:r>
              <a:rPr lang="en-US" sz="2400" dirty="0">
                <a:solidFill>
                  <a:srgbClr val="424242"/>
                </a:solidFill>
                <a:latin typeface="Bodoni MT" panose="02070603080606020203" pitchFamily="18" charset="0"/>
              </a:rPr>
              <a:t>: 1 month.</a:t>
            </a:r>
            <a:endParaRPr lang="en-US" sz="2400" b="0" i="0" dirty="0">
              <a:solidFill>
                <a:srgbClr val="424242"/>
              </a:solidFill>
              <a:effectLst/>
              <a:latin typeface="Bodoni MT" panose="02070603080606020203" pitchFamily="18" charset="0"/>
            </a:endParaRPr>
          </a:p>
        </p:txBody>
      </p:sp>
    </p:spTree>
    <p:extLst>
      <p:ext uri="{BB962C8B-B14F-4D97-AF65-F5344CB8AC3E}">
        <p14:creationId xmlns:p14="http://schemas.microsoft.com/office/powerpoint/2010/main" val="515418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DD4E3F-BD31-5C60-4088-BD45B1945E19}"/>
              </a:ext>
            </a:extLst>
          </p:cNvPr>
          <p:cNvSpPr txBox="1"/>
          <p:nvPr/>
        </p:nvSpPr>
        <p:spPr>
          <a:xfrm>
            <a:off x="766496" y="1534886"/>
            <a:ext cx="10659008" cy="4031873"/>
          </a:xfrm>
          <a:prstGeom prst="rect">
            <a:avLst/>
          </a:prstGeom>
          <a:noFill/>
        </p:spPr>
        <p:txBody>
          <a:bodyPr wrap="none" rtlCol="0">
            <a:spAutoFit/>
          </a:bodyPr>
          <a:lstStyle/>
          <a:p>
            <a:pPr algn="l">
              <a:spcAft>
                <a:spcPts val="600"/>
              </a:spcAft>
            </a:pPr>
            <a:r>
              <a:rPr lang="en-IN" sz="2400" b="1" i="0" u="sng" dirty="0">
                <a:solidFill>
                  <a:srgbClr val="424242"/>
                </a:solidFill>
                <a:effectLst/>
                <a:latin typeface="Bodoni MT" panose="02070603080606020203" pitchFamily="18" charset="0"/>
              </a:rPr>
              <a:t>Focus Areas:</a:t>
            </a:r>
          </a:p>
          <a:p>
            <a:pPr marL="742950" lvl="1" indent="-285750" algn="l">
              <a:spcAft>
                <a:spcPts val="600"/>
              </a:spcAft>
              <a:buFont typeface="Arial" panose="020B0604020202020204" pitchFamily="34" charset="0"/>
              <a:buChar char="•"/>
            </a:pPr>
            <a:r>
              <a:rPr lang="en-IN" sz="2400" b="0" i="0" dirty="0">
                <a:solidFill>
                  <a:srgbClr val="424242"/>
                </a:solidFill>
                <a:effectLst/>
                <a:latin typeface="Bodoni MT" panose="02070603080606020203" pitchFamily="18" charset="0"/>
              </a:rPr>
              <a:t>Angular (v16): Developing dynamic web applications using Angular.</a:t>
            </a:r>
          </a:p>
          <a:p>
            <a:pPr marL="742950" lvl="1" indent="-285750" algn="l">
              <a:spcAft>
                <a:spcPts val="600"/>
              </a:spcAft>
              <a:buFont typeface="Arial" panose="020B0604020202020204" pitchFamily="34" charset="0"/>
              <a:buChar char="•"/>
            </a:pPr>
            <a:r>
              <a:rPr lang="en-IN" sz="2400" b="0" i="0" dirty="0">
                <a:solidFill>
                  <a:srgbClr val="424242"/>
                </a:solidFill>
                <a:effectLst/>
                <a:latin typeface="Bodoni MT" panose="02070603080606020203" pitchFamily="18" charset="0"/>
              </a:rPr>
              <a:t>Docker Basics: Understanding containerization and Docker.</a:t>
            </a:r>
          </a:p>
          <a:p>
            <a:pPr marL="742950" lvl="1" indent="-285750" algn="l">
              <a:spcAft>
                <a:spcPts val="600"/>
              </a:spcAft>
              <a:buFont typeface="Arial" panose="020B0604020202020204" pitchFamily="34" charset="0"/>
              <a:buChar char="•"/>
            </a:pPr>
            <a:r>
              <a:rPr lang="en-IN" sz="2400" b="0" i="0" dirty="0">
                <a:solidFill>
                  <a:srgbClr val="424242"/>
                </a:solidFill>
                <a:effectLst/>
                <a:latin typeface="Bodoni MT" panose="02070603080606020203" pitchFamily="18" charset="0"/>
              </a:rPr>
              <a:t>Cloud and DevOps Basics: Leveraging GCP for cloud and DevOps practices.</a:t>
            </a:r>
          </a:p>
          <a:p>
            <a:pPr marL="742950" lvl="1" indent="-285750" algn="l">
              <a:spcAft>
                <a:spcPts val="600"/>
              </a:spcAft>
              <a:buFont typeface="Arial" panose="020B0604020202020204" pitchFamily="34" charset="0"/>
              <a:buChar char="•"/>
            </a:pPr>
            <a:r>
              <a:rPr lang="en-IN" sz="2400" b="0" i="0" dirty="0">
                <a:solidFill>
                  <a:srgbClr val="424242"/>
                </a:solidFill>
                <a:effectLst/>
                <a:latin typeface="Bodoni MT" panose="02070603080606020203" pitchFamily="18" charset="0"/>
              </a:rPr>
              <a:t>Application Debugging: Techniques for debugging frontend applications.</a:t>
            </a:r>
          </a:p>
          <a:p>
            <a:pPr lvl="1" algn="l">
              <a:spcAft>
                <a:spcPts val="600"/>
              </a:spcAft>
            </a:pPr>
            <a:endParaRPr lang="en-IN" sz="2400" b="0" i="0" dirty="0">
              <a:solidFill>
                <a:srgbClr val="424242"/>
              </a:solidFill>
              <a:effectLst/>
              <a:latin typeface="Bodoni MT" panose="02070603080606020203" pitchFamily="18" charset="0"/>
            </a:endParaRPr>
          </a:p>
          <a:p>
            <a:pPr algn="l">
              <a:spcAft>
                <a:spcPts val="600"/>
              </a:spcAft>
            </a:pPr>
            <a:r>
              <a:rPr lang="en-IN" sz="2400" b="1" i="0" u="sng" dirty="0">
                <a:solidFill>
                  <a:srgbClr val="424242"/>
                </a:solidFill>
                <a:effectLst/>
                <a:latin typeface="Bodoni MT" panose="02070603080606020203" pitchFamily="18" charset="0"/>
              </a:rPr>
              <a:t>Objective</a:t>
            </a:r>
            <a:r>
              <a:rPr lang="en-IN" sz="2400" b="0" i="0" dirty="0">
                <a:solidFill>
                  <a:srgbClr val="424242"/>
                </a:solidFill>
                <a:effectLst/>
                <a:latin typeface="Bodoni MT" panose="02070603080606020203" pitchFamily="18" charset="0"/>
              </a:rPr>
              <a:t>: Equip interns with skills to develop and debug frontend applications.</a:t>
            </a:r>
          </a:p>
          <a:p>
            <a:pPr algn="l">
              <a:spcAft>
                <a:spcPts val="600"/>
              </a:spcAft>
            </a:pPr>
            <a:endParaRPr lang="en-IN" sz="2400" dirty="0">
              <a:solidFill>
                <a:srgbClr val="424242"/>
              </a:solidFill>
              <a:latin typeface="Bodoni MT" panose="02070603080606020203" pitchFamily="18" charset="0"/>
            </a:endParaRPr>
          </a:p>
          <a:p>
            <a:pPr algn="l">
              <a:spcAft>
                <a:spcPts val="600"/>
              </a:spcAft>
            </a:pPr>
            <a:r>
              <a:rPr lang="en-IN" sz="2400" b="1" i="0" u="sng" dirty="0">
                <a:solidFill>
                  <a:srgbClr val="424242"/>
                </a:solidFill>
                <a:effectLst/>
                <a:latin typeface="Bodoni MT" panose="02070603080606020203" pitchFamily="18" charset="0"/>
              </a:rPr>
              <a:t>Duration</a:t>
            </a:r>
            <a:r>
              <a:rPr lang="en-IN" sz="2400" b="0" i="0" dirty="0">
                <a:solidFill>
                  <a:srgbClr val="424242"/>
                </a:solidFill>
                <a:effectLst/>
                <a:latin typeface="Bodoni MT" panose="02070603080606020203" pitchFamily="18" charset="0"/>
              </a:rPr>
              <a:t>: 1 month</a:t>
            </a:r>
          </a:p>
        </p:txBody>
      </p:sp>
      <p:sp>
        <p:nvSpPr>
          <p:cNvPr id="3" name="TextBox 2">
            <a:extLst>
              <a:ext uri="{FF2B5EF4-FFF2-40B4-BE49-F238E27FC236}">
                <a16:creationId xmlns:a16="http://schemas.microsoft.com/office/drawing/2014/main" id="{B5557613-D85D-F584-9C88-6D936BCAB623}"/>
              </a:ext>
            </a:extLst>
          </p:cNvPr>
          <p:cNvSpPr txBox="1"/>
          <p:nvPr/>
        </p:nvSpPr>
        <p:spPr>
          <a:xfrm>
            <a:off x="679715" y="163286"/>
            <a:ext cx="10169835" cy="1107996"/>
          </a:xfrm>
          <a:prstGeom prst="rect">
            <a:avLst/>
          </a:prstGeom>
          <a:noFill/>
        </p:spPr>
        <p:txBody>
          <a:bodyPr wrap="none" rtlCol="0">
            <a:spAutoFit/>
          </a:bodyPr>
          <a:lstStyle/>
          <a:p>
            <a:r>
              <a:rPr lang="en-IN" sz="4800" b="1" u="sng" dirty="0">
                <a:latin typeface="Bodoni MT" panose="02070603080606020203" pitchFamily="18" charset="0"/>
              </a:rPr>
              <a:t>Stage 3 :  Frontend Development  Phase</a:t>
            </a:r>
          </a:p>
          <a:p>
            <a:endParaRPr lang="en-IN" dirty="0"/>
          </a:p>
        </p:txBody>
      </p:sp>
    </p:spTree>
    <p:extLst>
      <p:ext uri="{BB962C8B-B14F-4D97-AF65-F5344CB8AC3E}">
        <p14:creationId xmlns:p14="http://schemas.microsoft.com/office/powerpoint/2010/main" val="353680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B4B815-A711-8C2B-59C0-A77F733D8862}"/>
              </a:ext>
            </a:extLst>
          </p:cNvPr>
          <p:cNvSpPr txBox="1"/>
          <p:nvPr/>
        </p:nvSpPr>
        <p:spPr>
          <a:xfrm>
            <a:off x="752733" y="1582341"/>
            <a:ext cx="11254171" cy="3785652"/>
          </a:xfrm>
          <a:prstGeom prst="rect">
            <a:avLst/>
          </a:prstGeom>
          <a:noFill/>
        </p:spPr>
        <p:txBody>
          <a:bodyPr wrap="none" rtlCol="0">
            <a:spAutoFit/>
          </a:bodyPr>
          <a:lstStyle/>
          <a:p>
            <a:r>
              <a:rPr lang="en-IN" sz="2400" b="1" i="0" u="sng" kern="1200" dirty="0">
                <a:solidFill>
                  <a:schemeClr val="tx1"/>
                </a:solidFill>
                <a:effectLst/>
                <a:latin typeface="Bodoni MT" panose="02070603080606020203" pitchFamily="18" charset="0"/>
              </a:rPr>
              <a:t>Interim Evaluation:</a:t>
            </a:r>
          </a:p>
          <a:p>
            <a:pPr marL="742950" lvl="1" indent="-285750">
              <a:buFont typeface="Arial" panose="020B0604020202020204" pitchFamily="34" charset="0"/>
              <a:buChar char="•"/>
            </a:pPr>
            <a:r>
              <a:rPr lang="en-IN" sz="2400" b="0" i="0" kern="1200" dirty="0">
                <a:solidFill>
                  <a:schemeClr val="tx1"/>
                </a:solidFill>
                <a:effectLst/>
                <a:latin typeface="Bodoni MT" panose="02070603080606020203" pitchFamily="18" charset="0"/>
              </a:rPr>
              <a:t>Components: Technical skills assessment and project progress review.</a:t>
            </a:r>
          </a:p>
          <a:p>
            <a:pPr marL="742950" lvl="1" indent="-285750">
              <a:buFont typeface="Arial" panose="020B0604020202020204" pitchFamily="34" charset="0"/>
              <a:buChar char="•"/>
            </a:pPr>
            <a:endParaRPr lang="en-IN" sz="2400" b="0" i="0" kern="1200" dirty="0">
              <a:solidFill>
                <a:schemeClr val="tx1"/>
              </a:solidFill>
              <a:effectLst/>
              <a:latin typeface="Bodoni MT" panose="02070603080606020203" pitchFamily="18" charset="0"/>
            </a:endParaRPr>
          </a:p>
          <a:p>
            <a:r>
              <a:rPr lang="en-IN" sz="2400" b="1" i="0" u="sng" kern="1200" dirty="0">
                <a:solidFill>
                  <a:schemeClr val="tx1"/>
                </a:solidFill>
                <a:effectLst/>
                <a:latin typeface="Bodoni MT" panose="02070603080606020203" pitchFamily="18" charset="0"/>
              </a:rPr>
              <a:t>Final Evaluation:</a:t>
            </a:r>
          </a:p>
          <a:p>
            <a:pPr marL="742950" lvl="1" indent="-285750">
              <a:buFont typeface="Arial" panose="020B0604020202020204" pitchFamily="34" charset="0"/>
              <a:buChar char="•"/>
            </a:pPr>
            <a:r>
              <a:rPr lang="en-IN" sz="2400" b="0" i="0" kern="1200" dirty="0">
                <a:solidFill>
                  <a:schemeClr val="tx1"/>
                </a:solidFill>
                <a:effectLst/>
                <a:latin typeface="Bodoni MT" panose="02070603080606020203" pitchFamily="18" charset="0"/>
              </a:rPr>
              <a:t>Components: Comprehensive assessment covering all skills learned.</a:t>
            </a:r>
          </a:p>
          <a:p>
            <a:pPr lvl="1"/>
            <a:endParaRPr lang="en-IN" sz="2400" b="0" i="0" kern="1200" dirty="0">
              <a:solidFill>
                <a:schemeClr val="tx1"/>
              </a:solidFill>
              <a:effectLst/>
              <a:latin typeface="Bodoni MT" panose="02070603080606020203" pitchFamily="18" charset="0"/>
            </a:endParaRPr>
          </a:p>
          <a:p>
            <a:r>
              <a:rPr lang="en-IN" sz="2400" b="1" i="0" u="sng" kern="1200" dirty="0">
                <a:solidFill>
                  <a:schemeClr val="tx1"/>
                </a:solidFill>
                <a:effectLst/>
                <a:latin typeface="Bodoni MT" panose="02070603080606020203" pitchFamily="18" charset="0"/>
              </a:rPr>
              <a:t>Objective</a:t>
            </a:r>
            <a:r>
              <a:rPr lang="en-IN" sz="2400" b="1" i="0" kern="1200" dirty="0">
                <a:solidFill>
                  <a:schemeClr val="tx1"/>
                </a:solidFill>
                <a:effectLst/>
                <a:latin typeface="Bodoni MT" panose="02070603080606020203" pitchFamily="18" charset="0"/>
              </a:rPr>
              <a:t>: </a:t>
            </a:r>
            <a:r>
              <a:rPr lang="en-IN" sz="2400" b="0" i="0" kern="1200" dirty="0">
                <a:solidFill>
                  <a:schemeClr val="tx1"/>
                </a:solidFill>
                <a:effectLst/>
                <a:latin typeface="Bodoni MT" panose="02070603080606020203" pitchFamily="18" charset="0"/>
              </a:rPr>
              <a:t>Ensure readiness for professional challenges through continuous assessment.</a:t>
            </a:r>
          </a:p>
          <a:p>
            <a:endParaRPr lang="en-IN" sz="2400" dirty="0">
              <a:latin typeface="Bodoni MT" panose="02070603080606020203" pitchFamily="18" charset="0"/>
            </a:endParaRPr>
          </a:p>
          <a:p>
            <a:r>
              <a:rPr lang="en-IN" sz="2400" b="1" i="0" u="sng" kern="1200" dirty="0">
                <a:solidFill>
                  <a:schemeClr val="tx1"/>
                </a:solidFill>
                <a:effectLst/>
                <a:latin typeface="Bodoni MT" panose="02070603080606020203" pitchFamily="18" charset="0"/>
              </a:rPr>
              <a:t>Duration: </a:t>
            </a:r>
            <a:r>
              <a:rPr lang="en-IN" sz="2400" b="0" i="0" kern="1200" dirty="0">
                <a:solidFill>
                  <a:schemeClr val="tx1"/>
                </a:solidFill>
                <a:effectLst/>
                <a:latin typeface="Bodoni MT" panose="02070603080606020203" pitchFamily="18" charset="0"/>
              </a:rPr>
              <a:t>2 weeks</a:t>
            </a:r>
          </a:p>
          <a:p>
            <a:endParaRPr lang="en-IN" sz="2400" dirty="0">
              <a:latin typeface="Bodoni MT" panose="02070603080606020203" pitchFamily="18" charset="0"/>
            </a:endParaRPr>
          </a:p>
        </p:txBody>
      </p:sp>
      <p:sp>
        <p:nvSpPr>
          <p:cNvPr id="3" name="TextBox 2">
            <a:extLst>
              <a:ext uri="{FF2B5EF4-FFF2-40B4-BE49-F238E27FC236}">
                <a16:creationId xmlns:a16="http://schemas.microsoft.com/office/drawing/2014/main" id="{17182431-A419-1F64-B252-23C977F65AE1}"/>
              </a:ext>
            </a:extLst>
          </p:cNvPr>
          <p:cNvSpPr txBox="1"/>
          <p:nvPr/>
        </p:nvSpPr>
        <p:spPr>
          <a:xfrm>
            <a:off x="239316" y="337458"/>
            <a:ext cx="11593455" cy="984885"/>
          </a:xfrm>
          <a:prstGeom prst="rect">
            <a:avLst/>
          </a:prstGeom>
          <a:noFill/>
        </p:spPr>
        <p:txBody>
          <a:bodyPr wrap="square" rtlCol="0">
            <a:spAutoFit/>
          </a:bodyPr>
          <a:lstStyle/>
          <a:p>
            <a:r>
              <a:rPr lang="en-IN" sz="4000" b="1" u="sng" dirty="0">
                <a:latin typeface="Bodoni MT" panose="02070603080606020203" pitchFamily="18" charset="0"/>
              </a:rPr>
              <a:t>Stage 4 : Project Evaluation and Deployment Phase</a:t>
            </a:r>
          </a:p>
          <a:p>
            <a:endParaRPr lang="en-IN" dirty="0"/>
          </a:p>
        </p:txBody>
      </p:sp>
    </p:spTree>
    <p:extLst>
      <p:ext uri="{BB962C8B-B14F-4D97-AF65-F5344CB8AC3E}">
        <p14:creationId xmlns:p14="http://schemas.microsoft.com/office/powerpoint/2010/main" val="1917327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AC0C92-1D06-D339-907F-40E69DCAEAFC}"/>
              </a:ext>
            </a:extLst>
          </p:cNvPr>
          <p:cNvSpPr txBox="1"/>
          <p:nvPr/>
        </p:nvSpPr>
        <p:spPr>
          <a:xfrm>
            <a:off x="559221" y="199993"/>
            <a:ext cx="2769091" cy="830997"/>
          </a:xfrm>
          <a:prstGeom prst="rect">
            <a:avLst/>
          </a:prstGeom>
          <a:noFill/>
        </p:spPr>
        <p:txBody>
          <a:bodyPr wrap="none" rtlCol="0">
            <a:spAutoFit/>
          </a:bodyPr>
          <a:lstStyle/>
          <a:p>
            <a:r>
              <a:rPr lang="en-IN" sz="4800" b="1" u="sng" dirty="0">
                <a:latin typeface="Bodoni MT" panose="02070603080606020203" pitchFamily="18" charset="0"/>
              </a:rPr>
              <a:t>PROJECT</a:t>
            </a:r>
          </a:p>
        </p:txBody>
      </p:sp>
      <p:sp>
        <p:nvSpPr>
          <p:cNvPr id="3" name="TextBox 2">
            <a:extLst>
              <a:ext uri="{FF2B5EF4-FFF2-40B4-BE49-F238E27FC236}">
                <a16:creationId xmlns:a16="http://schemas.microsoft.com/office/drawing/2014/main" id="{DA168FA1-0838-888A-1204-A837798B01DF}"/>
              </a:ext>
            </a:extLst>
          </p:cNvPr>
          <p:cNvSpPr txBox="1"/>
          <p:nvPr/>
        </p:nvSpPr>
        <p:spPr>
          <a:xfrm>
            <a:off x="559222" y="1030990"/>
            <a:ext cx="11317346" cy="4647426"/>
          </a:xfrm>
          <a:prstGeom prst="rect">
            <a:avLst/>
          </a:prstGeom>
          <a:noFill/>
        </p:spPr>
        <p:txBody>
          <a:bodyPr wrap="square" rtlCol="0">
            <a:spAutoFit/>
          </a:bodyPr>
          <a:lstStyle/>
          <a:p>
            <a:pPr algn="l">
              <a:lnSpc>
                <a:spcPts val="2400"/>
              </a:lnSpc>
              <a:spcBef>
                <a:spcPts val="150"/>
              </a:spcBef>
              <a:spcAft>
                <a:spcPts val="450"/>
              </a:spcAft>
              <a:buNone/>
            </a:pPr>
            <a:r>
              <a:rPr lang="en-US" b="1" i="0" u="sng" dirty="0">
                <a:solidFill>
                  <a:srgbClr val="424242"/>
                </a:solidFill>
                <a:effectLst/>
                <a:latin typeface="Bodoni MT" panose="02070603080606020203" pitchFamily="18" charset="0"/>
              </a:rPr>
              <a:t>Project: Employee Leave and Attendance Management System</a:t>
            </a:r>
          </a:p>
          <a:p>
            <a:pPr algn="l">
              <a:lnSpc>
                <a:spcPts val="2400"/>
              </a:lnSpc>
              <a:buNone/>
            </a:pPr>
            <a:r>
              <a:rPr lang="en-US" b="0" i="0" dirty="0">
                <a:solidFill>
                  <a:srgbClr val="424242"/>
                </a:solidFill>
                <a:effectLst/>
                <a:latin typeface="Bodoni MT" panose="02070603080606020203" pitchFamily="18" charset="0"/>
              </a:rPr>
              <a:t>Introduction</a:t>
            </a:r>
          </a:p>
          <a:p>
            <a:pPr algn="l">
              <a:spcBef>
                <a:spcPts val="450"/>
              </a:spcBef>
              <a:spcAft>
                <a:spcPts val="750"/>
              </a:spcAft>
              <a:buNone/>
            </a:pPr>
            <a:r>
              <a:rPr lang="en-US" b="0" i="0" dirty="0">
                <a:solidFill>
                  <a:srgbClr val="424242"/>
                </a:solidFill>
                <a:effectLst/>
                <a:latin typeface="Bodoni MT" panose="02070603080606020203" pitchFamily="18" charset="0"/>
              </a:rPr>
              <a:t>This project outlines the Low-Level Design (LLD) for an Employee Leave and Attendance Management System. The system automates tracking employee attendance, managing leave requests, and calculating working hours. It supports backend development using Java (Spring Boot) and .NET (ASP.NET Core).</a:t>
            </a:r>
          </a:p>
          <a:p>
            <a:pPr algn="l">
              <a:lnSpc>
                <a:spcPts val="2400"/>
              </a:lnSpc>
              <a:buNone/>
            </a:pPr>
            <a:r>
              <a:rPr lang="en-US" b="0" i="0" dirty="0">
                <a:solidFill>
                  <a:srgbClr val="424242"/>
                </a:solidFill>
                <a:effectLst/>
                <a:latin typeface="Bodoni MT" panose="02070603080606020203" pitchFamily="18" charset="0"/>
              </a:rPr>
              <a:t>Module Overview</a:t>
            </a:r>
          </a:p>
          <a:p>
            <a:pPr marL="342900" indent="-342900" algn="l">
              <a:spcAft>
                <a:spcPts val="600"/>
              </a:spcAft>
              <a:buFont typeface="+mj-lt"/>
              <a:buAutoNum type="arabicPeriod"/>
            </a:pPr>
            <a:r>
              <a:rPr lang="en-US" b="0" i="0" u="sng" dirty="0">
                <a:solidFill>
                  <a:srgbClr val="424242"/>
                </a:solidFill>
                <a:effectLst/>
                <a:latin typeface="Bodoni MT" panose="02070603080606020203" pitchFamily="18" charset="0"/>
              </a:rPr>
              <a:t>Employee Attendance Module</a:t>
            </a:r>
            <a:r>
              <a:rPr lang="en-US" b="0" i="0" dirty="0">
                <a:solidFill>
                  <a:srgbClr val="424242"/>
                </a:solidFill>
                <a:effectLst/>
                <a:latin typeface="Bodoni MT" panose="02070603080606020203" pitchFamily="18" charset="0"/>
              </a:rPr>
              <a:t>: Employees can mark attendance, view attendance history, and track daily clock-in and clock-out times.</a:t>
            </a:r>
          </a:p>
          <a:p>
            <a:pPr marL="342900" indent="-342900" algn="l">
              <a:spcAft>
                <a:spcPts val="600"/>
              </a:spcAft>
              <a:buFont typeface="+mj-lt"/>
              <a:buAutoNum type="arabicPeriod"/>
            </a:pPr>
            <a:r>
              <a:rPr lang="en-US" b="0" i="0" u="sng" dirty="0">
                <a:solidFill>
                  <a:srgbClr val="424242"/>
                </a:solidFill>
                <a:effectLst/>
                <a:latin typeface="Bodoni MT" panose="02070603080606020203" pitchFamily="18" charset="0"/>
              </a:rPr>
              <a:t>Leave Management Module</a:t>
            </a:r>
            <a:r>
              <a:rPr lang="en-US" b="0" i="0" dirty="0">
                <a:solidFill>
                  <a:srgbClr val="424242"/>
                </a:solidFill>
                <a:effectLst/>
                <a:latin typeface="Bodoni MT" panose="02070603080606020203" pitchFamily="18" charset="0"/>
              </a:rPr>
              <a:t>: Employees can request various types of leave (sick leave, vacation, etc.) and track the status of their requests.</a:t>
            </a:r>
          </a:p>
          <a:p>
            <a:pPr marL="342900" indent="-342900" algn="l">
              <a:spcAft>
                <a:spcPts val="600"/>
              </a:spcAft>
              <a:buFont typeface="+mj-lt"/>
              <a:buAutoNum type="arabicPeriod"/>
            </a:pPr>
            <a:r>
              <a:rPr lang="en-US" b="0" i="0" u="sng" dirty="0">
                <a:solidFill>
                  <a:srgbClr val="424242"/>
                </a:solidFill>
                <a:effectLst/>
                <a:latin typeface="Bodoni MT" panose="02070603080606020203" pitchFamily="18" charset="0"/>
              </a:rPr>
              <a:t>Leave Balance Module</a:t>
            </a:r>
            <a:r>
              <a:rPr lang="en-US" b="0" i="0" dirty="0">
                <a:solidFill>
                  <a:srgbClr val="424242"/>
                </a:solidFill>
                <a:effectLst/>
                <a:latin typeface="Bodoni MT" panose="02070603080606020203" pitchFamily="18" charset="0"/>
              </a:rPr>
              <a:t>: Tracks and updates leave balances based on company policies.</a:t>
            </a:r>
          </a:p>
          <a:p>
            <a:pPr marL="342900" indent="-342900" algn="l">
              <a:spcAft>
                <a:spcPts val="600"/>
              </a:spcAft>
              <a:buFont typeface="+mj-lt"/>
              <a:buAutoNum type="arabicPeriod"/>
            </a:pPr>
            <a:r>
              <a:rPr lang="en-US" b="0" i="0" u="sng" dirty="0">
                <a:solidFill>
                  <a:srgbClr val="424242"/>
                </a:solidFill>
                <a:effectLst/>
                <a:latin typeface="Bodoni MT" panose="02070603080606020203" pitchFamily="18" charset="0"/>
              </a:rPr>
              <a:t>Shift Management Module</a:t>
            </a:r>
            <a:r>
              <a:rPr lang="en-US" b="0" i="0" dirty="0">
                <a:solidFill>
                  <a:srgbClr val="424242"/>
                </a:solidFill>
                <a:effectLst/>
                <a:latin typeface="Bodoni MT" panose="02070603080606020203" pitchFamily="18" charset="0"/>
              </a:rPr>
              <a:t>: Assigns shifts to employees based on scheduling needs.</a:t>
            </a:r>
          </a:p>
          <a:p>
            <a:pPr marL="342900" indent="-342900" algn="l">
              <a:spcAft>
                <a:spcPts val="600"/>
              </a:spcAft>
              <a:buFont typeface="+mj-lt"/>
              <a:buAutoNum type="arabicPeriod"/>
            </a:pPr>
            <a:r>
              <a:rPr lang="en-US" b="0" i="0" u="sng" dirty="0">
                <a:solidFill>
                  <a:srgbClr val="424242"/>
                </a:solidFill>
                <a:effectLst/>
                <a:latin typeface="Bodoni MT" panose="02070603080606020203" pitchFamily="18" charset="0"/>
              </a:rPr>
              <a:t>Reports and Analytics Module</a:t>
            </a:r>
            <a:r>
              <a:rPr lang="en-US" b="0" i="0" dirty="0">
                <a:solidFill>
                  <a:srgbClr val="424242"/>
                </a:solidFill>
                <a:effectLst/>
                <a:latin typeface="Bodoni MT" panose="02070603080606020203" pitchFamily="18" charset="0"/>
              </a:rPr>
              <a:t>: Generates reports on attendance trends, leave usage, and shift coverage.</a:t>
            </a:r>
          </a:p>
          <a:p>
            <a:endParaRPr lang="en-IN" sz="1600" dirty="0">
              <a:latin typeface="Bodoni MT" panose="02070603080606020203" pitchFamily="18" charset="0"/>
            </a:endParaRPr>
          </a:p>
        </p:txBody>
      </p:sp>
    </p:spTree>
    <p:extLst>
      <p:ext uri="{BB962C8B-B14F-4D97-AF65-F5344CB8AC3E}">
        <p14:creationId xmlns:p14="http://schemas.microsoft.com/office/powerpoint/2010/main" val="229528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FBA83-40EC-A435-9E31-8471A65FE938}"/>
              </a:ext>
            </a:extLst>
          </p:cNvPr>
          <p:cNvSpPr txBox="1"/>
          <p:nvPr/>
        </p:nvSpPr>
        <p:spPr>
          <a:xfrm>
            <a:off x="744279" y="1233377"/>
            <a:ext cx="11334307" cy="5457904"/>
          </a:xfrm>
          <a:prstGeom prst="rect">
            <a:avLst/>
          </a:prstGeom>
          <a:noFill/>
        </p:spPr>
        <p:txBody>
          <a:bodyPr wrap="square" rtlCol="0">
            <a:spAutoFit/>
          </a:bodyPr>
          <a:lstStyle/>
          <a:p>
            <a:pPr algn="l">
              <a:lnSpc>
                <a:spcPts val="2400"/>
              </a:lnSpc>
              <a:buNone/>
            </a:pPr>
            <a:r>
              <a:rPr lang="en-IN" sz="2400" b="1" i="0" u="sng" dirty="0">
                <a:solidFill>
                  <a:srgbClr val="424242"/>
                </a:solidFill>
                <a:effectLst/>
                <a:latin typeface="Bodoni MT" panose="02070603080606020203" pitchFamily="18" charset="0"/>
              </a:rPr>
              <a:t>Backend Summary</a:t>
            </a:r>
          </a:p>
          <a:p>
            <a:pPr marL="285750" indent="-285750" algn="l">
              <a:spcAft>
                <a:spcPts val="600"/>
              </a:spcAft>
              <a:buFont typeface="Arial" panose="020B0604020202020204" pitchFamily="34" charset="0"/>
              <a:buChar char="•"/>
            </a:pPr>
            <a:r>
              <a:rPr lang="en-IN" i="0" dirty="0">
                <a:solidFill>
                  <a:srgbClr val="424242"/>
                </a:solidFill>
                <a:effectLst/>
                <a:latin typeface="Bodoni MT" panose="02070603080606020203" pitchFamily="18" charset="0"/>
              </a:rPr>
              <a:t>Technology: Spring Boot</a:t>
            </a:r>
          </a:p>
          <a:p>
            <a:pPr marL="285750" indent="-285750" algn="l">
              <a:spcAft>
                <a:spcPts val="600"/>
              </a:spcAft>
              <a:buFont typeface="Arial" panose="020B0604020202020204" pitchFamily="34" charset="0"/>
              <a:buChar char="•"/>
            </a:pPr>
            <a:r>
              <a:rPr lang="en-IN" i="0" dirty="0">
                <a:solidFill>
                  <a:srgbClr val="424242"/>
                </a:solidFill>
                <a:effectLst/>
                <a:latin typeface="Bodoni MT" panose="02070603080606020203" pitchFamily="18" charset="0"/>
              </a:rPr>
              <a:t>Database: Relational Database (MySQL)</a:t>
            </a:r>
          </a:p>
          <a:p>
            <a:pPr marL="285750" indent="-285750" algn="l">
              <a:spcAft>
                <a:spcPts val="600"/>
              </a:spcAft>
              <a:buFont typeface="Arial" panose="020B0604020202020204" pitchFamily="34" charset="0"/>
              <a:buChar char="•"/>
            </a:pPr>
            <a:r>
              <a:rPr lang="en-IN" i="0" dirty="0">
                <a:solidFill>
                  <a:srgbClr val="424242"/>
                </a:solidFill>
                <a:effectLst/>
                <a:latin typeface="Bodoni MT" panose="02070603080606020203" pitchFamily="18" charset="0"/>
              </a:rPr>
              <a:t>API Architecture: REST API</a:t>
            </a:r>
          </a:p>
          <a:p>
            <a:pPr algn="l">
              <a:spcBef>
                <a:spcPts val="450"/>
              </a:spcBef>
              <a:spcAft>
                <a:spcPts val="750"/>
              </a:spcAft>
              <a:buNone/>
            </a:pPr>
            <a:r>
              <a:rPr lang="en-IN" b="1" i="0" u="sng" dirty="0">
                <a:solidFill>
                  <a:srgbClr val="424242"/>
                </a:solidFill>
                <a:effectLst/>
                <a:latin typeface="Bodoni MT" panose="02070603080606020203" pitchFamily="18" charset="0"/>
              </a:rPr>
              <a:t>Key Modules:</a:t>
            </a:r>
          </a:p>
          <a:p>
            <a:pPr marL="342900" indent="-342900" algn="l">
              <a:spcAft>
                <a:spcPts val="600"/>
              </a:spcAft>
              <a:buFont typeface="+mj-lt"/>
              <a:buAutoNum type="arabicPeriod"/>
            </a:pPr>
            <a:r>
              <a:rPr lang="en-IN" i="0" dirty="0">
                <a:solidFill>
                  <a:srgbClr val="424242"/>
                </a:solidFill>
                <a:effectLst/>
                <a:latin typeface="Bodoni MT" panose="02070603080606020203" pitchFamily="18" charset="0"/>
              </a:rPr>
              <a:t>Employee Attendance: Clock in/out, real-time records, manager dashboard.</a:t>
            </a:r>
          </a:p>
          <a:p>
            <a:pPr marL="342900" indent="-342900" algn="l">
              <a:spcAft>
                <a:spcPts val="600"/>
              </a:spcAft>
              <a:buFont typeface="+mj-lt"/>
              <a:buAutoNum type="arabicPeriod"/>
            </a:pPr>
            <a:r>
              <a:rPr lang="en-IN" i="0" dirty="0">
                <a:solidFill>
                  <a:srgbClr val="424242"/>
                </a:solidFill>
                <a:effectLst/>
                <a:latin typeface="Bodoni MT" panose="02070603080606020203" pitchFamily="18" charset="0"/>
              </a:rPr>
              <a:t>Leave Management: Request leave, manager approval/rejection.</a:t>
            </a:r>
          </a:p>
          <a:p>
            <a:pPr marL="342900" indent="-342900" algn="l">
              <a:spcAft>
                <a:spcPts val="600"/>
              </a:spcAft>
              <a:buFont typeface="+mj-lt"/>
              <a:buAutoNum type="arabicPeriod"/>
            </a:pPr>
            <a:r>
              <a:rPr lang="en-IN" i="0" dirty="0">
                <a:solidFill>
                  <a:srgbClr val="424242"/>
                </a:solidFill>
                <a:effectLst/>
                <a:latin typeface="Bodoni MT" panose="02070603080606020203" pitchFamily="18" charset="0"/>
              </a:rPr>
              <a:t>Leave Balance: Track and update balances, automatic adjustments.</a:t>
            </a:r>
          </a:p>
          <a:p>
            <a:pPr marL="342900" indent="-342900" algn="l">
              <a:spcAft>
                <a:spcPts val="600"/>
              </a:spcAft>
              <a:buFont typeface="+mj-lt"/>
              <a:buAutoNum type="arabicPeriod"/>
            </a:pPr>
            <a:r>
              <a:rPr lang="en-IN" i="0" dirty="0">
                <a:solidFill>
                  <a:srgbClr val="424242"/>
                </a:solidFill>
                <a:effectLst/>
                <a:latin typeface="Bodoni MT" panose="02070603080606020203" pitchFamily="18" charset="0"/>
              </a:rPr>
              <a:t>Shift Management: Assign/manage shifts, view/swap shifts.</a:t>
            </a:r>
          </a:p>
          <a:p>
            <a:pPr marL="342900" indent="-342900" algn="l">
              <a:spcAft>
                <a:spcPts val="600"/>
              </a:spcAft>
              <a:buFont typeface="+mj-lt"/>
              <a:buAutoNum type="arabicPeriod"/>
            </a:pPr>
            <a:r>
              <a:rPr lang="en-IN" i="0" dirty="0">
                <a:solidFill>
                  <a:srgbClr val="424242"/>
                </a:solidFill>
                <a:effectLst/>
                <a:latin typeface="Bodoni MT" panose="02070603080606020203" pitchFamily="18" charset="0"/>
              </a:rPr>
              <a:t>Reports and Analytics: Generate reports, provide insights.</a:t>
            </a:r>
          </a:p>
          <a:p>
            <a:pPr algn="l">
              <a:spcBef>
                <a:spcPts val="450"/>
              </a:spcBef>
              <a:spcAft>
                <a:spcPts val="750"/>
              </a:spcAft>
              <a:buNone/>
            </a:pPr>
            <a:r>
              <a:rPr lang="en-IN" b="1" i="0" u="sng" dirty="0">
                <a:solidFill>
                  <a:srgbClr val="424242"/>
                </a:solidFill>
                <a:effectLst/>
                <a:latin typeface="Bodoni MT" panose="02070603080606020203" pitchFamily="18" charset="0"/>
              </a:rPr>
              <a:t>Component Interaction:</a:t>
            </a:r>
          </a:p>
          <a:p>
            <a:pPr marL="285750" indent="-285750" algn="l">
              <a:spcAft>
                <a:spcPts val="600"/>
              </a:spcAft>
              <a:buFont typeface="Arial" panose="020B0604020202020204" pitchFamily="34" charset="0"/>
              <a:buChar char="•"/>
            </a:pPr>
            <a:r>
              <a:rPr lang="en-IN" i="0" dirty="0">
                <a:solidFill>
                  <a:srgbClr val="424242"/>
                </a:solidFill>
                <a:effectLst/>
                <a:latin typeface="Bodoni MT" panose="02070603080606020203" pitchFamily="18" charset="0"/>
              </a:rPr>
              <a:t>Frontend communicates with backend via REST APIs.</a:t>
            </a:r>
          </a:p>
          <a:p>
            <a:pPr marL="285750" indent="-285750" algn="l">
              <a:spcAft>
                <a:spcPts val="600"/>
              </a:spcAft>
              <a:buFont typeface="Arial" panose="020B0604020202020204" pitchFamily="34" charset="0"/>
              <a:buChar char="•"/>
            </a:pPr>
            <a:r>
              <a:rPr lang="en-IN" i="0" dirty="0">
                <a:solidFill>
                  <a:srgbClr val="424242"/>
                </a:solidFill>
                <a:effectLst/>
                <a:latin typeface="Bodoni MT" panose="02070603080606020203" pitchFamily="18" charset="0"/>
              </a:rPr>
              <a:t>Backend handles business logic and database interactions.</a:t>
            </a:r>
          </a:p>
          <a:p>
            <a:pPr algn="l">
              <a:spcAft>
                <a:spcPts val="600"/>
              </a:spcAft>
            </a:pPr>
            <a:endParaRPr lang="en-US" sz="1800" i="0" dirty="0">
              <a:solidFill>
                <a:srgbClr val="424242"/>
              </a:solidFill>
              <a:effectLst/>
              <a:latin typeface="Bodoni MT" panose="02070603080606020203" pitchFamily="18" charset="0"/>
            </a:endParaRPr>
          </a:p>
          <a:p>
            <a:endParaRPr lang="en-IN" dirty="0">
              <a:latin typeface="Bodoni MT" panose="02070603080606020203" pitchFamily="18" charset="0"/>
            </a:endParaRPr>
          </a:p>
        </p:txBody>
      </p:sp>
      <p:sp>
        <p:nvSpPr>
          <p:cNvPr id="3" name="TextBox 2">
            <a:extLst>
              <a:ext uri="{FF2B5EF4-FFF2-40B4-BE49-F238E27FC236}">
                <a16:creationId xmlns:a16="http://schemas.microsoft.com/office/drawing/2014/main" id="{C5529722-3FA8-A57D-E6BF-AE0C3DAB7CB7}"/>
              </a:ext>
            </a:extLst>
          </p:cNvPr>
          <p:cNvSpPr txBox="1"/>
          <p:nvPr/>
        </p:nvSpPr>
        <p:spPr>
          <a:xfrm>
            <a:off x="648586" y="310368"/>
            <a:ext cx="8265019" cy="1107996"/>
          </a:xfrm>
          <a:prstGeom prst="rect">
            <a:avLst/>
          </a:prstGeom>
          <a:noFill/>
        </p:spPr>
        <p:txBody>
          <a:bodyPr wrap="none" rtlCol="0">
            <a:spAutoFit/>
          </a:bodyPr>
          <a:lstStyle/>
          <a:p>
            <a:r>
              <a:rPr lang="en-US" sz="4800" b="1" i="0" u="sng" dirty="0">
                <a:solidFill>
                  <a:srgbClr val="424242"/>
                </a:solidFill>
                <a:effectLst/>
                <a:latin typeface="Bodoni MT" panose="02070603080606020203" pitchFamily="18" charset="0"/>
              </a:rPr>
              <a:t>ARCHITECTURE  OVERVIEW</a:t>
            </a:r>
          </a:p>
          <a:p>
            <a:endParaRPr lang="en-IN" dirty="0"/>
          </a:p>
        </p:txBody>
      </p:sp>
    </p:spTree>
    <p:extLst>
      <p:ext uri="{BB962C8B-B14F-4D97-AF65-F5344CB8AC3E}">
        <p14:creationId xmlns:p14="http://schemas.microsoft.com/office/powerpoint/2010/main" val="206217466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122</TotalTime>
  <Words>833</Words>
  <Application>Microsoft Office PowerPoint</Application>
  <PresentationFormat>Widescreen</PresentationFormat>
  <Paragraphs>101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Bodoni MT</vt:lpstr>
      <vt:lpstr>Calibri</vt:lpstr>
      <vt:lpstr>Calibri Light</vt:lpstr>
      <vt:lpstr>Times New Roman</vt:lpstr>
      <vt:lpstr>Retrospect</vt:lpstr>
      <vt:lpstr>INDUSTRIAL TRAINING AND INTERNSHIP</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Roy, Sushobhan (Contractor)</dc:creator>
  <cp:lastModifiedBy>Roy, Sushobhan (Contractor)</cp:lastModifiedBy>
  <cp:revision>1</cp:revision>
  <dcterms:created xsi:type="dcterms:W3CDTF">2025-04-27T17:25:32Z</dcterms:created>
  <dcterms:modified xsi:type="dcterms:W3CDTF">2025-04-30T17:05:29Z</dcterms:modified>
</cp:coreProperties>
</file>