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8"/>
  </p:notesMasterIdLst>
  <p:sldIdLst>
    <p:sldId id="258" r:id="rId2"/>
    <p:sldId id="269" r:id="rId3"/>
    <p:sldId id="282" r:id="rId4"/>
    <p:sldId id="283" r:id="rId5"/>
    <p:sldId id="284" r:id="rId6"/>
    <p:sldId id="311" r:id="rId7"/>
    <p:sldId id="285" r:id="rId8"/>
    <p:sldId id="287" r:id="rId9"/>
    <p:sldId id="288" r:id="rId10"/>
    <p:sldId id="289" r:id="rId11"/>
    <p:sldId id="290" r:id="rId12"/>
    <p:sldId id="291" r:id="rId13"/>
    <p:sldId id="292" r:id="rId14"/>
    <p:sldId id="293" r:id="rId15"/>
    <p:sldId id="299" r:id="rId16"/>
    <p:sldId id="300" r:id="rId17"/>
    <p:sldId id="301" r:id="rId18"/>
    <p:sldId id="304" r:id="rId19"/>
    <p:sldId id="303" r:id="rId20"/>
    <p:sldId id="305" r:id="rId21"/>
    <p:sldId id="306" r:id="rId22"/>
    <p:sldId id="314" r:id="rId23"/>
    <p:sldId id="307" r:id="rId24"/>
    <p:sldId id="310" r:id="rId25"/>
    <p:sldId id="308" r:id="rId26"/>
    <p:sldId id="271" r:id="rId2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1E1EF"/>
    <a:srgbClr val="AE484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632" autoAdjust="0"/>
    <p:restoredTop sz="84598" autoAdjust="0"/>
  </p:normalViewPr>
  <p:slideViewPr>
    <p:cSldViewPr snapToGrid="0">
      <p:cViewPr varScale="1">
        <p:scale>
          <a:sx n="59" d="100"/>
          <a:sy n="59" d="100"/>
        </p:scale>
        <p:origin x="3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91DF54E-972A-4C63-8827-9245F01C918B}" type="doc">
      <dgm:prSet loTypeId="urn:microsoft.com/office/officeart/2005/8/layout/hProcess9" loCatId="process" qsTypeId="urn:microsoft.com/office/officeart/2005/8/quickstyle/simple1" qsCatId="simple" csTypeId="urn:microsoft.com/office/officeart/2005/8/colors/accent1_4" csCatId="accent1" phldr="1"/>
      <dgm:spPr/>
    </dgm:pt>
    <dgm:pt modelId="{F6EB7F03-48B3-412C-87C2-1BE01E5BD98D}">
      <dgm:prSet phldrT="[Text]"/>
      <dgm:spPr/>
      <dgm:t>
        <a:bodyPr/>
        <a:lstStyle/>
        <a:p>
          <a:r>
            <a:rPr lang="en-US" dirty="0"/>
            <a:t>Confidentiality</a:t>
          </a:r>
          <a:endParaRPr lang="fr-FR" dirty="0"/>
        </a:p>
      </dgm:t>
    </dgm:pt>
    <dgm:pt modelId="{9C9B1A26-8975-4839-A715-78D55044E407}" type="parTrans" cxnId="{891502AB-322A-4CD0-B4B1-3AE1E71329AA}">
      <dgm:prSet/>
      <dgm:spPr/>
      <dgm:t>
        <a:bodyPr/>
        <a:lstStyle/>
        <a:p>
          <a:endParaRPr lang="fr-FR"/>
        </a:p>
      </dgm:t>
    </dgm:pt>
    <dgm:pt modelId="{9D9646A5-0AFC-4A65-9911-5DEC662224B1}" type="sibTrans" cxnId="{891502AB-322A-4CD0-B4B1-3AE1E71329AA}">
      <dgm:prSet/>
      <dgm:spPr/>
      <dgm:t>
        <a:bodyPr/>
        <a:lstStyle/>
        <a:p>
          <a:endParaRPr lang="fr-FR"/>
        </a:p>
      </dgm:t>
    </dgm:pt>
    <dgm:pt modelId="{70279BC3-2242-457A-9040-984CF244E656}">
      <dgm:prSet phldrT="[Text]"/>
      <dgm:spPr>
        <a:solidFill>
          <a:srgbClr val="AE4848"/>
        </a:solidFill>
      </dgm:spPr>
      <dgm:t>
        <a:bodyPr/>
        <a:lstStyle/>
        <a:p>
          <a:r>
            <a:rPr lang="en-US" dirty="0"/>
            <a:t>Integrity</a:t>
          </a:r>
          <a:endParaRPr lang="fr-FR" dirty="0"/>
        </a:p>
      </dgm:t>
    </dgm:pt>
    <dgm:pt modelId="{FF281774-E56B-460D-9507-E42A50AED15D}" type="parTrans" cxnId="{3647F44E-6FB6-44A0-BFE8-52A8C53CF9A2}">
      <dgm:prSet/>
      <dgm:spPr/>
      <dgm:t>
        <a:bodyPr/>
        <a:lstStyle/>
        <a:p>
          <a:endParaRPr lang="fr-FR"/>
        </a:p>
      </dgm:t>
    </dgm:pt>
    <dgm:pt modelId="{16D54279-5CF6-418A-B39C-2AEED3CFA642}" type="sibTrans" cxnId="{3647F44E-6FB6-44A0-BFE8-52A8C53CF9A2}">
      <dgm:prSet/>
      <dgm:spPr/>
      <dgm:t>
        <a:bodyPr/>
        <a:lstStyle/>
        <a:p>
          <a:endParaRPr lang="fr-FR"/>
        </a:p>
      </dgm:t>
    </dgm:pt>
    <dgm:pt modelId="{04F241DD-FF7A-4291-9B5F-DED53BDF330B}">
      <dgm:prSet phldrT="[Text]"/>
      <dgm:spPr>
        <a:solidFill>
          <a:srgbClr val="61E1EF"/>
        </a:solidFill>
      </dgm:spPr>
      <dgm:t>
        <a:bodyPr/>
        <a:lstStyle/>
        <a:p>
          <a:r>
            <a:rPr lang="en-US" dirty="0"/>
            <a:t>Availability</a:t>
          </a:r>
          <a:endParaRPr lang="fr-FR" dirty="0"/>
        </a:p>
      </dgm:t>
    </dgm:pt>
    <dgm:pt modelId="{C2B58C8C-FBF7-4D41-8115-409290F978AF}" type="parTrans" cxnId="{83C5CBF4-B5B2-424C-B4D6-790A0545D6A5}">
      <dgm:prSet/>
      <dgm:spPr/>
      <dgm:t>
        <a:bodyPr/>
        <a:lstStyle/>
        <a:p>
          <a:endParaRPr lang="fr-FR"/>
        </a:p>
      </dgm:t>
    </dgm:pt>
    <dgm:pt modelId="{03D4C96C-4C3A-4429-8B8F-353588F5B4B9}" type="sibTrans" cxnId="{83C5CBF4-B5B2-424C-B4D6-790A0545D6A5}">
      <dgm:prSet/>
      <dgm:spPr/>
      <dgm:t>
        <a:bodyPr/>
        <a:lstStyle/>
        <a:p>
          <a:endParaRPr lang="fr-FR"/>
        </a:p>
      </dgm:t>
    </dgm:pt>
    <dgm:pt modelId="{C8B6CB49-3D8A-492B-A59B-4C4FD46EEAB9}" type="pres">
      <dgm:prSet presAssocID="{F91DF54E-972A-4C63-8827-9245F01C918B}" presName="CompostProcess" presStyleCnt="0">
        <dgm:presLayoutVars>
          <dgm:dir/>
          <dgm:resizeHandles val="exact"/>
        </dgm:presLayoutVars>
      </dgm:prSet>
      <dgm:spPr/>
    </dgm:pt>
    <dgm:pt modelId="{DE4D6A3A-17A2-40C2-A231-4D0FC0B09E9A}" type="pres">
      <dgm:prSet presAssocID="{F91DF54E-972A-4C63-8827-9245F01C918B}" presName="arrow" presStyleLbl="bgShp" presStyleIdx="0" presStyleCnt="1"/>
      <dgm:spPr/>
    </dgm:pt>
    <dgm:pt modelId="{558F0583-E7DA-41CD-95A7-268351578654}" type="pres">
      <dgm:prSet presAssocID="{F91DF54E-972A-4C63-8827-9245F01C918B}" presName="linearProcess" presStyleCnt="0"/>
      <dgm:spPr/>
    </dgm:pt>
    <dgm:pt modelId="{49ECCFE7-8887-4FCC-919A-D336E2A157A0}" type="pres">
      <dgm:prSet presAssocID="{F6EB7F03-48B3-412C-87C2-1BE01E5BD98D}" presName="textNode" presStyleLbl="node1" presStyleIdx="0" presStyleCnt="3">
        <dgm:presLayoutVars>
          <dgm:bulletEnabled val="1"/>
        </dgm:presLayoutVars>
      </dgm:prSet>
      <dgm:spPr/>
      <dgm:t>
        <a:bodyPr/>
        <a:lstStyle/>
        <a:p>
          <a:endParaRPr lang="fr-FR"/>
        </a:p>
      </dgm:t>
    </dgm:pt>
    <dgm:pt modelId="{EF5CF892-1F51-4BEF-AAE0-53046A77069D}" type="pres">
      <dgm:prSet presAssocID="{9D9646A5-0AFC-4A65-9911-5DEC662224B1}" presName="sibTrans" presStyleCnt="0"/>
      <dgm:spPr/>
    </dgm:pt>
    <dgm:pt modelId="{46799522-A818-4FC2-BC9A-03F714EF353C}" type="pres">
      <dgm:prSet presAssocID="{70279BC3-2242-457A-9040-984CF244E656}" presName="textNode" presStyleLbl="node1" presStyleIdx="1" presStyleCnt="3">
        <dgm:presLayoutVars>
          <dgm:bulletEnabled val="1"/>
        </dgm:presLayoutVars>
      </dgm:prSet>
      <dgm:spPr/>
      <dgm:t>
        <a:bodyPr/>
        <a:lstStyle/>
        <a:p>
          <a:endParaRPr lang="fr-FR"/>
        </a:p>
      </dgm:t>
    </dgm:pt>
    <dgm:pt modelId="{B7779AC6-A961-40F5-B220-94E4A943D559}" type="pres">
      <dgm:prSet presAssocID="{16D54279-5CF6-418A-B39C-2AEED3CFA642}" presName="sibTrans" presStyleCnt="0"/>
      <dgm:spPr/>
    </dgm:pt>
    <dgm:pt modelId="{F375BECD-FF6C-49EE-9C5E-02E2FE808F33}" type="pres">
      <dgm:prSet presAssocID="{04F241DD-FF7A-4291-9B5F-DED53BDF330B}" presName="textNode" presStyleLbl="node1" presStyleIdx="2" presStyleCnt="3">
        <dgm:presLayoutVars>
          <dgm:bulletEnabled val="1"/>
        </dgm:presLayoutVars>
      </dgm:prSet>
      <dgm:spPr/>
      <dgm:t>
        <a:bodyPr/>
        <a:lstStyle/>
        <a:p>
          <a:endParaRPr lang="fr-FR"/>
        </a:p>
      </dgm:t>
    </dgm:pt>
  </dgm:ptLst>
  <dgm:cxnLst>
    <dgm:cxn modelId="{3647F44E-6FB6-44A0-BFE8-52A8C53CF9A2}" srcId="{F91DF54E-972A-4C63-8827-9245F01C918B}" destId="{70279BC3-2242-457A-9040-984CF244E656}" srcOrd="1" destOrd="0" parTransId="{FF281774-E56B-460D-9507-E42A50AED15D}" sibTransId="{16D54279-5CF6-418A-B39C-2AEED3CFA642}"/>
    <dgm:cxn modelId="{891502AB-322A-4CD0-B4B1-3AE1E71329AA}" srcId="{F91DF54E-972A-4C63-8827-9245F01C918B}" destId="{F6EB7F03-48B3-412C-87C2-1BE01E5BD98D}" srcOrd="0" destOrd="0" parTransId="{9C9B1A26-8975-4839-A715-78D55044E407}" sibTransId="{9D9646A5-0AFC-4A65-9911-5DEC662224B1}"/>
    <dgm:cxn modelId="{AB545BF7-EF40-4D47-9E24-6634EAD715D9}" type="presOf" srcId="{04F241DD-FF7A-4291-9B5F-DED53BDF330B}" destId="{F375BECD-FF6C-49EE-9C5E-02E2FE808F33}" srcOrd="0" destOrd="0" presId="urn:microsoft.com/office/officeart/2005/8/layout/hProcess9"/>
    <dgm:cxn modelId="{60096EBD-611A-4F37-B33E-FDA636199A03}" type="presOf" srcId="{70279BC3-2242-457A-9040-984CF244E656}" destId="{46799522-A818-4FC2-BC9A-03F714EF353C}" srcOrd="0" destOrd="0" presId="urn:microsoft.com/office/officeart/2005/8/layout/hProcess9"/>
    <dgm:cxn modelId="{83C5CBF4-B5B2-424C-B4D6-790A0545D6A5}" srcId="{F91DF54E-972A-4C63-8827-9245F01C918B}" destId="{04F241DD-FF7A-4291-9B5F-DED53BDF330B}" srcOrd="2" destOrd="0" parTransId="{C2B58C8C-FBF7-4D41-8115-409290F978AF}" sibTransId="{03D4C96C-4C3A-4429-8B8F-353588F5B4B9}"/>
    <dgm:cxn modelId="{9B05C8E8-A397-4453-B644-4221DA89BFD3}" type="presOf" srcId="{F91DF54E-972A-4C63-8827-9245F01C918B}" destId="{C8B6CB49-3D8A-492B-A59B-4C4FD46EEAB9}" srcOrd="0" destOrd="0" presId="urn:microsoft.com/office/officeart/2005/8/layout/hProcess9"/>
    <dgm:cxn modelId="{4B8FA2E0-7F82-400C-B149-F6A563C462A0}" type="presOf" srcId="{F6EB7F03-48B3-412C-87C2-1BE01E5BD98D}" destId="{49ECCFE7-8887-4FCC-919A-D336E2A157A0}" srcOrd="0" destOrd="0" presId="urn:microsoft.com/office/officeart/2005/8/layout/hProcess9"/>
    <dgm:cxn modelId="{47CBF2EA-C612-4387-8760-7ED6218541FB}" type="presParOf" srcId="{C8B6CB49-3D8A-492B-A59B-4C4FD46EEAB9}" destId="{DE4D6A3A-17A2-40C2-A231-4D0FC0B09E9A}" srcOrd="0" destOrd="0" presId="urn:microsoft.com/office/officeart/2005/8/layout/hProcess9"/>
    <dgm:cxn modelId="{7B5E6103-EEFE-4D73-9584-CE2A9324A201}" type="presParOf" srcId="{C8B6CB49-3D8A-492B-A59B-4C4FD46EEAB9}" destId="{558F0583-E7DA-41CD-95A7-268351578654}" srcOrd="1" destOrd="0" presId="urn:microsoft.com/office/officeart/2005/8/layout/hProcess9"/>
    <dgm:cxn modelId="{8A7B4BD1-2827-4CE7-936F-E0A22CC28FD1}" type="presParOf" srcId="{558F0583-E7DA-41CD-95A7-268351578654}" destId="{49ECCFE7-8887-4FCC-919A-D336E2A157A0}" srcOrd="0" destOrd="0" presId="urn:microsoft.com/office/officeart/2005/8/layout/hProcess9"/>
    <dgm:cxn modelId="{3F24E7F4-F556-45AE-AFBE-628C3A1475F2}" type="presParOf" srcId="{558F0583-E7DA-41CD-95A7-268351578654}" destId="{EF5CF892-1F51-4BEF-AAE0-53046A77069D}" srcOrd="1" destOrd="0" presId="urn:microsoft.com/office/officeart/2005/8/layout/hProcess9"/>
    <dgm:cxn modelId="{C64695B1-57DF-4961-ADFB-B4B2238FDC15}" type="presParOf" srcId="{558F0583-E7DA-41CD-95A7-268351578654}" destId="{46799522-A818-4FC2-BC9A-03F714EF353C}" srcOrd="2" destOrd="0" presId="urn:microsoft.com/office/officeart/2005/8/layout/hProcess9"/>
    <dgm:cxn modelId="{24ABBD59-F220-4720-BB73-4068EA43D374}" type="presParOf" srcId="{558F0583-E7DA-41CD-95A7-268351578654}" destId="{B7779AC6-A961-40F5-B220-94E4A943D559}" srcOrd="3" destOrd="0" presId="urn:microsoft.com/office/officeart/2005/8/layout/hProcess9"/>
    <dgm:cxn modelId="{ADA956B5-C869-47AB-8BB9-8B9F24B23EF7}" type="presParOf" srcId="{558F0583-E7DA-41CD-95A7-268351578654}" destId="{F375BECD-FF6C-49EE-9C5E-02E2FE808F33}" srcOrd="4"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16798DB-A7A3-46E6-9BD0-D44995985A4E}"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fr-FR"/>
        </a:p>
      </dgm:t>
    </dgm:pt>
    <dgm:pt modelId="{28B5202E-200A-4F1F-AEB5-D3D77A36595E}">
      <dgm:prSet phldrT="[Text]"/>
      <dgm:spPr>
        <a:ln>
          <a:solidFill>
            <a:schemeClr val="tx1"/>
          </a:solidFill>
        </a:ln>
      </dgm:spPr>
      <dgm:t>
        <a:bodyPr/>
        <a:lstStyle/>
        <a:p>
          <a:r>
            <a:rPr lang="en-US" dirty="0"/>
            <a:t>Network Attacks</a:t>
          </a:r>
          <a:endParaRPr lang="fr-FR" dirty="0"/>
        </a:p>
      </dgm:t>
    </dgm:pt>
    <dgm:pt modelId="{9FD48BBF-D0B4-40C4-B57D-1FD9031874ED}" type="parTrans" cxnId="{72239641-3C87-4678-B4B0-E441341EE5BB}">
      <dgm:prSet/>
      <dgm:spPr/>
      <dgm:t>
        <a:bodyPr/>
        <a:lstStyle/>
        <a:p>
          <a:endParaRPr lang="fr-FR"/>
        </a:p>
      </dgm:t>
    </dgm:pt>
    <dgm:pt modelId="{F3A7B898-AAD3-4492-8137-3D6C27C8B578}" type="sibTrans" cxnId="{72239641-3C87-4678-B4B0-E441341EE5BB}">
      <dgm:prSet/>
      <dgm:spPr/>
      <dgm:t>
        <a:bodyPr/>
        <a:lstStyle/>
        <a:p>
          <a:endParaRPr lang="fr-FR"/>
        </a:p>
      </dgm:t>
    </dgm:pt>
    <dgm:pt modelId="{3352973C-6834-474F-8936-6BE963C2B03B}">
      <dgm:prSet phldrT="[Text]"/>
      <dgm:spPr>
        <a:ln>
          <a:solidFill>
            <a:schemeClr val="tx1">
              <a:alpha val="90000"/>
            </a:schemeClr>
          </a:solidFill>
        </a:ln>
      </dgm:spPr>
      <dgm:t>
        <a:bodyPr/>
        <a:lstStyle/>
        <a:p>
          <a:r>
            <a:rPr lang="en-US" dirty="0"/>
            <a:t>Denial-of-Service (DOS)</a:t>
          </a:r>
          <a:endParaRPr lang="fr-FR" dirty="0"/>
        </a:p>
      </dgm:t>
    </dgm:pt>
    <dgm:pt modelId="{68F6F0DE-8790-48CE-8F81-EA7858AB000D}" type="parTrans" cxnId="{58B46B3C-6E44-42DE-9B95-D2F44571F426}">
      <dgm:prSet/>
      <dgm:spPr/>
      <dgm:t>
        <a:bodyPr/>
        <a:lstStyle/>
        <a:p>
          <a:endParaRPr lang="fr-FR"/>
        </a:p>
      </dgm:t>
    </dgm:pt>
    <dgm:pt modelId="{CF532B06-35FF-432F-9A79-7ABE900C3A0D}" type="sibTrans" cxnId="{58B46B3C-6E44-42DE-9B95-D2F44571F426}">
      <dgm:prSet/>
      <dgm:spPr/>
      <dgm:t>
        <a:bodyPr/>
        <a:lstStyle/>
        <a:p>
          <a:endParaRPr lang="fr-FR"/>
        </a:p>
      </dgm:t>
    </dgm:pt>
    <dgm:pt modelId="{1F54D8F6-E044-408B-BF9F-1BBF7AC89B5D}">
      <dgm:prSet phldrT="[Text]"/>
      <dgm:spPr>
        <a:solidFill>
          <a:srgbClr val="C00000"/>
        </a:solidFill>
        <a:ln>
          <a:solidFill>
            <a:schemeClr val="tx1"/>
          </a:solidFill>
        </a:ln>
      </dgm:spPr>
      <dgm:t>
        <a:bodyPr/>
        <a:lstStyle/>
        <a:p>
          <a:r>
            <a:rPr lang="en-US" dirty="0"/>
            <a:t>Web Attacks</a:t>
          </a:r>
          <a:endParaRPr lang="fr-FR" dirty="0"/>
        </a:p>
      </dgm:t>
    </dgm:pt>
    <dgm:pt modelId="{78354F5F-6B43-455C-9EBB-F1622408B3D9}" type="parTrans" cxnId="{CB9EE8D6-05B4-41B2-B0DE-846F3D69F062}">
      <dgm:prSet/>
      <dgm:spPr/>
      <dgm:t>
        <a:bodyPr/>
        <a:lstStyle/>
        <a:p>
          <a:endParaRPr lang="fr-FR"/>
        </a:p>
      </dgm:t>
    </dgm:pt>
    <dgm:pt modelId="{E2944278-8398-4DBA-9116-7D5936B5CAAB}" type="sibTrans" cxnId="{CB9EE8D6-05B4-41B2-B0DE-846F3D69F062}">
      <dgm:prSet/>
      <dgm:spPr/>
      <dgm:t>
        <a:bodyPr/>
        <a:lstStyle/>
        <a:p>
          <a:endParaRPr lang="fr-FR"/>
        </a:p>
      </dgm:t>
    </dgm:pt>
    <dgm:pt modelId="{7BCB2E0A-55DF-49D2-9C5C-849D533C0B5D}">
      <dgm:prSet phldrT="[Text]"/>
      <dgm:spPr>
        <a:solidFill>
          <a:srgbClr val="00B0F0">
            <a:alpha val="90000"/>
          </a:srgbClr>
        </a:solidFill>
        <a:ln>
          <a:solidFill>
            <a:schemeClr val="tx1"/>
          </a:solidFill>
        </a:ln>
      </dgm:spPr>
      <dgm:t>
        <a:bodyPr/>
        <a:lstStyle/>
        <a:p>
          <a:r>
            <a:rPr lang="en-US" dirty="0"/>
            <a:t>Cross-site Scripting(XSS)</a:t>
          </a:r>
          <a:endParaRPr lang="fr-FR" dirty="0"/>
        </a:p>
      </dgm:t>
    </dgm:pt>
    <dgm:pt modelId="{69BEE73F-7E9C-4F72-98EF-7C995114AB2F}" type="parTrans" cxnId="{16272E64-AD0F-4B0E-9BAD-9726E3489FF1}">
      <dgm:prSet/>
      <dgm:spPr/>
      <dgm:t>
        <a:bodyPr/>
        <a:lstStyle/>
        <a:p>
          <a:endParaRPr lang="fr-FR"/>
        </a:p>
      </dgm:t>
    </dgm:pt>
    <dgm:pt modelId="{761B7855-BCCB-41F6-80A7-6E4D9F3E34B5}" type="sibTrans" cxnId="{16272E64-AD0F-4B0E-9BAD-9726E3489FF1}">
      <dgm:prSet/>
      <dgm:spPr/>
      <dgm:t>
        <a:bodyPr/>
        <a:lstStyle/>
        <a:p>
          <a:endParaRPr lang="fr-FR"/>
        </a:p>
      </dgm:t>
    </dgm:pt>
    <dgm:pt modelId="{368468B0-68A2-4110-A15D-A21F810F54ED}">
      <dgm:prSet phldrT="[Text]"/>
      <dgm:spPr>
        <a:solidFill>
          <a:srgbClr val="00B0F0">
            <a:alpha val="90000"/>
          </a:srgbClr>
        </a:solidFill>
        <a:ln>
          <a:solidFill>
            <a:schemeClr val="tx1"/>
          </a:solidFill>
        </a:ln>
      </dgm:spPr>
      <dgm:t>
        <a:bodyPr/>
        <a:lstStyle/>
        <a:p>
          <a:r>
            <a:rPr lang="en-US" dirty="0"/>
            <a:t>SQL Injection</a:t>
          </a:r>
          <a:endParaRPr lang="fr-FR" dirty="0"/>
        </a:p>
      </dgm:t>
    </dgm:pt>
    <dgm:pt modelId="{C30A40F6-0B02-4090-B6EF-2328E11AD954}" type="parTrans" cxnId="{20E6D0F7-698B-4F38-BDEA-D19793493A1E}">
      <dgm:prSet/>
      <dgm:spPr/>
      <dgm:t>
        <a:bodyPr/>
        <a:lstStyle/>
        <a:p>
          <a:endParaRPr lang="fr-FR"/>
        </a:p>
      </dgm:t>
    </dgm:pt>
    <dgm:pt modelId="{B5D631EF-427B-424A-8BFD-FDAEF5C6EE47}" type="sibTrans" cxnId="{20E6D0F7-698B-4F38-BDEA-D19793493A1E}">
      <dgm:prSet/>
      <dgm:spPr/>
      <dgm:t>
        <a:bodyPr/>
        <a:lstStyle/>
        <a:p>
          <a:endParaRPr lang="fr-FR"/>
        </a:p>
      </dgm:t>
    </dgm:pt>
    <dgm:pt modelId="{22A7B4EA-5E6C-4E87-9BBD-004731E78272}">
      <dgm:prSet phldrT="[Text]"/>
      <dgm:spPr>
        <a:ln>
          <a:solidFill>
            <a:schemeClr val="tx1">
              <a:alpha val="90000"/>
            </a:schemeClr>
          </a:solidFill>
        </a:ln>
      </dgm:spPr>
      <dgm:t>
        <a:bodyPr/>
        <a:lstStyle/>
        <a:p>
          <a:r>
            <a:rPr lang="en-US" dirty="0"/>
            <a:t>Phishing emails</a:t>
          </a:r>
          <a:endParaRPr lang="fr-FR" dirty="0"/>
        </a:p>
      </dgm:t>
    </dgm:pt>
    <dgm:pt modelId="{8031A48C-FF0D-4E6C-84E7-2E469255400C}" type="parTrans" cxnId="{E299462B-66F7-42DD-8357-81EEE1626C19}">
      <dgm:prSet/>
      <dgm:spPr/>
      <dgm:t>
        <a:bodyPr/>
        <a:lstStyle/>
        <a:p>
          <a:endParaRPr lang="fr-FR"/>
        </a:p>
      </dgm:t>
    </dgm:pt>
    <dgm:pt modelId="{C2A76F7E-733E-428A-8481-268C2A2F7117}" type="sibTrans" cxnId="{E299462B-66F7-42DD-8357-81EEE1626C19}">
      <dgm:prSet/>
      <dgm:spPr/>
      <dgm:t>
        <a:bodyPr/>
        <a:lstStyle/>
        <a:p>
          <a:endParaRPr lang="fr-FR"/>
        </a:p>
      </dgm:t>
    </dgm:pt>
    <dgm:pt modelId="{729915B9-9CD5-4F77-8B61-D0F0A2B673F8}">
      <dgm:prSet phldrT="[Text]"/>
      <dgm:spPr>
        <a:ln>
          <a:solidFill>
            <a:schemeClr val="tx1">
              <a:alpha val="90000"/>
            </a:schemeClr>
          </a:solidFill>
        </a:ln>
      </dgm:spPr>
      <dgm:t>
        <a:bodyPr/>
        <a:lstStyle/>
        <a:p>
          <a:r>
            <a:rPr lang="en-US" dirty="0"/>
            <a:t>Advertising</a:t>
          </a:r>
          <a:endParaRPr lang="fr-FR" dirty="0"/>
        </a:p>
      </dgm:t>
    </dgm:pt>
    <dgm:pt modelId="{B9660336-B591-4C7C-A203-16DDD29EFAB1}" type="parTrans" cxnId="{770F1DE5-2CD5-43C7-835D-D9E3CCAB3E6E}">
      <dgm:prSet/>
      <dgm:spPr/>
      <dgm:t>
        <a:bodyPr/>
        <a:lstStyle/>
        <a:p>
          <a:endParaRPr lang="fr-FR"/>
        </a:p>
      </dgm:t>
    </dgm:pt>
    <dgm:pt modelId="{73096F29-C729-4F2B-9E7A-589BA455FE12}" type="sibTrans" cxnId="{770F1DE5-2CD5-43C7-835D-D9E3CCAB3E6E}">
      <dgm:prSet/>
      <dgm:spPr/>
      <dgm:t>
        <a:bodyPr/>
        <a:lstStyle/>
        <a:p>
          <a:endParaRPr lang="fr-FR"/>
        </a:p>
      </dgm:t>
    </dgm:pt>
    <dgm:pt modelId="{0E3CED74-D71B-4E0A-A051-E731F7B64AFB}" type="pres">
      <dgm:prSet presAssocID="{716798DB-A7A3-46E6-9BD0-D44995985A4E}" presName="Name0" presStyleCnt="0">
        <dgm:presLayoutVars>
          <dgm:dir/>
          <dgm:animLvl val="lvl"/>
          <dgm:resizeHandles val="exact"/>
        </dgm:presLayoutVars>
      </dgm:prSet>
      <dgm:spPr/>
      <dgm:t>
        <a:bodyPr/>
        <a:lstStyle/>
        <a:p>
          <a:endParaRPr lang="fr-FR"/>
        </a:p>
      </dgm:t>
    </dgm:pt>
    <dgm:pt modelId="{B898B00B-7294-4614-8302-3CCEE60CE5FD}" type="pres">
      <dgm:prSet presAssocID="{28B5202E-200A-4F1F-AEB5-D3D77A36595E}" presName="composite" presStyleCnt="0"/>
      <dgm:spPr/>
    </dgm:pt>
    <dgm:pt modelId="{966332B4-A322-4E11-8BB8-07BEFD1109A8}" type="pres">
      <dgm:prSet presAssocID="{28B5202E-200A-4F1F-AEB5-D3D77A36595E}" presName="parTx" presStyleLbl="alignNode1" presStyleIdx="0" presStyleCnt="2">
        <dgm:presLayoutVars>
          <dgm:chMax val="0"/>
          <dgm:chPref val="0"/>
          <dgm:bulletEnabled val="1"/>
        </dgm:presLayoutVars>
      </dgm:prSet>
      <dgm:spPr/>
      <dgm:t>
        <a:bodyPr/>
        <a:lstStyle/>
        <a:p>
          <a:endParaRPr lang="fr-FR"/>
        </a:p>
      </dgm:t>
    </dgm:pt>
    <dgm:pt modelId="{1D3CD433-1FC6-4B94-836F-A0F23AD3C082}" type="pres">
      <dgm:prSet presAssocID="{28B5202E-200A-4F1F-AEB5-D3D77A36595E}" presName="desTx" presStyleLbl="alignAccFollowNode1" presStyleIdx="0" presStyleCnt="2">
        <dgm:presLayoutVars>
          <dgm:bulletEnabled val="1"/>
        </dgm:presLayoutVars>
      </dgm:prSet>
      <dgm:spPr/>
      <dgm:t>
        <a:bodyPr/>
        <a:lstStyle/>
        <a:p>
          <a:endParaRPr lang="fr-FR"/>
        </a:p>
      </dgm:t>
    </dgm:pt>
    <dgm:pt modelId="{675B31CB-DEC6-4EAC-BAF3-94EA992F17DD}" type="pres">
      <dgm:prSet presAssocID="{F3A7B898-AAD3-4492-8137-3D6C27C8B578}" presName="space" presStyleCnt="0"/>
      <dgm:spPr/>
    </dgm:pt>
    <dgm:pt modelId="{2D97235C-2A2D-495B-A90A-10FDFCEEA2F7}" type="pres">
      <dgm:prSet presAssocID="{1F54D8F6-E044-408B-BF9F-1BBF7AC89B5D}" presName="composite" presStyleCnt="0"/>
      <dgm:spPr/>
    </dgm:pt>
    <dgm:pt modelId="{9F2A62FE-6DE3-4287-89AD-B3E702B32A95}" type="pres">
      <dgm:prSet presAssocID="{1F54D8F6-E044-408B-BF9F-1BBF7AC89B5D}" presName="parTx" presStyleLbl="alignNode1" presStyleIdx="1" presStyleCnt="2">
        <dgm:presLayoutVars>
          <dgm:chMax val="0"/>
          <dgm:chPref val="0"/>
          <dgm:bulletEnabled val="1"/>
        </dgm:presLayoutVars>
      </dgm:prSet>
      <dgm:spPr/>
      <dgm:t>
        <a:bodyPr/>
        <a:lstStyle/>
        <a:p>
          <a:endParaRPr lang="fr-FR"/>
        </a:p>
      </dgm:t>
    </dgm:pt>
    <dgm:pt modelId="{EC9CC96A-CA75-4ED3-BDA8-04D68720DE58}" type="pres">
      <dgm:prSet presAssocID="{1F54D8F6-E044-408B-BF9F-1BBF7AC89B5D}" presName="desTx" presStyleLbl="alignAccFollowNode1" presStyleIdx="1" presStyleCnt="2">
        <dgm:presLayoutVars>
          <dgm:bulletEnabled val="1"/>
        </dgm:presLayoutVars>
      </dgm:prSet>
      <dgm:spPr/>
      <dgm:t>
        <a:bodyPr/>
        <a:lstStyle/>
        <a:p>
          <a:endParaRPr lang="fr-FR"/>
        </a:p>
      </dgm:t>
    </dgm:pt>
  </dgm:ptLst>
  <dgm:cxnLst>
    <dgm:cxn modelId="{EAFBD7E3-DEE4-46DB-A7A4-6039868B4522}" type="presOf" srcId="{368468B0-68A2-4110-A15D-A21F810F54ED}" destId="{EC9CC96A-CA75-4ED3-BDA8-04D68720DE58}" srcOrd="0" destOrd="1" presId="urn:microsoft.com/office/officeart/2005/8/layout/hList1"/>
    <dgm:cxn modelId="{B4B28E1C-B355-4A41-98FE-218BC07D521A}" type="presOf" srcId="{22A7B4EA-5E6C-4E87-9BBD-004731E78272}" destId="{1D3CD433-1FC6-4B94-836F-A0F23AD3C082}" srcOrd="0" destOrd="1" presId="urn:microsoft.com/office/officeart/2005/8/layout/hList1"/>
    <dgm:cxn modelId="{CB9EE8D6-05B4-41B2-B0DE-846F3D69F062}" srcId="{716798DB-A7A3-46E6-9BD0-D44995985A4E}" destId="{1F54D8F6-E044-408B-BF9F-1BBF7AC89B5D}" srcOrd="1" destOrd="0" parTransId="{78354F5F-6B43-455C-9EBB-F1622408B3D9}" sibTransId="{E2944278-8398-4DBA-9116-7D5936B5CAAB}"/>
    <dgm:cxn modelId="{770F1DE5-2CD5-43C7-835D-D9E3CCAB3E6E}" srcId="{28B5202E-200A-4F1F-AEB5-D3D77A36595E}" destId="{729915B9-9CD5-4F77-8B61-D0F0A2B673F8}" srcOrd="2" destOrd="0" parTransId="{B9660336-B591-4C7C-A203-16DDD29EFAB1}" sibTransId="{73096F29-C729-4F2B-9E7A-589BA455FE12}"/>
    <dgm:cxn modelId="{D0AD9E62-05D7-49EE-B5DD-B0B06FA34CB5}" type="presOf" srcId="{1F54D8F6-E044-408B-BF9F-1BBF7AC89B5D}" destId="{9F2A62FE-6DE3-4287-89AD-B3E702B32A95}" srcOrd="0" destOrd="0" presId="urn:microsoft.com/office/officeart/2005/8/layout/hList1"/>
    <dgm:cxn modelId="{0AE8EA46-C7AB-40B6-9DE5-CB321008CAD1}" type="presOf" srcId="{729915B9-9CD5-4F77-8B61-D0F0A2B673F8}" destId="{1D3CD433-1FC6-4B94-836F-A0F23AD3C082}" srcOrd="0" destOrd="2" presId="urn:microsoft.com/office/officeart/2005/8/layout/hList1"/>
    <dgm:cxn modelId="{E5DA9DDC-26CE-44B9-B3F3-62FFF17ED042}" type="presOf" srcId="{3352973C-6834-474F-8936-6BE963C2B03B}" destId="{1D3CD433-1FC6-4B94-836F-A0F23AD3C082}" srcOrd="0" destOrd="0" presId="urn:microsoft.com/office/officeart/2005/8/layout/hList1"/>
    <dgm:cxn modelId="{20E6D0F7-698B-4F38-BDEA-D19793493A1E}" srcId="{1F54D8F6-E044-408B-BF9F-1BBF7AC89B5D}" destId="{368468B0-68A2-4110-A15D-A21F810F54ED}" srcOrd="1" destOrd="0" parTransId="{C30A40F6-0B02-4090-B6EF-2328E11AD954}" sibTransId="{B5D631EF-427B-424A-8BFD-FDAEF5C6EE47}"/>
    <dgm:cxn modelId="{72239641-3C87-4678-B4B0-E441341EE5BB}" srcId="{716798DB-A7A3-46E6-9BD0-D44995985A4E}" destId="{28B5202E-200A-4F1F-AEB5-D3D77A36595E}" srcOrd="0" destOrd="0" parTransId="{9FD48BBF-D0B4-40C4-B57D-1FD9031874ED}" sibTransId="{F3A7B898-AAD3-4492-8137-3D6C27C8B578}"/>
    <dgm:cxn modelId="{91F5B0D9-9EFA-481C-ACD2-A22DA6014F0D}" type="presOf" srcId="{716798DB-A7A3-46E6-9BD0-D44995985A4E}" destId="{0E3CED74-D71B-4E0A-A051-E731F7B64AFB}" srcOrd="0" destOrd="0" presId="urn:microsoft.com/office/officeart/2005/8/layout/hList1"/>
    <dgm:cxn modelId="{16272E64-AD0F-4B0E-9BAD-9726E3489FF1}" srcId="{1F54D8F6-E044-408B-BF9F-1BBF7AC89B5D}" destId="{7BCB2E0A-55DF-49D2-9C5C-849D533C0B5D}" srcOrd="0" destOrd="0" parTransId="{69BEE73F-7E9C-4F72-98EF-7C995114AB2F}" sibTransId="{761B7855-BCCB-41F6-80A7-6E4D9F3E34B5}"/>
    <dgm:cxn modelId="{65029131-A86F-4514-9846-E107A008CBFD}" type="presOf" srcId="{28B5202E-200A-4F1F-AEB5-D3D77A36595E}" destId="{966332B4-A322-4E11-8BB8-07BEFD1109A8}" srcOrd="0" destOrd="0" presId="urn:microsoft.com/office/officeart/2005/8/layout/hList1"/>
    <dgm:cxn modelId="{58B46B3C-6E44-42DE-9B95-D2F44571F426}" srcId="{28B5202E-200A-4F1F-AEB5-D3D77A36595E}" destId="{3352973C-6834-474F-8936-6BE963C2B03B}" srcOrd="0" destOrd="0" parTransId="{68F6F0DE-8790-48CE-8F81-EA7858AB000D}" sibTransId="{CF532B06-35FF-432F-9A79-7ABE900C3A0D}"/>
    <dgm:cxn modelId="{E299462B-66F7-42DD-8357-81EEE1626C19}" srcId="{28B5202E-200A-4F1F-AEB5-D3D77A36595E}" destId="{22A7B4EA-5E6C-4E87-9BBD-004731E78272}" srcOrd="1" destOrd="0" parTransId="{8031A48C-FF0D-4E6C-84E7-2E469255400C}" sibTransId="{C2A76F7E-733E-428A-8481-268C2A2F7117}"/>
    <dgm:cxn modelId="{952CFAE1-578C-4A6E-A5B9-80087252A6DC}" type="presOf" srcId="{7BCB2E0A-55DF-49D2-9C5C-849D533C0B5D}" destId="{EC9CC96A-CA75-4ED3-BDA8-04D68720DE58}" srcOrd="0" destOrd="0" presId="urn:microsoft.com/office/officeart/2005/8/layout/hList1"/>
    <dgm:cxn modelId="{9D1D1E22-A16F-4ECF-9104-AAC5FF0EDDB3}" type="presParOf" srcId="{0E3CED74-D71B-4E0A-A051-E731F7B64AFB}" destId="{B898B00B-7294-4614-8302-3CCEE60CE5FD}" srcOrd="0" destOrd="0" presId="urn:microsoft.com/office/officeart/2005/8/layout/hList1"/>
    <dgm:cxn modelId="{60F03403-D451-4932-A99C-10968428FCF2}" type="presParOf" srcId="{B898B00B-7294-4614-8302-3CCEE60CE5FD}" destId="{966332B4-A322-4E11-8BB8-07BEFD1109A8}" srcOrd="0" destOrd="0" presId="urn:microsoft.com/office/officeart/2005/8/layout/hList1"/>
    <dgm:cxn modelId="{5462F382-18E8-4847-A68A-A054AFD23FD9}" type="presParOf" srcId="{B898B00B-7294-4614-8302-3CCEE60CE5FD}" destId="{1D3CD433-1FC6-4B94-836F-A0F23AD3C082}" srcOrd="1" destOrd="0" presId="urn:microsoft.com/office/officeart/2005/8/layout/hList1"/>
    <dgm:cxn modelId="{CBF051BD-BB12-45B5-976A-68FFB9AF98BB}" type="presParOf" srcId="{0E3CED74-D71B-4E0A-A051-E731F7B64AFB}" destId="{675B31CB-DEC6-4EAC-BAF3-94EA992F17DD}" srcOrd="1" destOrd="0" presId="urn:microsoft.com/office/officeart/2005/8/layout/hList1"/>
    <dgm:cxn modelId="{6EE33038-F898-43F2-8D81-D4D338E0DC6F}" type="presParOf" srcId="{0E3CED74-D71B-4E0A-A051-E731F7B64AFB}" destId="{2D97235C-2A2D-495B-A90A-10FDFCEEA2F7}" srcOrd="2" destOrd="0" presId="urn:microsoft.com/office/officeart/2005/8/layout/hList1"/>
    <dgm:cxn modelId="{1B2FE7C6-8C6A-49CA-80B1-675DA4352118}" type="presParOf" srcId="{2D97235C-2A2D-495B-A90A-10FDFCEEA2F7}" destId="{9F2A62FE-6DE3-4287-89AD-B3E702B32A95}" srcOrd="0" destOrd="0" presId="urn:microsoft.com/office/officeart/2005/8/layout/hList1"/>
    <dgm:cxn modelId="{05815080-F133-4880-A92B-F4F350E662F2}" type="presParOf" srcId="{2D97235C-2A2D-495B-A90A-10FDFCEEA2F7}" destId="{EC9CC96A-CA75-4ED3-BDA8-04D68720DE58}"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16798DB-A7A3-46E6-9BD0-D44995985A4E}"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fr-FR"/>
        </a:p>
      </dgm:t>
    </dgm:pt>
    <dgm:pt modelId="{28B5202E-200A-4F1F-AEB5-D3D77A36595E}">
      <dgm:prSet phldrT="[Text]"/>
      <dgm:spPr>
        <a:solidFill>
          <a:schemeClr val="tx2"/>
        </a:solidFill>
        <a:ln>
          <a:solidFill>
            <a:schemeClr val="tx1"/>
          </a:solidFill>
        </a:ln>
      </dgm:spPr>
      <dgm:t>
        <a:bodyPr/>
        <a:lstStyle/>
        <a:p>
          <a:r>
            <a:rPr lang="en-US" dirty="0"/>
            <a:t>OS, applications and software attacks</a:t>
          </a:r>
          <a:endParaRPr lang="fr-FR" dirty="0"/>
        </a:p>
      </dgm:t>
    </dgm:pt>
    <dgm:pt modelId="{9FD48BBF-D0B4-40C4-B57D-1FD9031874ED}" type="parTrans" cxnId="{72239641-3C87-4678-B4B0-E441341EE5BB}">
      <dgm:prSet/>
      <dgm:spPr/>
      <dgm:t>
        <a:bodyPr/>
        <a:lstStyle/>
        <a:p>
          <a:endParaRPr lang="fr-FR"/>
        </a:p>
      </dgm:t>
    </dgm:pt>
    <dgm:pt modelId="{F3A7B898-AAD3-4492-8137-3D6C27C8B578}" type="sibTrans" cxnId="{72239641-3C87-4678-B4B0-E441341EE5BB}">
      <dgm:prSet/>
      <dgm:spPr/>
      <dgm:t>
        <a:bodyPr/>
        <a:lstStyle/>
        <a:p>
          <a:endParaRPr lang="fr-FR"/>
        </a:p>
      </dgm:t>
    </dgm:pt>
    <dgm:pt modelId="{3352973C-6834-474F-8936-6BE963C2B03B}">
      <dgm:prSet phldrT="[Text]"/>
      <dgm:spPr>
        <a:solidFill>
          <a:schemeClr val="bg2">
            <a:lumMod val="90000"/>
            <a:alpha val="90000"/>
          </a:schemeClr>
        </a:solidFill>
        <a:ln>
          <a:solidFill>
            <a:schemeClr val="tx1">
              <a:alpha val="90000"/>
            </a:schemeClr>
          </a:solidFill>
        </a:ln>
      </dgm:spPr>
      <dgm:t>
        <a:bodyPr/>
        <a:lstStyle/>
        <a:p>
          <a:r>
            <a:rPr lang="en-US" dirty="0"/>
            <a:t>Virus</a:t>
          </a:r>
          <a:endParaRPr lang="fr-FR" dirty="0"/>
        </a:p>
      </dgm:t>
    </dgm:pt>
    <dgm:pt modelId="{68F6F0DE-8790-48CE-8F81-EA7858AB000D}" type="parTrans" cxnId="{58B46B3C-6E44-42DE-9B95-D2F44571F426}">
      <dgm:prSet/>
      <dgm:spPr/>
      <dgm:t>
        <a:bodyPr/>
        <a:lstStyle/>
        <a:p>
          <a:endParaRPr lang="fr-FR"/>
        </a:p>
      </dgm:t>
    </dgm:pt>
    <dgm:pt modelId="{CF532B06-35FF-432F-9A79-7ABE900C3A0D}" type="sibTrans" cxnId="{58B46B3C-6E44-42DE-9B95-D2F44571F426}">
      <dgm:prSet/>
      <dgm:spPr/>
      <dgm:t>
        <a:bodyPr/>
        <a:lstStyle/>
        <a:p>
          <a:endParaRPr lang="fr-FR"/>
        </a:p>
      </dgm:t>
    </dgm:pt>
    <dgm:pt modelId="{1F54D8F6-E044-408B-BF9F-1BBF7AC89B5D}">
      <dgm:prSet phldrT="[Text]"/>
      <dgm:spPr>
        <a:solidFill>
          <a:srgbClr val="00B050"/>
        </a:solidFill>
        <a:ln>
          <a:solidFill>
            <a:schemeClr val="tx1"/>
          </a:solidFill>
        </a:ln>
      </dgm:spPr>
      <dgm:t>
        <a:bodyPr/>
        <a:lstStyle/>
        <a:p>
          <a:r>
            <a:rPr lang="en-US" dirty="0"/>
            <a:t>Social Engineering</a:t>
          </a:r>
          <a:endParaRPr lang="fr-FR" dirty="0"/>
        </a:p>
      </dgm:t>
    </dgm:pt>
    <dgm:pt modelId="{78354F5F-6B43-455C-9EBB-F1622408B3D9}" type="parTrans" cxnId="{CB9EE8D6-05B4-41B2-B0DE-846F3D69F062}">
      <dgm:prSet/>
      <dgm:spPr/>
      <dgm:t>
        <a:bodyPr/>
        <a:lstStyle/>
        <a:p>
          <a:endParaRPr lang="fr-FR"/>
        </a:p>
      </dgm:t>
    </dgm:pt>
    <dgm:pt modelId="{E2944278-8398-4DBA-9116-7D5936B5CAAB}" type="sibTrans" cxnId="{CB9EE8D6-05B4-41B2-B0DE-846F3D69F062}">
      <dgm:prSet/>
      <dgm:spPr/>
      <dgm:t>
        <a:bodyPr/>
        <a:lstStyle/>
        <a:p>
          <a:endParaRPr lang="fr-FR"/>
        </a:p>
      </dgm:t>
    </dgm:pt>
    <dgm:pt modelId="{7BCB2E0A-55DF-49D2-9C5C-849D533C0B5D}">
      <dgm:prSet phldrT="[Text]"/>
      <dgm:spPr>
        <a:solidFill>
          <a:schemeClr val="accent3">
            <a:lumMod val="20000"/>
            <a:lumOff val="80000"/>
            <a:alpha val="90000"/>
          </a:schemeClr>
        </a:solidFill>
        <a:ln>
          <a:solidFill>
            <a:schemeClr val="tx1">
              <a:alpha val="90000"/>
            </a:schemeClr>
          </a:solidFill>
        </a:ln>
      </dgm:spPr>
      <dgm:t>
        <a:bodyPr/>
        <a:lstStyle/>
        <a:p>
          <a:r>
            <a:rPr lang="en-US" dirty="0"/>
            <a:t>The art of manipulating people so they give up confidential information</a:t>
          </a:r>
          <a:endParaRPr lang="fr-FR" dirty="0"/>
        </a:p>
      </dgm:t>
    </dgm:pt>
    <dgm:pt modelId="{69BEE73F-7E9C-4F72-98EF-7C995114AB2F}" type="parTrans" cxnId="{16272E64-AD0F-4B0E-9BAD-9726E3489FF1}">
      <dgm:prSet/>
      <dgm:spPr/>
      <dgm:t>
        <a:bodyPr/>
        <a:lstStyle/>
        <a:p>
          <a:endParaRPr lang="fr-FR"/>
        </a:p>
      </dgm:t>
    </dgm:pt>
    <dgm:pt modelId="{761B7855-BCCB-41F6-80A7-6E4D9F3E34B5}" type="sibTrans" cxnId="{16272E64-AD0F-4B0E-9BAD-9726E3489FF1}">
      <dgm:prSet/>
      <dgm:spPr/>
      <dgm:t>
        <a:bodyPr/>
        <a:lstStyle/>
        <a:p>
          <a:endParaRPr lang="fr-FR"/>
        </a:p>
      </dgm:t>
    </dgm:pt>
    <dgm:pt modelId="{22A7B4EA-5E6C-4E87-9BBD-004731E78272}">
      <dgm:prSet phldrT="[Text]"/>
      <dgm:spPr>
        <a:solidFill>
          <a:schemeClr val="bg2">
            <a:lumMod val="90000"/>
            <a:alpha val="90000"/>
          </a:schemeClr>
        </a:solidFill>
        <a:ln>
          <a:solidFill>
            <a:schemeClr val="tx1">
              <a:alpha val="90000"/>
            </a:schemeClr>
          </a:solidFill>
        </a:ln>
      </dgm:spPr>
      <dgm:t>
        <a:bodyPr/>
        <a:lstStyle/>
        <a:p>
          <a:r>
            <a:rPr lang="en-US" dirty="0"/>
            <a:t>Trojan</a:t>
          </a:r>
          <a:endParaRPr lang="fr-FR" dirty="0"/>
        </a:p>
      </dgm:t>
    </dgm:pt>
    <dgm:pt modelId="{8031A48C-FF0D-4E6C-84E7-2E469255400C}" type="parTrans" cxnId="{E299462B-66F7-42DD-8357-81EEE1626C19}">
      <dgm:prSet/>
      <dgm:spPr/>
      <dgm:t>
        <a:bodyPr/>
        <a:lstStyle/>
        <a:p>
          <a:endParaRPr lang="fr-FR"/>
        </a:p>
      </dgm:t>
    </dgm:pt>
    <dgm:pt modelId="{C2A76F7E-733E-428A-8481-268C2A2F7117}" type="sibTrans" cxnId="{E299462B-66F7-42DD-8357-81EEE1626C19}">
      <dgm:prSet/>
      <dgm:spPr/>
      <dgm:t>
        <a:bodyPr/>
        <a:lstStyle/>
        <a:p>
          <a:endParaRPr lang="fr-FR"/>
        </a:p>
      </dgm:t>
    </dgm:pt>
    <dgm:pt modelId="{729915B9-9CD5-4F77-8B61-D0F0A2B673F8}">
      <dgm:prSet phldrT="[Text]"/>
      <dgm:spPr>
        <a:solidFill>
          <a:schemeClr val="bg2">
            <a:lumMod val="90000"/>
            <a:alpha val="90000"/>
          </a:schemeClr>
        </a:solidFill>
        <a:ln>
          <a:solidFill>
            <a:schemeClr val="tx1">
              <a:alpha val="90000"/>
            </a:schemeClr>
          </a:solidFill>
        </a:ln>
      </dgm:spPr>
      <dgm:t>
        <a:bodyPr/>
        <a:lstStyle/>
        <a:p>
          <a:r>
            <a:rPr lang="en-US" dirty="0"/>
            <a:t>Worms</a:t>
          </a:r>
          <a:endParaRPr lang="fr-FR" dirty="0"/>
        </a:p>
      </dgm:t>
    </dgm:pt>
    <dgm:pt modelId="{B9660336-B591-4C7C-A203-16DDD29EFAB1}" type="parTrans" cxnId="{770F1DE5-2CD5-43C7-835D-D9E3CCAB3E6E}">
      <dgm:prSet/>
      <dgm:spPr/>
      <dgm:t>
        <a:bodyPr/>
        <a:lstStyle/>
        <a:p>
          <a:endParaRPr lang="fr-FR"/>
        </a:p>
      </dgm:t>
    </dgm:pt>
    <dgm:pt modelId="{73096F29-C729-4F2B-9E7A-589BA455FE12}" type="sibTrans" cxnId="{770F1DE5-2CD5-43C7-835D-D9E3CCAB3E6E}">
      <dgm:prSet/>
      <dgm:spPr/>
      <dgm:t>
        <a:bodyPr/>
        <a:lstStyle/>
        <a:p>
          <a:endParaRPr lang="fr-FR"/>
        </a:p>
      </dgm:t>
    </dgm:pt>
    <dgm:pt modelId="{1B73E983-D115-4A9F-AF7E-B5311C4449CF}">
      <dgm:prSet phldrT="[Text]"/>
      <dgm:spPr>
        <a:solidFill>
          <a:schemeClr val="bg2">
            <a:lumMod val="90000"/>
            <a:alpha val="90000"/>
          </a:schemeClr>
        </a:solidFill>
        <a:ln>
          <a:solidFill>
            <a:schemeClr val="tx1">
              <a:alpha val="90000"/>
            </a:schemeClr>
          </a:solidFill>
        </a:ln>
      </dgm:spPr>
      <dgm:t>
        <a:bodyPr/>
        <a:lstStyle/>
        <a:p>
          <a:r>
            <a:rPr lang="en-US" dirty="0"/>
            <a:t>Rootkits</a:t>
          </a:r>
          <a:endParaRPr lang="fr-FR" dirty="0"/>
        </a:p>
      </dgm:t>
    </dgm:pt>
    <dgm:pt modelId="{D4CA7AD8-CF7D-43CE-B348-F9710787BF14}" type="parTrans" cxnId="{22B4291C-4293-49BF-B052-722BED9609A1}">
      <dgm:prSet/>
      <dgm:spPr/>
      <dgm:t>
        <a:bodyPr/>
        <a:lstStyle/>
        <a:p>
          <a:endParaRPr lang="fr-FR"/>
        </a:p>
      </dgm:t>
    </dgm:pt>
    <dgm:pt modelId="{D258FF4C-3E59-4C6F-85FE-BCD084A73ADC}" type="sibTrans" cxnId="{22B4291C-4293-49BF-B052-722BED9609A1}">
      <dgm:prSet/>
      <dgm:spPr/>
      <dgm:t>
        <a:bodyPr/>
        <a:lstStyle/>
        <a:p>
          <a:endParaRPr lang="fr-FR"/>
        </a:p>
      </dgm:t>
    </dgm:pt>
    <dgm:pt modelId="{0E3CED74-D71B-4E0A-A051-E731F7B64AFB}" type="pres">
      <dgm:prSet presAssocID="{716798DB-A7A3-46E6-9BD0-D44995985A4E}" presName="Name0" presStyleCnt="0">
        <dgm:presLayoutVars>
          <dgm:dir/>
          <dgm:animLvl val="lvl"/>
          <dgm:resizeHandles val="exact"/>
        </dgm:presLayoutVars>
      </dgm:prSet>
      <dgm:spPr/>
      <dgm:t>
        <a:bodyPr/>
        <a:lstStyle/>
        <a:p>
          <a:endParaRPr lang="fr-FR"/>
        </a:p>
      </dgm:t>
    </dgm:pt>
    <dgm:pt modelId="{B898B00B-7294-4614-8302-3CCEE60CE5FD}" type="pres">
      <dgm:prSet presAssocID="{28B5202E-200A-4F1F-AEB5-D3D77A36595E}" presName="composite" presStyleCnt="0"/>
      <dgm:spPr/>
    </dgm:pt>
    <dgm:pt modelId="{966332B4-A322-4E11-8BB8-07BEFD1109A8}" type="pres">
      <dgm:prSet presAssocID="{28B5202E-200A-4F1F-AEB5-D3D77A36595E}" presName="parTx" presStyleLbl="alignNode1" presStyleIdx="0" presStyleCnt="2">
        <dgm:presLayoutVars>
          <dgm:chMax val="0"/>
          <dgm:chPref val="0"/>
          <dgm:bulletEnabled val="1"/>
        </dgm:presLayoutVars>
      </dgm:prSet>
      <dgm:spPr/>
      <dgm:t>
        <a:bodyPr/>
        <a:lstStyle/>
        <a:p>
          <a:endParaRPr lang="fr-FR"/>
        </a:p>
      </dgm:t>
    </dgm:pt>
    <dgm:pt modelId="{1D3CD433-1FC6-4B94-836F-A0F23AD3C082}" type="pres">
      <dgm:prSet presAssocID="{28B5202E-200A-4F1F-AEB5-D3D77A36595E}" presName="desTx" presStyleLbl="alignAccFollowNode1" presStyleIdx="0" presStyleCnt="2">
        <dgm:presLayoutVars>
          <dgm:bulletEnabled val="1"/>
        </dgm:presLayoutVars>
      </dgm:prSet>
      <dgm:spPr/>
      <dgm:t>
        <a:bodyPr/>
        <a:lstStyle/>
        <a:p>
          <a:endParaRPr lang="fr-FR"/>
        </a:p>
      </dgm:t>
    </dgm:pt>
    <dgm:pt modelId="{675B31CB-DEC6-4EAC-BAF3-94EA992F17DD}" type="pres">
      <dgm:prSet presAssocID="{F3A7B898-AAD3-4492-8137-3D6C27C8B578}" presName="space" presStyleCnt="0"/>
      <dgm:spPr/>
    </dgm:pt>
    <dgm:pt modelId="{2D97235C-2A2D-495B-A90A-10FDFCEEA2F7}" type="pres">
      <dgm:prSet presAssocID="{1F54D8F6-E044-408B-BF9F-1BBF7AC89B5D}" presName="composite" presStyleCnt="0"/>
      <dgm:spPr/>
    </dgm:pt>
    <dgm:pt modelId="{9F2A62FE-6DE3-4287-89AD-B3E702B32A95}" type="pres">
      <dgm:prSet presAssocID="{1F54D8F6-E044-408B-BF9F-1BBF7AC89B5D}" presName="parTx" presStyleLbl="alignNode1" presStyleIdx="1" presStyleCnt="2">
        <dgm:presLayoutVars>
          <dgm:chMax val="0"/>
          <dgm:chPref val="0"/>
          <dgm:bulletEnabled val="1"/>
        </dgm:presLayoutVars>
      </dgm:prSet>
      <dgm:spPr/>
      <dgm:t>
        <a:bodyPr/>
        <a:lstStyle/>
        <a:p>
          <a:endParaRPr lang="fr-FR"/>
        </a:p>
      </dgm:t>
    </dgm:pt>
    <dgm:pt modelId="{EC9CC96A-CA75-4ED3-BDA8-04D68720DE58}" type="pres">
      <dgm:prSet presAssocID="{1F54D8F6-E044-408B-BF9F-1BBF7AC89B5D}" presName="desTx" presStyleLbl="alignAccFollowNode1" presStyleIdx="1" presStyleCnt="2">
        <dgm:presLayoutVars>
          <dgm:bulletEnabled val="1"/>
        </dgm:presLayoutVars>
      </dgm:prSet>
      <dgm:spPr/>
      <dgm:t>
        <a:bodyPr/>
        <a:lstStyle/>
        <a:p>
          <a:endParaRPr lang="fr-FR"/>
        </a:p>
      </dgm:t>
    </dgm:pt>
  </dgm:ptLst>
  <dgm:cxnLst>
    <dgm:cxn modelId="{6E42DE48-4D88-489E-9E67-4C0212E171FE}" type="presOf" srcId="{7BCB2E0A-55DF-49D2-9C5C-849D533C0B5D}" destId="{EC9CC96A-CA75-4ED3-BDA8-04D68720DE58}" srcOrd="0" destOrd="0" presId="urn:microsoft.com/office/officeart/2005/8/layout/hList1"/>
    <dgm:cxn modelId="{CB9EE8D6-05B4-41B2-B0DE-846F3D69F062}" srcId="{716798DB-A7A3-46E6-9BD0-D44995985A4E}" destId="{1F54D8F6-E044-408B-BF9F-1BBF7AC89B5D}" srcOrd="1" destOrd="0" parTransId="{78354F5F-6B43-455C-9EBB-F1622408B3D9}" sibTransId="{E2944278-8398-4DBA-9116-7D5936B5CAAB}"/>
    <dgm:cxn modelId="{22B4291C-4293-49BF-B052-722BED9609A1}" srcId="{28B5202E-200A-4F1F-AEB5-D3D77A36595E}" destId="{1B73E983-D115-4A9F-AF7E-B5311C4449CF}" srcOrd="3" destOrd="0" parTransId="{D4CA7AD8-CF7D-43CE-B348-F9710787BF14}" sibTransId="{D258FF4C-3E59-4C6F-85FE-BCD084A73ADC}"/>
    <dgm:cxn modelId="{6A6F1DD4-6AFA-4F54-A9C0-2161196712E3}" type="presOf" srcId="{28B5202E-200A-4F1F-AEB5-D3D77A36595E}" destId="{966332B4-A322-4E11-8BB8-07BEFD1109A8}" srcOrd="0" destOrd="0" presId="urn:microsoft.com/office/officeart/2005/8/layout/hList1"/>
    <dgm:cxn modelId="{AA7F78F2-A8D7-4C17-BA8E-EFDF191D32FE}" type="presOf" srcId="{1F54D8F6-E044-408B-BF9F-1BBF7AC89B5D}" destId="{9F2A62FE-6DE3-4287-89AD-B3E702B32A95}" srcOrd="0" destOrd="0" presId="urn:microsoft.com/office/officeart/2005/8/layout/hList1"/>
    <dgm:cxn modelId="{770F1DE5-2CD5-43C7-835D-D9E3CCAB3E6E}" srcId="{28B5202E-200A-4F1F-AEB5-D3D77A36595E}" destId="{729915B9-9CD5-4F77-8B61-D0F0A2B673F8}" srcOrd="2" destOrd="0" parTransId="{B9660336-B591-4C7C-A203-16DDD29EFAB1}" sibTransId="{73096F29-C729-4F2B-9E7A-589BA455FE12}"/>
    <dgm:cxn modelId="{C8E1C014-35FE-43D6-A09F-F762437D09E4}" type="presOf" srcId="{22A7B4EA-5E6C-4E87-9BBD-004731E78272}" destId="{1D3CD433-1FC6-4B94-836F-A0F23AD3C082}" srcOrd="0" destOrd="1" presId="urn:microsoft.com/office/officeart/2005/8/layout/hList1"/>
    <dgm:cxn modelId="{9CA1DFCB-84AA-484E-AE75-7AAA150544B1}" type="presOf" srcId="{716798DB-A7A3-46E6-9BD0-D44995985A4E}" destId="{0E3CED74-D71B-4E0A-A051-E731F7B64AFB}" srcOrd="0" destOrd="0" presId="urn:microsoft.com/office/officeart/2005/8/layout/hList1"/>
    <dgm:cxn modelId="{0F058801-5808-44EA-9200-C14B315DACE8}" type="presOf" srcId="{729915B9-9CD5-4F77-8B61-D0F0A2B673F8}" destId="{1D3CD433-1FC6-4B94-836F-A0F23AD3C082}" srcOrd="0" destOrd="2" presId="urn:microsoft.com/office/officeart/2005/8/layout/hList1"/>
    <dgm:cxn modelId="{50EE8EF7-93F1-4DD4-8024-1E7CAADE5852}" type="presOf" srcId="{3352973C-6834-474F-8936-6BE963C2B03B}" destId="{1D3CD433-1FC6-4B94-836F-A0F23AD3C082}" srcOrd="0" destOrd="0" presId="urn:microsoft.com/office/officeart/2005/8/layout/hList1"/>
    <dgm:cxn modelId="{72239641-3C87-4678-B4B0-E441341EE5BB}" srcId="{716798DB-A7A3-46E6-9BD0-D44995985A4E}" destId="{28B5202E-200A-4F1F-AEB5-D3D77A36595E}" srcOrd="0" destOrd="0" parTransId="{9FD48BBF-D0B4-40C4-B57D-1FD9031874ED}" sibTransId="{F3A7B898-AAD3-4492-8137-3D6C27C8B578}"/>
    <dgm:cxn modelId="{16272E64-AD0F-4B0E-9BAD-9726E3489FF1}" srcId="{1F54D8F6-E044-408B-BF9F-1BBF7AC89B5D}" destId="{7BCB2E0A-55DF-49D2-9C5C-849D533C0B5D}" srcOrd="0" destOrd="0" parTransId="{69BEE73F-7E9C-4F72-98EF-7C995114AB2F}" sibTransId="{761B7855-BCCB-41F6-80A7-6E4D9F3E34B5}"/>
    <dgm:cxn modelId="{58B46B3C-6E44-42DE-9B95-D2F44571F426}" srcId="{28B5202E-200A-4F1F-AEB5-D3D77A36595E}" destId="{3352973C-6834-474F-8936-6BE963C2B03B}" srcOrd="0" destOrd="0" parTransId="{68F6F0DE-8790-48CE-8F81-EA7858AB000D}" sibTransId="{CF532B06-35FF-432F-9A79-7ABE900C3A0D}"/>
    <dgm:cxn modelId="{012E38E6-42A5-45D6-9034-DDF60357A65B}" type="presOf" srcId="{1B73E983-D115-4A9F-AF7E-B5311C4449CF}" destId="{1D3CD433-1FC6-4B94-836F-A0F23AD3C082}" srcOrd="0" destOrd="3" presId="urn:microsoft.com/office/officeart/2005/8/layout/hList1"/>
    <dgm:cxn modelId="{E299462B-66F7-42DD-8357-81EEE1626C19}" srcId="{28B5202E-200A-4F1F-AEB5-D3D77A36595E}" destId="{22A7B4EA-5E6C-4E87-9BBD-004731E78272}" srcOrd="1" destOrd="0" parTransId="{8031A48C-FF0D-4E6C-84E7-2E469255400C}" sibTransId="{C2A76F7E-733E-428A-8481-268C2A2F7117}"/>
    <dgm:cxn modelId="{D737A8BD-6242-486E-AD65-888DB894D7A8}" type="presParOf" srcId="{0E3CED74-D71B-4E0A-A051-E731F7B64AFB}" destId="{B898B00B-7294-4614-8302-3CCEE60CE5FD}" srcOrd="0" destOrd="0" presId="urn:microsoft.com/office/officeart/2005/8/layout/hList1"/>
    <dgm:cxn modelId="{ACD7BFF2-E1B5-4F96-8743-67975A40E93E}" type="presParOf" srcId="{B898B00B-7294-4614-8302-3CCEE60CE5FD}" destId="{966332B4-A322-4E11-8BB8-07BEFD1109A8}" srcOrd="0" destOrd="0" presId="urn:microsoft.com/office/officeart/2005/8/layout/hList1"/>
    <dgm:cxn modelId="{7BECF596-8CB0-4A14-9263-155833CF24F0}" type="presParOf" srcId="{B898B00B-7294-4614-8302-3CCEE60CE5FD}" destId="{1D3CD433-1FC6-4B94-836F-A0F23AD3C082}" srcOrd="1" destOrd="0" presId="urn:microsoft.com/office/officeart/2005/8/layout/hList1"/>
    <dgm:cxn modelId="{10029FB5-7FB6-44FC-B3FB-DA7A634A818B}" type="presParOf" srcId="{0E3CED74-D71B-4E0A-A051-E731F7B64AFB}" destId="{675B31CB-DEC6-4EAC-BAF3-94EA992F17DD}" srcOrd="1" destOrd="0" presId="urn:microsoft.com/office/officeart/2005/8/layout/hList1"/>
    <dgm:cxn modelId="{3489C41E-2424-4DFB-B33F-D5E5C3CAB3B4}" type="presParOf" srcId="{0E3CED74-D71B-4E0A-A051-E731F7B64AFB}" destId="{2D97235C-2A2D-495B-A90A-10FDFCEEA2F7}" srcOrd="2" destOrd="0" presId="urn:microsoft.com/office/officeart/2005/8/layout/hList1"/>
    <dgm:cxn modelId="{77E2099F-530E-4096-86A9-0F1FAF63C45B}" type="presParOf" srcId="{2D97235C-2A2D-495B-A90A-10FDFCEEA2F7}" destId="{9F2A62FE-6DE3-4287-89AD-B3E702B32A95}" srcOrd="0" destOrd="0" presId="urn:microsoft.com/office/officeart/2005/8/layout/hList1"/>
    <dgm:cxn modelId="{E6ED5A4D-1322-4A3D-A320-972A66C9DFB9}" type="presParOf" srcId="{2D97235C-2A2D-495B-A90A-10FDFCEEA2F7}" destId="{EC9CC96A-CA75-4ED3-BDA8-04D68720DE58}" srcOrd="1" destOrd="0" presId="urn:microsoft.com/office/officeart/2005/8/layout/hList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4D6A3A-17A2-40C2-A231-4D0FC0B09E9A}">
      <dsp:nvSpPr>
        <dsp:cNvPr id="0" name=""/>
        <dsp:cNvSpPr/>
      </dsp:nvSpPr>
      <dsp:spPr>
        <a:xfrm>
          <a:off x="553742" y="0"/>
          <a:ext cx="6275749" cy="3747860"/>
        </a:xfrm>
        <a:prstGeom prst="rightArrow">
          <a:avLst/>
        </a:prstGeom>
        <a:solidFill>
          <a:schemeClr val="accent1">
            <a:tint val="5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9ECCFE7-8887-4FCC-919A-D336E2A157A0}">
      <dsp:nvSpPr>
        <dsp:cNvPr id="0" name=""/>
        <dsp:cNvSpPr/>
      </dsp:nvSpPr>
      <dsp:spPr>
        <a:xfrm>
          <a:off x="782" y="1124358"/>
          <a:ext cx="2357090" cy="1499144"/>
        </a:xfrm>
        <a:prstGeom prst="roundRect">
          <a:avLst/>
        </a:prstGeom>
        <a:solidFill>
          <a:schemeClr val="accent1">
            <a:shade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kern="1200" dirty="0"/>
            <a:t>Confidentiality</a:t>
          </a:r>
          <a:endParaRPr lang="fr-FR" sz="2600" kern="1200" dirty="0"/>
        </a:p>
      </dsp:txBody>
      <dsp:txXfrm>
        <a:off x="73964" y="1197540"/>
        <a:ext cx="2210726" cy="1352780"/>
      </dsp:txXfrm>
    </dsp:sp>
    <dsp:sp modelId="{46799522-A818-4FC2-BC9A-03F714EF353C}">
      <dsp:nvSpPr>
        <dsp:cNvPr id="0" name=""/>
        <dsp:cNvSpPr/>
      </dsp:nvSpPr>
      <dsp:spPr>
        <a:xfrm>
          <a:off x="2513072" y="1124358"/>
          <a:ext cx="2357090" cy="1499144"/>
        </a:xfrm>
        <a:prstGeom prst="roundRect">
          <a:avLst/>
        </a:prstGeom>
        <a:solidFill>
          <a:srgbClr val="AE4848"/>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kern="1200" dirty="0"/>
            <a:t>Integrity</a:t>
          </a:r>
          <a:endParaRPr lang="fr-FR" sz="2600" kern="1200" dirty="0"/>
        </a:p>
      </dsp:txBody>
      <dsp:txXfrm>
        <a:off x="2586254" y="1197540"/>
        <a:ext cx="2210726" cy="1352780"/>
      </dsp:txXfrm>
    </dsp:sp>
    <dsp:sp modelId="{F375BECD-FF6C-49EE-9C5E-02E2FE808F33}">
      <dsp:nvSpPr>
        <dsp:cNvPr id="0" name=""/>
        <dsp:cNvSpPr/>
      </dsp:nvSpPr>
      <dsp:spPr>
        <a:xfrm>
          <a:off x="5025361" y="1124358"/>
          <a:ext cx="2357090" cy="1499144"/>
        </a:xfrm>
        <a:prstGeom prst="roundRect">
          <a:avLst/>
        </a:prstGeom>
        <a:solidFill>
          <a:srgbClr val="61E1EF"/>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kern="1200" dirty="0"/>
            <a:t>Availability</a:t>
          </a:r>
          <a:endParaRPr lang="fr-FR" sz="2600" kern="1200" dirty="0"/>
        </a:p>
      </dsp:txBody>
      <dsp:txXfrm>
        <a:off x="5098543" y="1197540"/>
        <a:ext cx="2210726" cy="135278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6332B4-A322-4E11-8BB8-07BEFD1109A8}">
      <dsp:nvSpPr>
        <dsp:cNvPr id="0" name=""/>
        <dsp:cNvSpPr/>
      </dsp:nvSpPr>
      <dsp:spPr>
        <a:xfrm>
          <a:off x="23" y="5501"/>
          <a:ext cx="2205985" cy="604800"/>
        </a:xfrm>
        <a:prstGeom prst="rect">
          <a:avLst/>
        </a:prstGeom>
        <a:solidFill>
          <a:schemeClr val="accent1">
            <a:hueOff val="0"/>
            <a:satOff val="0"/>
            <a:lumOff val="0"/>
            <a:alphaOff val="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85344" rIns="149352" bIns="85344" numCol="1" spcCol="1270" anchor="ctr" anchorCtr="0">
          <a:noAutofit/>
        </a:bodyPr>
        <a:lstStyle/>
        <a:p>
          <a:pPr lvl="0" algn="ctr" defTabSz="933450">
            <a:lnSpc>
              <a:spcPct val="90000"/>
            </a:lnSpc>
            <a:spcBef>
              <a:spcPct val="0"/>
            </a:spcBef>
            <a:spcAft>
              <a:spcPct val="35000"/>
            </a:spcAft>
          </a:pPr>
          <a:r>
            <a:rPr lang="en-US" sz="2100" kern="1200" dirty="0"/>
            <a:t>Network Attacks</a:t>
          </a:r>
          <a:endParaRPr lang="fr-FR" sz="2100" kern="1200" dirty="0"/>
        </a:p>
      </dsp:txBody>
      <dsp:txXfrm>
        <a:off x="23" y="5501"/>
        <a:ext cx="2205985" cy="604800"/>
      </dsp:txXfrm>
    </dsp:sp>
    <dsp:sp modelId="{1D3CD433-1FC6-4B94-836F-A0F23AD3C082}">
      <dsp:nvSpPr>
        <dsp:cNvPr id="0" name=""/>
        <dsp:cNvSpPr/>
      </dsp:nvSpPr>
      <dsp:spPr>
        <a:xfrm>
          <a:off x="23" y="610301"/>
          <a:ext cx="2205985" cy="1556415"/>
        </a:xfrm>
        <a:prstGeom prst="rect">
          <a:avLst/>
        </a:prstGeom>
        <a:solidFill>
          <a:schemeClr val="accent1">
            <a:alpha val="90000"/>
            <a:tint val="40000"/>
            <a:hueOff val="0"/>
            <a:satOff val="0"/>
            <a:lumOff val="0"/>
            <a:alphaOff val="0"/>
          </a:schemeClr>
        </a:solidFill>
        <a:ln w="12700" cap="flat" cmpd="sng" algn="ctr">
          <a:solidFill>
            <a:schemeClr val="tx1">
              <a:alpha val="9000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2014" tIns="112014" rIns="149352" bIns="168021" numCol="1" spcCol="1270" anchor="t" anchorCtr="0">
          <a:noAutofit/>
        </a:bodyPr>
        <a:lstStyle/>
        <a:p>
          <a:pPr marL="228600" lvl="1" indent="-228600" algn="l" defTabSz="933450">
            <a:lnSpc>
              <a:spcPct val="90000"/>
            </a:lnSpc>
            <a:spcBef>
              <a:spcPct val="0"/>
            </a:spcBef>
            <a:spcAft>
              <a:spcPct val="15000"/>
            </a:spcAft>
            <a:buChar char="••"/>
          </a:pPr>
          <a:r>
            <a:rPr lang="en-US" sz="2100" kern="1200" dirty="0"/>
            <a:t>Denial-of-Service (DOS)</a:t>
          </a:r>
          <a:endParaRPr lang="fr-FR" sz="2100" kern="1200" dirty="0"/>
        </a:p>
        <a:p>
          <a:pPr marL="228600" lvl="1" indent="-228600" algn="l" defTabSz="933450">
            <a:lnSpc>
              <a:spcPct val="90000"/>
            </a:lnSpc>
            <a:spcBef>
              <a:spcPct val="0"/>
            </a:spcBef>
            <a:spcAft>
              <a:spcPct val="15000"/>
            </a:spcAft>
            <a:buChar char="••"/>
          </a:pPr>
          <a:r>
            <a:rPr lang="en-US" sz="2100" kern="1200" dirty="0"/>
            <a:t>Phishing emails</a:t>
          </a:r>
          <a:endParaRPr lang="fr-FR" sz="2100" kern="1200" dirty="0"/>
        </a:p>
        <a:p>
          <a:pPr marL="228600" lvl="1" indent="-228600" algn="l" defTabSz="933450">
            <a:lnSpc>
              <a:spcPct val="90000"/>
            </a:lnSpc>
            <a:spcBef>
              <a:spcPct val="0"/>
            </a:spcBef>
            <a:spcAft>
              <a:spcPct val="15000"/>
            </a:spcAft>
            <a:buChar char="••"/>
          </a:pPr>
          <a:r>
            <a:rPr lang="en-US" sz="2100" kern="1200" dirty="0"/>
            <a:t>Advertising</a:t>
          </a:r>
          <a:endParaRPr lang="fr-FR" sz="2100" kern="1200" dirty="0"/>
        </a:p>
      </dsp:txBody>
      <dsp:txXfrm>
        <a:off x="23" y="610301"/>
        <a:ext cx="2205985" cy="1556415"/>
      </dsp:txXfrm>
    </dsp:sp>
    <dsp:sp modelId="{9F2A62FE-6DE3-4287-89AD-B3E702B32A95}">
      <dsp:nvSpPr>
        <dsp:cNvPr id="0" name=""/>
        <dsp:cNvSpPr/>
      </dsp:nvSpPr>
      <dsp:spPr>
        <a:xfrm>
          <a:off x="2514846" y="5501"/>
          <a:ext cx="2205985" cy="604800"/>
        </a:xfrm>
        <a:prstGeom prst="rect">
          <a:avLst/>
        </a:prstGeom>
        <a:solidFill>
          <a:srgbClr val="C00000"/>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85344" rIns="149352" bIns="85344" numCol="1" spcCol="1270" anchor="ctr" anchorCtr="0">
          <a:noAutofit/>
        </a:bodyPr>
        <a:lstStyle/>
        <a:p>
          <a:pPr lvl="0" algn="ctr" defTabSz="933450">
            <a:lnSpc>
              <a:spcPct val="90000"/>
            </a:lnSpc>
            <a:spcBef>
              <a:spcPct val="0"/>
            </a:spcBef>
            <a:spcAft>
              <a:spcPct val="35000"/>
            </a:spcAft>
          </a:pPr>
          <a:r>
            <a:rPr lang="en-US" sz="2100" kern="1200" dirty="0"/>
            <a:t>Web Attacks</a:t>
          </a:r>
          <a:endParaRPr lang="fr-FR" sz="2100" kern="1200" dirty="0"/>
        </a:p>
      </dsp:txBody>
      <dsp:txXfrm>
        <a:off x="2514846" y="5501"/>
        <a:ext cx="2205985" cy="604800"/>
      </dsp:txXfrm>
    </dsp:sp>
    <dsp:sp modelId="{EC9CC96A-CA75-4ED3-BDA8-04D68720DE58}">
      <dsp:nvSpPr>
        <dsp:cNvPr id="0" name=""/>
        <dsp:cNvSpPr/>
      </dsp:nvSpPr>
      <dsp:spPr>
        <a:xfrm>
          <a:off x="2514846" y="610301"/>
          <a:ext cx="2205985" cy="1556415"/>
        </a:xfrm>
        <a:prstGeom prst="rect">
          <a:avLst/>
        </a:prstGeom>
        <a:solidFill>
          <a:srgbClr val="00B0F0">
            <a:alpha val="90000"/>
          </a:srgb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2014" tIns="112014" rIns="149352" bIns="168021" numCol="1" spcCol="1270" anchor="t" anchorCtr="0">
          <a:noAutofit/>
        </a:bodyPr>
        <a:lstStyle/>
        <a:p>
          <a:pPr marL="228600" lvl="1" indent="-228600" algn="l" defTabSz="933450">
            <a:lnSpc>
              <a:spcPct val="90000"/>
            </a:lnSpc>
            <a:spcBef>
              <a:spcPct val="0"/>
            </a:spcBef>
            <a:spcAft>
              <a:spcPct val="15000"/>
            </a:spcAft>
            <a:buChar char="••"/>
          </a:pPr>
          <a:r>
            <a:rPr lang="en-US" sz="2100" kern="1200" dirty="0"/>
            <a:t>Cross-site Scripting(XSS)</a:t>
          </a:r>
          <a:endParaRPr lang="fr-FR" sz="2100" kern="1200" dirty="0"/>
        </a:p>
        <a:p>
          <a:pPr marL="228600" lvl="1" indent="-228600" algn="l" defTabSz="933450">
            <a:lnSpc>
              <a:spcPct val="90000"/>
            </a:lnSpc>
            <a:spcBef>
              <a:spcPct val="0"/>
            </a:spcBef>
            <a:spcAft>
              <a:spcPct val="15000"/>
            </a:spcAft>
            <a:buChar char="••"/>
          </a:pPr>
          <a:r>
            <a:rPr lang="en-US" sz="2100" kern="1200" dirty="0"/>
            <a:t>SQL Injection</a:t>
          </a:r>
          <a:endParaRPr lang="fr-FR" sz="2100" kern="1200" dirty="0"/>
        </a:p>
      </dsp:txBody>
      <dsp:txXfrm>
        <a:off x="2514846" y="610301"/>
        <a:ext cx="2205985" cy="155641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6332B4-A322-4E11-8BB8-07BEFD1109A8}">
      <dsp:nvSpPr>
        <dsp:cNvPr id="0" name=""/>
        <dsp:cNvSpPr/>
      </dsp:nvSpPr>
      <dsp:spPr>
        <a:xfrm>
          <a:off x="23" y="27061"/>
          <a:ext cx="2205985" cy="654897"/>
        </a:xfrm>
        <a:prstGeom prst="rect">
          <a:avLst/>
        </a:prstGeom>
        <a:solidFill>
          <a:schemeClr val="tx2"/>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lvl="0" algn="ctr" defTabSz="800100">
            <a:lnSpc>
              <a:spcPct val="90000"/>
            </a:lnSpc>
            <a:spcBef>
              <a:spcPct val="0"/>
            </a:spcBef>
            <a:spcAft>
              <a:spcPct val="35000"/>
            </a:spcAft>
          </a:pPr>
          <a:r>
            <a:rPr lang="en-US" sz="1800" kern="1200" dirty="0"/>
            <a:t>OS, applications and software attacks</a:t>
          </a:r>
          <a:endParaRPr lang="fr-FR" sz="1800" kern="1200" dirty="0"/>
        </a:p>
      </dsp:txBody>
      <dsp:txXfrm>
        <a:off x="23" y="27061"/>
        <a:ext cx="2205985" cy="654897"/>
      </dsp:txXfrm>
    </dsp:sp>
    <dsp:sp modelId="{1D3CD433-1FC6-4B94-836F-A0F23AD3C082}">
      <dsp:nvSpPr>
        <dsp:cNvPr id="0" name=""/>
        <dsp:cNvSpPr/>
      </dsp:nvSpPr>
      <dsp:spPr>
        <a:xfrm>
          <a:off x="23" y="681959"/>
          <a:ext cx="2205985" cy="1513181"/>
        </a:xfrm>
        <a:prstGeom prst="rect">
          <a:avLst/>
        </a:prstGeom>
        <a:solidFill>
          <a:schemeClr val="bg2">
            <a:lumMod val="90000"/>
            <a:alpha val="90000"/>
          </a:schemeClr>
        </a:solidFill>
        <a:ln w="12700" cap="flat" cmpd="sng" algn="ctr">
          <a:solidFill>
            <a:schemeClr val="tx1">
              <a:alpha val="9000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kern="1200" dirty="0"/>
            <a:t>Virus</a:t>
          </a:r>
          <a:endParaRPr lang="fr-FR" sz="1800" kern="1200" dirty="0"/>
        </a:p>
        <a:p>
          <a:pPr marL="171450" lvl="1" indent="-171450" algn="l" defTabSz="800100">
            <a:lnSpc>
              <a:spcPct val="90000"/>
            </a:lnSpc>
            <a:spcBef>
              <a:spcPct val="0"/>
            </a:spcBef>
            <a:spcAft>
              <a:spcPct val="15000"/>
            </a:spcAft>
            <a:buChar char="••"/>
          </a:pPr>
          <a:r>
            <a:rPr lang="en-US" sz="1800" kern="1200" dirty="0"/>
            <a:t>Trojan</a:t>
          </a:r>
          <a:endParaRPr lang="fr-FR" sz="1800" kern="1200" dirty="0"/>
        </a:p>
        <a:p>
          <a:pPr marL="171450" lvl="1" indent="-171450" algn="l" defTabSz="800100">
            <a:lnSpc>
              <a:spcPct val="90000"/>
            </a:lnSpc>
            <a:spcBef>
              <a:spcPct val="0"/>
            </a:spcBef>
            <a:spcAft>
              <a:spcPct val="15000"/>
            </a:spcAft>
            <a:buChar char="••"/>
          </a:pPr>
          <a:r>
            <a:rPr lang="en-US" sz="1800" kern="1200" dirty="0"/>
            <a:t>Worms</a:t>
          </a:r>
          <a:endParaRPr lang="fr-FR" sz="1800" kern="1200" dirty="0"/>
        </a:p>
        <a:p>
          <a:pPr marL="171450" lvl="1" indent="-171450" algn="l" defTabSz="800100">
            <a:lnSpc>
              <a:spcPct val="90000"/>
            </a:lnSpc>
            <a:spcBef>
              <a:spcPct val="0"/>
            </a:spcBef>
            <a:spcAft>
              <a:spcPct val="15000"/>
            </a:spcAft>
            <a:buChar char="••"/>
          </a:pPr>
          <a:r>
            <a:rPr lang="en-US" sz="1800" kern="1200" dirty="0"/>
            <a:t>Rootkits</a:t>
          </a:r>
          <a:endParaRPr lang="fr-FR" sz="1800" kern="1200" dirty="0"/>
        </a:p>
      </dsp:txBody>
      <dsp:txXfrm>
        <a:off x="23" y="681959"/>
        <a:ext cx="2205985" cy="1513181"/>
      </dsp:txXfrm>
    </dsp:sp>
    <dsp:sp modelId="{9F2A62FE-6DE3-4287-89AD-B3E702B32A95}">
      <dsp:nvSpPr>
        <dsp:cNvPr id="0" name=""/>
        <dsp:cNvSpPr/>
      </dsp:nvSpPr>
      <dsp:spPr>
        <a:xfrm>
          <a:off x="2514846" y="27061"/>
          <a:ext cx="2205985" cy="654897"/>
        </a:xfrm>
        <a:prstGeom prst="rect">
          <a:avLst/>
        </a:prstGeom>
        <a:solidFill>
          <a:srgbClr val="00B050"/>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lvl="0" algn="ctr" defTabSz="800100">
            <a:lnSpc>
              <a:spcPct val="90000"/>
            </a:lnSpc>
            <a:spcBef>
              <a:spcPct val="0"/>
            </a:spcBef>
            <a:spcAft>
              <a:spcPct val="35000"/>
            </a:spcAft>
          </a:pPr>
          <a:r>
            <a:rPr lang="en-US" sz="1800" kern="1200" dirty="0"/>
            <a:t>Social Engineering</a:t>
          </a:r>
          <a:endParaRPr lang="fr-FR" sz="1800" kern="1200" dirty="0"/>
        </a:p>
      </dsp:txBody>
      <dsp:txXfrm>
        <a:off x="2514846" y="27061"/>
        <a:ext cx="2205985" cy="654897"/>
      </dsp:txXfrm>
    </dsp:sp>
    <dsp:sp modelId="{EC9CC96A-CA75-4ED3-BDA8-04D68720DE58}">
      <dsp:nvSpPr>
        <dsp:cNvPr id="0" name=""/>
        <dsp:cNvSpPr/>
      </dsp:nvSpPr>
      <dsp:spPr>
        <a:xfrm>
          <a:off x="2514846" y="681959"/>
          <a:ext cx="2205985" cy="1513181"/>
        </a:xfrm>
        <a:prstGeom prst="rect">
          <a:avLst/>
        </a:prstGeom>
        <a:solidFill>
          <a:schemeClr val="accent3">
            <a:lumMod val="20000"/>
            <a:lumOff val="80000"/>
            <a:alpha val="90000"/>
          </a:schemeClr>
        </a:solidFill>
        <a:ln w="12700" cap="flat" cmpd="sng" algn="ctr">
          <a:solidFill>
            <a:schemeClr val="tx1">
              <a:alpha val="9000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kern="1200" dirty="0"/>
            <a:t>The art of manipulating people so they give up confidential information</a:t>
          </a:r>
          <a:endParaRPr lang="fr-FR" sz="1800" kern="1200" dirty="0"/>
        </a:p>
      </dsp:txBody>
      <dsp:txXfrm>
        <a:off x="2514846" y="681959"/>
        <a:ext cx="2205985" cy="1513181"/>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E9AEDA-1C24-461B-8F9E-50BDA7869793}" type="datetimeFigureOut">
              <a:rPr lang="fr-FR" smtClean="0"/>
              <a:t>28/09/2018</a:t>
            </a:fld>
            <a:endParaRPr lang="fr-FR"/>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51343F-BF58-4380-9580-76F0A4F32D1C}" type="slidenum">
              <a:rPr lang="fr-FR" smtClean="0"/>
              <a:t>‹#›</a:t>
            </a:fld>
            <a:endParaRPr lang="fr-FR"/>
          </a:p>
        </p:txBody>
      </p:sp>
    </p:spTree>
    <p:extLst>
      <p:ext uri="{BB962C8B-B14F-4D97-AF65-F5344CB8AC3E}">
        <p14:creationId xmlns:p14="http://schemas.microsoft.com/office/powerpoint/2010/main" val="8309584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a:p>
        </p:txBody>
      </p:sp>
      <p:sp>
        <p:nvSpPr>
          <p:cNvPr id="4" name="Slide Number Placeholder 3"/>
          <p:cNvSpPr>
            <a:spLocks noGrp="1"/>
          </p:cNvSpPr>
          <p:nvPr>
            <p:ph type="sldNum" sz="quarter" idx="10"/>
          </p:nvPr>
        </p:nvSpPr>
        <p:spPr/>
        <p:txBody>
          <a:bodyPr/>
          <a:lstStyle/>
          <a:p>
            <a:fld id="{9651343F-BF58-4380-9580-76F0A4F32D1C}" type="slidenum">
              <a:rPr lang="fr-FR" smtClean="0"/>
              <a:t>1</a:t>
            </a:fld>
            <a:endParaRPr lang="fr-FR"/>
          </a:p>
        </p:txBody>
      </p:sp>
    </p:spTree>
    <p:extLst>
      <p:ext uri="{BB962C8B-B14F-4D97-AF65-F5344CB8AC3E}">
        <p14:creationId xmlns:p14="http://schemas.microsoft.com/office/powerpoint/2010/main" val="21155512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9651343F-BF58-4380-9580-76F0A4F32D1C}" type="slidenum">
              <a:rPr lang="fr-FR" smtClean="0"/>
              <a:t>17</a:t>
            </a:fld>
            <a:endParaRPr lang="fr-FR"/>
          </a:p>
        </p:txBody>
      </p:sp>
    </p:spTree>
    <p:extLst>
      <p:ext uri="{BB962C8B-B14F-4D97-AF65-F5344CB8AC3E}">
        <p14:creationId xmlns:p14="http://schemas.microsoft.com/office/powerpoint/2010/main" val="30630498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9651343F-BF58-4380-9580-76F0A4F32D1C}" type="slidenum">
              <a:rPr lang="fr-FR" smtClean="0"/>
              <a:t>21</a:t>
            </a:fld>
            <a:endParaRPr lang="fr-FR"/>
          </a:p>
        </p:txBody>
      </p:sp>
    </p:spTree>
    <p:extLst>
      <p:ext uri="{BB962C8B-B14F-4D97-AF65-F5344CB8AC3E}">
        <p14:creationId xmlns:p14="http://schemas.microsoft.com/office/powerpoint/2010/main" val="18198831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9651343F-BF58-4380-9580-76F0A4F32D1C}" type="slidenum">
              <a:rPr lang="fr-FR" smtClean="0"/>
              <a:t>22</a:t>
            </a:fld>
            <a:endParaRPr lang="fr-FR"/>
          </a:p>
        </p:txBody>
      </p:sp>
    </p:spTree>
    <p:extLst>
      <p:ext uri="{BB962C8B-B14F-4D97-AF65-F5344CB8AC3E}">
        <p14:creationId xmlns:p14="http://schemas.microsoft.com/office/powerpoint/2010/main" val="36348193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Keep</a:t>
            </a:r>
            <a:r>
              <a:rPr lang="en-US" b="1" baseline="0" dirty="0"/>
              <a:t> your OS Update:</a:t>
            </a:r>
          </a:p>
          <a:p>
            <a:r>
              <a:rPr lang="en-US" sz="1200" b="0" i="0" u="none" strike="noStrike" kern="1200" baseline="0" dirty="0">
                <a:solidFill>
                  <a:schemeClr val="tx1"/>
                </a:solidFill>
                <a:latin typeface="+mn-lt"/>
                <a:ea typeface="+mn-ea"/>
                <a:cs typeface="+mn-cs"/>
              </a:rPr>
              <a:t>Keep your operating system up-to-date: the developers of operating systems provide updates</a:t>
            </a:r>
          </a:p>
          <a:p>
            <a:r>
              <a:rPr lang="en-US" sz="1200" b="0" i="0" u="none" strike="noStrike" kern="1200" baseline="0" dirty="0">
                <a:solidFill>
                  <a:schemeClr val="tx1"/>
                </a:solidFill>
                <a:latin typeface="+mn-lt"/>
                <a:ea typeface="+mn-ea"/>
                <a:cs typeface="+mn-cs"/>
              </a:rPr>
              <a:t>that you should install from time to time. These may be automatic or you may have to request</a:t>
            </a:r>
          </a:p>
          <a:p>
            <a:r>
              <a:rPr lang="en-US" sz="1200" b="0" i="0" u="none" strike="noStrike" kern="1200" baseline="0" dirty="0">
                <a:solidFill>
                  <a:schemeClr val="tx1"/>
                </a:solidFill>
                <a:latin typeface="+mn-lt"/>
                <a:ea typeface="+mn-ea"/>
                <a:cs typeface="+mn-cs"/>
              </a:rPr>
              <a:t>them by entering a command or adjusting your system settings. Some of these updates make</a:t>
            </a:r>
          </a:p>
          <a:p>
            <a:r>
              <a:rPr lang="en-US" sz="1200" b="0" i="0" u="none" strike="noStrike" kern="1200" baseline="0" dirty="0">
                <a:solidFill>
                  <a:schemeClr val="tx1"/>
                </a:solidFill>
                <a:latin typeface="+mn-lt"/>
                <a:ea typeface="+mn-ea"/>
                <a:cs typeface="+mn-cs"/>
              </a:rPr>
              <a:t>your computer more efficient and easier to use, and others fix security holes. Attackers learn</a:t>
            </a:r>
          </a:p>
          <a:p>
            <a:r>
              <a:rPr lang="en-US" sz="1200" b="0" i="0" u="none" strike="noStrike" kern="1200" baseline="0" dirty="0">
                <a:solidFill>
                  <a:schemeClr val="tx1"/>
                </a:solidFill>
                <a:latin typeface="+mn-lt"/>
                <a:ea typeface="+mn-ea"/>
                <a:cs typeface="+mn-cs"/>
              </a:rPr>
              <a:t>about these security holes rapidly. Installing new updates on a </a:t>
            </a:r>
            <a:r>
              <a:rPr lang="en-US" sz="1200" b="1" i="0" u="none" strike="noStrike" kern="1200" baseline="0" dirty="0">
                <a:solidFill>
                  <a:schemeClr val="tx1"/>
                </a:solidFill>
                <a:latin typeface="+mn-lt"/>
                <a:ea typeface="+mn-ea"/>
                <a:cs typeface="+mn-cs"/>
              </a:rPr>
              <a:t>new computer </a:t>
            </a:r>
            <a:r>
              <a:rPr lang="en-US" sz="1200" b="0" i="0" u="none" strike="noStrike" kern="1200" baseline="0" dirty="0">
                <a:solidFill>
                  <a:schemeClr val="tx1"/>
                </a:solidFill>
                <a:latin typeface="+mn-lt"/>
                <a:ea typeface="+mn-ea"/>
                <a:cs typeface="+mn-cs"/>
              </a:rPr>
              <a:t>is very important.</a:t>
            </a:r>
          </a:p>
          <a:p>
            <a:endParaRPr lang="en-US" sz="1200" b="0" i="0" u="none" strike="noStrike" kern="1200" baseline="0" dirty="0">
              <a:solidFill>
                <a:schemeClr val="tx1"/>
              </a:solidFill>
              <a:latin typeface="+mn-lt"/>
              <a:ea typeface="+mn-ea"/>
              <a:cs typeface="+mn-cs"/>
            </a:endParaRPr>
          </a:p>
          <a:p>
            <a:r>
              <a:rPr lang="en-US" sz="1200" b="1" i="0" u="none" strike="noStrike" kern="1200" baseline="0" dirty="0">
                <a:solidFill>
                  <a:schemeClr val="tx1"/>
                </a:solidFill>
                <a:latin typeface="+mn-lt"/>
                <a:ea typeface="+mn-ea"/>
                <a:cs typeface="+mn-cs"/>
              </a:rPr>
              <a:t>User account and password</a:t>
            </a:r>
          </a:p>
          <a:p>
            <a:r>
              <a:rPr lang="en-US" sz="1200" b="0" i="0" u="none" strike="noStrike" kern="1200" baseline="0" dirty="0">
                <a:solidFill>
                  <a:schemeClr val="tx1"/>
                </a:solidFill>
                <a:latin typeface="+mn-lt"/>
                <a:ea typeface="+mn-ea"/>
                <a:cs typeface="+mn-cs"/>
              </a:rPr>
              <a:t>Every computer needs an account to login. This account is needed to access your data and use the functions of your computer. Please be sure to setup a password for every account.</a:t>
            </a:r>
          </a:p>
          <a:p>
            <a:endParaRPr lang="en-US" sz="1200" b="0" i="0" u="none" strike="noStrike" kern="1200" baseline="0" dirty="0">
              <a:solidFill>
                <a:schemeClr val="tx1"/>
              </a:solidFill>
              <a:latin typeface="+mn-lt"/>
              <a:ea typeface="+mn-ea"/>
              <a:cs typeface="+mn-cs"/>
            </a:endParaRPr>
          </a:p>
          <a:p>
            <a:r>
              <a:rPr lang="en-US" b="1" dirty="0"/>
              <a:t>Physical Protection</a:t>
            </a:r>
          </a:p>
          <a:p>
            <a:r>
              <a:rPr lang="en-US" sz="1200" b="0" i="0" u="none" strike="noStrike" kern="1200" baseline="0" dirty="0">
                <a:solidFill>
                  <a:schemeClr val="tx1"/>
                </a:solidFill>
                <a:latin typeface="+mn-lt"/>
                <a:ea typeface="+mn-ea"/>
                <a:cs typeface="+mn-cs"/>
              </a:rPr>
              <a:t>A lot of people do not realize the information on your computer can be very valuable for others. If you are working in an unknown/uncontrolled environment or area, always keep a good look on your belongings and never leave them unattended. Take some time to think over what the risks</a:t>
            </a:r>
          </a:p>
          <a:p>
            <a:r>
              <a:rPr lang="en-US" sz="1200" b="0" i="0" u="none" strike="noStrike" kern="1200" baseline="0" dirty="0">
                <a:solidFill>
                  <a:schemeClr val="tx1"/>
                </a:solidFill>
                <a:latin typeface="+mn-lt"/>
                <a:ea typeface="+mn-ea"/>
                <a:cs typeface="+mn-cs"/>
              </a:rPr>
              <a:t>are if the data on your computers fall in the wrong hands. Ask yourself, "which information is actually stored on my computer and what can other people do with this information?". Please realize, a password on your computer will maybe protect against quick access, but it doesn't protect your data once the whole system is lost.</a:t>
            </a:r>
          </a:p>
          <a:p>
            <a:endParaRPr lang="en-US" sz="1200" b="0" i="0" u="none" strike="noStrike" kern="1200" baseline="0" dirty="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Use </a:t>
            </a:r>
            <a:r>
              <a:rPr lang="en-US" b="1" dirty="0"/>
              <a:t>Anti-virus software</a:t>
            </a:r>
          </a:p>
          <a:p>
            <a:r>
              <a:rPr lang="en-US" sz="1200" b="0" i="0" u="none" strike="noStrike" kern="1200" baseline="0" dirty="0">
                <a:solidFill>
                  <a:schemeClr val="tx1"/>
                </a:solidFill>
                <a:latin typeface="+mn-lt"/>
                <a:ea typeface="+mn-ea"/>
                <a:cs typeface="+mn-cs"/>
              </a:rPr>
              <a:t>If you're still using Microsoft Windows, use anti-virus software and keep it</a:t>
            </a:r>
          </a:p>
          <a:p>
            <a:r>
              <a:rPr lang="en-US" sz="1200" b="0" i="0" u="none" strike="noStrike" kern="1200" baseline="0" dirty="0">
                <a:solidFill>
                  <a:schemeClr val="tx1"/>
                </a:solidFill>
                <a:latin typeface="+mn-lt"/>
                <a:ea typeface="+mn-ea"/>
                <a:cs typeface="+mn-cs"/>
              </a:rPr>
              <a:t>updated. Malware is software written in order to steal information or to use</a:t>
            </a:r>
          </a:p>
          <a:p>
            <a:r>
              <a:rPr lang="en-US" sz="1200" b="0" i="0" u="none" strike="noStrike" kern="1200" baseline="0" dirty="0">
                <a:solidFill>
                  <a:schemeClr val="tx1"/>
                </a:solidFill>
                <a:latin typeface="+mn-lt"/>
                <a:ea typeface="+mn-ea"/>
                <a:cs typeface="+mn-cs"/>
              </a:rPr>
              <a:t>your computer for other purposes. Viruses and malware can gain access to</a:t>
            </a:r>
          </a:p>
          <a:p>
            <a:r>
              <a:rPr lang="en-US" sz="1200" b="0" i="0" u="none" strike="noStrike" kern="1200" baseline="0" dirty="0">
                <a:solidFill>
                  <a:schemeClr val="tx1"/>
                </a:solidFill>
                <a:latin typeface="+mn-lt"/>
                <a:ea typeface="+mn-ea"/>
                <a:cs typeface="+mn-cs"/>
              </a:rPr>
              <a:t>your system, make changes and hide themselves.</a:t>
            </a:r>
          </a:p>
          <a:p>
            <a:endParaRPr lang="en-US" sz="1200" b="0" i="0" u="none" strike="noStrike" kern="1200" baseline="0" dirty="0">
              <a:solidFill>
                <a:schemeClr val="tx1"/>
              </a:solidFill>
              <a:latin typeface="+mn-lt"/>
              <a:ea typeface="+mn-ea"/>
              <a:cs typeface="+mn-cs"/>
            </a:endParaRPr>
          </a:p>
          <a:p>
            <a:r>
              <a:rPr lang="fr-FR" sz="1200" b="1" i="0" u="none" strike="noStrike" kern="1200" baseline="0" dirty="0">
                <a:solidFill>
                  <a:schemeClr val="tx1"/>
                </a:solidFill>
                <a:latin typeface="+mn-lt"/>
                <a:ea typeface="+mn-ea"/>
                <a:cs typeface="+mn-cs"/>
              </a:rPr>
              <a:t>EXTERNAL DATA (USB-STICKS, E-MAIL ATTACHMENTS)</a:t>
            </a:r>
          </a:p>
          <a:p>
            <a:r>
              <a:rPr lang="en-US" sz="1200" b="0" i="0" u="none" strike="noStrike" kern="1200" baseline="0" dirty="0">
                <a:solidFill>
                  <a:schemeClr val="tx1"/>
                </a:solidFill>
                <a:latin typeface="+mn-lt"/>
                <a:ea typeface="+mn-ea"/>
                <a:cs typeface="+mn-cs"/>
              </a:rPr>
              <a:t>Transferring viruses with USB-sticks or with E-mail attachments is very</a:t>
            </a:r>
          </a:p>
          <a:p>
            <a:r>
              <a:rPr lang="en-US" sz="1200" b="0" i="0" u="none" strike="noStrike" kern="1200" baseline="0" dirty="0">
                <a:solidFill>
                  <a:schemeClr val="tx1"/>
                </a:solidFill>
                <a:latin typeface="+mn-lt"/>
                <a:ea typeface="+mn-ea"/>
                <a:cs typeface="+mn-cs"/>
              </a:rPr>
              <a:t>easy and often done by the virus itself rather then the owner/sender,</a:t>
            </a:r>
          </a:p>
          <a:p>
            <a:r>
              <a:rPr lang="en-US" sz="1200" b="0" i="0" u="none" strike="noStrike" kern="1200" baseline="0" dirty="0">
                <a:solidFill>
                  <a:schemeClr val="tx1"/>
                </a:solidFill>
                <a:latin typeface="+mn-lt"/>
                <a:ea typeface="+mn-ea"/>
                <a:cs typeface="+mn-cs"/>
              </a:rPr>
              <a:t>especially under Microsoft Windows. Be careful when inserting USB-sticks or lent out your stick to others.</a:t>
            </a:r>
          </a:p>
          <a:p>
            <a:endParaRPr lang="en-US" dirty="0"/>
          </a:p>
          <a:p>
            <a:r>
              <a:rPr lang="en-US" sz="1200" b="1" i="0" u="none" strike="noStrike" kern="1200" baseline="0" dirty="0">
                <a:solidFill>
                  <a:schemeClr val="tx1"/>
                </a:solidFill>
                <a:latin typeface="+mn-lt"/>
                <a:ea typeface="+mn-ea"/>
                <a:cs typeface="+mn-cs"/>
              </a:rPr>
              <a:t>ONLY USE TRUSTED AND OPEN SOURCE SOFTWARE</a:t>
            </a:r>
          </a:p>
          <a:p>
            <a:r>
              <a:rPr lang="en-US" sz="1200" b="0" i="0" u="none" strike="noStrike" kern="1200" baseline="0" dirty="0">
                <a:solidFill>
                  <a:schemeClr val="tx1"/>
                </a:solidFill>
                <a:latin typeface="+mn-lt"/>
                <a:ea typeface="+mn-ea"/>
                <a:cs typeface="+mn-cs"/>
              </a:rPr>
              <a:t>Be sure you can trust the vendor of the applications you use. A lot of companies are offering applications on the internet. Between these companies there are several with other intentions then they will tell you.</a:t>
            </a:r>
            <a:endParaRPr lang="en-US" dirty="0"/>
          </a:p>
          <a:p>
            <a:endParaRPr lang="en-US" dirty="0"/>
          </a:p>
          <a:p>
            <a:endParaRPr lang="en-US" dirty="0"/>
          </a:p>
          <a:p>
            <a:r>
              <a:rPr lang="en-US" b="1" dirty="0"/>
              <a:t>Be updated</a:t>
            </a:r>
          </a:p>
          <a:p>
            <a:r>
              <a:rPr lang="en-US" sz="1200" b="0" i="0" u="none" strike="noStrike" kern="1200" baseline="0" dirty="0">
                <a:solidFill>
                  <a:schemeClr val="tx1"/>
                </a:solidFill>
                <a:latin typeface="+mn-lt"/>
                <a:ea typeface="+mn-ea"/>
                <a:cs typeface="+mn-cs"/>
              </a:rPr>
              <a:t>Keep yourself updated on the latest security threats: the effort put into</a:t>
            </a:r>
          </a:p>
          <a:p>
            <a:r>
              <a:rPr lang="en-US" sz="1200" b="0" i="0" u="none" strike="noStrike" kern="1200" baseline="0" dirty="0">
                <a:solidFill>
                  <a:schemeClr val="tx1"/>
                </a:solidFill>
                <a:latin typeface="+mn-lt"/>
                <a:ea typeface="+mn-ea"/>
                <a:cs typeface="+mn-cs"/>
              </a:rPr>
              <a:t>harming you may change. Methods to protect yourself that works today may stop working or even become a threat themselves tomorrow. Even if you don't need it now, know where to find information and use different sources </a:t>
            </a:r>
            <a:r>
              <a:rPr lang="fr-FR" sz="1200" b="0" i="0" u="none" strike="noStrike" kern="1200" baseline="0" dirty="0">
                <a:solidFill>
                  <a:schemeClr val="tx1"/>
                </a:solidFill>
                <a:latin typeface="+mn-lt"/>
                <a:ea typeface="+mn-ea"/>
                <a:cs typeface="+mn-cs"/>
              </a:rPr>
              <a:t>of information.</a:t>
            </a:r>
            <a:endParaRPr lang="fr-FR" dirty="0"/>
          </a:p>
        </p:txBody>
      </p:sp>
      <p:sp>
        <p:nvSpPr>
          <p:cNvPr id="4" name="Slide Number Placeholder 3"/>
          <p:cNvSpPr>
            <a:spLocks noGrp="1"/>
          </p:cNvSpPr>
          <p:nvPr>
            <p:ph type="sldNum" sz="quarter" idx="10"/>
          </p:nvPr>
        </p:nvSpPr>
        <p:spPr/>
        <p:txBody>
          <a:bodyPr/>
          <a:lstStyle/>
          <a:p>
            <a:fld id="{9651343F-BF58-4380-9580-76F0A4F32D1C}" type="slidenum">
              <a:rPr lang="fr-FR" smtClean="0"/>
              <a:t>23</a:t>
            </a:fld>
            <a:endParaRPr lang="fr-FR"/>
          </a:p>
        </p:txBody>
      </p:sp>
    </p:spTree>
    <p:extLst>
      <p:ext uri="{BB962C8B-B14F-4D97-AF65-F5344CB8AC3E}">
        <p14:creationId xmlns:p14="http://schemas.microsoft.com/office/powerpoint/2010/main" val="124883503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4D23811-6C2D-46EC-AB5B-8E0F898BDA84}" type="datetime1">
              <a:rPr lang="en-US" smtClean="0"/>
              <a:t>9/28/2018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C9E1F8-736C-41F8-8F4F-79CB1FC26C21}" type="slidenum">
              <a:rPr lang="en-US" smtClean="0"/>
              <a:t>‹#›</a:t>
            </a:fld>
            <a:endParaRPr lang="en-US"/>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4300" y="93663"/>
            <a:ext cx="1028700" cy="1028700"/>
          </a:xfrm>
          <a:prstGeom prst="rect">
            <a:avLst/>
          </a:prstGeom>
        </p:spPr>
      </p:pic>
    </p:spTree>
    <p:extLst>
      <p:ext uri="{BB962C8B-B14F-4D97-AF65-F5344CB8AC3E}">
        <p14:creationId xmlns:p14="http://schemas.microsoft.com/office/powerpoint/2010/main" val="1073119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36D6CE-EF73-4C08-9C83-0DE077FDF022}" type="datetime1">
              <a:rPr lang="en-US" smtClean="0"/>
              <a:t>9/28/2018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C9E1F8-736C-41F8-8F4F-79CB1FC26C21}" type="slidenum">
              <a:rPr lang="en-US" smtClean="0"/>
              <a:t>‹#›</a:t>
            </a:fld>
            <a:endParaRPr lang="en-US"/>
          </a:p>
        </p:txBody>
      </p:sp>
    </p:spTree>
    <p:extLst>
      <p:ext uri="{BB962C8B-B14F-4D97-AF65-F5344CB8AC3E}">
        <p14:creationId xmlns:p14="http://schemas.microsoft.com/office/powerpoint/2010/main" val="24908465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9E06CB-9771-4DA5-AEF7-874492E86972}" type="datetime1">
              <a:rPr lang="en-US" smtClean="0"/>
              <a:t>9/28/2018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C9E1F8-736C-41F8-8F4F-79CB1FC26C21}" type="slidenum">
              <a:rPr lang="en-US" smtClean="0"/>
              <a:t>‹#›</a:t>
            </a:fld>
            <a:endParaRPr lang="en-US"/>
          </a:p>
        </p:txBody>
      </p:sp>
    </p:spTree>
    <p:extLst>
      <p:ext uri="{BB962C8B-B14F-4D97-AF65-F5344CB8AC3E}">
        <p14:creationId xmlns:p14="http://schemas.microsoft.com/office/powerpoint/2010/main" val="32842133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solidFill>
                  <a:schemeClr val="tx1"/>
                </a:solidFill>
              </a:defRPr>
            </a:lvl1pPr>
          </a:lstStyle>
          <a:p>
            <a:r>
              <a:rPr lang="en-US" dirty="0"/>
              <a:t>Click to edit Master title style</a:t>
            </a:r>
          </a:p>
        </p:txBody>
      </p:sp>
      <p:sp>
        <p:nvSpPr>
          <p:cNvPr id="3" name="Content Placeholder 2"/>
          <p:cNvSpPr>
            <a:spLocks noGrp="1"/>
          </p:cNvSpPr>
          <p:nvPr>
            <p:ph idx="1"/>
          </p:nvPr>
        </p:nvSpPr>
        <p:spPr/>
        <p:txBody>
          <a:bodyPr/>
          <a:lstStyle>
            <a:lvl1pPr marL="228600" indent="-228600">
              <a:buClr>
                <a:srgbClr val="C00000"/>
              </a:buClr>
              <a:buSzPct val="75000"/>
              <a:buFont typeface="Wingdings" panose="05000000000000000000" pitchFamily="2" charset="2"/>
              <a:buChar char="q"/>
              <a:defRPr>
                <a:solidFill>
                  <a:srgbClr val="002060"/>
                </a:solidFill>
              </a:defRPr>
            </a:lvl1pPr>
            <a:lvl2pPr marL="685800" indent="-228600">
              <a:buSzPct val="70000"/>
              <a:buFont typeface="Wingdings" panose="05000000000000000000" pitchFamily="2" charset="2"/>
              <a:buChar char="§"/>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346B0DE5-5FD5-43EC-8F00-7640233A044D}" type="datetime1">
              <a:rPr lang="en-US" smtClean="0"/>
              <a:t>9/28/2018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C9E1F8-736C-41F8-8F4F-79CB1FC26C21}" type="slidenum">
              <a:rPr lang="en-US" smtClean="0"/>
              <a:t>‹#›</a:t>
            </a:fld>
            <a:endParaRPr lang="en-US"/>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4300" y="93663"/>
            <a:ext cx="1028700" cy="1028700"/>
          </a:xfrm>
          <a:prstGeom prst="rect">
            <a:avLst/>
          </a:prstGeom>
        </p:spPr>
      </p:pic>
    </p:spTree>
    <p:extLst>
      <p:ext uri="{BB962C8B-B14F-4D97-AF65-F5344CB8AC3E}">
        <p14:creationId xmlns:p14="http://schemas.microsoft.com/office/powerpoint/2010/main" val="36085209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B3344DB-B127-49E6-BC56-73AAABF6777A}" type="datetime1">
              <a:rPr lang="en-US" smtClean="0"/>
              <a:t>9/28/2018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C9E1F8-736C-41F8-8F4F-79CB1FC26C21}" type="slidenum">
              <a:rPr lang="en-US" smtClean="0"/>
              <a:t>‹#›</a:t>
            </a:fld>
            <a:endParaRPr lang="en-US"/>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4300" y="93663"/>
            <a:ext cx="1028700" cy="1028700"/>
          </a:xfrm>
          <a:prstGeom prst="rect">
            <a:avLst/>
          </a:prstGeom>
        </p:spPr>
      </p:pic>
    </p:spTree>
    <p:extLst>
      <p:ext uri="{BB962C8B-B14F-4D97-AF65-F5344CB8AC3E}">
        <p14:creationId xmlns:p14="http://schemas.microsoft.com/office/powerpoint/2010/main" val="12936127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solidFill>
                  <a:schemeClr val="tx1"/>
                </a:solidFill>
              </a:defRPr>
            </a:lvl1pPr>
          </a:lstStyle>
          <a:p>
            <a:r>
              <a:rPr lang="en-US" dirty="0"/>
              <a:t>Click to edit Master title style</a:t>
            </a:r>
          </a:p>
        </p:txBody>
      </p:sp>
      <p:sp>
        <p:nvSpPr>
          <p:cNvPr id="3" name="Content Placeholder 2"/>
          <p:cNvSpPr>
            <a:spLocks noGrp="1"/>
          </p:cNvSpPr>
          <p:nvPr>
            <p:ph sz="half" idx="1"/>
          </p:nvPr>
        </p:nvSpPr>
        <p:spPr>
          <a:xfrm>
            <a:off x="628650" y="1825625"/>
            <a:ext cx="3886200" cy="4351338"/>
          </a:xfrm>
        </p:spPr>
        <p:txBody>
          <a:bodyPr/>
          <a:lstStyle>
            <a:lvl1pPr marL="228600" indent="-228600">
              <a:buClr>
                <a:srgbClr val="C00000"/>
              </a:buClr>
              <a:buSzPct val="75000"/>
              <a:buFont typeface="Wingdings" panose="05000000000000000000" pitchFamily="2" charset="2"/>
              <a:buChar char="q"/>
              <a:defRPr/>
            </a:lvl1pPr>
            <a:lvl2pPr marL="685800" indent="-228600">
              <a:buSzPct val="70000"/>
              <a:buFont typeface="Wingdings" panose="05000000000000000000" pitchFamily="2" charset="2"/>
              <a:buChar char="§"/>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C116203-22D4-448B-8108-78E8B7DFF76A}" type="datetime1">
              <a:rPr lang="en-US" smtClean="0"/>
              <a:t>9/28/2018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C9E1F8-736C-41F8-8F4F-79CB1FC26C21}" type="slidenum">
              <a:rPr lang="en-US" smtClean="0"/>
              <a:t>‹#›</a:t>
            </a:fld>
            <a:endParaRPr lang="en-US"/>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4300" y="93663"/>
            <a:ext cx="1028700" cy="1028700"/>
          </a:xfrm>
          <a:prstGeom prst="rect">
            <a:avLst/>
          </a:prstGeom>
        </p:spPr>
      </p:pic>
    </p:spTree>
    <p:extLst>
      <p:ext uri="{BB962C8B-B14F-4D97-AF65-F5344CB8AC3E}">
        <p14:creationId xmlns:p14="http://schemas.microsoft.com/office/powerpoint/2010/main" val="26800517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5E21B1D-DD96-4073-8854-28A6FB704EBE}" type="datetime1">
              <a:rPr lang="en-US" smtClean="0"/>
              <a:t>9/28/2018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6C9E1F8-736C-41F8-8F4F-79CB1FC26C21}" type="slidenum">
              <a:rPr lang="en-US" smtClean="0"/>
              <a:t>‹#›</a:t>
            </a:fld>
            <a:endParaRPr lang="en-US"/>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4300" y="93663"/>
            <a:ext cx="1028700" cy="1028700"/>
          </a:xfrm>
          <a:prstGeom prst="rect">
            <a:avLst/>
          </a:prstGeom>
        </p:spPr>
      </p:pic>
    </p:spTree>
    <p:extLst>
      <p:ext uri="{BB962C8B-B14F-4D97-AF65-F5344CB8AC3E}">
        <p14:creationId xmlns:p14="http://schemas.microsoft.com/office/powerpoint/2010/main" val="24340242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6DC1A7A-2B58-4BE7-A348-0D5F7D984C8A}" type="datetime1">
              <a:rPr lang="en-US" smtClean="0"/>
              <a:t>9/28/2018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6C9E1F8-736C-41F8-8F4F-79CB1FC26C21}" type="slidenum">
              <a:rPr lang="en-US" smtClean="0"/>
              <a:t>‹#›</a:t>
            </a:fld>
            <a:endParaRPr lang="en-US"/>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4300" y="93663"/>
            <a:ext cx="1028700" cy="1028700"/>
          </a:xfrm>
          <a:prstGeom prst="rect">
            <a:avLst/>
          </a:prstGeom>
        </p:spPr>
      </p:pic>
    </p:spTree>
    <p:extLst>
      <p:ext uri="{BB962C8B-B14F-4D97-AF65-F5344CB8AC3E}">
        <p14:creationId xmlns:p14="http://schemas.microsoft.com/office/powerpoint/2010/main" val="34346765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9D9539-E0C0-4154-8C0B-6AA730617393}" type="datetime1">
              <a:rPr lang="en-US" smtClean="0"/>
              <a:t>9/28/2018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6C9E1F8-736C-41F8-8F4F-79CB1FC26C21}" type="slidenum">
              <a:rPr lang="en-US" smtClean="0"/>
              <a:t>‹#›</a:t>
            </a:fld>
            <a:endParaRPr lang="en-US"/>
          </a:p>
        </p:txBody>
      </p:sp>
    </p:spTree>
    <p:extLst>
      <p:ext uri="{BB962C8B-B14F-4D97-AF65-F5344CB8AC3E}">
        <p14:creationId xmlns:p14="http://schemas.microsoft.com/office/powerpoint/2010/main" val="33532244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1957256-78F7-4BB5-8821-D8EF1391F8F7}" type="datetime1">
              <a:rPr lang="en-US" smtClean="0"/>
              <a:t>9/28/2018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C9E1F8-736C-41F8-8F4F-79CB1FC26C21}" type="slidenum">
              <a:rPr lang="en-US" smtClean="0"/>
              <a:t>‹#›</a:t>
            </a:fld>
            <a:endParaRPr lang="en-US"/>
          </a:p>
        </p:txBody>
      </p:sp>
    </p:spTree>
    <p:extLst>
      <p:ext uri="{BB962C8B-B14F-4D97-AF65-F5344CB8AC3E}">
        <p14:creationId xmlns:p14="http://schemas.microsoft.com/office/powerpoint/2010/main" val="7455286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36C8840-6821-4267-848E-653729A5652B}" type="datetime1">
              <a:rPr lang="en-US" smtClean="0"/>
              <a:t>9/28/2018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C9E1F8-736C-41F8-8F4F-79CB1FC26C21}" type="slidenum">
              <a:rPr lang="en-US" smtClean="0"/>
              <a:t>‹#›</a:t>
            </a:fld>
            <a:endParaRPr lang="en-US"/>
          </a:p>
        </p:txBody>
      </p:sp>
    </p:spTree>
    <p:extLst>
      <p:ext uri="{BB962C8B-B14F-4D97-AF65-F5344CB8AC3E}">
        <p14:creationId xmlns:p14="http://schemas.microsoft.com/office/powerpoint/2010/main" val="10361369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A3EEAA6-2DE4-4045-BE1E-7B47D17B581E}" type="datetime1">
              <a:rPr lang="en-US" smtClean="0"/>
              <a:t>9/28/2018</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C9E1F8-736C-41F8-8F4F-79CB1FC26C21}" type="slidenum">
              <a:rPr lang="en-US" smtClean="0"/>
              <a:t>‹#›</a:t>
            </a:fld>
            <a:endParaRPr lang="en-US"/>
          </a:p>
        </p:txBody>
      </p:sp>
    </p:spTree>
    <p:extLst>
      <p:ext uri="{BB962C8B-B14F-4D97-AF65-F5344CB8AC3E}">
        <p14:creationId xmlns:p14="http://schemas.microsoft.com/office/powerpoint/2010/main" val="99757778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 Id="rId5" Type="http://schemas.openxmlformats.org/officeDocument/2006/relationships/image" Target="../media/image14.jpeg"/><Relationship Id="rId4" Type="http://schemas.openxmlformats.org/officeDocument/2006/relationships/image" Target="../media/image13.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diagramData" Target="../diagrams/data3.xml"/><Relationship Id="rId3" Type="http://schemas.openxmlformats.org/officeDocument/2006/relationships/diagramData" Target="../diagrams/data2.xml"/><Relationship Id="rId7" Type="http://schemas.microsoft.com/office/2007/relationships/diagramDrawing" Target="../diagrams/drawing2.xml"/><Relationship Id="rId12" Type="http://schemas.microsoft.com/office/2007/relationships/diagramDrawing" Target="../diagrams/drawing3.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11" Type="http://schemas.openxmlformats.org/officeDocument/2006/relationships/diagramColors" Target="../diagrams/colors3.xml"/><Relationship Id="rId5" Type="http://schemas.openxmlformats.org/officeDocument/2006/relationships/diagramQuickStyle" Target="../diagrams/quickStyle2.xml"/><Relationship Id="rId10" Type="http://schemas.openxmlformats.org/officeDocument/2006/relationships/diagramQuickStyle" Target="../diagrams/quickStyle3.xml"/><Relationship Id="rId4" Type="http://schemas.openxmlformats.org/officeDocument/2006/relationships/diagramLayout" Target="../diagrams/layout2.xml"/><Relationship Id="rId9" Type="http://schemas.openxmlformats.org/officeDocument/2006/relationships/diagramLayout" Target="../diagrams/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mailto:clement.fataki@gmail.com" TargetMode="External"/><Relationship Id="rId2" Type="http://schemas.openxmlformats.org/officeDocument/2006/relationships/hyperlink" Target="mailto:monim88@msn.com" TargetMode="External"/><Relationship Id="rId1" Type="http://schemas.openxmlformats.org/officeDocument/2006/relationships/slideLayout" Target="../slideLayouts/slideLayout2.xml"/><Relationship Id="rId4" Type="http://schemas.openxmlformats.org/officeDocument/2006/relationships/hyperlink" Target="mailto:blairzhang2015@gmail.com"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44C1D4C5-8E84-4D1B-A3F2-1E7ADD516F9D}"/>
              </a:ext>
            </a:extLst>
          </p:cNvPr>
          <p:cNvSpPr txBox="1"/>
          <p:nvPr/>
        </p:nvSpPr>
        <p:spPr>
          <a:xfrm>
            <a:off x="518443" y="2234871"/>
            <a:ext cx="8135470" cy="1569660"/>
          </a:xfrm>
          <a:prstGeom prst="rect">
            <a:avLst/>
          </a:prstGeom>
          <a:noFill/>
        </p:spPr>
        <p:txBody>
          <a:bodyPr wrap="square" rtlCol="0">
            <a:spAutoFit/>
          </a:bodyPr>
          <a:lstStyle/>
          <a:p>
            <a:pPr algn="ctr"/>
            <a:r>
              <a:rPr lang="en-US" sz="4800" b="1" dirty="0">
                <a:solidFill>
                  <a:srgbClr val="C00000"/>
                </a:solidFill>
                <a:effectLst>
                  <a:outerShdw blurRad="38100" dist="38100" dir="2700000" algn="tl">
                    <a:srgbClr val="000000">
                      <a:alpha val="43137"/>
                    </a:srgbClr>
                  </a:outerShdw>
                </a:effectLst>
              </a:rPr>
              <a:t>Internet Security: </a:t>
            </a:r>
          </a:p>
          <a:p>
            <a:pPr algn="ctr"/>
            <a:r>
              <a:rPr lang="en-US" sz="4800" b="1" dirty="0">
                <a:solidFill>
                  <a:srgbClr val="C00000"/>
                </a:solidFill>
                <a:effectLst>
                  <a:outerShdw blurRad="38100" dist="38100" dir="2700000" algn="tl">
                    <a:srgbClr val="000000">
                      <a:alpha val="43137"/>
                    </a:srgbClr>
                  </a:outerShdw>
                </a:effectLst>
              </a:rPr>
              <a:t>State of the Art &amp; Innovation</a:t>
            </a:r>
          </a:p>
        </p:txBody>
      </p:sp>
      <p:sp>
        <p:nvSpPr>
          <p:cNvPr id="2" name="TextBox 1"/>
          <p:cNvSpPr txBox="1"/>
          <p:nvPr/>
        </p:nvSpPr>
        <p:spPr>
          <a:xfrm>
            <a:off x="2238230" y="416072"/>
            <a:ext cx="5138670" cy="1723549"/>
          </a:xfrm>
          <a:prstGeom prst="rect">
            <a:avLst/>
          </a:prstGeom>
          <a:noFill/>
        </p:spPr>
        <p:txBody>
          <a:bodyPr wrap="square" rtlCol="0">
            <a:spAutoFit/>
          </a:bodyPr>
          <a:lstStyle/>
          <a:p>
            <a:pPr algn="ctr"/>
            <a:r>
              <a:rPr lang="en-US" sz="3200" b="1" dirty="0"/>
              <a:t>School of Software</a:t>
            </a:r>
            <a:endParaRPr lang="fr-FR" sz="3200" b="1" dirty="0"/>
          </a:p>
          <a:p>
            <a:pPr algn="ctr"/>
            <a:r>
              <a:rPr lang="en-US" sz="2000" dirty="0"/>
              <a:t>National Engineering Laboratory</a:t>
            </a:r>
            <a:endParaRPr lang="fr-FR" sz="2000" dirty="0"/>
          </a:p>
          <a:p>
            <a:pPr algn="ctr"/>
            <a:r>
              <a:rPr lang="en-US" dirty="0"/>
              <a:t>for Big Data System</a:t>
            </a:r>
            <a:endParaRPr lang="fr-FR" dirty="0"/>
          </a:p>
          <a:p>
            <a:pPr algn="ctr"/>
            <a:r>
              <a:rPr lang="en-US" dirty="0"/>
              <a:t>Program on “</a:t>
            </a:r>
            <a:r>
              <a:rPr lang="en-US" dirty="0">
                <a:solidFill>
                  <a:srgbClr val="0070C0"/>
                </a:solidFill>
              </a:rPr>
              <a:t>Innovation &amp; Entrepreneurship </a:t>
            </a:r>
            <a:r>
              <a:rPr lang="en-US" dirty="0"/>
              <a:t>”</a:t>
            </a:r>
            <a:endParaRPr lang="fr-FR" dirty="0"/>
          </a:p>
          <a:p>
            <a:endParaRPr lang="fr-FR" dirty="0"/>
          </a:p>
        </p:txBody>
      </p:sp>
      <p:sp>
        <p:nvSpPr>
          <p:cNvPr id="3" name="TextBox 2"/>
          <p:cNvSpPr txBox="1"/>
          <p:nvPr/>
        </p:nvSpPr>
        <p:spPr>
          <a:xfrm>
            <a:off x="2795247" y="3804531"/>
            <a:ext cx="3997257" cy="1785104"/>
          </a:xfrm>
          <a:prstGeom prst="rect">
            <a:avLst/>
          </a:prstGeom>
          <a:noFill/>
        </p:spPr>
        <p:txBody>
          <a:bodyPr wrap="square" rtlCol="0">
            <a:spAutoFit/>
          </a:bodyPr>
          <a:lstStyle/>
          <a:p>
            <a:pPr algn="ctr"/>
            <a:r>
              <a:rPr lang="en-US" sz="1600" dirty="0">
                <a:latin typeface="Times New Roman" panose="02020603050405020304" pitchFamily="18" charset="0"/>
                <a:cs typeface="Times New Roman" panose="02020603050405020304" pitchFamily="18" charset="0"/>
              </a:rPr>
              <a:t>By</a:t>
            </a:r>
          </a:p>
          <a:p>
            <a:pPr algn="ctr"/>
            <a:endParaRPr lang="fr-FR" sz="1600" dirty="0">
              <a:latin typeface="Times New Roman" panose="02020603050405020304" pitchFamily="18" charset="0"/>
              <a:cs typeface="Times New Roman" panose="02020603050405020304" pitchFamily="18" charset="0"/>
            </a:endParaRPr>
          </a:p>
          <a:p>
            <a:pPr algn="ctr"/>
            <a:r>
              <a:rPr lang="fr-FR" sz="2000" dirty="0">
                <a:latin typeface="Times New Roman" panose="02020603050405020304" pitchFamily="18" charset="0"/>
                <a:cs typeface="Times New Roman" panose="02020603050405020304" pitchFamily="18" charset="0"/>
              </a:rPr>
              <a:t>Abdelmonim Naway</a:t>
            </a:r>
          </a:p>
          <a:p>
            <a:pPr algn="ctr"/>
            <a:r>
              <a:rPr lang="fr-FR" sz="2000" dirty="0">
                <a:latin typeface="Times New Roman" panose="02020603050405020304" pitchFamily="18" charset="0"/>
                <a:cs typeface="Times New Roman" panose="02020603050405020304" pitchFamily="18" charset="0"/>
              </a:rPr>
              <a:t>AMISI FATAKI Clement</a:t>
            </a:r>
          </a:p>
          <a:p>
            <a:pPr algn="ctr"/>
            <a:r>
              <a:rPr lang="fr-FR" sz="2000" dirty="0">
                <a:latin typeface="Times New Roman" panose="02020603050405020304" pitchFamily="18" charset="0"/>
                <a:cs typeface="Times New Roman" panose="02020603050405020304" pitchFamily="18" charset="0"/>
              </a:rPr>
              <a:t>Jiwen Zhang</a:t>
            </a:r>
          </a:p>
          <a:p>
            <a:pPr algn="ctr"/>
            <a:endParaRPr lang="fr-FR" dirty="0"/>
          </a:p>
        </p:txBody>
      </p:sp>
      <p:sp>
        <p:nvSpPr>
          <p:cNvPr id="5" name="TextBox 4"/>
          <p:cNvSpPr txBox="1"/>
          <p:nvPr/>
        </p:nvSpPr>
        <p:spPr>
          <a:xfrm>
            <a:off x="3822700" y="6063490"/>
            <a:ext cx="1526956" cy="369332"/>
          </a:xfrm>
          <a:prstGeom prst="rect">
            <a:avLst/>
          </a:prstGeom>
          <a:noFill/>
        </p:spPr>
        <p:txBody>
          <a:bodyPr wrap="none" rtlCol="0">
            <a:spAutoFit/>
          </a:bodyPr>
          <a:lstStyle/>
          <a:p>
            <a:pPr algn="ctr"/>
            <a:r>
              <a:rPr lang="en-US" dirty="0"/>
              <a:t>Sept. 28. 2018</a:t>
            </a:r>
            <a:endParaRPr lang="fr-FR" dirty="0"/>
          </a:p>
        </p:txBody>
      </p:sp>
    </p:spTree>
    <p:extLst>
      <p:ext uri="{BB962C8B-B14F-4D97-AF65-F5344CB8AC3E}">
        <p14:creationId xmlns:p14="http://schemas.microsoft.com/office/powerpoint/2010/main" val="36876576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7314" y="1045030"/>
            <a:ext cx="8040915" cy="5341256"/>
          </a:xfrm>
        </p:spPr>
        <p:txBody>
          <a:bodyPr/>
          <a:lstStyle/>
          <a:p>
            <a:r>
              <a:rPr lang="en-US" dirty="0"/>
              <a:t>What is the </a:t>
            </a:r>
            <a:r>
              <a:rPr lang="en-US" dirty="0">
                <a:solidFill>
                  <a:srgbClr val="FF0000"/>
                </a:solidFill>
              </a:rPr>
              <a:t>Defense in Depth Strategy</a:t>
            </a:r>
            <a:r>
              <a:rPr lang="en-US" dirty="0"/>
              <a:t>?</a:t>
            </a:r>
          </a:p>
          <a:p>
            <a:pPr lvl="1"/>
            <a:r>
              <a:rPr lang="en-US" dirty="0">
                <a:solidFill>
                  <a:srgbClr val="0070C0"/>
                </a:solidFill>
              </a:rPr>
              <a:t>Using</a:t>
            </a:r>
            <a:r>
              <a:rPr lang="en-US" dirty="0"/>
              <a:t> </a:t>
            </a:r>
            <a:r>
              <a:rPr lang="en-US" dirty="0">
                <a:solidFill>
                  <a:srgbClr val="FF0000"/>
                </a:solidFill>
              </a:rPr>
              <a:t>layers</a:t>
            </a:r>
            <a:r>
              <a:rPr lang="en-US" dirty="0"/>
              <a:t> </a:t>
            </a:r>
            <a:r>
              <a:rPr lang="en-US" dirty="0">
                <a:solidFill>
                  <a:srgbClr val="0070C0"/>
                </a:solidFill>
              </a:rPr>
              <a:t>of defense as protection</a:t>
            </a:r>
            <a:r>
              <a:rPr lang="en-US" dirty="0"/>
              <a:t>.</a:t>
            </a:r>
          </a:p>
          <a:p>
            <a:pPr lvl="1"/>
            <a:r>
              <a:rPr lang="en-US" dirty="0"/>
              <a:t>People, Technology, and Operations.</a:t>
            </a:r>
            <a:endParaRPr lang="fr-FR" dirty="0"/>
          </a:p>
        </p:txBody>
      </p:sp>
      <p:pic>
        <p:nvPicPr>
          <p:cNvPr id="4" name="Picture 3"/>
          <p:cNvPicPr>
            <a:picLocks noChangeAspect="1"/>
          </p:cNvPicPr>
          <p:nvPr/>
        </p:nvPicPr>
        <p:blipFill>
          <a:blip r:embed="rId2"/>
          <a:stretch>
            <a:fillRect/>
          </a:stretch>
        </p:blipFill>
        <p:spPr>
          <a:xfrm>
            <a:off x="2312939" y="2434571"/>
            <a:ext cx="4252567" cy="4104342"/>
          </a:xfrm>
          <a:prstGeom prst="rect">
            <a:avLst/>
          </a:prstGeom>
        </p:spPr>
      </p:pic>
      <p:sp>
        <p:nvSpPr>
          <p:cNvPr id="6" name="Slide Number Placeholder 5"/>
          <p:cNvSpPr>
            <a:spLocks noGrp="1"/>
          </p:cNvSpPr>
          <p:nvPr>
            <p:ph type="sldNum" sz="quarter" idx="12"/>
          </p:nvPr>
        </p:nvSpPr>
        <p:spPr/>
        <p:txBody>
          <a:bodyPr/>
          <a:lstStyle/>
          <a:p>
            <a:fld id="{76C9E1F8-736C-41F8-8F4F-79CB1FC26C21}" type="slidenum">
              <a:rPr lang="en-US" smtClean="0"/>
              <a:t>10</a:t>
            </a:fld>
            <a:endParaRPr lang="en-US"/>
          </a:p>
        </p:txBody>
      </p:sp>
    </p:spTree>
    <p:extLst>
      <p:ext uri="{BB962C8B-B14F-4D97-AF65-F5344CB8AC3E}">
        <p14:creationId xmlns:p14="http://schemas.microsoft.com/office/powerpoint/2010/main" val="154444147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itle 43"/>
          <p:cNvSpPr>
            <a:spLocks noGrp="1"/>
          </p:cNvSpPr>
          <p:nvPr>
            <p:ph type="title"/>
          </p:nvPr>
        </p:nvSpPr>
        <p:spPr>
          <a:xfrm>
            <a:off x="1574566" y="301240"/>
            <a:ext cx="6337768" cy="994172"/>
          </a:xfrm>
        </p:spPr>
        <p:txBody>
          <a:bodyPr>
            <a:normAutofit fontScale="90000"/>
          </a:bodyPr>
          <a:lstStyle/>
          <a:p>
            <a:r>
              <a:rPr lang="fr-FR" dirty="0"/>
              <a:t>Security </a:t>
            </a:r>
            <a:r>
              <a:rPr lang="fr-FR" dirty="0" err="1"/>
              <a:t>Breach</a:t>
            </a:r>
            <a:r>
              <a:rPr lang="fr-FR" dirty="0"/>
              <a:t/>
            </a:r>
            <a:br>
              <a:rPr lang="fr-FR" dirty="0"/>
            </a:br>
            <a:endParaRPr lang="fr-FR" dirty="0"/>
          </a:p>
        </p:txBody>
      </p:sp>
      <p:sp>
        <p:nvSpPr>
          <p:cNvPr id="46" name="Rectangle 45"/>
          <p:cNvSpPr/>
          <p:nvPr/>
        </p:nvSpPr>
        <p:spPr bwMode="auto">
          <a:xfrm>
            <a:off x="3314700" y="1682960"/>
            <a:ext cx="2457450" cy="2932509"/>
          </a:xfrm>
          <a:prstGeom prst="rect">
            <a:avLst/>
          </a:prstGeom>
          <a:solidFill>
            <a:schemeClr val="accent5">
              <a:lumMod val="90000"/>
            </a:schemeClr>
          </a:solidFill>
          <a:ln w="12700" cap="flat" cmpd="sng" algn="ctr">
            <a:solidFill>
              <a:schemeClr val="tx1"/>
            </a:solidFill>
            <a:prstDash val="solid"/>
            <a:round/>
            <a:headEnd type="none" w="med" len="med"/>
            <a:tailEnd type="triangle" w="lg" len="med"/>
          </a:ln>
          <a:effectLst/>
        </p:spPr>
        <p:txBody>
          <a:bodyPr wrap="none" anchor="ctr"/>
          <a:lstStyle/>
          <a:p>
            <a:pPr algn="ctr"/>
            <a:endParaRPr lang="zh-CN" altLang="zh-CN" sz="1350">
              <a:ea typeface="宋体" panose="02010600030101010101" pitchFamily="2" charset="-122"/>
            </a:endParaRPr>
          </a:p>
        </p:txBody>
      </p:sp>
      <p:sp>
        <p:nvSpPr>
          <p:cNvPr id="47" name="Rectangle 4"/>
          <p:cNvSpPr>
            <a:spLocks noChangeArrowheads="1"/>
          </p:cNvSpPr>
          <p:nvPr/>
        </p:nvSpPr>
        <p:spPr bwMode="auto">
          <a:xfrm>
            <a:off x="3314700" y="3186719"/>
            <a:ext cx="400050" cy="1428750"/>
          </a:xfrm>
          <a:prstGeom prst="rect">
            <a:avLst/>
          </a:prstGeom>
          <a:solidFill>
            <a:srgbClr val="6699FF"/>
          </a:solidFill>
          <a:ln w="12700" algn="ctr">
            <a:solidFill>
              <a:schemeClr val="tx1"/>
            </a:solidFill>
            <a:round/>
            <a:tailEnd type="triangle" w="lg" len="med"/>
          </a:ln>
        </p:spPr>
        <p:txBody>
          <a:bodyPr wrap="none"/>
          <a:lstStyle/>
          <a:p>
            <a:endParaRPr lang="zh-CN" altLang="zh-CN" sz="1350">
              <a:ea typeface="宋体" panose="02010600030101010101" pitchFamily="2" charset="-122"/>
            </a:endParaRPr>
          </a:p>
        </p:txBody>
      </p:sp>
      <p:pic>
        <p:nvPicPr>
          <p:cNvPr id="48" name="Picture 4" descr="http://indarktrees.com/pics/villian%2520copy.jpg"/>
          <p:cNvPicPr>
            <a:picLocks noChangeAspect="1" noChangeArrowheads="1"/>
          </p:cNvPicPr>
          <p:nvPr/>
        </p:nvPicPr>
        <p:blipFill>
          <a:blip r:embed="rId2" cstate="print">
            <a:extLst>
              <a:ext uri="{28A0092B-C50C-407E-A947-70E740481C1C}">
                <a14:useLocalDpi xmlns:a14="http://schemas.microsoft.com/office/drawing/2010/main" val="0"/>
              </a:ext>
            </a:extLst>
          </a:blip>
          <a:srcRect l="14191" t="2339" r="11314" b="20322"/>
          <a:stretch>
            <a:fillRect/>
          </a:stretch>
        </p:blipFill>
        <p:spPr bwMode="auto">
          <a:xfrm>
            <a:off x="6515100" y="1629381"/>
            <a:ext cx="1277541" cy="17680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 name="Picture 8" descr="Alice _8885 by Disney-Grandpa."/>
          <p:cNvPicPr>
            <a:picLocks noChangeAspect="1" noChangeArrowheads="1"/>
          </p:cNvPicPr>
          <p:nvPr/>
        </p:nvPicPr>
        <p:blipFill>
          <a:blip r:embed="rId3">
            <a:extLst>
              <a:ext uri="{28A0092B-C50C-407E-A947-70E740481C1C}">
                <a14:useLocalDpi xmlns:a14="http://schemas.microsoft.com/office/drawing/2010/main" val="0"/>
              </a:ext>
            </a:extLst>
          </a:blip>
          <a:srcRect l="7903" t="10526" r="9120" b="7895"/>
          <a:stretch>
            <a:fillRect/>
          </a:stretch>
        </p:blipFill>
        <p:spPr bwMode="auto">
          <a:xfrm>
            <a:off x="1314450" y="3115281"/>
            <a:ext cx="1200150" cy="177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 name="TextBox 11"/>
          <p:cNvSpPr txBox="1">
            <a:spLocks noChangeArrowheads="1"/>
          </p:cNvSpPr>
          <p:nvPr/>
        </p:nvSpPr>
        <p:spPr bwMode="auto">
          <a:xfrm>
            <a:off x="6318717" y="3532000"/>
            <a:ext cx="1604963" cy="12464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en-US" altLang="zh-CN" sz="1500" dirty="0">
                <a:ea typeface="宋体" panose="02010600030101010101" pitchFamily="2" charset="-122"/>
              </a:rPr>
              <a:t>        </a:t>
            </a:r>
            <a:r>
              <a:rPr lang="en-US" altLang="zh-CN" sz="1500" b="1" dirty="0">
                <a:ea typeface="宋体" panose="02010600030101010101" pitchFamily="2" charset="-122"/>
              </a:rPr>
              <a:t>Attacker</a:t>
            </a:r>
          </a:p>
          <a:p>
            <a:pPr eaLnBrk="1" hangingPunct="1"/>
            <a:endParaRPr lang="en-US" altLang="zh-CN" sz="1500" dirty="0">
              <a:ea typeface="宋体" panose="02010600030101010101" pitchFamily="2" charset="-122"/>
            </a:endParaRPr>
          </a:p>
          <a:p>
            <a:pPr eaLnBrk="1" hangingPunct="1"/>
            <a:r>
              <a:rPr lang="en-US" altLang="zh-CN" sz="1500" dirty="0">
                <a:ea typeface="宋体" panose="02010600030101010101" pitchFamily="2" charset="-122"/>
              </a:rPr>
              <a:t>Intercepts and controls network communication</a:t>
            </a:r>
          </a:p>
        </p:txBody>
      </p:sp>
      <p:sp>
        <p:nvSpPr>
          <p:cNvPr id="51" name="TextBox 13"/>
          <p:cNvSpPr txBox="1">
            <a:spLocks noChangeArrowheads="1"/>
          </p:cNvSpPr>
          <p:nvPr/>
        </p:nvSpPr>
        <p:spPr bwMode="auto">
          <a:xfrm>
            <a:off x="1543050" y="4901219"/>
            <a:ext cx="646331"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en-US" altLang="zh-CN" sz="1500" b="1" dirty="0">
                <a:ea typeface="宋体" panose="02010600030101010101" pitchFamily="2" charset="-122"/>
              </a:rPr>
              <a:t>Alice</a:t>
            </a:r>
          </a:p>
        </p:txBody>
      </p:sp>
      <p:sp>
        <p:nvSpPr>
          <p:cNvPr id="52" name="Right Arrow 14"/>
          <p:cNvSpPr>
            <a:spLocks noChangeArrowheads="1"/>
          </p:cNvSpPr>
          <p:nvPr/>
        </p:nvSpPr>
        <p:spPr bwMode="auto">
          <a:xfrm>
            <a:off x="2686050" y="3458181"/>
            <a:ext cx="514350" cy="342900"/>
          </a:xfrm>
          <a:prstGeom prst="rightArrow">
            <a:avLst>
              <a:gd name="adj1" fmla="val 50000"/>
              <a:gd name="adj2" fmla="val 50000"/>
            </a:avLst>
          </a:prstGeom>
          <a:solidFill>
            <a:srgbClr val="6699FF"/>
          </a:solidFill>
          <a:ln w="12700" algn="ctr">
            <a:solidFill>
              <a:schemeClr val="tx1"/>
            </a:solidFill>
            <a:round/>
            <a:tailEnd type="triangle" w="lg" len="med"/>
          </a:ln>
        </p:spPr>
        <p:txBody>
          <a:bodyPr wrap="none"/>
          <a:lstStyle/>
          <a:p>
            <a:endParaRPr lang="zh-CN" altLang="zh-CN" sz="1350">
              <a:ea typeface="宋体" panose="02010600030101010101" pitchFamily="2" charset="-122"/>
            </a:endParaRPr>
          </a:p>
        </p:txBody>
      </p:sp>
      <p:sp>
        <p:nvSpPr>
          <p:cNvPr id="53" name="Right Arrow 15"/>
          <p:cNvSpPr>
            <a:spLocks noChangeArrowheads="1"/>
          </p:cNvSpPr>
          <p:nvPr/>
        </p:nvSpPr>
        <p:spPr bwMode="auto">
          <a:xfrm flipH="1">
            <a:off x="2686050" y="4143981"/>
            <a:ext cx="514350" cy="342900"/>
          </a:xfrm>
          <a:prstGeom prst="rightArrow">
            <a:avLst>
              <a:gd name="adj1" fmla="val 50000"/>
              <a:gd name="adj2" fmla="val 50000"/>
            </a:avLst>
          </a:prstGeom>
          <a:solidFill>
            <a:srgbClr val="6699FF"/>
          </a:solidFill>
          <a:ln w="12700" algn="ctr">
            <a:solidFill>
              <a:schemeClr val="tx1"/>
            </a:solidFill>
            <a:round/>
            <a:tailEnd type="triangle" w="lg" len="med"/>
          </a:ln>
        </p:spPr>
        <p:txBody>
          <a:bodyPr wrap="none"/>
          <a:lstStyle/>
          <a:p>
            <a:endParaRPr lang="zh-CN" altLang="zh-CN" sz="1350">
              <a:ea typeface="宋体" panose="02010600030101010101" pitchFamily="2" charset="-122"/>
            </a:endParaRPr>
          </a:p>
        </p:txBody>
      </p:sp>
      <p:sp>
        <p:nvSpPr>
          <p:cNvPr id="54" name="Right Arrow 16"/>
          <p:cNvSpPr>
            <a:spLocks noChangeArrowheads="1"/>
          </p:cNvSpPr>
          <p:nvPr/>
        </p:nvSpPr>
        <p:spPr bwMode="auto">
          <a:xfrm>
            <a:off x="5886450" y="1972281"/>
            <a:ext cx="514350" cy="342900"/>
          </a:xfrm>
          <a:prstGeom prst="rightArrow">
            <a:avLst>
              <a:gd name="adj1" fmla="val 50000"/>
              <a:gd name="adj2" fmla="val 50000"/>
            </a:avLst>
          </a:prstGeom>
          <a:solidFill>
            <a:srgbClr val="CC3300"/>
          </a:solidFill>
          <a:ln w="12700" algn="ctr">
            <a:solidFill>
              <a:schemeClr val="tx1"/>
            </a:solidFill>
            <a:round/>
            <a:tailEnd type="triangle" w="lg" len="med"/>
          </a:ln>
        </p:spPr>
        <p:txBody>
          <a:bodyPr wrap="none"/>
          <a:lstStyle/>
          <a:p>
            <a:endParaRPr lang="zh-CN" altLang="zh-CN" sz="1350">
              <a:ea typeface="宋体" panose="02010600030101010101" pitchFamily="2" charset="-122"/>
            </a:endParaRPr>
          </a:p>
        </p:txBody>
      </p:sp>
      <p:sp>
        <p:nvSpPr>
          <p:cNvPr id="55" name="Right Arrow 17"/>
          <p:cNvSpPr>
            <a:spLocks noChangeArrowheads="1"/>
          </p:cNvSpPr>
          <p:nvPr/>
        </p:nvSpPr>
        <p:spPr bwMode="auto">
          <a:xfrm flipH="1">
            <a:off x="5886450" y="2658081"/>
            <a:ext cx="514350" cy="342900"/>
          </a:xfrm>
          <a:prstGeom prst="rightArrow">
            <a:avLst>
              <a:gd name="adj1" fmla="val 50000"/>
              <a:gd name="adj2" fmla="val 50000"/>
            </a:avLst>
          </a:prstGeom>
          <a:solidFill>
            <a:srgbClr val="CC3300"/>
          </a:solidFill>
          <a:ln w="12700" algn="ctr">
            <a:solidFill>
              <a:schemeClr val="tx1"/>
            </a:solidFill>
            <a:round/>
            <a:tailEnd type="triangle" w="lg" len="med"/>
          </a:ln>
        </p:spPr>
        <p:txBody>
          <a:bodyPr wrap="none"/>
          <a:lstStyle/>
          <a:p>
            <a:endParaRPr lang="zh-CN" altLang="zh-CN" sz="1350">
              <a:ea typeface="宋体" panose="02010600030101010101" pitchFamily="2" charset="-122"/>
            </a:endParaRPr>
          </a:p>
        </p:txBody>
      </p:sp>
      <p:pic>
        <p:nvPicPr>
          <p:cNvPr id="56" name="Picture 11" descr="CompaqAlphaServerES4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600450" y="1892510"/>
            <a:ext cx="866775" cy="1065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 name="TextBox 28"/>
          <p:cNvSpPr txBox="1">
            <a:spLocks noChangeArrowheads="1"/>
          </p:cNvSpPr>
          <p:nvPr/>
        </p:nvSpPr>
        <p:spPr bwMode="auto">
          <a:xfrm>
            <a:off x="4930195" y="3173391"/>
            <a:ext cx="869790"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en-US" altLang="zh-CN" sz="1500" dirty="0">
                <a:ea typeface="宋体" panose="02010600030101010101" pitchFamily="2" charset="-122"/>
              </a:rPr>
              <a:t>Internet</a:t>
            </a:r>
          </a:p>
        </p:txBody>
      </p:sp>
      <p:cxnSp>
        <p:nvCxnSpPr>
          <p:cNvPr id="58" name="Straight Connector 33"/>
          <p:cNvCxnSpPr>
            <a:cxnSpLocks noChangeShapeType="1"/>
          </p:cNvCxnSpPr>
          <p:nvPr/>
        </p:nvCxnSpPr>
        <p:spPr bwMode="auto">
          <a:xfrm rot="10800000">
            <a:off x="4467225" y="2425910"/>
            <a:ext cx="366713" cy="227409"/>
          </a:xfrm>
          <a:prstGeom prst="line">
            <a:avLst/>
          </a:prstGeom>
          <a:noFill/>
          <a:ln w="28575" algn="ctr">
            <a:solidFill>
              <a:schemeClr val="tx1"/>
            </a:solidFill>
            <a:round/>
          </a:ln>
          <a:extLst>
            <a:ext uri="{909E8E84-426E-40DD-AFC4-6F175D3DCCD1}">
              <a14:hiddenFill xmlns:a14="http://schemas.microsoft.com/office/drawing/2010/main">
                <a:noFill/>
              </a14:hiddenFill>
            </a:ext>
          </a:extLst>
        </p:spPr>
      </p:cxnSp>
      <p:cxnSp>
        <p:nvCxnSpPr>
          <p:cNvPr id="59" name="Straight Connector 35"/>
          <p:cNvCxnSpPr>
            <a:cxnSpLocks noChangeShapeType="1"/>
          </p:cNvCxnSpPr>
          <p:nvPr/>
        </p:nvCxnSpPr>
        <p:spPr bwMode="auto">
          <a:xfrm rot="5400000" flipH="1" flipV="1">
            <a:off x="4279104" y="3069443"/>
            <a:ext cx="771525" cy="751284"/>
          </a:xfrm>
          <a:prstGeom prst="line">
            <a:avLst/>
          </a:prstGeom>
          <a:noFill/>
          <a:ln w="28575" algn="ctr">
            <a:solidFill>
              <a:schemeClr val="tx1"/>
            </a:solidFill>
            <a:round/>
          </a:ln>
          <a:extLst>
            <a:ext uri="{909E8E84-426E-40DD-AFC4-6F175D3DCCD1}">
              <a14:hiddenFill xmlns:a14="http://schemas.microsoft.com/office/drawing/2010/main">
                <a:noFill/>
              </a14:hiddenFill>
            </a:ext>
          </a:extLst>
        </p:spPr>
      </p:cxnSp>
      <p:sp>
        <p:nvSpPr>
          <p:cNvPr id="60" name="Cloud Callout 59"/>
          <p:cNvSpPr/>
          <p:nvPr/>
        </p:nvSpPr>
        <p:spPr bwMode="auto">
          <a:xfrm>
            <a:off x="4743450" y="2284225"/>
            <a:ext cx="866775" cy="957263"/>
          </a:xfrm>
          <a:prstGeom prst="cloudCallout">
            <a:avLst>
              <a:gd name="adj1" fmla="val -200975"/>
              <a:gd name="adj2" fmla="val 175085"/>
            </a:avLst>
          </a:prstGeom>
          <a:solidFill>
            <a:schemeClr val="accent3"/>
          </a:solidFill>
          <a:ln w="12700" cap="flat" cmpd="sng" algn="ctr">
            <a:solidFill>
              <a:schemeClr val="tx1"/>
            </a:solidFill>
            <a:prstDash val="solid"/>
            <a:round/>
            <a:headEnd type="none" w="med" len="med"/>
            <a:tailEnd type="none" w="med" len="med"/>
          </a:ln>
          <a:effectLst/>
        </p:spPr>
        <p:txBody>
          <a:bodyPr wrap="none"/>
          <a:lstStyle/>
          <a:p>
            <a:endParaRPr lang="zh-CN" altLang="zh-CN" sz="1350">
              <a:ea typeface="宋体" panose="02010600030101010101" pitchFamily="2" charset="-122"/>
            </a:endParaRPr>
          </a:p>
        </p:txBody>
      </p:sp>
      <p:pic>
        <p:nvPicPr>
          <p:cNvPr id="61" name="Picture 18" descr="toshiba_satellite_a105_s4284_laptop"/>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429000" y="3390317"/>
            <a:ext cx="1077516" cy="10787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 name="Content Placeholder 14" descr="Rectangle: Click to edit Master text styles&#10;Second level&#10;Third level&#10;Fourth level&#10;Fifth level"/>
          <p:cNvSpPr>
            <a:spLocks noGrp="1"/>
          </p:cNvSpPr>
          <p:nvPr>
            <p:ph idx="1"/>
          </p:nvPr>
        </p:nvSpPr>
        <p:spPr>
          <a:xfrm>
            <a:off x="1314450" y="5247076"/>
            <a:ext cx="7219950" cy="1454342"/>
          </a:xfrm>
        </p:spPr>
        <p:txBody>
          <a:bodyPr>
            <a:normAutofit fontScale="85000" lnSpcReduction="20000"/>
          </a:bodyPr>
          <a:lstStyle/>
          <a:p>
            <a:r>
              <a:rPr lang="en-US" altLang="zh-CN" dirty="0">
                <a:ea typeface="宋体" panose="02010600030101010101" pitchFamily="2" charset="-122"/>
              </a:rPr>
              <a:t>Security is about</a:t>
            </a:r>
          </a:p>
          <a:p>
            <a:pPr lvl="1"/>
            <a:r>
              <a:rPr lang="en-US" altLang="zh-CN" dirty="0">
                <a:ea typeface="宋体" panose="02010600030101010101" pitchFamily="2" charset="-122"/>
              </a:rPr>
              <a:t>Honest user (e.g., Alice, Bob, …)</a:t>
            </a:r>
          </a:p>
          <a:p>
            <a:pPr lvl="1"/>
            <a:r>
              <a:rPr lang="en-US" altLang="zh-CN" dirty="0">
                <a:ea typeface="宋体" panose="02010600030101010101" pitchFamily="2" charset="-122"/>
              </a:rPr>
              <a:t>Dishonest Attacker</a:t>
            </a:r>
          </a:p>
          <a:p>
            <a:pPr lvl="2"/>
            <a:r>
              <a:rPr lang="en-US" altLang="zh-CN" dirty="0">
                <a:ea typeface="宋体" panose="02010600030101010101" pitchFamily="2" charset="-122"/>
              </a:rPr>
              <a:t>Disrupts honest user’s use of the system  (Integrity, availability)</a:t>
            </a:r>
          </a:p>
          <a:p>
            <a:pPr lvl="2"/>
            <a:r>
              <a:rPr lang="en-US" altLang="zh-CN" dirty="0">
                <a:ea typeface="宋体" panose="02010600030101010101" pitchFamily="2" charset="-122"/>
              </a:rPr>
              <a:t>Learns information intended for Alice only (Confidentiality)</a:t>
            </a:r>
          </a:p>
        </p:txBody>
      </p:sp>
      <p:sp>
        <p:nvSpPr>
          <p:cNvPr id="4" name="Slide Number Placeholder 3"/>
          <p:cNvSpPr>
            <a:spLocks noGrp="1"/>
          </p:cNvSpPr>
          <p:nvPr>
            <p:ph type="sldNum" sz="quarter" idx="12"/>
          </p:nvPr>
        </p:nvSpPr>
        <p:spPr/>
        <p:txBody>
          <a:bodyPr/>
          <a:lstStyle/>
          <a:p>
            <a:fld id="{76C9E1F8-736C-41F8-8F4F-79CB1FC26C21}" type="slidenum">
              <a:rPr lang="en-US" smtClean="0"/>
              <a:t>11</a:t>
            </a:fld>
            <a:endParaRPr lang="en-US"/>
          </a:p>
        </p:txBody>
      </p:sp>
      <p:sp>
        <p:nvSpPr>
          <p:cNvPr id="5" name="TextBox 4"/>
          <p:cNvSpPr txBox="1"/>
          <p:nvPr/>
        </p:nvSpPr>
        <p:spPr>
          <a:xfrm>
            <a:off x="78373" y="6571229"/>
            <a:ext cx="4872454" cy="338554"/>
          </a:xfrm>
          <a:prstGeom prst="rect">
            <a:avLst/>
          </a:prstGeom>
          <a:noFill/>
        </p:spPr>
        <p:txBody>
          <a:bodyPr wrap="square" rtlCol="0">
            <a:spAutoFit/>
          </a:bodyPr>
          <a:lstStyle/>
          <a:p>
            <a:r>
              <a:rPr lang="en-US" sz="1600" i="1" dirty="0"/>
              <a:t>Source:Wei Wang, INFOSEC 2016, BJTU</a:t>
            </a:r>
            <a:endParaRPr lang="fr-FR" sz="1600" i="1" dirty="0"/>
          </a:p>
        </p:txBody>
      </p:sp>
    </p:spTree>
    <p:extLst>
      <p:ext uri="{BB962C8B-B14F-4D97-AF65-F5344CB8AC3E}">
        <p14:creationId xmlns:p14="http://schemas.microsoft.com/office/powerpoint/2010/main" val="7205337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14450" y="233362"/>
            <a:ext cx="7886700" cy="1325563"/>
          </a:xfrm>
        </p:spPr>
        <p:txBody>
          <a:bodyPr/>
          <a:lstStyle/>
          <a:p>
            <a:r>
              <a:rPr lang="fr-FR" dirty="0"/>
              <a:t>Terminologies</a:t>
            </a:r>
          </a:p>
        </p:txBody>
      </p:sp>
      <p:sp>
        <p:nvSpPr>
          <p:cNvPr id="8" name="Content Placeholder 7"/>
          <p:cNvSpPr>
            <a:spLocks noGrp="1"/>
          </p:cNvSpPr>
          <p:nvPr>
            <p:ph idx="1"/>
          </p:nvPr>
        </p:nvSpPr>
        <p:spPr/>
        <p:txBody>
          <a:bodyPr/>
          <a:lstStyle/>
          <a:p>
            <a:r>
              <a:rPr lang="en-US" dirty="0">
                <a:solidFill>
                  <a:srgbClr val="002060"/>
                </a:solidFill>
              </a:rPr>
              <a:t>CIA</a:t>
            </a:r>
          </a:p>
          <a:p>
            <a:pPr lvl="1"/>
            <a:r>
              <a:rPr lang="en-US" dirty="0"/>
              <a:t>Confidentiality</a:t>
            </a:r>
          </a:p>
          <a:p>
            <a:pPr lvl="1"/>
            <a:r>
              <a:rPr lang="en-US" dirty="0"/>
              <a:t>Integrity</a:t>
            </a:r>
          </a:p>
          <a:p>
            <a:pPr lvl="1"/>
            <a:r>
              <a:rPr lang="en-US" dirty="0"/>
              <a:t>Availability</a:t>
            </a:r>
          </a:p>
          <a:p>
            <a:r>
              <a:rPr lang="en-US" dirty="0">
                <a:solidFill>
                  <a:srgbClr val="002060"/>
                </a:solidFill>
              </a:rPr>
              <a:t>Access Control</a:t>
            </a:r>
          </a:p>
          <a:p>
            <a:pPr lvl="1"/>
            <a:r>
              <a:rPr lang="en-US" dirty="0"/>
              <a:t>Authentication</a:t>
            </a:r>
          </a:p>
          <a:p>
            <a:pPr lvl="1"/>
            <a:r>
              <a:rPr lang="en-US" dirty="0"/>
              <a:t>Authorisation</a:t>
            </a:r>
          </a:p>
          <a:p>
            <a:pPr lvl="1"/>
            <a:r>
              <a:rPr lang="en-US" dirty="0"/>
              <a:t>Accountability</a:t>
            </a:r>
            <a:endParaRPr lang="fr-FR" dirty="0"/>
          </a:p>
        </p:txBody>
      </p:sp>
      <p:sp>
        <p:nvSpPr>
          <p:cNvPr id="9" name="Content Placeholder 8"/>
          <p:cNvSpPr>
            <a:spLocks noGrp="1"/>
          </p:cNvSpPr>
          <p:nvPr>
            <p:ph sz="half" idx="4294967295"/>
          </p:nvPr>
        </p:nvSpPr>
        <p:spPr>
          <a:xfrm>
            <a:off x="4830375" y="1915319"/>
            <a:ext cx="3886200" cy="4351338"/>
          </a:xfrm>
        </p:spPr>
        <p:txBody>
          <a:bodyPr/>
          <a:lstStyle/>
          <a:p>
            <a:pPr>
              <a:buClr>
                <a:srgbClr val="C00000"/>
              </a:buClr>
              <a:buSzPct val="75000"/>
              <a:buFont typeface="Wingdings" panose="05000000000000000000" pitchFamily="2" charset="2"/>
              <a:buChar char="q"/>
            </a:pPr>
            <a:r>
              <a:rPr lang="en-US" dirty="0">
                <a:solidFill>
                  <a:srgbClr val="002060"/>
                </a:solidFill>
              </a:rPr>
              <a:t>Risk</a:t>
            </a:r>
          </a:p>
          <a:p>
            <a:pPr>
              <a:buClr>
                <a:srgbClr val="C00000"/>
              </a:buClr>
              <a:buSzPct val="75000"/>
              <a:buFont typeface="Wingdings" panose="05000000000000000000" pitchFamily="2" charset="2"/>
              <a:buChar char="q"/>
            </a:pPr>
            <a:r>
              <a:rPr lang="en-US" dirty="0">
                <a:solidFill>
                  <a:srgbClr val="002060"/>
                </a:solidFill>
              </a:rPr>
              <a:t>Threat</a:t>
            </a:r>
          </a:p>
          <a:p>
            <a:pPr>
              <a:buClr>
                <a:srgbClr val="C00000"/>
              </a:buClr>
              <a:buSzPct val="75000"/>
              <a:buFont typeface="Wingdings" panose="05000000000000000000" pitchFamily="2" charset="2"/>
              <a:buChar char="q"/>
            </a:pPr>
            <a:r>
              <a:rPr lang="en-US" dirty="0">
                <a:solidFill>
                  <a:srgbClr val="002060"/>
                </a:solidFill>
              </a:rPr>
              <a:t>Vulnerability</a:t>
            </a:r>
          </a:p>
          <a:p>
            <a:pPr>
              <a:buClr>
                <a:srgbClr val="C00000"/>
              </a:buClr>
              <a:buSzPct val="75000"/>
              <a:buFont typeface="Wingdings" panose="05000000000000000000" pitchFamily="2" charset="2"/>
              <a:buChar char="q"/>
            </a:pPr>
            <a:r>
              <a:rPr lang="en-US" dirty="0">
                <a:solidFill>
                  <a:srgbClr val="002060"/>
                </a:solidFill>
              </a:rPr>
              <a:t>Impact</a:t>
            </a:r>
            <a:endParaRPr lang="fr-FR" dirty="0">
              <a:solidFill>
                <a:srgbClr val="002060"/>
              </a:solidFill>
            </a:endParaRPr>
          </a:p>
        </p:txBody>
      </p:sp>
      <p:sp>
        <p:nvSpPr>
          <p:cNvPr id="12" name="Slide Number Placeholder 11"/>
          <p:cNvSpPr>
            <a:spLocks noGrp="1"/>
          </p:cNvSpPr>
          <p:nvPr>
            <p:ph type="sldNum" sz="quarter" idx="12"/>
          </p:nvPr>
        </p:nvSpPr>
        <p:spPr/>
        <p:txBody>
          <a:bodyPr/>
          <a:lstStyle/>
          <a:p>
            <a:fld id="{76C9E1F8-736C-41F8-8F4F-79CB1FC26C21}" type="slidenum">
              <a:rPr lang="en-US" smtClean="0"/>
              <a:t>12</a:t>
            </a:fld>
            <a:endParaRPr lang="en-US"/>
          </a:p>
        </p:txBody>
      </p:sp>
    </p:spTree>
    <p:extLst>
      <p:ext uri="{BB962C8B-B14F-4D97-AF65-F5344CB8AC3E}">
        <p14:creationId xmlns:p14="http://schemas.microsoft.com/office/powerpoint/2010/main" val="145120713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7300" y="0"/>
            <a:ext cx="7886700" cy="1325563"/>
          </a:xfrm>
        </p:spPr>
        <p:txBody>
          <a:bodyPr/>
          <a:lstStyle/>
          <a:p>
            <a:r>
              <a:rPr lang="en-US" dirty="0"/>
              <a:t>Goals of Information Security</a:t>
            </a:r>
            <a:endParaRPr lang="fr-FR"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72532618"/>
              </p:ext>
            </p:extLst>
          </p:nvPr>
        </p:nvGraphicFramePr>
        <p:xfrm>
          <a:off x="207736" y="1811111"/>
          <a:ext cx="7383235" cy="37478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ectangle 4"/>
          <p:cNvSpPr/>
          <p:nvPr/>
        </p:nvSpPr>
        <p:spPr>
          <a:xfrm rot="5400000">
            <a:off x="6221640" y="3243877"/>
            <a:ext cx="4296229" cy="1084031"/>
          </a:xfrm>
          <a:prstGeom prst="rect">
            <a:avLst/>
          </a:prstGeom>
          <a:ln w="57150" cmpd="tri">
            <a:solidFill>
              <a:schemeClr val="tx1">
                <a:lumMod val="50000"/>
                <a:lumOff val="50000"/>
              </a:schemeClr>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lang="en-US" sz="2400" b="1" dirty="0">
                <a:latin typeface="Times New Roman" panose="02020603050405020304" pitchFamily="18" charset="0"/>
                <a:cs typeface="Times New Roman" panose="02020603050405020304" pitchFamily="18" charset="0"/>
              </a:rPr>
              <a:t>INFORMATION SECURITY</a:t>
            </a:r>
            <a:endParaRPr lang="fr-FR" sz="2400" b="1" dirty="0">
              <a:latin typeface="Times New Roman" panose="02020603050405020304" pitchFamily="18" charset="0"/>
              <a:cs typeface="Times New Roman" panose="02020603050405020304" pitchFamily="18" charset="0"/>
            </a:endParaRPr>
          </a:p>
        </p:txBody>
      </p:sp>
      <p:sp>
        <p:nvSpPr>
          <p:cNvPr id="6" name="TextBox 5"/>
          <p:cNvSpPr txBox="1"/>
          <p:nvPr/>
        </p:nvSpPr>
        <p:spPr>
          <a:xfrm>
            <a:off x="566056" y="4595179"/>
            <a:ext cx="1944915" cy="1200329"/>
          </a:xfrm>
          <a:prstGeom prst="rect">
            <a:avLst/>
          </a:prstGeom>
          <a:noFill/>
        </p:spPr>
        <p:txBody>
          <a:bodyPr wrap="square" rtlCol="0">
            <a:spAutoFit/>
          </a:bodyPr>
          <a:lstStyle/>
          <a:p>
            <a:r>
              <a:rPr lang="en-US" b="1" dirty="0"/>
              <a:t>Prevents unauthorized</a:t>
            </a:r>
          </a:p>
          <a:p>
            <a:r>
              <a:rPr lang="en-US" b="1" dirty="0"/>
              <a:t>use or disclosure of information</a:t>
            </a:r>
            <a:endParaRPr lang="fr-FR" b="1" dirty="0"/>
          </a:p>
        </p:txBody>
      </p:sp>
      <p:sp>
        <p:nvSpPr>
          <p:cNvPr id="7" name="TextBox 6"/>
          <p:cNvSpPr txBox="1"/>
          <p:nvPr/>
        </p:nvSpPr>
        <p:spPr>
          <a:xfrm>
            <a:off x="3020786" y="4546160"/>
            <a:ext cx="1944915" cy="1200329"/>
          </a:xfrm>
          <a:prstGeom prst="rect">
            <a:avLst/>
          </a:prstGeom>
          <a:noFill/>
        </p:spPr>
        <p:txBody>
          <a:bodyPr wrap="square" rtlCol="0">
            <a:spAutoFit/>
          </a:bodyPr>
          <a:lstStyle/>
          <a:p>
            <a:r>
              <a:rPr lang="en-US" b="1" dirty="0"/>
              <a:t> safeguards the</a:t>
            </a:r>
          </a:p>
          <a:p>
            <a:r>
              <a:rPr lang="en-US" b="1" dirty="0"/>
              <a:t>accuracy and</a:t>
            </a:r>
          </a:p>
          <a:p>
            <a:r>
              <a:rPr lang="en-US" b="1" dirty="0"/>
              <a:t>completeness</a:t>
            </a:r>
          </a:p>
          <a:p>
            <a:r>
              <a:rPr lang="en-US" b="1" dirty="0"/>
              <a:t>of information</a:t>
            </a:r>
            <a:endParaRPr lang="fr-FR" b="1" dirty="0"/>
          </a:p>
        </p:txBody>
      </p:sp>
      <p:sp>
        <p:nvSpPr>
          <p:cNvPr id="8" name="TextBox 7"/>
          <p:cNvSpPr txBox="1"/>
          <p:nvPr/>
        </p:nvSpPr>
        <p:spPr>
          <a:xfrm>
            <a:off x="5475516" y="4456679"/>
            <a:ext cx="1944915" cy="1477328"/>
          </a:xfrm>
          <a:prstGeom prst="rect">
            <a:avLst/>
          </a:prstGeom>
          <a:noFill/>
        </p:spPr>
        <p:txBody>
          <a:bodyPr wrap="square" rtlCol="0">
            <a:spAutoFit/>
          </a:bodyPr>
          <a:lstStyle/>
          <a:p>
            <a:r>
              <a:rPr lang="en-US" b="1" dirty="0"/>
              <a:t>authorized</a:t>
            </a:r>
          </a:p>
          <a:p>
            <a:r>
              <a:rPr lang="en-US" b="1" dirty="0"/>
              <a:t>users have</a:t>
            </a:r>
          </a:p>
          <a:p>
            <a:r>
              <a:rPr lang="en-US" b="1" dirty="0"/>
              <a:t>reliable and</a:t>
            </a:r>
          </a:p>
          <a:p>
            <a:r>
              <a:rPr lang="en-US" b="1" dirty="0"/>
              <a:t>timely access</a:t>
            </a:r>
          </a:p>
          <a:p>
            <a:r>
              <a:rPr lang="en-US" b="1" dirty="0"/>
              <a:t>to information</a:t>
            </a:r>
            <a:endParaRPr lang="fr-FR" b="1" dirty="0"/>
          </a:p>
        </p:txBody>
      </p:sp>
      <p:sp>
        <p:nvSpPr>
          <p:cNvPr id="11" name="Slide Number Placeholder 10"/>
          <p:cNvSpPr>
            <a:spLocks noGrp="1"/>
          </p:cNvSpPr>
          <p:nvPr>
            <p:ph type="sldNum" sz="quarter" idx="12"/>
          </p:nvPr>
        </p:nvSpPr>
        <p:spPr/>
        <p:txBody>
          <a:bodyPr/>
          <a:lstStyle/>
          <a:p>
            <a:fld id="{76C9E1F8-736C-41F8-8F4F-79CB1FC26C21}" type="slidenum">
              <a:rPr lang="en-US" smtClean="0"/>
              <a:t>13</a:t>
            </a:fld>
            <a:endParaRPr lang="en-US"/>
          </a:p>
        </p:txBody>
      </p:sp>
    </p:spTree>
    <p:extLst>
      <p:ext uri="{BB962C8B-B14F-4D97-AF65-F5344CB8AC3E}">
        <p14:creationId xmlns:p14="http://schemas.microsoft.com/office/powerpoint/2010/main" val="303530362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42900" y="1387474"/>
            <a:ext cx="3886200" cy="5394325"/>
          </a:xfrm>
        </p:spPr>
        <p:txBody>
          <a:bodyPr>
            <a:normAutofit fontScale="85000" lnSpcReduction="10000"/>
          </a:bodyPr>
          <a:lstStyle/>
          <a:p>
            <a:r>
              <a:rPr lang="fr-FR" sz="3300" b="1" dirty="0">
                <a:solidFill>
                  <a:srgbClr val="002060"/>
                </a:solidFill>
              </a:rPr>
              <a:t> Access Control</a:t>
            </a:r>
          </a:p>
          <a:p>
            <a:pPr lvl="1"/>
            <a:r>
              <a:rPr lang="en-US" dirty="0"/>
              <a:t>The ability to permit or deny the use of an object by a subject.</a:t>
            </a:r>
          </a:p>
          <a:p>
            <a:r>
              <a:rPr lang="fr-FR" dirty="0"/>
              <a:t> It provides 3 essential services:</a:t>
            </a:r>
          </a:p>
          <a:p>
            <a:pPr lvl="1"/>
            <a:r>
              <a:rPr lang="en-US" dirty="0"/>
              <a:t>Authentication (identification of a user)</a:t>
            </a:r>
          </a:p>
          <a:p>
            <a:pPr lvl="1"/>
            <a:r>
              <a:rPr lang="en-US" dirty="0"/>
              <a:t>Authorisation (who is allowed to use a service)</a:t>
            </a:r>
          </a:p>
          <a:p>
            <a:pPr lvl="1"/>
            <a:r>
              <a:rPr lang="en-US" dirty="0"/>
              <a:t>Accountability (what did a user do)</a:t>
            </a:r>
            <a:endParaRPr lang="fr-FR" dirty="0"/>
          </a:p>
          <a:p>
            <a:pPr lvl="1"/>
            <a:endParaRPr lang="fr-FR" dirty="0"/>
          </a:p>
          <a:p>
            <a:endParaRPr lang="fr-FR" dirty="0"/>
          </a:p>
        </p:txBody>
      </p:sp>
      <p:sp>
        <p:nvSpPr>
          <p:cNvPr id="5" name="Content Placeholder 4"/>
          <p:cNvSpPr>
            <a:spLocks noGrp="1"/>
          </p:cNvSpPr>
          <p:nvPr>
            <p:ph sz="half" idx="2"/>
          </p:nvPr>
        </p:nvSpPr>
        <p:spPr>
          <a:xfrm>
            <a:off x="4629150" y="1177927"/>
            <a:ext cx="4171950" cy="5543549"/>
          </a:xfrm>
        </p:spPr>
        <p:txBody>
          <a:bodyPr>
            <a:normAutofit fontScale="85000" lnSpcReduction="10000"/>
          </a:bodyPr>
          <a:lstStyle/>
          <a:p>
            <a:r>
              <a:rPr lang="fr-FR" dirty="0"/>
              <a:t> </a:t>
            </a:r>
            <a:r>
              <a:rPr lang="fr-FR" sz="3300" b="1" dirty="0">
                <a:solidFill>
                  <a:srgbClr val="002060"/>
                </a:solidFill>
              </a:rPr>
              <a:t>Authentication</a:t>
            </a:r>
          </a:p>
          <a:p>
            <a:pPr lvl="1"/>
            <a:r>
              <a:rPr lang="en-US" dirty="0"/>
              <a:t>a means to verify or prove a user’s identity</a:t>
            </a:r>
          </a:p>
          <a:p>
            <a:pPr lvl="1"/>
            <a:r>
              <a:rPr lang="en-US" dirty="0"/>
              <a:t>The term “user” may refer to:</a:t>
            </a:r>
          </a:p>
          <a:p>
            <a:pPr lvl="2"/>
            <a:r>
              <a:rPr lang="en-US" dirty="0">
                <a:solidFill>
                  <a:schemeClr val="tx1">
                    <a:lumMod val="75000"/>
                    <a:lumOff val="25000"/>
                  </a:schemeClr>
                </a:solidFill>
              </a:rPr>
              <a:t>Person</a:t>
            </a:r>
          </a:p>
          <a:p>
            <a:pPr lvl="2"/>
            <a:r>
              <a:rPr lang="en-US" dirty="0">
                <a:solidFill>
                  <a:schemeClr val="tx1">
                    <a:lumMod val="75000"/>
                    <a:lumOff val="25000"/>
                  </a:schemeClr>
                </a:solidFill>
              </a:rPr>
              <a:t>Application or process</a:t>
            </a:r>
          </a:p>
          <a:p>
            <a:pPr lvl="2"/>
            <a:r>
              <a:rPr lang="en-US" dirty="0">
                <a:solidFill>
                  <a:schemeClr val="tx1">
                    <a:lumMod val="75000"/>
                    <a:lumOff val="25000"/>
                  </a:schemeClr>
                </a:solidFill>
              </a:rPr>
              <a:t>Machine or device</a:t>
            </a:r>
          </a:p>
          <a:p>
            <a:pPr lvl="1"/>
            <a:r>
              <a:rPr lang="fr-FR" dirty="0"/>
              <a:t> Identification comes before authentification</a:t>
            </a:r>
          </a:p>
          <a:p>
            <a:pPr lvl="2"/>
            <a:r>
              <a:rPr lang="en-US" dirty="0">
                <a:solidFill>
                  <a:schemeClr val="tx1">
                    <a:lumMod val="75000"/>
                    <a:lumOff val="25000"/>
                  </a:schemeClr>
                </a:solidFill>
              </a:rPr>
              <a:t>Provide username to establish user‘s identity</a:t>
            </a:r>
            <a:endParaRPr lang="fr-FR" dirty="0">
              <a:solidFill>
                <a:schemeClr val="tx1">
                  <a:lumMod val="75000"/>
                  <a:lumOff val="25000"/>
                </a:schemeClr>
              </a:solidFill>
            </a:endParaRPr>
          </a:p>
          <a:p>
            <a:pPr lvl="1"/>
            <a:r>
              <a:rPr lang="en-US" dirty="0"/>
              <a:t> To prove identity, a user must present either of the following:</a:t>
            </a:r>
          </a:p>
          <a:p>
            <a:pPr lvl="2"/>
            <a:r>
              <a:rPr lang="en-US" dirty="0">
                <a:solidFill>
                  <a:schemeClr val="tx1">
                    <a:lumMod val="75000"/>
                    <a:lumOff val="25000"/>
                  </a:schemeClr>
                </a:solidFill>
              </a:rPr>
              <a:t>What you know (passwords, passphrase, PIN)</a:t>
            </a:r>
          </a:p>
          <a:p>
            <a:pPr lvl="2"/>
            <a:r>
              <a:rPr lang="en-US" dirty="0">
                <a:solidFill>
                  <a:schemeClr val="tx1">
                    <a:lumMod val="75000"/>
                    <a:lumOff val="25000"/>
                  </a:schemeClr>
                </a:solidFill>
              </a:rPr>
              <a:t>What you have (token, smart cards, passcodes, RFID)</a:t>
            </a:r>
          </a:p>
          <a:p>
            <a:pPr lvl="2"/>
            <a:r>
              <a:rPr lang="en-US" dirty="0">
                <a:solidFill>
                  <a:schemeClr val="tx1">
                    <a:lumMod val="75000"/>
                    <a:lumOff val="25000"/>
                  </a:schemeClr>
                </a:solidFill>
              </a:rPr>
              <a:t>Who you are (biometrics such as fingerprints and iris scan, signature or voice)</a:t>
            </a:r>
            <a:endParaRPr lang="fr-FR" dirty="0">
              <a:solidFill>
                <a:schemeClr val="tx1">
                  <a:lumMod val="75000"/>
                  <a:lumOff val="25000"/>
                </a:schemeClr>
              </a:solidFill>
            </a:endParaRPr>
          </a:p>
        </p:txBody>
      </p:sp>
      <p:sp>
        <p:nvSpPr>
          <p:cNvPr id="10" name="Slide Number Placeholder 9"/>
          <p:cNvSpPr>
            <a:spLocks noGrp="1"/>
          </p:cNvSpPr>
          <p:nvPr>
            <p:ph type="sldNum" sz="quarter" idx="12"/>
          </p:nvPr>
        </p:nvSpPr>
        <p:spPr/>
        <p:txBody>
          <a:bodyPr/>
          <a:lstStyle/>
          <a:p>
            <a:fld id="{76C9E1F8-736C-41F8-8F4F-79CB1FC26C21}" type="slidenum">
              <a:rPr lang="en-US" smtClean="0"/>
              <a:t>14</a:t>
            </a:fld>
            <a:endParaRPr lang="en-US"/>
          </a:p>
        </p:txBody>
      </p:sp>
    </p:spTree>
    <p:extLst>
      <p:ext uri="{BB962C8B-B14F-4D97-AF65-F5344CB8AC3E}">
        <p14:creationId xmlns:p14="http://schemas.microsoft.com/office/powerpoint/2010/main" val="375487574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8700" y="307976"/>
            <a:ext cx="7886700" cy="1325563"/>
          </a:xfrm>
        </p:spPr>
        <p:txBody>
          <a:bodyPr/>
          <a:lstStyle/>
          <a:p>
            <a:r>
              <a:rPr lang="fr-FR" dirty="0"/>
              <a:t>Authentication – Examples of Tokens</a:t>
            </a:r>
          </a:p>
        </p:txBody>
      </p:sp>
      <p:pic>
        <p:nvPicPr>
          <p:cNvPr id="5" name="Picture 4"/>
          <p:cNvPicPr>
            <a:picLocks noChangeAspect="1"/>
          </p:cNvPicPr>
          <p:nvPr/>
        </p:nvPicPr>
        <p:blipFill>
          <a:blip r:embed="rId2"/>
          <a:stretch>
            <a:fillRect/>
          </a:stretch>
        </p:blipFill>
        <p:spPr>
          <a:xfrm>
            <a:off x="676274" y="1949520"/>
            <a:ext cx="2105025" cy="1572428"/>
          </a:xfrm>
          <a:prstGeom prst="rect">
            <a:avLst/>
          </a:prstGeom>
        </p:spPr>
      </p:pic>
      <p:pic>
        <p:nvPicPr>
          <p:cNvPr id="6" name="Picture 5"/>
          <p:cNvPicPr>
            <a:picLocks noChangeAspect="1"/>
          </p:cNvPicPr>
          <p:nvPr/>
        </p:nvPicPr>
        <p:blipFill>
          <a:blip r:embed="rId3"/>
          <a:stretch>
            <a:fillRect/>
          </a:stretch>
        </p:blipFill>
        <p:spPr>
          <a:xfrm>
            <a:off x="3738562" y="1949520"/>
            <a:ext cx="1919288" cy="1293742"/>
          </a:xfrm>
          <a:prstGeom prst="rect">
            <a:avLst/>
          </a:prstGeom>
        </p:spPr>
      </p:pic>
      <p:pic>
        <p:nvPicPr>
          <p:cNvPr id="7" name="Picture 6"/>
          <p:cNvPicPr>
            <a:picLocks noChangeAspect="1"/>
          </p:cNvPicPr>
          <p:nvPr/>
        </p:nvPicPr>
        <p:blipFill>
          <a:blip r:embed="rId4"/>
          <a:stretch>
            <a:fillRect/>
          </a:stretch>
        </p:blipFill>
        <p:spPr>
          <a:xfrm>
            <a:off x="6867524" y="1757362"/>
            <a:ext cx="1636499" cy="1690688"/>
          </a:xfrm>
          <a:prstGeom prst="rect">
            <a:avLst/>
          </a:prstGeom>
        </p:spPr>
      </p:pic>
      <p:pic>
        <p:nvPicPr>
          <p:cNvPr id="8" name="Picture 7"/>
          <p:cNvPicPr>
            <a:picLocks noChangeAspect="1"/>
          </p:cNvPicPr>
          <p:nvPr/>
        </p:nvPicPr>
        <p:blipFill>
          <a:blip r:embed="rId5"/>
          <a:stretch>
            <a:fillRect/>
          </a:stretch>
        </p:blipFill>
        <p:spPr>
          <a:xfrm>
            <a:off x="3281362" y="3824287"/>
            <a:ext cx="2376488" cy="2035184"/>
          </a:xfrm>
          <a:prstGeom prst="rect">
            <a:avLst/>
          </a:prstGeom>
        </p:spPr>
      </p:pic>
      <p:sp>
        <p:nvSpPr>
          <p:cNvPr id="11" name="Slide Number Placeholder 10"/>
          <p:cNvSpPr>
            <a:spLocks noGrp="1"/>
          </p:cNvSpPr>
          <p:nvPr>
            <p:ph type="sldNum" sz="quarter" idx="12"/>
          </p:nvPr>
        </p:nvSpPr>
        <p:spPr/>
        <p:txBody>
          <a:bodyPr/>
          <a:lstStyle/>
          <a:p>
            <a:fld id="{76C9E1F8-736C-41F8-8F4F-79CB1FC26C21}" type="slidenum">
              <a:rPr lang="en-US" smtClean="0"/>
              <a:t>15</a:t>
            </a:fld>
            <a:endParaRPr lang="en-US"/>
          </a:p>
        </p:txBody>
      </p:sp>
    </p:spTree>
    <p:extLst>
      <p:ext uri="{BB962C8B-B14F-4D97-AF65-F5344CB8AC3E}">
        <p14:creationId xmlns:p14="http://schemas.microsoft.com/office/powerpoint/2010/main" val="386592315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7300" y="0"/>
            <a:ext cx="7886700" cy="1325563"/>
          </a:xfrm>
        </p:spPr>
        <p:txBody>
          <a:bodyPr/>
          <a:lstStyle/>
          <a:p>
            <a:r>
              <a:rPr lang="fr-FR" dirty="0"/>
              <a:t>Authorisation</a:t>
            </a:r>
          </a:p>
        </p:txBody>
      </p:sp>
      <p:sp>
        <p:nvSpPr>
          <p:cNvPr id="3" name="Content Placeholder 2"/>
          <p:cNvSpPr>
            <a:spLocks noGrp="1"/>
          </p:cNvSpPr>
          <p:nvPr>
            <p:ph idx="1"/>
          </p:nvPr>
        </p:nvSpPr>
        <p:spPr/>
        <p:txBody>
          <a:bodyPr>
            <a:normAutofit fontScale="92500"/>
          </a:bodyPr>
          <a:lstStyle/>
          <a:p>
            <a:r>
              <a:rPr lang="en-US" dirty="0"/>
              <a:t>Defines the user’s rights and permissions on a system</a:t>
            </a:r>
          </a:p>
          <a:p>
            <a:r>
              <a:rPr lang="en-US" dirty="0"/>
              <a:t>Typically done after user has been authenticated</a:t>
            </a:r>
          </a:p>
          <a:p>
            <a:r>
              <a:rPr lang="en-US" dirty="0"/>
              <a:t>Grants a user access to a particular resource and what actions he is permitted to perform on that resource</a:t>
            </a:r>
          </a:p>
          <a:p>
            <a:r>
              <a:rPr lang="en-US" dirty="0"/>
              <a:t>Access criteria based on the level of trust:</a:t>
            </a:r>
          </a:p>
          <a:p>
            <a:pPr lvl="1"/>
            <a:r>
              <a:rPr lang="fr-FR" dirty="0"/>
              <a:t> Roles</a:t>
            </a:r>
          </a:p>
          <a:p>
            <a:pPr lvl="1"/>
            <a:r>
              <a:rPr lang="fr-FR" dirty="0"/>
              <a:t> Groups</a:t>
            </a:r>
          </a:p>
          <a:p>
            <a:pPr lvl="1"/>
            <a:r>
              <a:rPr lang="fr-FR" dirty="0"/>
              <a:t> Location</a:t>
            </a:r>
          </a:p>
          <a:p>
            <a:pPr lvl="1"/>
            <a:r>
              <a:rPr lang="fr-FR" dirty="0"/>
              <a:t> Time</a:t>
            </a:r>
          </a:p>
          <a:p>
            <a:pPr lvl="1"/>
            <a:r>
              <a:rPr lang="fr-FR" dirty="0"/>
              <a:t> Transaction type</a:t>
            </a:r>
          </a:p>
        </p:txBody>
      </p:sp>
      <p:sp>
        <p:nvSpPr>
          <p:cNvPr id="6" name="Slide Number Placeholder 5"/>
          <p:cNvSpPr>
            <a:spLocks noGrp="1"/>
          </p:cNvSpPr>
          <p:nvPr>
            <p:ph type="sldNum" sz="quarter" idx="12"/>
          </p:nvPr>
        </p:nvSpPr>
        <p:spPr/>
        <p:txBody>
          <a:bodyPr/>
          <a:lstStyle/>
          <a:p>
            <a:fld id="{76C9E1F8-736C-41F8-8F4F-79CB1FC26C21}" type="slidenum">
              <a:rPr lang="en-US" smtClean="0"/>
              <a:t>16</a:t>
            </a:fld>
            <a:endParaRPr lang="en-US"/>
          </a:p>
        </p:txBody>
      </p:sp>
    </p:spTree>
    <p:extLst>
      <p:ext uri="{BB962C8B-B14F-4D97-AF65-F5344CB8AC3E}">
        <p14:creationId xmlns:p14="http://schemas.microsoft.com/office/powerpoint/2010/main" val="87998135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46076"/>
            <a:ext cx="7886700" cy="1325563"/>
          </a:xfrm>
        </p:spPr>
        <p:txBody>
          <a:bodyPr/>
          <a:lstStyle/>
          <a:p>
            <a:r>
              <a:rPr lang="fr-FR" dirty="0"/>
              <a:t> Authentication vs. Authorisation</a:t>
            </a:r>
          </a:p>
        </p:txBody>
      </p:sp>
      <p:sp>
        <p:nvSpPr>
          <p:cNvPr id="3" name="Content Placeholder 2"/>
          <p:cNvSpPr>
            <a:spLocks noGrp="1"/>
          </p:cNvSpPr>
          <p:nvPr>
            <p:ph idx="1"/>
          </p:nvPr>
        </p:nvSpPr>
        <p:spPr>
          <a:xfrm>
            <a:off x="361950" y="2114551"/>
            <a:ext cx="8782050" cy="4743449"/>
          </a:xfrm>
        </p:spPr>
        <p:txBody>
          <a:bodyPr>
            <a:normAutofit fontScale="85000" lnSpcReduction="20000"/>
          </a:bodyPr>
          <a:lstStyle/>
          <a:p>
            <a:endParaRPr lang="en-US" b="1" dirty="0"/>
          </a:p>
          <a:p>
            <a:endParaRPr lang="en-US" b="1" dirty="0"/>
          </a:p>
          <a:p>
            <a:endParaRPr lang="en-US" b="1" dirty="0"/>
          </a:p>
          <a:p>
            <a:endParaRPr lang="en-US" b="1" dirty="0"/>
          </a:p>
          <a:p>
            <a:endParaRPr lang="en-US" b="1" dirty="0"/>
          </a:p>
          <a:p>
            <a:endParaRPr lang="en-US" b="1" dirty="0"/>
          </a:p>
          <a:p>
            <a:endParaRPr lang="en-US" b="1" dirty="0"/>
          </a:p>
          <a:p>
            <a:pPr marL="0" indent="0">
              <a:buNone/>
            </a:pPr>
            <a:endParaRPr lang="en-US" b="1" dirty="0"/>
          </a:p>
          <a:p>
            <a:pPr marL="0" indent="0">
              <a:buNone/>
            </a:pPr>
            <a:endParaRPr lang="en-US" b="1" dirty="0"/>
          </a:p>
          <a:p>
            <a:pPr marL="0" indent="0">
              <a:buNone/>
            </a:pPr>
            <a:endParaRPr lang="en-US" b="1" dirty="0"/>
          </a:p>
          <a:p>
            <a:pPr marL="0" indent="0">
              <a:buNone/>
            </a:pPr>
            <a:r>
              <a:rPr lang="en-US" b="1" dirty="0"/>
              <a:t>“Authentication simply identifies a party, Authorisation defines whether they can perform certain action” – RFC 3552</a:t>
            </a:r>
            <a:endParaRPr lang="fr-FR" dirty="0"/>
          </a:p>
        </p:txBody>
      </p:sp>
      <p:sp>
        <p:nvSpPr>
          <p:cNvPr id="4" name="Rectangle 3"/>
          <p:cNvSpPr/>
          <p:nvPr/>
        </p:nvSpPr>
        <p:spPr>
          <a:xfrm>
            <a:off x="3314700" y="1395415"/>
            <a:ext cx="2590800" cy="995361"/>
          </a:xfrm>
          <a:prstGeom prst="rect">
            <a:avLst/>
          </a:prstGeom>
          <a:ln w="28575">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3200" b="1" dirty="0"/>
              <a:t>Service</a:t>
            </a:r>
            <a:endParaRPr lang="fr-FR" sz="3200" b="1" dirty="0"/>
          </a:p>
        </p:txBody>
      </p:sp>
      <p:sp>
        <p:nvSpPr>
          <p:cNvPr id="5" name="Oval 4"/>
          <p:cNvSpPr/>
          <p:nvPr/>
        </p:nvSpPr>
        <p:spPr>
          <a:xfrm>
            <a:off x="3181350" y="4610100"/>
            <a:ext cx="2895600" cy="1085850"/>
          </a:xfrm>
          <a:prstGeom prst="ellipse">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sz="3200" b="1" dirty="0"/>
              <a:t>Client</a:t>
            </a:r>
            <a:endParaRPr lang="fr-FR" sz="3200" b="1" dirty="0"/>
          </a:p>
        </p:txBody>
      </p:sp>
      <p:sp>
        <p:nvSpPr>
          <p:cNvPr id="6" name="Rounded Rectangle 5"/>
          <p:cNvSpPr/>
          <p:nvPr/>
        </p:nvSpPr>
        <p:spPr>
          <a:xfrm>
            <a:off x="361950" y="2900363"/>
            <a:ext cx="2819400" cy="1352550"/>
          </a:xfrm>
          <a:prstGeom prst="roundRect">
            <a:avLst/>
          </a:prstGeom>
          <a:solidFill>
            <a:schemeClr val="bg1">
              <a:lumMod val="95000"/>
            </a:schemeClr>
          </a:solidFill>
          <a:ln w="28575">
            <a:solidFill>
              <a:schemeClr val="bg1">
                <a:lumMod val="75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t>Authentification Mechanism</a:t>
            </a:r>
            <a:endParaRPr lang="fr-FR" sz="2800" b="1" dirty="0"/>
          </a:p>
        </p:txBody>
      </p:sp>
      <p:sp>
        <p:nvSpPr>
          <p:cNvPr id="7" name="Rounded Rectangle 6"/>
          <p:cNvSpPr/>
          <p:nvPr/>
        </p:nvSpPr>
        <p:spPr>
          <a:xfrm>
            <a:off x="6076950" y="2819401"/>
            <a:ext cx="2819400" cy="1352550"/>
          </a:xfrm>
          <a:prstGeom prst="roundRect">
            <a:avLst/>
          </a:prstGeom>
          <a:ln>
            <a:solidFill>
              <a:srgbClr val="C00000"/>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800" b="1" dirty="0"/>
              <a:t>Authorisation</a:t>
            </a:r>
          </a:p>
          <a:p>
            <a:pPr algn="ctr"/>
            <a:r>
              <a:rPr lang="en-US" sz="2800" b="1" dirty="0"/>
              <a:t>Mechanism</a:t>
            </a:r>
            <a:endParaRPr lang="fr-FR" sz="2800" b="1" dirty="0"/>
          </a:p>
        </p:txBody>
      </p:sp>
      <p:cxnSp>
        <p:nvCxnSpPr>
          <p:cNvPr id="9" name="Straight Connector 8"/>
          <p:cNvCxnSpPr/>
          <p:nvPr/>
        </p:nvCxnSpPr>
        <p:spPr>
          <a:xfrm>
            <a:off x="4572000" y="2533650"/>
            <a:ext cx="0" cy="2000250"/>
          </a:xfrm>
          <a:prstGeom prst="line">
            <a:avLst/>
          </a:prstGeom>
          <a:ln w="38100">
            <a:solidFill>
              <a:srgbClr val="00B05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3" name="Arc 12"/>
          <p:cNvSpPr/>
          <p:nvPr/>
        </p:nvSpPr>
        <p:spPr>
          <a:xfrm>
            <a:off x="5219700" y="1657351"/>
            <a:ext cx="1866900" cy="2057399"/>
          </a:xfrm>
          <a:prstGeom prst="arc">
            <a:avLst/>
          </a:prstGeom>
          <a:ln w="28575">
            <a:solidFill>
              <a:srgbClr val="00B05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4" name="Arc 13"/>
          <p:cNvSpPr/>
          <p:nvPr/>
        </p:nvSpPr>
        <p:spPr>
          <a:xfrm rot="10587839">
            <a:off x="2199016" y="3511927"/>
            <a:ext cx="1501406" cy="1549863"/>
          </a:xfrm>
          <a:prstGeom prst="arc">
            <a:avLst/>
          </a:prstGeom>
          <a:ln w="38100">
            <a:solidFill>
              <a:srgbClr val="00B05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7" name="Slide Number Placeholder 16"/>
          <p:cNvSpPr>
            <a:spLocks noGrp="1"/>
          </p:cNvSpPr>
          <p:nvPr>
            <p:ph type="sldNum" sz="quarter" idx="12"/>
          </p:nvPr>
        </p:nvSpPr>
        <p:spPr/>
        <p:txBody>
          <a:bodyPr/>
          <a:lstStyle/>
          <a:p>
            <a:fld id="{76C9E1F8-736C-41F8-8F4F-79CB1FC26C21}" type="slidenum">
              <a:rPr lang="en-US" smtClean="0"/>
              <a:t>17</a:t>
            </a:fld>
            <a:endParaRPr lang="en-US"/>
          </a:p>
        </p:txBody>
      </p:sp>
    </p:spTree>
    <p:extLst>
      <p:ext uri="{BB962C8B-B14F-4D97-AF65-F5344CB8AC3E}">
        <p14:creationId xmlns:p14="http://schemas.microsoft.com/office/powerpoint/2010/main" val="113714413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7300" y="51362"/>
            <a:ext cx="7886700" cy="1325563"/>
          </a:xfrm>
        </p:spPr>
        <p:txBody>
          <a:bodyPr/>
          <a:lstStyle/>
          <a:p>
            <a:r>
              <a:rPr lang="fr-FR" dirty="0"/>
              <a:t>Accountability</a:t>
            </a:r>
          </a:p>
        </p:txBody>
      </p:sp>
      <p:sp>
        <p:nvSpPr>
          <p:cNvPr id="3" name="Content Placeholder 2"/>
          <p:cNvSpPr>
            <a:spLocks noGrp="1"/>
          </p:cNvSpPr>
          <p:nvPr>
            <p:ph idx="1"/>
          </p:nvPr>
        </p:nvSpPr>
        <p:spPr>
          <a:xfrm>
            <a:off x="628650" y="1690689"/>
            <a:ext cx="7886700" cy="4938711"/>
          </a:xfrm>
        </p:spPr>
        <p:txBody>
          <a:bodyPr>
            <a:normAutofit/>
          </a:bodyPr>
          <a:lstStyle/>
          <a:p>
            <a:r>
              <a:rPr lang="en-US" dirty="0"/>
              <a:t>The security goal is to  generate the requirement for actions of an entity to be traced uniquely to that entity</a:t>
            </a:r>
          </a:p>
          <a:p>
            <a:pPr lvl="1"/>
            <a:r>
              <a:rPr lang="en-US" dirty="0"/>
              <a:t>Senders cannot deny sending information</a:t>
            </a:r>
          </a:p>
          <a:p>
            <a:pPr lvl="1"/>
            <a:r>
              <a:rPr lang="en-US" dirty="0"/>
              <a:t>Receivers cannot deny receiving it</a:t>
            </a:r>
          </a:p>
          <a:p>
            <a:pPr lvl="1"/>
            <a:r>
              <a:rPr lang="en-US" dirty="0"/>
              <a:t>Users cannot deny performing a certain action</a:t>
            </a:r>
          </a:p>
          <a:p>
            <a:r>
              <a:rPr lang="en-US" dirty="0"/>
              <a:t>Supports nonrepudiation, deterrence, fault isolation, intrusion detection and prevention and after-action recovery and legal action</a:t>
            </a:r>
            <a:endParaRPr lang="fr-FR" dirty="0"/>
          </a:p>
        </p:txBody>
      </p:sp>
      <p:sp>
        <p:nvSpPr>
          <p:cNvPr id="4" name="TextBox 3"/>
          <p:cNvSpPr txBox="1"/>
          <p:nvPr/>
        </p:nvSpPr>
        <p:spPr>
          <a:xfrm>
            <a:off x="2514600" y="6106180"/>
            <a:ext cx="6629400" cy="307777"/>
          </a:xfrm>
          <a:prstGeom prst="rect">
            <a:avLst/>
          </a:prstGeom>
          <a:noFill/>
        </p:spPr>
        <p:txBody>
          <a:bodyPr wrap="square" rtlCol="0">
            <a:spAutoFit/>
          </a:bodyPr>
          <a:lstStyle/>
          <a:p>
            <a:r>
              <a:rPr lang="fr-FR" sz="1400" i="1" dirty="0"/>
              <a:t>Source: NIST Risk Management Guide for Information Technology Systems</a:t>
            </a:r>
          </a:p>
        </p:txBody>
      </p:sp>
      <p:sp>
        <p:nvSpPr>
          <p:cNvPr id="7" name="Slide Number Placeholder 6"/>
          <p:cNvSpPr>
            <a:spLocks noGrp="1"/>
          </p:cNvSpPr>
          <p:nvPr>
            <p:ph type="sldNum" sz="quarter" idx="12"/>
          </p:nvPr>
        </p:nvSpPr>
        <p:spPr/>
        <p:txBody>
          <a:bodyPr/>
          <a:lstStyle/>
          <a:p>
            <a:fld id="{76C9E1F8-736C-41F8-8F4F-79CB1FC26C21}" type="slidenum">
              <a:rPr lang="en-US" smtClean="0"/>
              <a:t>18</a:t>
            </a:fld>
            <a:endParaRPr lang="en-US"/>
          </a:p>
        </p:txBody>
      </p:sp>
    </p:spTree>
    <p:extLst>
      <p:ext uri="{BB962C8B-B14F-4D97-AF65-F5344CB8AC3E}">
        <p14:creationId xmlns:p14="http://schemas.microsoft.com/office/powerpoint/2010/main" val="40572296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181100"/>
            <a:ext cx="7886700" cy="5543550"/>
          </a:xfrm>
        </p:spPr>
        <p:txBody>
          <a:bodyPr/>
          <a:lstStyle/>
          <a:p>
            <a:r>
              <a:rPr lang="en-US" sz="3600" dirty="0"/>
              <a:t>Reliability</a:t>
            </a:r>
          </a:p>
          <a:p>
            <a:pPr lvl="1" algn="just"/>
            <a:r>
              <a:rPr lang="en-US" dirty="0"/>
              <a:t>Relating to (accidental) failures, and safety, relating to impact of system failures on their environment, which also deal with situations where a system has to perform properly in adverse conditions.</a:t>
            </a:r>
          </a:p>
          <a:p>
            <a:r>
              <a:rPr lang="en-US" sz="3600" dirty="0"/>
              <a:t>Privacy</a:t>
            </a:r>
          </a:p>
          <a:p>
            <a:pPr lvl="1" algn="just"/>
            <a:r>
              <a:rPr lang="en-US" dirty="0"/>
              <a:t>Is the ability of an individual or group to seclude themselves, or information about themselves, and thereby express themselves selectively.</a:t>
            </a:r>
            <a:endParaRPr lang="fr-FR" dirty="0"/>
          </a:p>
        </p:txBody>
      </p:sp>
      <p:sp>
        <p:nvSpPr>
          <p:cNvPr id="7" name="Slide Number Placeholder 6"/>
          <p:cNvSpPr>
            <a:spLocks noGrp="1"/>
          </p:cNvSpPr>
          <p:nvPr>
            <p:ph type="sldNum" sz="quarter" idx="12"/>
          </p:nvPr>
        </p:nvSpPr>
        <p:spPr/>
        <p:txBody>
          <a:bodyPr/>
          <a:lstStyle/>
          <a:p>
            <a:fld id="{76C9E1F8-736C-41F8-8F4F-79CB1FC26C21}" type="slidenum">
              <a:rPr lang="en-US" smtClean="0"/>
              <a:t>19</a:t>
            </a:fld>
            <a:endParaRPr lang="en-US"/>
          </a:p>
        </p:txBody>
      </p:sp>
    </p:spTree>
    <p:extLst>
      <p:ext uri="{BB962C8B-B14F-4D97-AF65-F5344CB8AC3E}">
        <p14:creationId xmlns:p14="http://schemas.microsoft.com/office/powerpoint/2010/main" val="22309010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0"/>
            <a:ext cx="7886700" cy="1325563"/>
          </a:xfrm>
        </p:spPr>
        <p:txBody>
          <a:bodyPr/>
          <a:lstStyle/>
          <a:p>
            <a:pPr algn="ctr"/>
            <a:r>
              <a:rPr lang="en-US" dirty="0"/>
              <a:t>Outline</a:t>
            </a:r>
            <a:endParaRPr lang="fr-FR" dirty="0"/>
          </a:p>
        </p:txBody>
      </p:sp>
      <p:sp>
        <p:nvSpPr>
          <p:cNvPr id="3" name="Content Placeholder 2"/>
          <p:cNvSpPr>
            <a:spLocks noGrp="1"/>
          </p:cNvSpPr>
          <p:nvPr>
            <p:ph idx="1"/>
          </p:nvPr>
        </p:nvSpPr>
        <p:spPr>
          <a:xfrm>
            <a:off x="628650" y="1325563"/>
            <a:ext cx="8184610" cy="5289246"/>
          </a:xfrm>
        </p:spPr>
        <p:txBody>
          <a:bodyPr>
            <a:normAutofit/>
          </a:bodyPr>
          <a:lstStyle/>
          <a:p>
            <a:r>
              <a:rPr lang="en-US" dirty="0"/>
              <a:t>Introduction to Internet</a:t>
            </a:r>
          </a:p>
          <a:p>
            <a:r>
              <a:rPr lang="en-US" dirty="0"/>
              <a:t>Review of Concepts</a:t>
            </a:r>
          </a:p>
          <a:p>
            <a:r>
              <a:rPr lang="en-US" dirty="0"/>
              <a:t>Terminologies</a:t>
            </a:r>
          </a:p>
          <a:p>
            <a:r>
              <a:rPr lang="en-US" dirty="0"/>
              <a:t>Common Threats and Attacks</a:t>
            </a:r>
          </a:p>
          <a:p>
            <a:r>
              <a:rPr lang="en-US" dirty="0"/>
              <a:t>Best Practices on Internet</a:t>
            </a:r>
          </a:p>
          <a:p>
            <a:r>
              <a:rPr lang="en-US" dirty="0"/>
              <a:t>AI &amp; Machine Learning in the Cybersecurity Industry</a:t>
            </a:r>
          </a:p>
          <a:p>
            <a:r>
              <a:rPr lang="en-US" dirty="0"/>
              <a:t>The role of Blockchain in CyberSecurity</a:t>
            </a:r>
          </a:p>
          <a:p>
            <a:r>
              <a:rPr lang="en-US" dirty="0"/>
              <a:t>Conclusion</a:t>
            </a:r>
          </a:p>
          <a:p>
            <a:endParaRPr lang="en-US" dirty="0"/>
          </a:p>
          <a:p>
            <a:endParaRPr lang="en-US" dirty="0"/>
          </a:p>
          <a:p>
            <a:endParaRPr lang="en-US" dirty="0"/>
          </a:p>
        </p:txBody>
      </p:sp>
      <p:sp>
        <p:nvSpPr>
          <p:cNvPr id="6" name="Slide Number Placeholder 5"/>
          <p:cNvSpPr>
            <a:spLocks noGrp="1"/>
          </p:cNvSpPr>
          <p:nvPr>
            <p:ph type="sldNum" sz="quarter" idx="12"/>
          </p:nvPr>
        </p:nvSpPr>
        <p:spPr/>
        <p:txBody>
          <a:bodyPr/>
          <a:lstStyle/>
          <a:p>
            <a:fld id="{76C9E1F8-736C-41F8-8F4F-79CB1FC26C21}" type="slidenum">
              <a:rPr lang="en-US" smtClean="0"/>
              <a:t>2</a:t>
            </a:fld>
            <a:endParaRPr lang="en-US"/>
          </a:p>
        </p:txBody>
      </p:sp>
    </p:spTree>
    <p:extLst>
      <p:ext uri="{BB962C8B-B14F-4D97-AF65-F5344CB8AC3E}">
        <p14:creationId xmlns:p14="http://schemas.microsoft.com/office/powerpoint/2010/main" val="244440529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514" y="0"/>
            <a:ext cx="7886700" cy="1325563"/>
          </a:xfrm>
        </p:spPr>
        <p:txBody>
          <a:bodyPr/>
          <a:lstStyle/>
          <a:p>
            <a:r>
              <a:rPr lang="fr-FR" dirty="0"/>
              <a:t> Risk, Threats, and Vulnerability</a:t>
            </a:r>
          </a:p>
        </p:txBody>
      </p:sp>
      <p:sp>
        <p:nvSpPr>
          <p:cNvPr id="3" name="Content Placeholder 2"/>
          <p:cNvSpPr>
            <a:spLocks noGrp="1"/>
          </p:cNvSpPr>
          <p:nvPr>
            <p:ph idx="1"/>
          </p:nvPr>
        </p:nvSpPr>
        <p:spPr>
          <a:xfrm>
            <a:off x="628650" y="1637414"/>
            <a:ext cx="7886700" cy="4539549"/>
          </a:xfrm>
        </p:spPr>
        <p:txBody>
          <a:bodyPr>
            <a:normAutofit lnSpcReduction="10000"/>
          </a:bodyPr>
          <a:lstStyle/>
          <a:p>
            <a:r>
              <a:rPr lang="fr-FR" dirty="0"/>
              <a:t>Threat</a:t>
            </a:r>
          </a:p>
          <a:p>
            <a:pPr lvl="1" algn="just"/>
            <a:r>
              <a:rPr lang="en-US" dirty="0"/>
              <a:t> Any circumstance or event with the potential to cause harm to a networked system</a:t>
            </a:r>
            <a:endParaRPr lang="fr-FR" dirty="0"/>
          </a:p>
          <a:p>
            <a:pPr lvl="1"/>
            <a:endParaRPr lang="fr-FR" dirty="0"/>
          </a:p>
          <a:p>
            <a:r>
              <a:rPr lang="fr-FR" dirty="0"/>
              <a:t>Vulnerability</a:t>
            </a:r>
          </a:p>
          <a:p>
            <a:pPr lvl="1" algn="just"/>
            <a:r>
              <a:rPr lang="en-US" dirty="0"/>
              <a:t>A weakness in security procedures, network design, or implementation that can be exploited to violate a corporate security policy</a:t>
            </a:r>
            <a:endParaRPr lang="fr-FR" dirty="0"/>
          </a:p>
          <a:p>
            <a:pPr lvl="1"/>
            <a:endParaRPr lang="fr-FR" dirty="0"/>
          </a:p>
          <a:p>
            <a:r>
              <a:rPr lang="fr-FR" dirty="0"/>
              <a:t>Risk</a:t>
            </a:r>
          </a:p>
          <a:p>
            <a:pPr lvl="1"/>
            <a:r>
              <a:rPr lang="en-US" dirty="0"/>
              <a:t> The possibility that a particular vulnerability will be exploited</a:t>
            </a:r>
            <a:endParaRPr lang="fr-FR" dirty="0"/>
          </a:p>
        </p:txBody>
      </p:sp>
      <p:sp>
        <p:nvSpPr>
          <p:cNvPr id="6" name="Slide Number Placeholder 5"/>
          <p:cNvSpPr>
            <a:spLocks noGrp="1"/>
          </p:cNvSpPr>
          <p:nvPr>
            <p:ph type="sldNum" sz="quarter" idx="12"/>
          </p:nvPr>
        </p:nvSpPr>
        <p:spPr/>
        <p:txBody>
          <a:bodyPr/>
          <a:lstStyle/>
          <a:p>
            <a:fld id="{76C9E1F8-736C-41F8-8F4F-79CB1FC26C21}" type="slidenum">
              <a:rPr lang="en-US" smtClean="0"/>
              <a:t>20</a:t>
            </a:fld>
            <a:endParaRPr lang="en-US"/>
          </a:p>
        </p:txBody>
      </p:sp>
    </p:spTree>
    <p:extLst>
      <p:ext uri="{BB962C8B-B14F-4D97-AF65-F5344CB8AC3E}">
        <p14:creationId xmlns:p14="http://schemas.microsoft.com/office/powerpoint/2010/main" val="267344258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8091" y="0"/>
            <a:ext cx="7886700" cy="1325563"/>
          </a:xfrm>
        </p:spPr>
        <p:txBody>
          <a:bodyPr/>
          <a:lstStyle/>
          <a:p>
            <a:r>
              <a:rPr lang="fr-FR" dirty="0"/>
              <a:t> Common Security Threats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196586487"/>
              </p:ext>
            </p:extLst>
          </p:nvPr>
        </p:nvGraphicFramePr>
        <p:xfrm>
          <a:off x="1924493" y="1655507"/>
          <a:ext cx="4720855" cy="217221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Content Placeholder 3"/>
          <p:cNvGraphicFramePr>
            <a:graphicFrameLocks/>
          </p:cNvGraphicFramePr>
          <p:nvPr>
            <p:extLst>
              <p:ext uri="{D42A27DB-BD31-4B8C-83A1-F6EECF244321}">
                <p14:modId xmlns:p14="http://schemas.microsoft.com/office/powerpoint/2010/main" val="1258619573"/>
              </p:ext>
            </p:extLst>
          </p:nvPr>
        </p:nvGraphicFramePr>
        <p:xfrm>
          <a:off x="1924493" y="4114803"/>
          <a:ext cx="4720855" cy="2222202"/>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8" name="Slide Number Placeholder 7"/>
          <p:cNvSpPr>
            <a:spLocks noGrp="1"/>
          </p:cNvSpPr>
          <p:nvPr>
            <p:ph type="sldNum" sz="quarter" idx="12"/>
          </p:nvPr>
        </p:nvSpPr>
        <p:spPr/>
        <p:txBody>
          <a:bodyPr/>
          <a:lstStyle/>
          <a:p>
            <a:fld id="{76C9E1F8-736C-41F8-8F4F-79CB1FC26C21}" type="slidenum">
              <a:rPr lang="en-US" smtClean="0"/>
              <a:t>21</a:t>
            </a:fld>
            <a:endParaRPr lang="en-US"/>
          </a:p>
        </p:txBody>
      </p:sp>
    </p:spTree>
    <p:extLst>
      <p:ext uri="{BB962C8B-B14F-4D97-AF65-F5344CB8AC3E}">
        <p14:creationId xmlns:p14="http://schemas.microsoft.com/office/powerpoint/2010/main" val="195337156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8507" y="120197"/>
            <a:ext cx="7886700" cy="1325563"/>
          </a:xfrm>
        </p:spPr>
        <p:txBody>
          <a:bodyPr/>
          <a:lstStyle/>
          <a:p>
            <a:r>
              <a:rPr lang="fr-FR" dirty="0"/>
              <a:t>Security Mechanisms</a:t>
            </a:r>
          </a:p>
        </p:txBody>
      </p:sp>
      <p:sp>
        <p:nvSpPr>
          <p:cNvPr id="4" name="Slide Number Placeholder 3"/>
          <p:cNvSpPr>
            <a:spLocks noGrp="1"/>
          </p:cNvSpPr>
          <p:nvPr>
            <p:ph type="sldNum" sz="quarter" idx="12"/>
          </p:nvPr>
        </p:nvSpPr>
        <p:spPr/>
        <p:txBody>
          <a:bodyPr/>
          <a:lstStyle/>
          <a:p>
            <a:fld id="{76C9E1F8-736C-41F8-8F4F-79CB1FC26C21}" type="slidenum">
              <a:rPr lang="en-US" smtClean="0"/>
              <a:t>22</a:t>
            </a:fld>
            <a:endParaRPr lang="en-US" dirty="0"/>
          </a:p>
        </p:txBody>
      </p:sp>
      <p:graphicFrame>
        <p:nvGraphicFramePr>
          <p:cNvPr id="38" name="Content Placeholder 4"/>
          <p:cNvGraphicFramePr>
            <a:graphicFrameLocks noGrp="1"/>
          </p:cNvGraphicFramePr>
          <p:nvPr>
            <p:ph idx="1"/>
            <p:extLst/>
          </p:nvPr>
        </p:nvGraphicFramePr>
        <p:xfrm>
          <a:off x="200026" y="1372871"/>
          <a:ext cx="8805181" cy="3856354"/>
        </p:xfrm>
        <a:graphic>
          <a:graphicData uri="http://schemas.openxmlformats.org/drawingml/2006/table">
            <a:tbl>
              <a:tblPr firstRow="1" bandRow="1">
                <a:tableStyleId>{5940675A-B579-460E-94D1-54222C63F5DA}</a:tableStyleId>
              </a:tblPr>
              <a:tblGrid>
                <a:gridCol w="2504372"/>
                <a:gridCol w="6300809"/>
              </a:tblGrid>
              <a:tr h="57975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kern="1200" dirty="0" smtClean="0"/>
                        <a:t>Cryptographic Techniques</a:t>
                      </a:r>
                      <a:endParaRPr lang="fr-FR" sz="1800" b="1" kern="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t>Use mathematical algorithms to transform data into a form that is not </a:t>
                      </a:r>
                      <a:r>
                        <a:rPr lang="fr-FR" sz="1800" kern="1200" dirty="0" smtClean="0"/>
                        <a:t>readily intelligible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r>
              <a:tr h="39877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kern="1200" dirty="0" smtClean="0"/>
                        <a:t>Firewalls</a:t>
                      </a:r>
                      <a:endParaRPr lang="fr-FR" sz="1800" b="1" kern="1200" dirty="0" smtClean="0"/>
                    </a:p>
                    <a:p>
                      <a:endParaRPr lang="fr-FR"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t>Software and hardware for access limitations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r>
              <a:tr h="93027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kern="1200" dirty="0" smtClean="0"/>
                        <a:t>Network Monitoring Intrusion Detection and Prevention Systems</a:t>
                      </a:r>
                      <a:endParaRPr lang="fr-FR" sz="1800" b="1" kern="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lvl="0" algn="l" defTabSz="800100">
                        <a:lnSpc>
                          <a:spcPct val="90000"/>
                        </a:lnSpc>
                        <a:spcBef>
                          <a:spcPct val="0"/>
                        </a:spcBef>
                        <a:spcAft>
                          <a:spcPct val="35000"/>
                        </a:spcAft>
                      </a:pPr>
                      <a:endParaRPr lang="en-US" sz="1800" kern="1200" dirty="0" smtClean="0"/>
                    </a:p>
                    <a:p>
                      <a:pPr lvl="0" algn="l" defTabSz="800100">
                        <a:lnSpc>
                          <a:spcPct val="90000"/>
                        </a:lnSpc>
                        <a:spcBef>
                          <a:spcPct val="0"/>
                        </a:spcBef>
                        <a:spcAft>
                          <a:spcPct val="35000"/>
                        </a:spcAft>
                      </a:pPr>
                      <a:r>
                        <a:rPr lang="en-US" sz="1800" kern="1200" dirty="0" smtClean="0"/>
                        <a:t>Intrusion Detection and Prevention Systems</a:t>
                      </a:r>
                      <a:endParaRPr lang="fr-FR" sz="1800" kern="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r>
              <a:tr h="63817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smtClean="0"/>
                        <a:t>Hardware for authentication</a:t>
                      </a:r>
                      <a:endParaRPr lang="fr-FR" sz="1800" b="1" kern="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lvl="0" algn="l" defTabSz="800100">
                        <a:lnSpc>
                          <a:spcPct val="90000"/>
                        </a:lnSpc>
                        <a:spcBef>
                          <a:spcPct val="0"/>
                        </a:spcBef>
                        <a:spcAft>
                          <a:spcPct val="35000"/>
                        </a:spcAft>
                      </a:pPr>
                      <a:r>
                        <a:rPr lang="en-US" dirty="0" smtClean="0"/>
                        <a:t>Smartcards, security tokens</a:t>
                      </a:r>
                      <a:endParaRPr lang="fr-FR" sz="1800" kern="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r>
              <a:tr h="321945">
                <a:tc>
                  <a:txBody>
                    <a:bodyPr/>
                    <a:lstStyle/>
                    <a:p>
                      <a:pPr lvl="0" algn="l" defTabSz="577850">
                        <a:lnSpc>
                          <a:spcPct val="90000"/>
                        </a:lnSpc>
                        <a:spcBef>
                          <a:spcPct val="0"/>
                        </a:spcBef>
                        <a:spcAft>
                          <a:spcPct val="35000"/>
                        </a:spcAft>
                      </a:pPr>
                      <a:r>
                        <a:rPr lang="en-US" sz="1800" b="1" dirty="0" smtClean="0"/>
                        <a:t>Security Policies</a:t>
                      </a:r>
                      <a:endParaRPr lang="fr-FR" sz="1800" b="1" kern="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Define who has access to which resources</a:t>
                      </a:r>
                      <a:endParaRPr lang="fr-FR" sz="1800" kern="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r h="605166">
                <a:tc>
                  <a:txBody>
                    <a:bodyPr/>
                    <a:lstStyle/>
                    <a:p>
                      <a:r>
                        <a:rPr lang="en-US" b="1" dirty="0" smtClean="0"/>
                        <a:t>Physical Security</a:t>
                      </a:r>
                      <a:endParaRPr lang="fr-FR"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c>
                  <a:txBody>
                    <a:bodyPr/>
                    <a:lstStyle/>
                    <a:p>
                      <a:r>
                        <a:rPr lang="en-US" dirty="0" smtClean="0"/>
                        <a:t>Keep data in a safe place which limited and authorized</a:t>
                      </a:r>
                      <a:r>
                        <a:rPr lang="en-US" baseline="0" dirty="0" smtClean="0"/>
                        <a:t> physical access</a:t>
                      </a:r>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r>
            </a:tbl>
          </a:graphicData>
        </a:graphic>
      </p:graphicFrame>
    </p:spTree>
    <p:extLst>
      <p:ext uri="{BB962C8B-B14F-4D97-AF65-F5344CB8AC3E}">
        <p14:creationId xmlns:p14="http://schemas.microsoft.com/office/powerpoint/2010/main" val="246916941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0929" y="0"/>
            <a:ext cx="7886700" cy="1325563"/>
          </a:xfrm>
        </p:spPr>
        <p:txBody>
          <a:bodyPr/>
          <a:lstStyle/>
          <a:p>
            <a:r>
              <a:rPr lang="en-US" dirty="0"/>
              <a:t>Best practices on Internet(</a:t>
            </a:r>
            <a:r>
              <a:rPr lang="en-US" dirty="0">
                <a:solidFill>
                  <a:srgbClr val="FF0000"/>
                </a:solidFill>
              </a:rPr>
              <a:t>Users</a:t>
            </a:r>
            <a:r>
              <a:rPr lang="en-US" dirty="0"/>
              <a:t>)</a:t>
            </a:r>
            <a:endParaRPr lang="fr-FR" dirty="0"/>
          </a:p>
        </p:txBody>
      </p:sp>
      <p:sp>
        <p:nvSpPr>
          <p:cNvPr id="3" name="Content Placeholder 2"/>
          <p:cNvSpPr>
            <a:spLocks noGrp="1"/>
          </p:cNvSpPr>
          <p:nvPr>
            <p:ph idx="1"/>
          </p:nvPr>
        </p:nvSpPr>
        <p:spPr>
          <a:xfrm>
            <a:off x="628650" y="1546412"/>
            <a:ext cx="7886700" cy="4630551"/>
          </a:xfrm>
        </p:spPr>
        <p:txBody>
          <a:bodyPr>
            <a:normAutofit/>
          </a:bodyPr>
          <a:lstStyle/>
          <a:p>
            <a:r>
              <a:rPr lang="en-US" dirty="0"/>
              <a:t>Keep your OS and programs updated</a:t>
            </a:r>
          </a:p>
          <a:p>
            <a:r>
              <a:rPr lang="en-US" dirty="0"/>
              <a:t>Crate strong passwords</a:t>
            </a:r>
          </a:p>
          <a:p>
            <a:r>
              <a:rPr lang="en-US" dirty="0"/>
              <a:t>Physical Protection</a:t>
            </a:r>
          </a:p>
          <a:p>
            <a:r>
              <a:rPr lang="en-US" dirty="0"/>
              <a:t>Use Anti-virus software</a:t>
            </a:r>
          </a:p>
          <a:p>
            <a:r>
              <a:rPr lang="en-US" dirty="0"/>
              <a:t>Scan External data (USB-drives, E-mail attachments)</a:t>
            </a:r>
          </a:p>
          <a:p>
            <a:r>
              <a:rPr lang="en-US" dirty="0"/>
              <a:t>Only use trusted and Open Source Software</a:t>
            </a:r>
          </a:p>
        </p:txBody>
      </p:sp>
      <p:sp>
        <p:nvSpPr>
          <p:cNvPr id="6" name="Slide Number Placeholder 5"/>
          <p:cNvSpPr>
            <a:spLocks noGrp="1"/>
          </p:cNvSpPr>
          <p:nvPr>
            <p:ph type="sldNum" sz="quarter" idx="12"/>
          </p:nvPr>
        </p:nvSpPr>
        <p:spPr/>
        <p:txBody>
          <a:bodyPr/>
          <a:lstStyle/>
          <a:p>
            <a:fld id="{76C9E1F8-736C-41F8-8F4F-79CB1FC26C21}" type="slidenum">
              <a:rPr lang="en-US" smtClean="0"/>
              <a:t>23</a:t>
            </a:fld>
            <a:endParaRPr lang="en-US"/>
          </a:p>
        </p:txBody>
      </p:sp>
    </p:spTree>
    <p:extLst>
      <p:ext uri="{BB962C8B-B14F-4D97-AF65-F5344CB8AC3E}">
        <p14:creationId xmlns:p14="http://schemas.microsoft.com/office/powerpoint/2010/main" val="233293823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9397" y="150439"/>
            <a:ext cx="7886700" cy="1325563"/>
          </a:xfrm>
        </p:spPr>
        <p:txBody>
          <a:bodyPr>
            <a:normAutofit/>
          </a:bodyPr>
          <a:lstStyle/>
          <a:p>
            <a:r>
              <a:rPr lang="en-US" dirty="0">
                <a:solidFill>
                  <a:srgbClr val="FF0000"/>
                </a:solidFill>
              </a:rPr>
              <a:t>AI</a:t>
            </a:r>
            <a:r>
              <a:rPr lang="en-US" dirty="0"/>
              <a:t> &amp; </a:t>
            </a:r>
            <a:r>
              <a:rPr lang="en-US" dirty="0">
                <a:solidFill>
                  <a:srgbClr val="FF0000"/>
                </a:solidFill>
              </a:rPr>
              <a:t>Machine Learning </a:t>
            </a:r>
            <a:r>
              <a:rPr lang="en-US" dirty="0"/>
              <a:t>in the Cyber Security Industry </a:t>
            </a:r>
            <a:endParaRPr lang="fr-FR" dirty="0"/>
          </a:p>
        </p:txBody>
      </p:sp>
      <p:sp>
        <p:nvSpPr>
          <p:cNvPr id="3" name="Content Placeholder 2"/>
          <p:cNvSpPr>
            <a:spLocks noGrp="1"/>
          </p:cNvSpPr>
          <p:nvPr>
            <p:ph idx="1"/>
          </p:nvPr>
        </p:nvSpPr>
        <p:spPr>
          <a:xfrm>
            <a:off x="772726" y="1515091"/>
            <a:ext cx="7886700" cy="5245473"/>
          </a:xfrm>
        </p:spPr>
        <p:txBody>
          <a:bodyPr>
            <a:normAutofit fontScale="92500" lnSpcReduction="10000"/>
          </a:bodyPr>
          <a:lstStyle/>
          <a:p>
            <a:pPr algn="just"/>
            <a:r>
              <a:rPr lang="en-US" dirty="0"/>
              <a:t>The complexity of cyber threats is increasing, making it harder to detect attacks, and harder still to protect against them</a:t>
            </a:r>
          </a:p>
          <a:p>
            <a:pPr algn="just"/>
            <a:r>
              <a:rPr lang="en-US" dirty="0"/>
              <a:t>Machine learning  can learn how </a:t>
            </a:r>
            <a:r>
              <a:rPr lang="en-US" i="1" dirty="0">
                <a:solidFill>
                  <a:srgbClr val="FF0000"/>
                </a:solidFill>
              </a:rPr>
              <a:t>to automatically detect unusual patterns in encrypted </a:t>
            </a:r>
            <a:r>
              <a:rPr lang="en-US" dirty="0"/>
              <a:t>web traffic and Internet of things (IoT) environments.</a:t>
            </a:r>
          </a:p>
          <a:p>
            <a:pPr algn="just"/>
            <a:r>
              <a:rPr lang="en-US" dirty="0"/>
              <a:t> Ultimately, this </a:t>
            </a:r>
            <a:r>
              <a:rPr lang="en-US" dirty="0">
                <a:solidFill>
                  <a:srgbClr val="FF0000"/>
                </a:solidFill>
              </a:rPr>
              <a:t>would help improve network security defenses</a:t>
            </a:r>
            <a:r>
              <a:rPr lang="en-US" dirty="0"/>
              <a:t>.</a:t>
            </a:r>
          </a:p>
          <a:p>
            <a:pPr algn="just"/>
            <a:r>
              <a:rPr lang="en-US" dirty="0"/>
              <a:t>Another big cyber security issue has been the </a:t>
            </a:r>
            <a:r>
              <a:rPr lang="en-US" dirty="0">
                <a:solidFill>
                  <a:srgbClr val="FF0000"/>
                </a:solidFill>
              </a:rPr>
              <a:t>skills gaps:</a:t>
            </a:r>
          </a:p>
          <a:p>
            <a:pPr lvl="1" algn="just"/>
            <a:r>
              <a:rPr lang="en-US" dirty="0"/>
              <a:t>organisations have not been able to find staff with the necessary skills.</a:t>
            </a:r>
          </a:p>
          <a:p>
            <a:pPr lvl="1" algn="just"/>
            <a:r>
              <a:rPr lang="en-US" dirty="0"/>
              <a:t> AI and machine learning tools would help overcome these gaps.</a:t>
            </a:r>
          </a:p>
          <a:p>
            <a:pPr marL="0" indent="0">
              <a:buNone/>
            </a:pPr>
            <a:endParaRPr lang="fr-FR" dirty="0"/>
          </a:p>
        </p:txBody>
      </p:sp>
      <p:sp>
        <p:nvSpPr>
          <p:cNvPr id="6" name="Slide Number Placeholder 5"/>
          <p:cNvSpPr>
            <a:spLocks noGrp="1"/>
          </p:cNvSpPr>
          <p:nvPr>
            <p:ph type="sldNum" sz="quarter" idx="12"/>
          </p:nvPr>
        </p:nvSpPr>
        <p:spPr/>
        <p:txBody>
          <a:bodyPr/>
          <a:lstStyle/>
          <a:p>
            <a:fld id="{76C9E1F8-736C-41F8-8F4F-79CB1FC26C21}" type="slidenum">
              <a:rPr lang="en-US" smtClean="0"/>
              <a:t>24</a:t>
            </a:fld>
            <a:endParaRPr lang="en-US"/>
          </a:p>
        </p:txBody>
      </p:sp>
    </p:spTree>
    <p:extLst>
      <p:ext uri="{BB962C8B-B14F-4D97-AF65-F5344CB8AC3E}">
        <p14:creationId xmlns:p14="http://schemas.microsoft.com/office/powerpoint/2010/main" val="139229641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4473" y="42863"/>
            <a:ext cx="7886701" cy="1071189"/>
          </a:xfrm>
        </p:spPr>
        <p:txBody>
          <a:bodyPr/>
          <a:lstStyle/>
          <a:p>
            <a:r>
              <a:rPr lang="en-US" dirty="0"/>
              <a:t> </a:t>
            </a:r>
            <a:r>
              <a:rPr lang="en-US" sz="3600" dirty="0"/>
              <a:t>The Role of </a:t>
            </a:r>
            <a:r>
              <a:rPr lang="en-US" sz="3600" dirty="0">
                <a:solidFill>
                  <a:srgbClr val="FF0000"/>
                </a:solidFill>
              </a:rPr>
              <a:t>Blockchain</a:t>
            </a:r>
            <a:r>
              <a:rPr lang="en-US" sz="3600" dirty="0"/>
              <a:t> in Cybersecurity</a:t>
            </a:r>
            <a:endParaRPr lang="en-US" dirty="0"/>
          </a:p>
        </p:txBody>
      </p:sp>
      <p:sp>
        <p:nvSpPr>
          <p:cNvPr id="3" name="Content Placeholder 2"/>
          <p:cNvSpPr>
            <a:spLocks noGrp="1"/>
          </p:cNvSpPr>
          <p:nvPr>
            <p:ph idx="1"/>
          </p:nvPr>
        </p:nvSpPr>
        <p:spPr>
          <a:xfrm>
            <a:off x="840922" y="1113451"/>
            <a:ext cx="7886700" cy="5607424"/>
          </a:xfrm>
        </p:spPr>
        <p:txBody>
          <a:bodyPr>
            <a:normAutofit fontScale="85000" lnSpcReduction="10000"/>
          </a:bodyPr>
          <a:lstStyle/>
          <a:p>
            <a:pPr marL="0" indent="0">
              <a:buNone/>
            </a:pPr>
            <a:r>
              <a:rPr lang="en-US" dirty="0"/>
              <a:t>Blockchain can offer the following for security:</a:t>
            </a:r>
          </a:p>
          <a:p>
            <a:r>
              <a:rPr lang="en-US" dirty="0"/>
              <a:t>Blockchain resolves the ‘</a:t>
            </a:r>
            <a:r>
              <a:rPr lang="en-US" b="1" dirty="0">
                <a:solidFill>
                  <a:srgbClr val="FF0000"/>
                </a:solidFill>
              </a:rPr>
              <a:t>lack of trust</a:t>
            </a:r>
            <a:r>
              <a:rPr lang="en-US" dirty="0"/>
              <a:t>’ problem between counterparties at a very basic level.</a:t>
            </a:r>
          </a:p>
          <a:p>
            <a:pPr lvl="1" algn="just"/>
            <a:r>
              <a:rPr lang="en-US" dirty="0"/>
              <a:t>This could potentially help enhance cyber-defense as the platform can prevent fraudulent activities via consensus mechanisms</a:t>
            </a:r>
          </a:p>
          <a:p>
            <a:pPr algn="just"/>
            <a:r>
              <a:rPr lang="en-US" dirty="0"/>
              <a:t>Eliminating Human Factor from Authentication</a:t>
            </a:r>
          </a:p>
          <a:p>
            <a:pPr lvl="1" algn="just"/>
            <a:r>
              <a:rPr lang="en-US" dirty="0"/>
              <a:t>Businesses are able to authenticate devices and users without the need for a password with the help of blockchain technology.</a:t>
            </a:r>
          </a:p>
          <a:p>
            <a:pPr lvl="1" algn="just"/>
            <a:r>
              <a:rPr lang="en-US" dirty="0"/>
              <a:t> This eliminates human intervention from the process of authentication, thereby avoiding it from becoming a potential attack vector.</a:t>
            </a:r>
          </a:p>
          <a:p>
            <a:pPr algn="just"/>
            <a:r>
              <a:rPr lang="fr-FR" dirty="0"/>
              <a:t> Decentralized Storage</a:t>
            </a:r>
          </a:p>
          <a:p>
            <a:pPr lvl="1" algn="just"/>
            <a:r>
              <a:rPr lang="en-US" dirty="0"/>
              <a:t>Blockchain users can maintain their data on their computer in their network. Because of this, they can make sure that the chain won’t collapse</a:t>
            </a:r>
            <a:endParaRPr lang="fr-FR" dirty="0"/>
          </a:p>
          <a:p>
            <a:pPr algn="just"/>
            <a:r>
              <a:rPr lang="fr-FR" dirty="0"/>
              <a:t>Traceability</a:t>
            </a:r>
          </a:p>
          <a:p>
            <a:pPr lvl="1" algn="just"/>
            <a:r>
              <a:rPr lang="en-US" dirty="0"/>
              <a:t>Every transaction added to a private or public blockchain is timestamped and signed digitally.</a:t>
            </a:r>
            <a:endParaRPr lang="fr-FR" dirty="0"/>
          </a:p>
        </p:txBody>
      </p:sp>
      <p:sp>
        <p:nvSpPr>
          <p:cNvPr id="6" name="Slide Number Placeholder 5"/>
          <p:cNvSpPr>
            <a:spLocks noGrp="1"/>
          </p:cNvSpPr>
          <p:nvPr>
            <p:ph type="sldNum" sz="quarter" idx="12"/>
          </p:nvPr>
        </p:nvSpPr>
        <p:spPr/>
        <p:txBody>
          <a:bodyPr/>
          <a:lstStyle/>
          <a:p>
            <a:fld id="{76C9E1F8-736C-41F8-8F4F-79CB1FC26C21}" type="slidenum">
              <a:rPr lang="en-US" smtClean="0"/>
              <a:t>25</a:t>
            </a:fld>
            <a:endParaRPr lang="en-US"/>
          </a:p>
        </p:txBody>
      </p:sp>
    </p:spTree>
    <p:extLst>
      <p:ext uri="{BB962C8B-B14F-4D97-AF65-F5344CB8AC3E}">
        <p14:creationId xmlns:p14="http://schemas.microsoft.com/office/powerpoint/2010/main" val="419872285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0850" y="2168526"/>
            <a:ext cx="7886700" cy="1325563"/>
          </a:xfrm>
        </p:spPr>
        <p:txBody>
          <a:bodyPr>
            <a:noAutofit/>
          </a:bodyPr>
          <a:lstStyle/>
          <a:p>
            <a:pPr algn="ctr"/>
            <a:r>
              <a:rPr lang="en-US" sz="7200" dirty="0"/>
              <a:t>Thanks !</a:t>
            </a:r>
            <a:endParaRPr lang="fr-FR" sz="7200" dirty="0"/>
          </a:p>
        </p:txBody>
      </p:sp>
      <p:sp>
        <p:nvSpPr>
          <p:cNvPr id="4" name="TextBox 3"/>
          <p:cNvSpPr txBox="1"/>
          <p:nvPr/>
        </p:nvSpPr>
        <p:spPr>
          <a:xfrm>
            <a:off x="3235512" y="5503582"/>
            <a:ext cx="2854949" cy="923330"/>
          </a:xfrm>
          <a:prstGeom prst="rect">
            <a:avLst/>
          </a:prstGeom>
          <a:noFill/>
        </p:spPr>
        <p:txBody>
          <a:bodyPr wrap="none" rtlCol="0">
            <a:spAutoFit/>
          </a:bodyPr>
          <a:lstStyle/>
          <a:p>
            <a:pPr algn="ctr"/>
            <a:r>
              <a:rPr lang="fr-FR" i="1" dirty="0">
                <a:hlinkClick r:id="rId2"/>
              </a:rPr>
              <a:t>monim88@msn.com</a:t>
            </a:r>
            <a:endParaRPr lang="fr-FR" i="1" dirty="0"/>
          </a:p>
          <a:p>
            <a:pPr algn="ctr"/>
            <a:r>
              <a:rPr lang="en-US" i="1" dirty="0">
                <a:hlinkClick r:id="rId3"/>
              </a:rPr>
              <a:t>clement.fataki@gmail.com</a:t>
            </a:r>
            <a:endParaRPr lang="en-US" i="1" dirty="0"/>
          </a:p>
          <a:p>
            <a:pPr algn="ctr"/>
            <a:r>
              <a:rPr lang="en-US" i="1" dirty="0">
                <a:hlinkClick r:id="rId4"/>
              </a:rPr>
              <a:t>blairzhang2015@gmail.com</a:t>
            </a:r>
            <a:r>
              <a:rPr lang="en-US" i="1" dirty="0"/>
              <a:t> </a:t>
            </a:r>
          </a:p>
        </p:txBody>
      </p:sp>
      <p:sp>
        <p:nvSpPr>
          <p:cNvPr id="6" name="Slide Number Placeholder 5"/>
          <p:cNvSpPr>
            <a:spLocks noGrp="1"/>
          </p:cNvSpPr>
          <p:nvPr>
            <p:ph type="sldNum" sz="quarter" idx="12"/>
          </p:nvPr>
        </p:nvSpPr>
        <p:spPr/>
        <p:txBody>
          <a:bodyPr/>
          <a:lstStyle/>
          <a:p>
            <a:fld id="{76C9E1F8-736C-41F8-8F4F-79CB1FC26C21}" type="slidenum">
              <a:rPr lang="en-US" smtClean="0"/>
              <a:t>26</a:t>
            </a:fld>
            <a:endParaRPr lang="en-US"/>
          </a:p>
        </p:txBody>
      </p:sp>
    </p:spTree>
    <p:extLst>
      <p:ext uri="{BB962C8B-B14F-4D97-AF65-F5344CB8AC3E}">
        <p14:creationId xmlns:p14="http://schemas.microsoft.com/office/powerpoint/2010/main" val="5159135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35549" y="1543572"/>
            <a:ext cx="8014446" cy="4306631"/>
          </a:xfrm>
        </p:spPr>
        <p:txBody>
          <a:bodyPr/>
          <a:lstStyle/>
          <a:p>
            <a:r>
              <a:rPr lang="en-US" dirty="0"/>
              <a:t>A network of networks in which users at any one computer can, if they have permission, get information from any other computer.</a:t>
            </a:r>
            <a:endParaRPr lang="fr-FR" dirty="0"/>
          </a:p>
        </p:txBody>
      </p:sp>
      <p:pic>
        <p:nvPicPr>
          <p:cNvPr id="4" name="Picture 3"/>
          <p:cNvPicPr>
            <a:picLocks noChangeAspect="1"/>
          </p:cNvPicPr>
          <p:nvPr/>
        </p:nvPicPr>
        <p:blipFill>
          <a:blip r:embed="rId2"/>
          <a:stretch>
            <a:fillRect/>
          </a:stretch>
        </p:blipFill>
        <p:spPr>
          <a:xfrm>
            <a:off x="1778310" y="3308452"/>
            <a:ext cx="902086" cy="725467"/>
          </a:xfrm>
          <a:prstGeom prst="rect">
            <a:avLst/>
          </a:prstGeom>
        </p:spPr>
      </p:pic>
      <p:pic>
        <p:nvPicPr>
          <p:cNvPr id="5" name="Picture 4"/>
          <p:cNvPicPr>
            <a:picLocks noChangeAspect="1"/>
          </p:cNvPicPr>
          <p:nvPr/>
        </p:nvPicPr>
        <p:blipFill>
          <a:blip r:embed="rId2"/>
          <a:stretch>
            <a:fillRect/>
          </a:stretch>
        </p:blipFill>
        <p:spPr>
          <a:xfrm>
            <a:off x="3439392" y="3308451"/>
            <a:ext cx="902086" cy="725467"/>
          </a:xfrm>
          <a:prstGeom prst="rect">
            <a:avLst/>
          </a:prstGeom>
        </p:spPr>
      </p:pic>
      <p:pic>
        <p:nvPicPr>
          <p:cNvPr id="6" name="Picture 5"/>
          <p:cNvPicPr>
            <a:picLocks noChangeAspect="1"/>
          </p:cNvPicPr>
          <p:nvPr/>
        </p:nvPicPr>
        <p:blipFill>
          <a:blip r:embed="rId2"/>
          <a:stretch>
            <a:fillRect/>
          </a:stretch>
        </p:blipFill>
        <p:spPr>
          <a:xfrm>
            <a:off x="5096526" y="3323817"/>
            <a:ext cx="902086" cy="725467"/>
          </a:xfrm>
          <a:prstGeom prst="rect">
            <a:avLst/>
          </a:prstGeom>
        </p:spPr>
      </p:pic>
      <p:pic>
        <p:nvPicPr>
          <p:cNvPr id="7" name="Picture 6"/>
          <p:cNvPicPr>
            <a:picLocks noChangeAspect="1"/>
          </p:cNvPicPr>
          <p:nvPr/>
        </p:nvPicPr>
        <p:blipFill>
          <a:blip r:embed="rId2"/>
          <a:stretch>
            <a:fillRect/>
          </a:stretch>
        </p:blipFill>
        <p:spPr>
          <a:xfrm>
            <a:off x="6777218" y="3308451"/>
            <a:ext cx="902086" cy="725467"/>
          </a:xfrm>
          <a:prstGeom prst="rect">
            <a:avLst/>
          </a:prstGeom>
        </p:spPr>
      </p:pic>
      <p:pic>
        <p:nvPicPr>
          <p:cNvPr id="8" name="Picture 7"/>
          <p:cNvPicPr>
            <a:picLocks noChangeAspect="1"/>
          </p:cNvPicPr>
          <p:nvPr/>
        </p:nvPicPr>
        <p:blipFill>
          <a:blip r:embed="rId2"/>
          <a:stretch>
            <a:fillRect/>
          </a:stretch>
        </p:blipFill>
        <p:spPr>
          <a:xfrm>
            <a:off x="1725549" y="4809939"/>
            <a:ext cx="902086" cy="725467"/>
          </a:xfrm>
          <a:prstGeom prst="rect">
            <a:avLst/>
          </a:prstGeom>
        </p:spPr>
      </p:pic>
      <p:pic>
        <p:nvPicPr>
          <p:cNvPr id="9" name="Picture 8"/>
          <p:cNvPicPr>
            <a:picLocks noChangeAspect="1"/>
          </p:cNvPicPr>
          <p:nvPr/>
        </p:nvPicPr>
        <p:blipFill>
          <a:blip r:embed="rId2"/>
          <a:stretch>
            <a:fillRect/>
          </a:stretch>
        </p:blipFill>
        <p:spPr>
          <a:xfrm>
            <a:off x="3386631" y="4809939"/>
            <a:ext cx="902086" cy="725467"/>
          </a:xfrm>
          <a:prstGeom prst="rect">
            <a:avLst/>
          </a:prstGeom>
        </p:spPr>
      </p:pic>
      <p:pic>
        <p:nvPicPr>
          <p:cNvPr id="10" name="Picture 9"/>
          <p:cNvPicPr>
            <a:picLocks noChangeAspect="1"/>
          </p:cNvPicPr>
          <p:nvPr/>
        </p:nvPicPr>
        <p:blipFill>
          <a:blip r:embed="rId2"/>
          <a:stretch>
            <a:fillRect/>
          </a:stretch>
        </p:blipFill>
        <p:spPr>
          <a:xfrm>
            <a:off x="5084154" y="4780960"/>
            <a:ext cx="902086" cy="725467"/>
          </a:xfrm>
          <a:prstGeom prst="rect">
            <a:avLst/>
          </a:prstGeom>
        </p:spPr>
      </p:pic>
      <p:pic>
        <p:nvPicPr>
          <p:cNvPr id="11" name="Picture 10"/>
          <p:cNvPicPr>
            <a:picLocks noChangeAspect="1"/>
          </p:cNvPicPr>
          <p:nvPr/>
        </p:nvPicPr>
        <p:blipFill>
          <a:blip r:embed="rId2"/>
          <a:stretch>
            <a:fillRect/>
          </a:stretch>
        </p:blipFill>
        <p:spPr>
          <a:xfrm>
            <a:off x="6745967" y="4724276"/>
            <a:ext cx="902086" cy="725467"/>
          </a:xfrm>
          <a:prstGeom prst="rect">
            <a:avLst/>
          </a:prstGeom>
        </p:spPr>
      </p:pic>
      <p:grpSp>
        <p:nvGrpSpPr>
          <p:cNvPr id="34" name="Group 33"/>
          <p:cNvGrpSpPr/>
          <p:nvPr/>
        </p:nvGrpSpPr>
        <p:grpSpPr>
          <a:xfrm>
            <a:off x="4334524" y="3674793"/>
            <a:ext cx="853901" cy="110362"/>
            <a:chOff x="2024391" y="3734886"/>
            <a:chExt cx="1138534" cy="147149"/>
          </a:xfrm>
        </p:grpSpPr>
        <p:cxnSp>
          <p:nvCxnSpPr>
            <p:cNvPr id="13" name="Straight Connector 12"/>
            <p:cNvCxnSpPr/>
            <p:nvPr/>
          </p:nvCxnSpPr>
          <p:spPr>
            <a:xfrm>
              <a:off x="2024391" y="3734886"/>
              <a:ext cx="423880" cy="7628"/>
            </a:xfrm>
            <a:prstGeom prst="line">
              <a:avLst/>
            </a:prstGeom>
          </p:spPr>
          <p:style>
            <a:lnRef idx="2">
              <a:schemeClr val="accent2"/>
            </a:lnRef>
            <a:fillRef idx="0">
              <a:schemeClr val="accent2"/>
            </a:fillRef>
            <a:effectRef idx="1">
              <a:schemeClr val="accent2"/>
            </a:effectRef>
            <a:fontRef idx="minor">
              <a:schemeClr val="tx1"/>
            </a:fontRef>
          </p:style>
        </p:cxnSp>
        <p:cxnSp>
          <p:nvCxnSpPr>
            <p:cNvPr id="24" name="Straight Connector 23"/>
            <p:cNvCxnSpPr/>
            <p:nvPr/>
          </p:nvCxnSpPr>
          <p:spPr>
            <a:xfrm>
              <a:off x="2430295" y="3750563"/>
              <a:ext cx="119046" cy="114008"/>
            </a:xfrm>
            <a:prstGeom prst="line">
              <a:avLst/>
            </a:prstGeom>
          </p:spPr>
          <p:style>
            <a:lnRef idx="2">
              <a:schemeClr val="accent2"/>
            </a:lnRef>
            <a:fillRef idx="0">
              <a:schemeClr val="accent2"/>
            </a:fillRef>
            <a:effectRef idx="1">
              <a:schemeClr val="accent2"/>
            </a:effectRef>
            <a:fontRef idx="minor">
              <a:schemeClr val="tx1"/>
            </a:fontRef>
          </p:style>
        </p:cxnSp>
        <p:cxnSp>
          <p:nvCxnSpPr>
            <p:cNvPr id="26" name="Straight Connector 25"/>
            <p:cNvCxnSpPr/>
            <p:nvPr/>
          </p:nvCxnSpPr>
          <p:spPr>
            <a:xfrm>
              <a:off x="2568721" y="3874407"/>
              <a:ext cx="423880" cy="7628"/>
            </a:xfrm>
            <a:prstGeom prst="line">
              <a:avLst/>
            </a:prstGeom>
            <a:ln>
              <a:headEnd type="oval" w="med" len="med"/>
              <a:tailEnd type="triangle" w="med" len="med"/>
            </a:ln>
          </p:spPr>
          <p:style>
            <a:lnRef idx="2">
              <a:schemeClr val="accent3"/>
            </a:lnRef>
            <a:fillRef idx="0">
              <a:schemeClr val="accent3"/>
            </a:fillRef>
            <a:effectRef idx="1">
              <a:schemeClr val="accent3"/>
            </a:effectRef>
            <a:fontRef idx="minor">
              <a:schemeClr val="tx1"/>
            </a:fontRef>
          </p:style>
        </p:cxnSp>
        <p:cxnSp>
          <p:nvCxnSpPr>
            <p:cNvPr id="27" name="Straight Connector 26"/>
            <p:cNvCxnSpPr/>
            <p:nvPr/>
          </p:nvCxnSpPr>
          <p:spPr>
            <a:xfrm flipH="1">
              <a:off x="2962141" y="3750563"/>
              <a:ext cx="200784" cy="125978"/>
            </a:xfrm>
            <a:prstGeom prst="line">
              <a:avLst/>
            </a:prstGeom>
          </p:spPr>
          <p:style>
            <a:lnRef idx="2">
              <a:schemeClr val="accent2"/>
            </a:lnRef>
            <a:fillRef idx="0">
              <a:schemeClr val="accent2"/>
            </a:fillRef>
            <a:effectRef idx="1">
              <a:schemeClr val="accent2"/>
            </a:effectRef>
            <a:fontRef idx="minor">
              <a:schemeClr val="tx1"/>
            </a:fontRef>
          </p:style>
        </p:cxnSp>
      </p:grpSp>
      <p:grpSp>
        <p:nvGrpSpPr>
          <p:cNvPr id="40" name="Group 39"/>
          <p:cNvGrpSpPr/>
          <p:nvPr/>
        </p:nvGrpSpPr>
        <p:grpSpPr>
          <a:xfrm>
            <a:off x="2661293" y="3658416"/>
            <a:ext cx="853901" cy="110362"/>
            <a:chOff x="2024391" y="3734886"/>
            <a:chExt cx="1138534" cy="147149"/>
          </a:xfrm>
        </p:grpSpPr>
        <p:cxnSp>
          <p:nvCxnSpPr>
            <p:cNvPr id="41" name="Straight Connector 40"/>
            <p:cNvCxnSpPr/>
            <p:nvPr/>
          </p:nvCxnSpPr>
          <p:spPr>
            <a:xfrm>
              <a:off x="2024391" y="3734886"/>
              <a:ext cx="423880" cy="7628"/>
            </a:xfrm>
            <a:prstGeom prst="line">
              <a:avLst/>
            </a:prstGeom>
          </p:spPr>
          <p:style>
            <a:lnRef idx="2">
              <a:schemeClr val="accent2"/>
            </a:lnRef>
            <a:fillRef idx="0">
              <a:schemeClr val="accent2"/>
            </a:fillRef>
            <a:effectRef idx="1">
              <a:schemeClr val="accent2"/>
            </a:effectRef>
            <a:fontRef idx="minor">
              <a:schemeClr val="tx1"/>
            </a:fontRef>
          </p:style>
        </p:cxnSp>
        <p:cxnSp>
          <p:nvCxnSpPr>
            <p:cNvPr id="42" name="Straight Connector 41"/>
            <p:cNvCxnSpPr/>
            <p:nvPr/>
          </p:nvCxnSpPr>
          <p:spPr>
            <a:xfrm>
              <a:off x="2430295" y="3750563"/>
              <a:ext cx="119046" cy="114008"/>
            </a:xfrm>
            <a:prstGeom prst="line">
              <a:avLst/>
            </a:prstGeom>
          </p:spPr>
          <p:style>
            <a:lnRef idx="2">
              <a:schemeClr val="accent2"/>
            </a:lnRef>
            <a:fillRef idx="0">
              <a:schemeClr val="accent2"/>
            </a:fillRef>
            <a:effectRef idx="1">
              <a:schemeClr val="accent2"/>
            </a:effectRef>
            <a:fontRef idx="minor">
              <a:schemeClr val="tx1"/>
            </a:fontRef>
          </p:style>
        </p:cxnSp>
        <p:cxnSp>
          <p:nvCxnSpPr>
            <p:cNvPr id="43" name="Straight Connector 42"/>
            <p:cNvCxnSpPr/>
            <p:nvPr/>
          </p:nvCxnSpPr>
          <p:spPr>
            <a:xfrm>
              <a:off x="2568721" y="3874407"/>
              <a:ext cx="423880" cy="7628"/>
            </a:xfrm>
            <a:prstGeom prst="line">
              <a:avLst/>
            </a:prstGeom>
            <a:ln>
              <a:headEnd type="oval" w="med" len="med"/>
              <a:tailEnd type="triangle" w="med" len="med"/>
            </a:ln>
          </p:spPr>
          <p:style>
            <a:lnRef idx="2">
              <a:schemeClr val="accent3"/>
            </a:lnRef>
            <a:fillRef idx="0">
              <a:schemeClr val="accent3"/>
            </a:fillRef>
            <a:effectRef idx="1">
              <a:schemeClr val="accent3"/>
            </a:effectRef>
            <a:fontRef idx="minor">
              <a:schemeClr val="tx1"/>
            </a:fontRef>
          </p:style>
        </p:cxnSp>
        <p:cxnSp>
          <p:nvCxnSpPr>
            <p:cNvPr id="44" name="Straight Connector 43"/>
            <p:cNvCxnSpPr/>
            <p:nvPr/>
          </p:nvCxnSpPr>
          <p:spPr>
            <a:xfrm flipH="1">
              <a:off x="2962141" y="3750563"/>
              <a:ext cx="200784" cy="125978"/>
            </a:xfrm>
            <a:prstGeom prst="line">
              <a:avLst/>
            </a:prstGeom>
          </p:spPr>
          <p:style>
            <a:lnRef idx="2">
              <a:schemeClr val="accent2"/>
            </a:lnRef>
            <a:fillRef idx="0">
              <a:schemeClr val="accent2"/>
            </a:fillRef>
            <a:effectRef idx="1">
              <a:schemeClr val="accent2"/>
            </a:effectRef>
            <a:fontRef idx="minor">
              <a:schemeClr val="tx1"/>
            </a:fontRef>
          </p:style>
        </p:cxnSp>
      </p:grpSp>
      <p:grpSp>
        <p:nvGrpSpPr>
          <p:cNvPr id="45" name="Group 44"/>
          <p:cNvGrpSpPr/>
          <p:nvPr/>
        </p:nvGrpSpPr>
        <p:grpSpPr>
          <a:xfrm>
            <a:off x="5998610" y="3642377"/>
            <a:ext cx="853901" cy="110362"/>
            <a:chOff x="2024391" y="3734886"/>
            <a:chExt cx="1138534" cy="147149"/>
          </a:xfrm>
        </p:grpSpPr>
        <p:cxnSp>
          <p:nvCxnSpPr>
            <p:cNvPr id="46" name="Straight Connector 45"/>
            <p:cNvCxnSpPr/>
            <p:nvPr/>
          </p:nvCxnSpPr>
          <p:spPr>
            <a:xfrm>
              <a:off x="2024391" y="3734886"/>
              <a:ext cx="423880" cy="7628"/>
            </a:xfrm>
            <a:prstGeom prst="line">
              <a:avLst/>
            </a:prstGeom>
          </p:spPr>
          <p:style>
            <a:lnRef idx="2">
              <a:schemeClr val="accent2"/>
            </a:lnRef>
            <a:fillRef idx="0">
              <a:schemeClr val="accent2"/>
            </a:fillRef>
            <a:effectRef idx="1">
              <a:schemeClr val="accent2"/>
            </a:effectRef>
            <a:fontRef idx="minor">
              <a:schemeClr val="tx1"/>
            </a:fontRef>
          </p:style>
        </p:cxnSp>
        <p:cxnSp>
          <p:nvCxnSpPr>
            <p:cNvPr id="47" name="Straight Connector 46"/>
            <p:cNvCxnSpPr/>
            <p:nvPr/>
          </p:nvCxnSpPr>
          <p:spPr>
            <a:xfrm>
              <a:off x="2430295" y="3750563"/>
              <a:ext cx="119046" cy="114008"/>
            </a:xfrm>
            <a:prstGeom prst="line">
              <a:avLst/>
            </a:prstGeom>
          </p:spPr>
          <p:style>
            <a:lnRef idx="2">
              <a:schemeClr val="accent2"/>
            </a:lnRef>
            <a:fillRef idx="0">
              <a:schemeClr val="accent2"/>
            </a:fillRef>
            <a:effectRef idx="1">
              <a:schemeClr val="accent2"/>
            </a:effectRef>
            <a:fontRef idx="minor">
              <a:schemeClr val="tx1"/>
            </a:fontRef>
          </p:style>
        </p:cxnSp>
        <p:cxnSp>
          <p:nvCxnSpPr>
            <p:cNvPr id="48" name="Straight Connector 47"/>
            <p:cNvCxnSpPr/>
            <p:nvPr/>
          </p:nvCxnSpPr>
          <p:spPr>
            <a:xfrm>
              <a:off x="2568721" y="3874407"/>
              <a:ext cx="423880" cy="7628"/>
            </a:xfrm>
            <a:prstGeom prst="line">
              <a:avLst/>
            </a:prstGeom>
            <a:ln>
              <a:headEnd type="oval" w="med" len="med"/>
              <a:tailEnd type="triangle" w="med" len="med"/>
            </a:ln>
          </p:spPr>
          <p:style>
            <a:lnRef idx="2">
              <a:schemeClr val="accent3"/>
            </a:lnRef>
            <a:fillRef idx="0">
              <a:schemeClr val="accent3"/>
            </a:fillRef>
            <a:effectRef idx="1">
              <a:schemeClr val="accent3"/>
            </a:effectRef>
            <a:fontRef idx="minor">
              <a:schemeClr val="tx1"/>
            </a:fontRef>
          </p:style>
        </p:cxnSp>
        <p:cxnSp>
          <p:nvCxnSpPr>
            <p:cNvPr id="49" name="Straight Connector 48"/>
            <p:cNvCxnSpPr/>
            <p:nvPr/>
          </p:nvCxnSpPr>
          <p:spPr>
            <a:xfrm flipH="1">
              <a:off x="2962141" y="3750563"/>
              <a:ext cx="200784" cy="125978"/>
            </a:xfrm>
            <a:prstGeom prst="line">
              <a:avLst/>
            </a:prstGeom>
          </p:spPr>
          <p:style>
            <a:lnRef idx="2">
              <a:schemeClr val="accent2"/>
            </a:lnRef>
            <a:fillRef idx="0">
              <a:schemeClr val="accent2"/>
            </a:fillRef>
            <a:effectRef idx="1">
              <a:schemeClr val="accent2"/>
            </a:effectRef>
            <a:fontRef idx="minor">
              <a:schemeClr val="tx1"/>
            </a:fontRef>
          </p:style>
        </p:cxnSp>
      </p:grpSp>
      <p:grpSp>
        <p:nvGrpSpPr>
          <p:cNvPr id="67" name="Group 66"/>
          <p:cNvGrpSpPr/>
          <p:nvPr/>
        </p:nvGrpSpPr>
        <p:grpSpPr>
          <a:xfrm>
            <a:off x="4305547" y="5135330"/>
            <a:ext cx="853901" cy="120854"/>
            <a:chOff x="6474147" y="5665436"/>
            <a:chExt cx="1138534" cy="161138"/>
          </a:xfrm>
        </p:grpSpPr>
        <p:cxnSp>
          <p:nvCxnSpPr>
            <p:cNvPr id="56" name="Straight Connector 55"/>
            <p:cNvCxnSpPr/>
            <p:nvPr/>
          </p:nvCxnSpPr>
          <p:spPr>
            <a:xfrm>
              <a:off x="6474147" y="5665436"/>
              <a:ext cx="423880" cy="7628"/>
            </a:xfrm>
            <a:prstGeom prst="line">
              <a:avLst/>
            </a:prstGeom>
          </p:spPr>
          <p:style>
            <a:lnRef idx="2">
              <a:schemeClr val="accent2"/>
            </a:lnRef>
            <a:fillRef idx="0">
              <a:schemeClr val="accent2"/>
            </a:fillRef>
            <a:effectRef idx="1">
              <a:schemeClr val="accent2"/>
            </a:effectRef>
            <a:fontRef idx="minor">
              <a:schemeClr val="tx1"/>
            </a:fontRef>
          </p:style>
        </p:cxnSp>
        <p:cxnSp>
          <p:nvCxnSpPr>
            <p:cNvPr id="57" name="Straight Connector 56"/>
            <p:cNvCxnSpPr/>
            <p:nvPr/>
          </p:nvCxnSpPr>
          <p:spPr>
            <a:xfrm>
              <a:off x="6880051" y="5681113"/>
              <a:ext cx="240348" cy="145461"/>
            </a:xfrm>
            <a:prstGeom prst="line">
              <a:avLst/>
            </a:prstGeom>
          </p:spPr>
          <p:style>
            <a:lnRef idx="2">
              <a:schemeClr val="accent2"/>
            </a:lnRef>
            <a:fillRef idx="0">
              <a:schemeClr val="accent2"/>
            </a:fillRef>
            <a:effectRef idx="1">
              <a:schemeClr val="accent2"/>
            </a:effectRef>
            <a:fontRef idx="minor">
              <a:schemeClr val="tx1"/>
            </a:fontRef>
          </p:style>
        </p:cxnSp>
        <p:cxnSp>
          <p:nvCxnSpPr>
            <p:cNvPr id="58" name="Straight Connector 57"/>
            <p:cNvCxnSpPr/>
            <p:nvPr/>
          </p:nvCxnSpPr>
          <p:spPr>
            <a:xfrm flipH="1">
              <a:off x="7088361" y="5819887"/>
              <a:ext cx="353997" cy="6687"/>
            </a:xfrm>
            <a:prstGeom prst="line">
              <a:avLst/>
            </a:prstGeom>
            <a:ln>
              <a:headEnd type="oval" w="med" len="med"/>
              <a:tailEnd type="triangle" w="med" len="med"/>
            </a:ln>
          </p:spPr>
          <p:style>
            <a:lnRef idx="2">
              <a:schemeClr val="accent3"/>
            </a:lnRef>
            <a:fillRef idx="0">
              <a:schemeClr val="accent3"/>
            </a:fillRef>
            <a:effectRef idx="1">
              <a:schemeClr val="accent3"/>
            </a:effectRef>
            <a:fontRef idx="minor">
              <a:schemeClr val="tx1"/>
            </a:fontRef>
          </p:style>
        </p:cxnSp>
        <p:cxnSp>
          <p:nvCxnSpPr>
            <p:cNvPr id="59" name="Straight Connector 58"/>
            <p:cNvCxnSpPr/>
            <p:nvPr/>
          </p:nvCxnSpPr>
          <p:spPr>
            <a:xfrm flipH="1">
              <a:off x="7442357" y="5681113"/>
              <a:ext cx="170324" cy="138774"/>
            </a:xfrm>
            <a:prstGeom prst="line">
              <a:avLst/>
            </a:prstGeom>
          </p:spPr>
          <p:style>
            <a:lnRef idx="2">
              <a:schemeClr val="accent2"/>
            </a:lnRef>
            <a:fillRef idx="0">
              <a:schemeClr val="accent2"/>
            </a:fillRef>
            <a:effectRef idx="1">
              <a:schemeClr val="accent2"/>
            </a:effectRef>
            <a:fontRef idx="minor">
              <a:schemeClr val="tx1"/>
            </a:fontRef>
          </p:style>
        </p:cxnSp>
      </p:grpSp>
      <p:grpSp>
        <p:nvGrpSpPr>
          <p:cNvPr id="68" name="Group 67"/>
          <p:cNvGrpSpPr/>
          <p:nvPr/>
        </p:nvGrpSpPr>
        <p:grpSpPr>
          <a:xfrm>
            <a:off x="5977681" y="5046760"/>
            <a:ext cx="853901" cy="120854"/>
            <a:chOff x="6474147" y="5665436"/>
            <a:chExt cx="1138534" cy="161138"/>
          </a:xfrm>
        </p:grpSpPr>
        <p:cxnSp>
          <p:nvCxnSpPr>
            <p:cNvPr id="69" name="Straight Connector 68"/>
            <p:cNvCxnSpPr/>
            <p:nvPr/>
          </p:nvCxnSpPr>
          <p:spPr>
            <a:xfrm>
              <a:off x="6474147" y="5665436"/>
              <a:ext cx="423880" cy="7628"/>
            </a:xfrm>
            <a:prstGeom prst="line">
              <a:avLst/>
            </a:prstGeom>
          </p:spPr>
          <p:style>
            <a:lnRef idx="2">
              <a:schemeClr val="accent2"/>
            </a:lnRef>
            <a:fillRef idx="0">
              <a:schemeClr val="accent2"/>
            </a:fillRef>
            <a:effectRef idx="1">
              <a:schemeClr val="accent2"/>
            </a:effectRef>
            <a:fontRef idx="minor">
              <a:schemeClr val="tx1"/>
            </a:fontRef>
          </p:style>
        </p:cxnSp>
        <p:cxnSp>
          <p:nvCxnSpPr>
            <p:cNvPr id="70" name="Straight Connector 69"/>
            <p:cNvCxnSpPr/>
            <p:nvPr/>
          </p:nvCxnSpPr>
          <p:spPr>
            <a:xfrm>
              <a:off x="6880051" y="5681113"/>
              <a:ext cx="240348" cy="145461"/>
            </a:xfrm>
            <a:prstGeom prst="line">
              <a:avLst/>
            </a:prstGeom>
          </p:spPr>
          <p:style>
            <a:lnRef idx="2">
              <a:schemeClr val="accent2"/>
            </a:lnRef>
            <a:fillRef idx="0">
              <a:schemeClr val="accent2"/>
            </a:fillRef>
            <a:effectRef idx="1">
              <a:schemeClr val="accent2"/>
            </a:effectRef>
            <a:fontRef idx="minor">
              <a:schemeClr val="tx1"/>
            </a:fontRef>
          </p:style>
        </p:cxnSp>
        <p:cxnSp>
          <p:nvCxnSpPr>
            <p:cNvPr id="71" name="Straight Connector 70"/>
            <p:cNvCxnSpPr/>
            <p:nvPr/>
          </p:nvCxnSpPr>
          <p:spPr>
            <a:xfrm flipH="1">
              <a:off x="7088361" y="5819887"/>
              <a:ext cx="353997" cy="6687"/>
            </a:xfrm>
            <a:prstGeom prst="line">
              <a:avLst/>
            </a:prstGeom>
            <a:ln>
              <a:headEnd type="oval" w="med" len="med"/>
              <a:tailEnd type="triangle" w="med" len="med"/>
            </a:ln>
          </p:spPr>
          <p:style>
            <a:lnRef idx="2">
              <a:schemeClr val="accent3"/>
            </a:lnRef>
            <a:fillRef idx="0">
              <a:schemeClr val="accent3"/>
            </a:fillRef>
            <a:effectRef idx="1">
              <a:schemeClr val="accent3"/>
            </a:effectRef>
            <a:fontRef idx="minor">
              <a:schemeClr val="tx1"/>
            </a:fontRef>
          </p:style>
        </p:cxnSp>
        <p:cxnSp>
          <p:nvCxnSpPr>
            <p:cNvPr id="72" name="Straight Connector 71"/>
            <p:cNvCxnSpPr/>
            <p:nvPr/>
          </p:nvCxnSpPr>
          <p:spPr>
            <a:xfrm flipH="1">
              <a:off x="7442357" y="5681113"/>
              <a:ext cx="170324" cy="138774"/>
            </a:xfrm>
            <a:prstGeom prst="line">
              <a:avLst/>
            </a:prstGeom>
          </p:spPr>
          <p:style>
            <a:lnRef idx="2">
              <a:schemeClr val="accent2"/>
            </a:lnRef>
            <a:fillRef idx="0">
              <a:schemeClr val="accent2"/>
            </a:fillRef>
            <a:effectRef idx="1">
              <a:schemeClr val="accent2"/>
            </a:effectRef>
            <a:fontRef idx="minor">
              <a:schemeClr val="tx1"/>
            </a:fontRef>
          </p:style>
        </p:cxnSp>
      </p:grpSp>
      <p:grpSp>
        <p:nvGrpSpPr>
          <p:cNvPr id="73" name="Group 72"/>
          <p:cNvGrpSpPr/>
          <p:nvPr/>
        </p:nvGrpSpPr>
        <p:grpSpPr>
          <a:xfrm>
            <a:off x="2618144" y="5144866"/>
            <a:ext cx="853901" cy="120854"/>
            <a:chOff x="6474147" y="5665436"/>
            <a:chExt cx="1138534" cy="161138"/>
          </a:xfrm>
        </p:grpSpPr>
        <p:cxnSp>
          <p:nvCxnSpPr>
            <p:cNvPr id="74" name="Straight Connector 73"/>
            <p:cNvCxnSpPr/>
            <p:nvPr/>
          </p:nvCxnSpPr>
          <p:spPr>
            <a:xfrm>
              <a:off x="6474147" y="5665436"/>
              <a:ext cx="423880" cy="7628"/>
            </a:xfrm>
            <a:prstGeom prst="line">
              <a:avLst/>
            </a:prstGeom>
          </p:spPr>
          <p:style>
            <a:lnRef idx="2">
              <a:schemeClr val="accent2"/>
            </a:lnRef>
            <a:fillRef idx="0">
              <a:schemeClr val="accent2"/>
            </a:fillRef>
            <a:effectRef idx="1">
              <a:schemeClr val="accent2"/>
            </a:effectRef>
            <a:fontRef idx="minor">
              <a:schemeClr val="tx1"/>
            </a:fontRef>
          </p:style>
        </p:cxnSp>
        <p:cxnSp>
          <p:nvCxnSpPr>
            <p:cNvPr id="75" name="Straight Connector 74"/>
            <p:cNvCxnSpPr/>
            <p:nvPr/>
          </p:nvCxnSpPr>
          <p:spPr>
            <a:xfrm>
              <a:off x="6880051" y="5681113"/>
              <a:ext cx="240348" cy="145461"/>
            </a:xfrm>
            <a:prstGeom prst="line">
              <a:avLst/>
            </a:prstGeom>
          </p:spPr>
          <p:style>
            <a:lnRef idx="2">
              <a:schemeClr val="accent2"/>
            </a:lnRef>
            <a:fillRef idx="0">
              <a:schemeClr val="accent2"/>
            </a:fillRef>
            <a:effectRef idx="1">
              <a:schemeClr val="accent2"/>
            </a:effectRef>
            <a:fontRef idx="minor">
              <a:schemeClr val="tx1"/>
            </a:fontRef>
          </p:style>
        </p:cxnSp>
        <p:cxnSp>
          <p:nvCxnSpPr>
            <p:cNvPr id="76" name="Straight Connector 75"/>
            <p:cNvCxnSpPr/>
            <p:nvPr/>
          </p:nvCxnSpPr>
          <p:spPr>
            <a:xfrm flipH="1">
              <a:off x="7088361" y="5819887"/>
              <a:ext cx="353997" cy="6687"/>
            </a:xfrm>
            <a:prstGeom prst="line">
              <a:avLst/>
            </a:prstGeom>
            <a:ln>
              <a:headEnd type="oval" w="med" len="med"/>
              <a:tailEnd type="triangle" w="med" len="med"/>
            </a:ln>
          </p:spPr>
          <p:style>
            <a:lnRef idx="2">
              <a:schemeClr val="accent3"/>
            </a:lnRef>
            <a:fillRef idx="0">
              <a:schemeClr val="accent3"/>
            </a:fillRef>
            <a:effectRef idx="1">
              <a:schemeClr val="accent3"/>
            </a:effectRef>
            <a:fontRef idx="minor">
              <a:schemeClr val="tx1"/>
            </a:fontRef>
          </p:style>
        </p:cxnSp>
        <p:cxnSp>
          <p:nvCxnSpPr>
            <p:cNvPr id="77" name="Straight Connector 76"/>
            <p:cNvCxnSpPr/>
            <p:nvPr/>
          </p:nvCxnSpPr>
          <p:spPr>
            <a:xfrm flipH="1">
              <a:off x="7442357" y="5681113"/>
              <a:ext cx="170324" cy="138774"/>
            </a:xfrm>
            <a:prstGeom prst="line">
              <a:avLst/>
            </a:prstGeom>
          </p:spPr>
          <p:style>
            <a:lnRef idx="2">
              <a:schemeClr val="accent2"/>
            </a:lnRef>
            <a:fillRef idx="0">
              <a:schemeClr val="accent2"/>
            </a:fillRef>
            <a:effectRef idx="1">
              <a:schemeClr val="accent2"/>
            </a:effectRef>
            <a:fontRef idx="minor">
              <a:schemeClr val="tx1"/>
            </a:fontRef>
          </p:style>
        </p:cxnSp>
      </p:grpSp>
      <p:sp>
        <p:nvSpPr>
          <p:cNvPr id="14" name="Slide Number Placeholder 13"/>
          <p:cNvSpPr>
            <a:spLocks noGrp="1"/>
          </p:cNvSpPr>
          <p:nvPr>
            <p:ph type="sldNum" sz="quarter" idx="12"/>
          </p:nvPr>
        </p:nvSpPr>
        <p:spPr/>
        <p:txBody>
          <a:bodyPr/>
          <a:lstStyle/>
          <a:p>
            <a:fld id="{76C9E1F8-736C-41F8-8F4F-79CB1FC26C21}" type="slidenum">
              <a:rPr lang="en-US" smtClean="0"/>
              <a:t>3</a:t>
            </a:fld>
            <a:endParaRPr lang="en-US"/>
          </a:p>
        </p:txBody>
      </p:sp>
      <p:sp>
        <p:nvSpPr>
          <p:cNvPr id="2" name="Rectangle 1">
            <a:extLst>
              <a:ext uri="{FF2B5EF4-FFF2-40B4-BE49-F238E27FC236}">
                <a16:creationId xmlns:a16="http://schemas.microsoft.com/office/drawing/2014/main" xmlns="" id="{98DA2A26-B97E-40A3-96BB-09437B81E062}"/>
              </a:ext>
            </a:extLst>
          </p:cNvPr>
          <p:cNvSpPr/>
          <p:nvPr/>
        </p:nvSpPr>
        <p:spPr>
          <a:xfrm>
            <a:off x="2352656" y="601564"/>
            <a:ext cx="3814955" cy="523220"/>
          </a:xfrm>
          <a:prstGeom prst="rect">
            <a:avLst/>
          </a:prstGeom>
        </p:spPr>
        <p:txBody>
          <a:bodyPr wrap="none">
            <a:spAutoFit/>
          </a:bodyPr>
          <a:lstStyle/>
          <a:p>
            <a:r>
              <a:rPr lang="en-US" sz="2800" b="1" dirty="0">
                <a:solidFill>
                  <a:srgbClr val="002060"/>
                </a:solidFill>
                <a:effectLst>
                  <a:outerShdw blurRad="38100" dist="38100" dir="2700000" algn="tl">
                    <a:srgbClr val="000000">
                      <a:alpha val="43137"/>
                    </a:srgbClr>
                  </a:outerShdw>
                </a:effectLst>
              </a:rPr>
              <a:t>Introduction to Internet </a:t>
            </a:r>
            <a:endParaRPr lang="en-US" sz="28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7079447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7541" y="1307710"/>
            <a:ext cx="8148917" cy="4241744"/>
          </a:xfrm>
        </p:spPr>
        <p:txBody>
          <a:bodyPr/>
          <a:lstStyle/>
          <a:p>
            <a:r>
              <a:rPr lang="en-US" dirty="0"/>
              <a:t>Today, people  are not only use the Internet to talk to each other, but also for...</a:t>
            </a:r>
            <a:endParaRPr lang="fr-FR" dirty="0"/>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82512" y="3007989"/>
            <a:ext cx="1927840" cy="1927840"/>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76911" y="2822982"/>
            <a:ext cx="605600" cy="605600"/>
          </a:xfrm>
          <a:prstGeom prst="rect">
            <a:avLst/>
          </a:prstGeom>
        </p:spPr>
      </p:pic>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208121" y="2822983"/>
            <a:ext cx="807830" cy="807830"/>
          </a:xfrm>
          <a:prstGeom prst="rect">
            <a:avLst/>
          </a:prstGeom>
        </p:spPr>
      </p:pic>
      <p:pic>
        <p:nvPicPr>
          <p:cNvPr id="11" name="Picture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876912" y="4143464"/>
            <a:ext cx="522852" cy="463908"/>
          </a:xfrm>
          <a:prstGeom prst="rect">
            <a:avLst/>
          </a:prstGeom>
        </p:spPr>
      </p:pic>
      <p:pic>
        <p:nvPicPr>
          <p:cNvPr id="12" name="Picture 1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060065" y="4938698"/>
            <a:ext cx="736280" cy="736280"/>
          </a:xfrm>
          <a:prstGeom prst="rect">
            <a:avLst/>
          </a:prstGeom>
        </p:spPr>
      </p:pic>
      <p:sp>
        <p:nvSpPr>
          <p:cNvPr id="5" name="Slide Number Placeholder 4"/>
          <p:cNvSpPr>
            <a:spLocks noGrp="1"/>
          </p:cNvSpPr>
          <p:nvPr>
            <p:ph type="sldNum" sz="quarter" idx="12"/>
          </p:nvPr>
        </p:nvSpPr>
        <p:spPr/>
        <p:txBody>
          <a:bodyPr/>
          <a:lstStyle/>
          <a:p>
            <a:fld id="{76C9E1F8-736C-41F8-8F4F-79CB1FC26C21}" type="slidenum">
              <a:rPr lang="en-US" smtClean="0"/>
              <a:t>4</a:t>
            </a:fld>
            <a:endParaRPr lang="en-US"/>
          </a:p>
        </p:txBody>
      </p:sp>
    </p:spTree>
    <p:extLst>
      <p:ext uri="{BB962C8B-B14F-4D97-AF65-F5344CB8AC3E}">
        <p14:creationId xmlns:p14="http://schemas.microsoft.com/office/powerpoint/2010/main" val="28802861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00953" y="1504413"/>
            <a:ext cx="7772400" cy="3666807"/>
          </a:xfrm>
        </p:spPr>
        <p:txBody>
          <a:bodyPr/>
          <a:lstStyle/>
          <a:p>
            <a:r>
              <a:rPr lang="en-US" dirty="0"/>
              <a:t>Recently, other devices has been Connected to the Internet.</a:t>
            </a:r>
            <a:endParaRPr lang="fr-FR" dirty="0"/>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91873" y="2668814"/>
            <a:ext cx="3940934" cy="3624838"/>
          </a:xfrm>
          <a:prstGeom prst="rect">
            <a:avLst/>
          </a:prstGeom>
        </p:spPr>
      </p:pic>
      <p:sp>
        <p:nvSpPr>
          <p:cNvPr id="5" name="Slide Number Placeholder 4"/>
          <p:cNvSpPr>
            <a:spLocks noGrp="1"/>
          </p:cNvSpPr>
          <p:nvPr>
            <p:ph type="sldNum" sz="quarter" idx="12"/>
          </p:nvPr>
        </p:nvSpPr>
        <p:spPr/>
        <p:txBody>
          <a:bodyPr/>
          <a:lstStyle/>
          <a:p>
            <a:fld id="{76C9E1F8-736C-41F8-8F4F-79CB1FC26C21}" type="slidenum">
              <a:rPr lang="en-US" smtClean="0"/>
              <a:t>5</a:t>
            </a:fld>
            <a:endParaRPr lang="en-US"/>
          </a:p>
        </p:txBody>
      </p:sp>
    </p:spTree>
    <p:extLst>
      <p:ext uri="{BB962C8B-B14F-4D97-AF65-F5344CB8AC3E}">
        <p14:creationId xmlns:p14="http://schemas.microsoft.com/office/powerpoint/2010/main" val="26816628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fr-FR"/>
          </a:p>
        </p:txBody>
      </p:sp>
      <p:sp>
        <p:nvSpPr>
          <p:cNvPr id="3" name="Content Placeholder 2"/>
          <p:cNvSpPr>
            <a:spLocks noGrp="1"/>
          </p:cNvSpPr>
          <p:nvPr>
            <p:ph idx="1"/>
          </p:nvPr>
        </p:nvSpPr>
        <p:spPr/>
        <p:txBody>
          <a:bodyPr/>
          <a:lstStyle/>
          <a:p>
            <a:endParaRPr lang="fr-FR"/>
          </a:p>
        </p:txBody>
      </p:sp>
      <p:pic>
        <p:nvPicPr>
          <p:cNvPr id="4" name="Picture 3"/>
          <p:cNvPicPr>
            <a:picLocks noChangeAspect="1"/>
          </p:cNvPicPr>
          <p:nvPr/>
        </p:nvPicPr>
        <p:blipFill>
          <a:blip r:embed="rId2"/>
          <a:stretch>
            <a:fillRect/>
          </a:stretch>
        </p:blipFill>
        <p:spPr>
          <a:xfrm>
            <a:off x="0" y="0"/>
            <a:ext cx="9144000" cy="6838950"/>
          </a:xfrm>
          <a:prstGeom prst="rect">
            <a:avLst/>
          </a:prstGeom>
        </p:spPr>
      </p:pic>
      <p:sp>
        <p:nvSpPr>
          <p:cNvPr id="7" name="Slide Number Placeholder 6"/>
          <p:cNvSpPr>
            <a:spLocks noGrp="1"/>
          </p:cNvSpPr>
          <p:nvPr>
            <p:ph type="sldNum" sz="quarter" idx="12"/>
          </p:nvPr>
        </p:nvSpPr>
        <p:spPr/>
        <p:txBody>
          <a:bodyPr/>
          <a:lstStyle/>
          <a:p>
            <a:fld id="{76C9E1F8-736C-41F8-8F4F-79CB1FC26C21}" type="slidenum">
              <a:rPr lang="en-US" smtClean="0"/>
              <a:t>6</a:t>
            </a:fld>
            <a:endParaRPr lang="en-US"/>
          </a:p>
        </p:txBody>
      </p:sp>
    </p:spTree>
    <p:extLst>
      <p:ext uri="{BB962C8B-B14F-4D97-AF65-F5344CB8AC3E}">
        <p14:creationId xmlns:p14="http://schemas.microsoft.com/office/powerpoint/2010/main" val="38310767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34886"/>
            <a:ext cx="8077200" cy="5098143"/>
          </a:xfrm>
        </p:spPr>
        <p:txBody>
          <a:bodyPr>
            <a:normAutofit fontScale="92500" lnSpcReduction="20000"/>
          </a:bodyPr>
          <a:lstStyle/>
          <a:p>
            <a:pPr algn="just"/>
            <a:r>
              <a:rPr lang="en-US" dirty="0"/>
              <a:t>Unfortunately, the straightforward connectivity of these devices comes at a price</a:t>
            </a:r>
          </a:p>
          <a:p>
            <a:pPr algn="just"/>
            <a:r>
              <a:rPr lang="en-US" dirty="0"/>
              <a:t>A </a:t>
            </a:r>
            <a:r>
              <a:rPr lang="en-US" b="1" dirty="0"/>
              <a:t>computer virus</a:t>
            </a:r>
            <a:r>
              <a:rPr lang="en-US" dirty="0"/>
              <a:t> is a malicious software program loaded onto a user's </a:t>
            </a:r>
            <a:r>
              <a:rPr lang="en-US" b="1" dirty="0"/>
              <a:t>computer</a:t>
            </a:r>
            <a:r>
              <a:rPr lang="en-US" dirty="0"/>
              <a:t> without the user's knowledge and performs malicious actions.</a:t>
            </a:r>
          </a:p>
          <a:p>
            <a:pPr algn="just"/>
            <a:r>
              <a:rPr lang="en-US" dirty="0"/>
              <a:t>One person could steal another's identity by guessing, cracking or extracting a password.</a:t>
            </a:r>
          </a:p>
          <a:p>
            <a:pPr algn="just"/>
            <a:r>
              <a:rPr lang="en-US" dirty="0"/>
              <a:t>Vulnerabilities such as these will never completely go away because they are built into the Internet's architecture.</a:t>
            </a:r>
          </a:p>
          <a:p>
            <a:pPr algn="just"/>
            <a:r>
              <a:rPr lang="en-US" dirty="0"/>
              <a:t>Criminals use them to steal Billions of dollars, Governments use them for surveillance, Hacktivists use them to further their political goals.</a:t>
            </a:r>
          </a:p>
          <a:p>
            <a:pPr algn="just"/>
            <a:r>
              <a:rPr lang="en-US" dirty="0"/>
              <a:t>In 2016 alone, over </a:t>
            </a:r>
            <a:r>
              <a:rPr lang="en-US" dirty="0">
                <a:solidFill>
                  <a:srgbClr val="FF0000"/>
                </a:solidFill>
              </a:rPr>
              <a:t>3.1 billion records </a:t>
            </a:r>
            <a:r>
              <a:rPr lang="en-US" dirty="0"/>
              <a:t>were stolen or leaked through data breaches of major organizations.</a:t>
            </a:r>
            <a:endParaRPr lang="fr-FR" dirty="0"/>
          </a:p>
        </p:txBody>
      </p:sp>
      <p:sp>
        <p:nvSpPr>
          <p:cNvPr id="5" name="Slide Number Placeholder 4"/>
          <p:cNvSpPr>
            <a:spLocks noGrp="1"/>
          </p:cNvSpPr>
          <p:nvPr>
            <p:ph type="sldNum" sz="quarter" idx="12"/>
          </p:nvPr>
        </p:nvSpPr>
        <p:spPr/>
        <p:txBody>
          <a:bodyPr/>
          <a:lstStyle/>
          <a:p>
            <a:fld id="{76C9E1F8-736C-41F8-8F4F-79CB1FC26C21}" type="slidenum">
              <a:rPr lang="en-US" smtClean="0"/>
              <a:t>7</a:t>
            </a:fld>
            <a:endParaRPr lang="en-US"/>
          </a:p>
        </p:txBody>
      </p:sp>
      <p:sp>
        <p:nvSpPr>
          <p:cNvPr id="2" name="TextBox 1">
            <a:extLst>
              <a:ext uri="{FF2B5EF4-FFF2-40B4-BE49-F238E27FC236}">
                <a16:creationId xmlns:a16="http://schemas.microsoft.com/office/drawing/2014/main" xmlns="" id="{10FC8E8A-F0C7-43CC-92A2-0CF5DDA121FD}"/>
              </a:ext>
            </a:extLst>
          </p:cNvPr>
          <p:cNvSpPr txBox="1"/>
          <p:nvPr/>
        </p:nvSpPr>
        <p:spPr>
          <a:xfrm>
            <a:off x="1992086" y="636814"/>
            <a:ext cx="4718957" cy="584775"/>
          </a:xfrm>
          <a:prstGeom prst="rect">
            <a:avLst/>
          </a:prstGeom>
          <a:noFill/>
        </p:spPr>
        <p:txBody>
          <a:bodyPr wrap="square" rtlCol="0">
            <a:spAutoFit/>
          </a:bodyPr>
          <a:lstStyle/>
          <a:p>
            <a:r>
              <a:rPr lang="en-US" sz="3200" b="1" dirty="0">
                <a:effectLst>
                  <a:outerShdw blurRad="38100" dist="38100" dir="2700000" algn="tl">
                    <a:srgbClr val="000000">
                      <a:alpha val="43137"/>
                    </a:srgbClr>
                  </a:outerShdw>
                </a:effectLst>
              </a:rPr>
              <a:t>Security Threats</a:t>
            </a:r>
          </a:p>
        </p:txBody>
      </p:sp>
    </p:spTree>
    <p:extLst>
      <p:ext uri="{BB962C8B-B14F-4D97-AF65-F5344CB8AC3E}">
        <p14:creationId xmlns:p14="http://schemas.microsoft.com/office/powerpoint/2010/main" val="3069374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7"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7"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7" presetClass="entr" presetSubtype="0"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7762" y="160147"/>
            <a:ext cx="5915025" cy="994172"/>
          </a:xfrm>
        </p:spPr>
        <p:txBody>
          <a:bodyPr/>
          <a:lstStyle/>
          <a:p>
            <a:r>
              <a:rPr lang="fr-FR" dirty="0"/>
              <a:t>Review of Concepts</a:t>
            </a:r>
          </a:p>
        </p:txBody>
      </p:sp>
      <p:sp>
        <p:nvSpPr>
          <p:cNvPr id="3" name="Content Placeholder 2"/>
          <p:cNvSpPr>
            <a:spLocks noGrp="1"/>
          </p:cNvSpPr>
          <p:nvPr>
            <p:ph sz="half" idx="1"/>
          </p:nvPr>
        </p:nvSpPr>
        <p:spPr>
          <a:xfrm>
            <a:off x="131309" y="1651406"/>
            <a:ext cx="4397829" cy="5010650"/>
          </a:xfrm>
        </p:spPr>
        <p:txBody>
          <a:bodyPr>
            <a:normAutofit fontScale="62500" lnSpcReduction="20000"/>
          </a:bodyPr>
          <a:lstStyle/>
          <a:p>
            <a:r>
              <a:rPr lang="en-US" sz="3400" b="1" dirty="0"/>
              <a:t>What is </a:t>
            </a:r>
            <a:r>
              <a:rPr lang="en-US" sz="3400" b="1" dirty="0">
                <a:solidFill>
                  <a:srgbClr val="FF0000"/>
                </a:solidFill>
              </a:rPr>
              <a:t>Information security </a:t>
            </a:r>
            <a:r>
              <a:rPr lang="en-US" sz="3400" b="1" dirty="0"/>
              <a:t>?</a:t>
            </a:r>
          </a:p>
          <a:p>
            <a:pPr lvl="1" algn="justLow"/>
            <a:r>
              <a:rPr lang="en-US" sz="2600" dirty="0"/>
              <a:t>The protection of information and information systems from unauthorized access, use, disclosure, disruption, modification, or destruction in order to provide confidentiality, integrity, and availability.</a:t>
            </a:r>
          </a:p>
          <a:p>
            <a:pPr lvl="1"/>
            <a:endParaRPr lang="fr-FR" sz="2175" dirty="0"/>
          </a:p>
          <a:p>
            <a:r>
              <a:rPr lang="en-US" sz="3400" dirty="0"/>
              <a:t>What is </a:t>
            </a:r>
            <a:r>
              <a:rPr lang="en-US" sz="3400" dirty="0">
                <a:solidFill>
                  <a:srgbClr val="FF0000"/>
                </a:solidFill>
              </a:rPr>
              <a:t>Computer Security</a:t>
            </a:r>
            <a:r>
              <a:rPr lang="en-US" sz="3400" dirty="0"/>
              <a:t>?</a:t>
            </a:r>
          </a:p>
          <a:p>
            <a:pPr lvl="1" algn="justLow"/>
            <a:r>
              <a:rPr lang="en-US" sz="2600" dirty="0"/>
              <a:t>Computer security deals with the prevention and detection of unauthorized actions by users of a computer system.</a:t>
            </a:r>
          </a:p>
          <a:p>
            <a:r>
              <a:rPr lang="en-US" sz="3400" b="1" dirty="0"/>
              <a:t>What is </a:t>
            </a:r>
            <a:r>
              <a:rPr lang="en-US" sz="3400" b="1" dirty="0">
                <a:solidFill>
                  <a:srgbClr val="FF0000"/>
                </a:solidFill>
              </a:rPr>
              <a:t>Network Security</a:t>
            </a:r>
            <a:r>
              <a:rPr lang="en-US" sz="3400" b="1" dirty="0"/>
              <a:t>?</a:t>
            </a:r>
          </a:p>
          <a:p>
            <a:pPr lvl="1" algn="just"/>
            <a:r>
              <a:rPr lang="en-US" sz="2600" dirty="0"/>
              <a:t>Network security is a subset of information/cyber security which deals with planning and implementing network security measures to protect the integrity of networks and programs against hacking and unauthorized access</a:t>
            </a:r>
          </a:p>
          <a:p>
            <a:pPr marL="342900" lvl="1" indent="0">
              <a:buNone/>
            </a:pPr>
            <a:endParaRPr lang="en-US" dirty="0"/>
          </a:p>
        </p:txBody>
      </p:sp>
      <p:sp>
        <p:nvSpPr>
          <p:cNvPr id="4" name="Content Placeholder 3"/>
          <p:cNvSpPr>
            <a:spLocks noGrp="1"/>
          </p:cNvSpPr>
          <p:nvPr>
            <p:ph sz="half" idx="2"/>
          </p:nvPr>
        </p:nvSpPr>
        <p:spPr>
          <a:xfrm>
            <a:off x="4614864" y="1455463"/>
            <a:ext cx="4189175" cy="5206593"/>
          </a:xfrm>
        </p:spPr>
        <p:txBody>
          <a:bodyPr>
            <a:normAutofit fontScale="62500" lnSpcReduction="20000"/>
          </a:bodyPr>
          <a:lstStyle/>
          <a:p>
            <a:r>
              <a:rPr lang="en-US" sz="3400" b="1" dirty="0"/>
              <a:t>What is </a:t>
            </a:r>
            <a:r>
              <a:rPr lang="en-US" sz="3400" b="1" dirty="0">
                <a:solidFill>
                  <a:srgbClr val="FF0000"/>
                </a:solidFill>
              </a:rPr>
              <a:t>Information Assurance</a:t>
            </a:r>
            <a:r>
              <a:rPr lang="en-US" sz="3400" b="1" dirty="0"/>
              <a:t>?</a:t>
            </a:r>
          </a:p>
          <a:p>
            <a:pPr lvl="1"/>
            <a:r>
              <a:rPr lang="en-US" sz="2175" dirty="0"/>
              <a:t>Emphasis on Information Sharing</a:t>
            </a:r>
          </a:p>
          <a:p>
            <a:pPr lvl="1"/>
            <a:r>
              <a:rPr lang="en-US" sz="2175" dirty="0"/>
              <a:t>Establishing and controlling trust</a:t>
            </a:r>
          </a:p>
          <a:p>
            <a:pPr lvl="1"/>
            <a:r>
              <a:rPr lang="en-US" sz="2175" dirty="0"/>
              <a:t>Authorization and Authentication (A&amp;A)</a:t>
            </a:r>
          </a:p>
          <a:p>
            <a:r>
              <a:rPr lang="en-US" sz="3400" b="1" dirty="0"/>
              <a:t>What is </a:t>
            </a:r>
            <a:r>
              <a:rPr lang="en-US" sz="3400" b="1" dirty="0">
                <a:solidFill>
                  <a:srgbClr val="FF0000"/>
                </a:solidFill>
              </a:rPr>
              <a:t>Data Security</a:t>
            </a:r>
            <a:r>
              <a:rPr lang="en-US" sz="3400" b="1" dirty="0"/>
              <a:t>?</a:t>
            </a:r>
          </a:p>
          <a:p>
            <a:pPr lvl="1"/>
            <a:r>
              <a:rPr lang="en-US" sz="2175" dirty="0"/>
              <a:t>is the prevention of unauthorized access, use, disruption, modification or destruction of data in storage. </a:t>
            </a:r>
          </a:p>
          <a:p>
            <a:pPr marL="342900" lvl="1" indent="0">
              <a:buNone/>
            </a:pPr>
            <a:endParaRPr lang="en-US" dirty="0"/>
          </a:p>
          <a:p>
            <a:r>
              <a:rPr lang="en-US" sz="3400" b="1" dirty="0"/>
              <a:t>What is </a:t>
            </a:r>
            <a:r>
              <a:rPr lang="en-US" sz="3400" b="1" dirty="0">
                <a:solidFill>
                  <a:srgbClr val="FF0000"/>
                </a:solidFill>
              </a:rPr>
              <a:t>Cybersecurity</a:t>
            </a:r>
            <a:r>
              <a:rPr lang="en-US" sz="3400" b="1" dirty="0"/>
              <a:t>?</a:t>
            </a:r>
          </a:p>
          <a:p>
            <a:pPr lvl="1"/>
            <a:r>
              <a:rPr lang="en-US" dirty="0"/>
              <a:t>Protection of information and systems within networks that are connected to the Internet. </a:t>
            </a:r>
          </a:p>
          <a:p>
            <a:pPr marL="171450" lvl="1"/>
            <a:r>
              <a:rPr lang="fr-FR" sz="3400" b="1" dirty="0"/>
              <a:t> What is</a:t>
            </a:r>
            <a:r>
              <a:rPr lang="fr-FR" sz="3400" b="1" dirty="0">
                <a:solidFill>
                  <a:srgbClr val="FF0000"/>
                </a:solidFill>
              </a:rPr>
              <a:t> Internet Security</a:t>
            </a:r>
            <a:r>
              <a:rPr lang="fr-FR" sz="3400" b="1" dirty="0"/>
              <a:t>?</a:t>
            </a:r>
          </a:p>
          <a:p>
            <a:pPr lvl="1" algn="just"/>
            <a:r>
              <a:rPr lang="en-US" dirty="0"/>
              <a:t>internet security is a branch of computer security that deals specifically with Internet-based threats. These include hacking, where unauthorized users gain access to computer systems, email accounts or websites; viruses and other malicious software (malware).</a:t>
            </a:r>
            <a:endParaRPr lang="fr-FR" dirty="0"/>
          </a:p>
        </p:txBody>
      </p:sp>
      <p:sp>
        <p:nvSpPr>
          <p:cNvPr id="7" name="Slide Number Placeholder 6"/>
          <p:cNvSpPr>
            <a:spLocks noGrp="1"/>
          </p:cNvSpPr>
          <p:nvPr>
            <p:ph type="sldNum" sz="quarter" idx="12"/>
          </p:nvPr>
        </p:nvSpPr>
        <p:spPr/>
        <p:txBody>
          <a:bodyPr/>
          <a:lstStyle/>
          <a:p>
            <a:fld id="{76C9E1F8-736C-41F8-8F4F-79CB1FC26C21}" type="slidenum">
              <a:rPr lang="en-US" smtClean="0"/>
              <a:t>8</a:t>
            </a:fld>
            <a:endParaRPr lang="en-US"/>
          </a:p>
        </p:txBody>
      </p:sp>
    </p:spTree>
    <p:extLst>
      <p:ext uri="{BB962C8B-B14F-4D97-AF65-F5344CB8AC3E}">
        <p14:creationId xmlns:p14="http://schemas.microsoft.com/office/powerpoint/2010/main" val="24995352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p:nvPr/>
        </p:nvSpPr>
        <p:spPr bwMode="auto">
          <a:xfrm>
            <a:off x="1485900" y="2144335"/>
            <a:ext cx="6172200" cy="3394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57175" indent="-257175" eaLnBrk="0" hangingPunct="0">
              <a:spcBef>
                <a:spcPct val="20000"/>
              </a:spcBef>
            </a:pPr>
            <a:endParaRPr lang="zh-CN" altLang="zh-CN"/>
          </a:p>
        </p:txBody>
      </p:sp>
      <p:sp>
        <p:nvSpPr>
          <p:cNvPr id="6" name="Content Placeholder 2"/>
          <p:cNvSpPr/>
          <p:nvPr/>
        </p:nvSpPr>
        <p:spPr bwMode="auto">
          <a:xfrm>
            <a:off x="1530549" y="1990744"/>
            <a:ext cx="6172200" cy="37016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57175" indent="-257175" eaLnBrk="0" hangingPunct="0">
              <a:spcBef>
                <a:spcPct val="20000"/>
              </a:spcBef>
              <a:buFont typeface="Arial" panose="020B0604020202020204" pitchFamily="34" charset="0"/>
              <a:buChar char="•"/>
            </a:pPr>
            <a:r>
              <a:rPr lang="en-US" altLang="zh-CN" sz="2800" dirty="0"/>
              <a:t>Progression of Terminology</a:t>
            </a:r>
          </a:p>
        </p:txBody>
      </p:sp>
      <p:sp>
        <p:nvSpPr>
          <p:cNvPr id="7" name="AutoShape 5"/>
          <p:cNvSpPr>
            <a:spLocks noChangeArrowheads="1"/>
          </p:cNvSpPr>
          <p:nvPr/>
        </p:nvSpPr>
        <p:spPr bwMode="auto">
          <a:xfrm>
            <a:off x="2921795" y="3315114"/>
            <a:ext cx="213122" cy="225029"/>
          </a:xfrm>
          <a:prstGeom prst="downArrow">
            <a:avLst>
              <a:gd name="adj1" fmla="val 50000"/>
              <a:gd name="adj2" fmla="val 26397"/>
            </a:avLst>
          </a:prstGeom>
          <a:solidFill>
            <a:srgbClr val="00ADEA">
              <a:alpha val="3922"/>
            </a:srgbClr>
          </a:solidFill>
          <a:ln w="15875">
            <a:solidFill>
              <a:schemeClr val="tx1"/>
            </a:solidFill>
            <a:miter lim="800000"/>
          </a:ln>
        </p:spPr>
        <p:txBody>
          <a:bodyPr vert="eaVert" wrap="none" anchor="ctr"/>
          <a:lstStyle/>
          <a:p>
            <a:pPr algn="ctr"/>
            <a:endParaRPr lang="zh-CN" altLang="zh-CN" sz="1350"/>
          </a:p>
        </p:txBody>
      </p:sp>
      <p:sp>
        <p:nvSpPr>
          <p:cNvPr id="8" name="Rectangle 6"/>
          <p:cNvSpPr>
            <a:spLocks noChangeArrowheads="1"/>
          </p:cNvSpPr>
          <p:nvPr/>
        </p:nvSpPr>
        <p:spPr bwMode="auto">
          <a:xfrm>
            <a:off x="1515666" y="2638444"/>
            <a:ext cx="260032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lvl="1" algn="ctr"/>
            <a:r>
              <a:rPr lang="en-US" altLang="zh-CN" sz="2000" dirty="0">
                <a:solidFill>
                  <a:srgbClr val="FF0000"/>
                </a:solidFill>
              </a:rPr>
              <a:t>Computer Security</a:t>
            </a:r>
          </a:p>
          <a:p>
            <a:pPr lvl="1" algn="ctr"/>
            <a:r>
              <a:rPr lang="en-US" altLang="zh-CN" sz="2000" dirty="0">
                <a:solidFill>
                  <a:srgbClr val="33CAFF"/>
                </a:solidFill>
              </a:rPr>
              <a:t>(COMPUSEC)</a:t>
            </a:r>
          </a:p>
        </p:txBody>
      </p:sp>
      <p:sp>
        <p:nvSpPr>
          <p:cNvPr id="9" name="Rectangle 7"/>
          <p:cNvSpPr>
            <a:spLocks noChangeArrowheads="1"/>
          </p:cNvSpPr>
          <p:nvPr/>
        </p:nvSpPr>
        <p:spPr bwMode="auto">
          <a:xfrm>
            <a:off x="1310879" y="3519506"/>
            <a:ext cx="2775346"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gn="ctr"/>
            <a:r>
              <a:rPr lang="en-US" altLang="zh-CN" sz="2000" dirty="0">
                <a:solidFill>
                  <a:srgbClr val="FF0000"/>
                </a:solidFill>
              </a:rPr>
              <a:t>Information Security</a:t>
            </a:r>
          </a:p>
          <a:p>
            <a:pPr lvl="1" algn="ctr"/>
            <a:r>
              <a:rPr lang="en-US" altLang="zh-CN" sz="2000" dirty="0">
                <a:solidFill>
                  <a:srgbClr val="33CAFF"/>
                </a:solidFill>
              </a:rPr>
              <a:t>(INFOSEC)</a:t>
            </a:r>
          </a:p>
        </p:txBody>
      </p:sp>
      <p:sp>
        <p:nvSpPr>
          <p:cNvPr id="10" name="Rectangle 8"/>
          <p:cNvSpPr>
            <a:spLocks noChangeArrowheads="1"/>
          </p:cNvSpPr>
          <p:nvPr/>
        </p:nvSpPr>
        <p:spPr bwMode="auto">
          <a:xfrm>
            <a:off x="1393372" y="4293017"/>
            <a:ext cx="3026683"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gn="ctr"/>
            <a:r>
              <a:rPr lang="en-US" altLang="zh-CN" sz="2000" dirty="0">
                <a:solidFill>
                  <a:srgbClr val="FF0000"/>
                </a:solidFill>
              </a:rPr>
              <a:t>Information Assurance</a:t>
            </a:r>
          </a:p>
          <a:p>
            <a:pPr lvl="1" algn="ctr"/>
            <a:r>
              <a:rPr lang="en-US" altLang="zh-CN" sz="2000" dirty="0">
                <a:solidFill>
                  <a:srgbClr val="33CAFF"/>
                </a:solidFill>
              </a:rPr>
              <a:t>(IA)</a:t>
            </a:r>
          </a:p>
        </p:txBody>
      </p:sp>
      <p:sp>
        <p:nvSpPr>
          <p:cNvPr id="11" name="Rectangle 9"/>
          <p:cNvSpPr>
            <a:spLocks noChangeArrowheads="1"/>
          </p:cNvSpPr>
          <p:nvPr/>
        </p:nvSpPr>
        <p:spPr bwMode="auto">
          <a:xfrm>
            <a:off x="1611086" y="5313778"/>
            <a:ext cx="270300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gn="ctr"/>
            <a:r>
              <a:rPr lang="en-US" altLang="zh-CN" sz="2000" dirty="0">
                <a:solidFill>
                  <a:srgbClr val="FF0000"/>
                </a:solidFill>
              </a:rPr>
              <a:t>Cyber Security</a:t>
            </a:r>
          </a:p>
        </p:txBody>
      </p:sp>
      <p:sp>
        <p:nvSpPr>
          <p:cNvPr id="12" name="AutoShape 10"/>
          <p:cNvSpPr>
            <a:spLocks noChangeArrowheads="1"/>
          </p:cNvSpPr>
          <p:nvPr/>
        </p:nvSpPr>
        <p:spPr bwMode="auto">
          <a:xfrm>
            <a:off x="2979851" y="4163577"/>
            <a:ext cx="213122" cy="225028"/>
          </a:xfrm>
          <a:prstGeom prst="downArrow">
            <a:avLst>
              <a:gd name="adj1" fmla="val 50000"/>
              <a:gd name="adj2" fmla="val 26397"/>
            </a:avLst>
          </a:prstGeom>
          <a:solidFill>
            <a:srgbClr val="00ADEA">
              <a:alpha val="3922"/>
            </a:srgbClr>
          </a:solidFill>
          <a:ln w="15875">
            <a:solidFill>
              <a:schemeClr val="tx1"/>
            </a:solidFill>
            <a:miter lim="800000"/>
          </a:ln>
        </p:spPr>
        <p:txBody>
          <a:bodyPr vert="eaVert" wrap="none" anchor="ctr"/>
          <a:lstStyle/>
          <a:p>
            <a:pPr algn="ctr"/>
            <a:endParaRPr lang="zh-CN" altLang="zh-CN" sz="1350"/>
          </a:p>
        </p:txBody>
      </p:sp>
      <p:sp>
        <p:nvSpPr>
          <p:cNvPr id="13" name="AutoShape 11"/>
          <p:cNvSpPr>
            <a:spLocks noChangeArrowheads="1"/>
          </p:cNvSpPr>
          <p:nvPr/>
        </p:nvSpPr>
        <p:spPr bwMode="auto">
          <a:xfrm>
            <a:off x="3023394" y="5024457"/>
            <a:ext cx="213122" cy="225028"/>
          </a:xfrm>
          <a:prstGeom prst="downArrow">
            <a:avLst>
              <a:gd name="adj1" fmla="val 50000"/>
              <a:gd name="adj2" fmla="val 26397"/>
            </a:avLst>
          </a:prstGeom>
          <a:solidFill>
            <a:srgbClr val="00ADEA">
              <a:alpha val="3922"/>
            </a:srgbClr>
          </a:solidFill>
          <a:ln w="15875">
            <a:solidFill>
              <a:schemeClr val="tx1"/>
            </a:solidFill>
            <a:miter lim="800000"/>
          </a:ln>
        </p:spPr>
        <p:txBody>
          <a:bodyPr vert="eaVert" wrap="none" anchor="ctr"/>
          <a:lstStyle/>
          <a:p>
            <a:pPr algn="ctr"/>
            <a:endParaRPr lang="zh-CN" altLang="zh-CN" sz="1350"/>
          </a:p>
        </p:txBody>
      </p:sp>
      <p:sp>
        <p:nvSpPr>
          <p:cNvPr id="14" name="Rectangle 16"/>
          <p:cNvSpPr>
            <a:spLocks noChangeArrowheads="1"/>
          </p:cNvSpPr>
          <p:nvPr/>
        </p:nvSpPr>
        <p:spPr bwMode="auto">
          <a:xfrm>
            <a:off x="4524375" y="2645674"/>
            <a:ext cx="316349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lvl="1"/>
            <a:r>
              <a:rPr lang="en-US" altLang="zh-CN" sz="1600" dirty="0">
                <a:solidFill>
                  <a:schemeClr val="tx2"/>
                </a:solidFill>
              </a:rPr>
              <a:t>Legacy Term (no longer used).</a:t>
            </a:r>
          </a:p>
        </p:txBody>
      </p:sp>
      <p:sp>
        <p:nvSpPr>
          <p:cNvPr id="15" name="Rectangle 19"/>
          <p:cNvSpPr>
            <a:spLocks noChangeArrowheads="1"/>
          </p:cNvSpPr>
          <p:nvPr/>
        </p:nvSpPr>
        <p:spPr bwMode="auto">
          <a:xfrm>
            <a:off x="4583906" y="3621899"/>
            <a:ext cx="316349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lvl="1"/>
            <a:r>
              <a:rPr lang="en-US" altLang="zh-CN" dirty="0">
                <a:solidFill>
                  <a:schemeClr val="tx2"/>
                </a:solidFill>
              </a:rPr>
              <a:t>Legacy Term (still used).</a:t>
            </a:r>
          </a:p>
        </p:txBody>
      </p:sp>
      <p:sp>
        <p:nvSpPr>
          <p:cNvPr id="16" name="Rectangle 21"/>
          <p:cNvSpPr>
            <a:spLocks noChangeArrowheads="1"/>
          </p:cNvSpPr>
          <p:nvPr/>
        </p:nvSpPr>
        <p:spPr bwMode="auto">
          <a:xfrm>
            <a:off x="4583906" y="4416046"/>
            <a:ext cx="360215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r>
              <a:rPr lang="en-US" altLang="zh-CN" sz="1600" dirty="0">
                <a:solidFill>
                  <a:schemeClr val="tx2"/>
                </a:solidFill>
              </a:rPr>
              <a:t>Term widely accepted today with focus on Information Sharing.</a:t>
            </a:r>
          </a:p>
        </p:txBody>
      </p:sp>
      <p:sp>
        <p:nvSpPr>
          <p:cNvPr id="17" name="Rectangle 22"/>
          <p:cNvSpPr>
            <a:spLocks noChangeArrowheads="1"/>
          </p:cNvSpPr>
          <p:nvPr/>
        </p:nvSpPr>
        <p:spPr bwMode="auto">
          <a:xfrm>
            <a:off x="4589860" y="5313778"/>
            <a:ext cx="359619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r>
              <a:rPr lang="en-US" altLang="zh-CN" sz="1600" dirty="0">
                <a:solidFill>
                  <a:schemeClr val="tx2"/>
                </a:solidFill>
              </a:rPr>
              <a:t>Broad Term quickly being adopted.</a:t>
            </a:r>
          </a:p>
        </p:txBody>
      </p:sp>
      <p:sp>
        <p:nvSpPr>
          <p:cNvPr id="18" name="Line 17"/>
          <p:cNvSpPr>
            <a:spLocks noChangeShapeType="1"/>
          </p:cNvSpPr>
          <p:nvPr/>
        </p:nvSpPr>
        <p:spPr bwMode="auto">
          <a:xfrm>
            <a:off x="4416029" y="2569370"/>
            <a:ext cx="4026" cy="3123028"/>
          </a:xfrm>
          <a:prstGeom prst="line">
            <a:avLst/>
          </a:prstGeom>
          <a:noFill/>
          <a:ln w="12700">
            <a:solidFill>
              <a:schemeClr val="tx1"/>
            </a:solidFill>
            <a:prstDash val="dash"/>
            <a:round/>
          </a:ln>
          <a:extLst>
            <a:ext uri="{909E8E84-426E-40DD-AFC4-6F175D3DCCD1}">
              <a14:hiddenFill xmlns:a14="http://schemas.microsoft.com/office/drawing/2010/main">
                <a:noFill/>
              </a14:hiddenFill>
            </a:ext>
          </a:extLst>
        </p:spPr>
        <p:txBody>
          <a:bodyPr/>
          <a:lstStyle/>
          <a:p>
            <a:endParaRPr lang="zh-CN" altLang="en-US" sz="1350"/>
          </a:p>
        </p:txBody>
      </p:sp>
      <p:sp>
        <p:nvSpPr>
          <p:cNvPr id="19" name="Title 1"/>
          <p:cNvSpPr>
            <a:spLocks noGrp="1"/>
          </p:cNvSpPr>
          <p:nvPr>
            <p:ph type="title"/>
          </p:nvPr>
        </p:nvSpPr>
        <p:spPr>
          <a:xfrm>
            <a:off x="1245457" y="91095"/>
            <a:ext cx="6653086" cy="994172"/>
          </a:xfrm>
        </p:spPr>
        <p:txBody>
          <a:bodyPr/>
          <a:lstStyle/>
          <a:p>
            <a:r>
              <a:rPr lang="fr-FR" dirty="0"/>
              <a:t>Review of Concepts</a:t>
            </a:r>
          </a:p>
        </p:txBody>
      </p:sp>
      <p:sp>
        <p:nvSpPr>
          <p:cNvPr id="4" name="Slide Number Placeholder 3"/>
          <p:cNvSpPr>
            <a:spLocks noGrp="1"/>
          </p:cNvSpPr>
          <p:nvPr>
            <p:ph type="sldNum" sz="quarter" idx="12"/>
          </p:nvPr>
        </p:nvSpPr>
        <p:spPr/>
        <p:txBody>
          <a:bodyPr/>
          <a:lstStyle/>
          <a:p>
            <a:fld id="{76C9E1F8-736C-41F8-8F4F-79CB1FC26C21}" type="slidenum">
              <a:rPr lang="en-US" smtClean="0"/>
              <a:t>9</a:t>
            </a:fld>
            <a:endParaRPr lang="en-US"/>
          </a:p>
        </p:txBody>
      </p:sp>
    </p:spTree>
    <p:extLst>
      <p:ext uri="{BB962C8B-B14F-4D97-AF65-F5344CB8AC3E}">
        <p14:creationId xmlns:p14="http://schemas.microsoft.com/office/powerpoint/2010/main" val="205083166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4739</TotalTime>
  <Words>1809</Words>
  <Application>Microsoft Office PowerPoint</Application>
  <PresentationFormat>On-screen Show (4:3)</PresentationFormat>
  <Paragraphs>295</Paragraphs>
  <Slides>26</Slides>
  <Notes>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26</vt:i4>
      </vt:variant>
    </vt:vector>
  </HeadingPairs>
  <TitlesOfParts>
    <vt:vector size="35" baseType="lpstr">
      <vt:lpstr>等线</vt:lpstr>
      <vt:lpstr>宋体</vt:lpstr>
      <vt:lpstr>Arial</vt:lpstr>
      <vt:lpstr>Calibri</vt:lpstr>
      <vt:lpstr>Calibri Light</vt:lpstr>
      <vt:lpstr>Tahoma</vt:lpstr>
      <vt:lpstr>Times New Roman</vt:lpstr>
      <vt:lpstr>Wingdings</vt:lpstr>
      <vt:lpstr>Office Theme</vt:lpstr>
      <vt:lpstr>PowerPoint Presentation</vt:lpstr>
      <vt:lpstr>Outline</vt:lpstr>
      <vt:lpstr>PowerPoint Presentation</vt:lpstr>
      <vt:lpstr>PowerPoint Presentation</vt:lpstr>
      <vt:lpstr>PowerPoint Presentation</vt:lpstr>
      <vt:lpstr>PowerPoint Presentation</vt:lpstr>
      <vt:lpstr>PowerPoint Presentation</vt:lpstr>
      <vt:lpstr>Review of Concepts</vt:lpstr>
      <vt:lpstr>Review of Concepts</vt:lpstr>
      <vt:lpstr>PowerPoint Presentation</vt:lpstr>
      <vt:lpstr>Security Breach </vt:lpstr>
      <vt:lpstr>Terminologies</vt:lpstr>
      <vt:lpstr>Goals of Information Security</vt:lpstr>
      <vt:lpstr>PowerPoint Presentation</vt:lpstr>
      <vt:lpstr>Authentication – Examples of Tokens</vt:lpstr>
      <vt:lpstr>Authorisation</vt:lpstr>
      <vt:lpstr> Authentication vs. Authorisation</vt:lpstr>
      <vt:lpstr>Accountability</vt:lpstr>
      <vt:lpstr>PowerPoint Presentation</vt:lpstr>
      <vt:lpstr> Risk, Threats, and Vulnerability</vt:lpstr>
      <vt:lpstr> Common Security Threats</vt:lpstr>
      <vt:lpstr>Security Mechanisms</vt:lpstr>
      <vt:lpstr>Best practices on Internet(Users)</vt:lpstr>
      <vt:lpstr>AI &amp; Machine Learning in the Cyber Security Industry </vt:lpstr>
      <vt:lpstr> The Role of Blockchain in Cybersecurity</vt:lpstr>
      <vt:lpstr>Thanks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clement</dc:creator>
  <cp:lastModifiedBy>clement</cp:lastModifiedBy>
  <cp:revision>133</cp:revision>
  <dcterms:created xsi:type="dcterms:W3CDTF">2018-09-22T16:03:23Z</dcterms:created>
  <dcterms:modified xsi:type="dcterms:W3CDTF">2018-09-28T02:16:34Z</dcterms:modified>
</cp:coreProperties>
</file>