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9" r:id="rId2"/>
    <p:sldId id="310" r:id="rId3"/>
    <p:sldId id="311" r:id="rId4"/>
    <p:sldId id="286" r:id="rId5"/>
    <p:sldId id="287" r:id="rId6"/>
    <p:sldId id="291" r:id="rId7"/>
    <p:sldId id="290" r:id="rId8"/>
    <p:sldId id="306" r:id="rId9"/>
    <p:sldId id="308" r:id="rId10"/>
    <p:sldId id="307" r:id="rId11"/>
    <p:sldId id="296" r:id="rId12"/>
    <p:sldId id="295" r:id="rId13"/>
    <p:sldId id="297" r:id="rId14"/>
    <p:sldId id="316" r:id="rId15"/>
    <p:sldId id="314" r:id="rId16"/>
    <p:sldId id="315"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4AE"/>
    <a:srgbClr val="2E4860"/>
    <a:srgbClr val="232323"/>
    <a:srgbClr val="FFFFFF"/>
    <a:srgbClr val="F09B34"/>
    <a:srgbClr val="EBEBEB"/>
    <a:srgbClr val="FAD85D"/>
    <a:srgbClr val="6C7F90"/>
    <a:srgbClr val="6CD85D"/>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3" autoAdjust="0"/>
    <p:restoredTop sz="87016" autoAdjust="0"/>
  </p:normalViewPr>
  <p:slideViewPr>
    <p:cSldViewPr snapToGrid="0" showGuides="1">
      <p:cViewPr>
        <p:scale>
          <a:sx n="133" d="100"/>
          <a:sy n="133" d="100"/>
        </p:scale>
        <p:origin x="2024" y="9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65D6-7E20-49A2-962C-46F41C51A7D8}" type="datetimeFigureOut">
              <a:rPr lang="en-US" smtClean="0"/>
              <a:t>3/6/18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3343B-7864-440A-805E-BD72FAB1CCEE}" type="slidenum">
              <a:rPr lang="en-US" smtClean="0"/>
              <a:t>‹nr.›</a:t>
            </a:fld>
            <a:endParaRPr lang="en-US"/>
          </a:p>
        </p:txBody>
      </p:sp>
    </p:spTree>
    <p:extLst>
      <p:ext uri="{BB962C8B-B14F-4D97-AF65-F5344CB8AC3E}">
        <p14:creationId xmlns:p14="http://schemas.microsoft.com/office/powerpoint/2010/main" val="332391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3343B-7864-440A-805E-BD72FAB1CCEE}" type="slidenum">
              <a:rPr lang="en-US" smtClean="0"/>
              <a:t>2</a:t>
            </a:fld>
            <a:endParaRPr lang="en-US"/>
          </a:p>
        </p:txBody>
      </p:sp>
    </p:spTree>
    <p:extLst>
      <p:ext uri="{BB962C8B-B14F-4D97-AF65-F5344CB8AC3E}">
        <p14:creationId xmlns:p14="http://schemas.microsoft.com/office/powerpoint/2010/main" val="691291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http://finance.qq.com/zt2013/cjgc/rzn.htm</a:t>
            </a:r>
          </a:p>
          <a:p>
            <a:r>
              <a:rPr lang="en-CA" dirty="0"/>
              <a:t>http://i3.sinaimg.cn/cj/pc/2013-04-05/32/U7171P31T32D103191F651DT20130405222112.pdf</a:t>
            </a:r>
          </a:p>
          <a:p>
            <a:endParaRPr lang="en-CA" dirty="0"/>
          </a:p>
        </p:txBody>
      </p:sp>
      <p:sp>
        <p:nvSpPr>
          <p:cNvPr id="4" name="Slide Number Placeholder 3"/>
          <p:cNvSpPr>
            <a:spLocks noGrp="1"/>
          </p:cNvSpPr>
          <p:nvPr>
            <p:ph type="sldNum" sz="quarter" idx="10"/>
          </p:nvPr>
        </p:nvSpPr>
        <p:spPr/>
        <p:txBody>
          <a:bodyPr/>
          <a:lstStyle/>
          <a:p>
            <a:fld id="{C8D3343B-7864-440A-805E-BD72FAB1CCEE}" type="slidenum">
              <a:rPr lang="en-US" smtClean="0"/>
              <a:t>14</a:t>
            </a:fld>
            <a:endParaRPr lang="en-US"/>
          </a:p>
        </p:txBody>
      </p:sp>
    </p:spTree>
    <p:extLst>
      <p:ext uri="{BB962C8B-B14F-4D97-AF65-F5344CB8AC3E}">
        <p14:creationId xmlns:p14="http://schemas.microsoft.com/office/powerpoint/2010/main" val="1130463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http://finance.qq.com/zt2013/cjgc/rzn.htm</a:t>
            </a:r>
          </a:p>
          <a:p>
            <a:r>
              <a:rPr lang="en-CA" dirty="0"/>
              <a:t>http://www.chddh.com/xindetihui/20180305/1878907.html</a:t>
            </a:r>
          </a:p>
          <a:p>
            <a:endParaRPr lang="en-CA" dirty="0"/>
          </a:p>
        </p:txBody>
      </p:sp>
      <p:sp>
        <p:nvSpPr>
          <p:cNvPr id="4" name="Slide Number Placeholder 3"/>
          <p:cNvSpPr>
            <a:spLocks noGrp="1"/>
          </p:cNvSpPr>
          <p:nvPr>
            <p:ph type="sldNum" sz="quarter" idx="10"/>
          </p:nvPr>
        </p:nvSpPr>
        <p:spPr/>
        <p:txBody>
          <a:bodyPr/>
          <a:lstStyle/>
          <a:p>
            <a:fld id="{C8D3343B-7864-440A-805E-BD72FAB1CCEE}" type="slidenum">
              <a:rPr lang="en-US" smtClean="0"/>
              <a:t>15</a:t>
            </a:fld>
            <a:endParaRPr lang="en-US"/>
          </a:p>
        </p:txBody>
      </p:sp>
    </p:spTree>
    <p:extLst>
      <p:ext uri="{BB962C8B-B14F-4D97-AF65-F5344CB8AC3E}">
        <p14:creationId xmlns:p14="http://schemas.microsoft.com/office/powerpoint/2010/main" val="349743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http://finance.qq.com/zt2013/cjgc/rzn.htm</a:t>
            </a:r>
          </a:p>
          <a:p>
            <a:r>
              <a:rPr lang="en-CA" dirty="0"/>
              <a:t>http://www.chddh.com/xindetihui/20180305/1878907.html</a:t>
            </a:r>
          </a:p>
          <a:p>
            <a:endParaRPr lang="en-CA" dirty="0"/>
          </a:p>
        </p:txBody>
      </p:sp>
      <p:sp>
        <p:nvSpPr>
          <p:cNvPr id="4" name="Slide Number Placeholder 3"/>
          <p:cNvSpPr>
            <a:spLocks noGrp="1"/>
          </p:cNvSpPr>
          <p:nvPr>
            <p:ph type="sldNum" sz="quarter" idx="10"/>
          </p:nvPr>
        </p:nvSpPr>
        <p:spPr/>
        <p:txBody>
          <a:bodyPr/>
          <a:lstStyle/>
          <a:p>
            <a:fld id="{C8D3343B-7864-440A-805E-BD72FAB1CCEE}" type="slidenum">
              <a:rPr lang="en-US" smtClean="0"/>
              <a:t>16</a:t>
            </a:fld>
            <a:endParaRPr lang="en-US"/>
          </a:p>
        </p:txBody>
      </p:sp>
    </p:spTree>
    <p:extLst>
      <p:ext uri="{BB962C8B-B14F-4D97-AF65-F5344CB8AC3E}">
        <p14:creationId xmlns:p14="http://schemas.microsoft.com/office/powerpoint/2010/main" val="101645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https://www.stlouisfed.org/publications/bridges/winter-1998/credit-scoring-a-tool-for-smallbusiness-lending</a:t>
            </a:r>
          </a:p>
        </p:txBody>
      </p:sp>
      <p:sp>
        <p:nvSpPr>
          <p:cNvPr id="4" name="Slide Number Placeholder 3"/>
          <p:cNvSpPr>
            <a:spLocks noGrp="1"/>
          </p:cNvSpPr>
          <p:nvPr>
            <p:ph type="sldNum" sz="quarter" idx="10"/>
          </p:nvPr>
        </p:nvSpPr>
        <p:spPr/>
        <p:txBody>
          <a:bodyPr/>
          <a:lstStyle/>
          <a:p>
            <a:fld id="{C8D3343B-7864-440A-805E-BD72FAB1CCEE}" type="slidenum">
              <a:rPr lang="en-US" smtClean="0"/>
              <a:t>3</a:t>
            </a:fld>
            <a:endParaRPr lang="en-US"/>
          </a:p>
        </p:txBody>
      </p:sp>
    </p:spTree>
    <p:extLst>
      <p:ext uri="{BB962C8B-B14F-4D97-AF65-F5344CB8AC3E}">
        <p14:creationId xmlns:p14="http://schemas.microsoft.com/office/powerpoint/2010/main" val="170194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www.stlouisfed.org</a:t>
            </a:r>
            <a:r>
              <a:rPr lang="en-US" dirty="0"/>
              <a:t>/publications/bridges/winter-1998/credit-scoring-a-tool-for-</a:t>
            </a:r>
            <a:r>
              <a:rPr lang="en-US" dirty="0" err="1"/>
              <a:t>smallbusiness</a:t>
            </a:r>
            <a:r>
              <a:rPr lang="en-US" dirty="0"/>
              <a:t>-lending</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Interaction:</a:t>
            </a:r>
            <a:r>
              <a:rPr lang="en-US" baseline="0" dirty="0"/>
              <a:t> </a:t>
            </a:r>
            <a:r>
              <a:rPr lang="en-US" sz="1200" dirty="0">
                <a:latin typeface="Arial (Body)"/>
              </a:rPr>
              <a:t>By using a credit-scoring system, a lender with no physical presence in a community can lend money to small businesses without ever seeing a business plan or financial statements.</a:t>
            </a:r>
            <a:endParaRPr lang="en-US" altLang="zh-CN" sz="1200" spc="-40" dirty="0">
              <a:latin typeface="Arial (Body)"/>
            </a:endParaRP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Pricing:</a:t>
            </a:r>
            <a:r>
              <a:rPr lang="en-US" baseline="0" dirty="0"/>
              <a:t> </a:t>
            </a:r>
            <a:r>
              <a:rPr lang="en-US" sz="1200" dirty="0"/>
              <a:t>The price of small-business loans will decline for higher-credit quality borrowers under credit scoring because these borrowers no longer have to bear the cost of a full human underwriting. Moreover, these high-quality borrowers will have access to a greater number of lenders. Lenders from across the country will be able to reach out to the small business via direct marketing. Furthermore, credit scoring makes pricing according to risk much more feasible.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pc="-4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pc="-40" dirty="0"/>
              <a:t>Credit availability: </a:t>
            </a:r>
            <a:r>
              <a:rPr lang="en-US" sz="1200" dirty="0"/>
              <a:t>Better information about the repayment prospects of a small-business applicant makes it more likely that a lender will price the loan according to its expected risk. This prospect should increase the availability of credit to small businesses.</a:t>
            </a:r>
            <a:endParaRPr lang="en-US" altLang="zh-CN" sz="1200" spc="-4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pc="-40" dirty="0"/>
          </a:p>
          <a:p>
            <a:endParaRPr lang="en-US" dirty="0"/>
          </a:p>
        </p:txBody>
      </p:sp>
      <p:sp>
        <p:nvSpPr>
          <p:cNvPr id="4" name="Slide Number Placeholder 3"/>
          <p:cNvSpPr>
            <a:spLocks noGrp="1"/>
          </p:cNvSpPr>
          <p:nvPr>
            <p:ph type="sldNum" sz="quarter" idx="10"/>
          </p:nvPr>
        </p:nvSpPr>
        <p:spPr/>
        <p:txBody>
          <a:bodyPr/>
          <a:lstStyle/>
          <a:p>
            <a:fld id="{C8D3343B-7864-440A-805E-BD72FAB1CCEE}" type="slidenum">
              <a:rPr lang="en-US" smtClean="0"/>
              <a:t>4</a:t>
            </a:fld>
            <a:endParaRPr lang="en-US"/>
          </a:p>
        </p:txBody>
      </p:sp>
    </p:spTree>
    <p:extLst>
      <p:ext uri="{BB962C8B-B14F-4D97-AF65-F5344CB8AC3E}">
        <p14:creationId xmlns:p14="http://schemas.microsoft.com/office/powerpoint/2010/main" val="352235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of the factors that determine scores are:</a:t>
            </a:r>
          </a:p>
          <a:p>
            <a:r>
              <a:rPr lang="en-US" sz="1200" b="0" i="0" kern="1200" dirty="0">
                <a:solidFill>
                  <a:schemeClr val="tx1"/>
                </a:solidFill>
                <a:effectLst/>
                <a:latin typeface="+mn-lt"/>
                <a:ea typeface="+mn-ea"/>
                <a:cs typeface="+mn-cs"/>
              </a:rPr>
              <a:t>Payment History—How borrowers paid their bills in the past can give lenders an indication of how they will pay in the future.</a:t>
            </a:r>
          </a:p>
          <a:p>
            <a:r>
              <a:rPr lang="en-US" sz="1200" b="0" i="0" kern="1200" dirty="0">
                <a:solidFill>
                  <a:schemeClr val="tx1"/>
                </a:solidFill>
                <a:effectLst/>
                <a:latin typeface="+mn-lt"/>
                <a:ea typeface="+mn-ea"/>
                <a:cs typeface="+mn-cs"/>
              </a:rPr>
              <a:t>Credit History—How long borrowers have had and successfully managed credit.</a:t>
            </a:r>
          </a:p>
          <a:p>
            <a:r>
              <a:rPr lang="en-US" sz="1200" b="0" i="0" kern="1200" dirty="0">
                <a:solidFill>
                  <a:schemeClr val="tx1"/>
                </a:solidFill>
                <a:effectLst/>
                <a:latin typeface="+mn-lt"/>
                <a:ea typeface="+mn-ea"/>
                <a:cs typeface="+mn-cs"/>
              </a:rPr>
              <a:t>Outstanding Debt—How much credit borrowers have and how much they have used.</a:t>
            </a:r>
          </a:p>
          <a:p>
            <a:r>
              <a:rPr lang="en-US" sz="1200" b="0" i="0" kern="1200" dirty="0">
                <a:solidFill>
                  <a:schemeClr val="tx1"/>
                </a:solidFill>
                <a:effectLst/>
                <a:latin typeface="+mn-lt"/>
                <a:ea typeface="+mn-ea"/>
                <a:cs typeface="+mn-cs"/>
              </a:rPr>
              <a:t>Credit Inquiries—How many times borrowers have authorized lenders to check their credit report. Sometimes, having many inquiries within a time period indicates that credit usage may be increasing and creates an additional level of risk.</a:t>
            </a:r>
          </a:p>
          <a:p>
            <a:r>
              <a:rPr lang="en-US" sz="1200" b="0" i="0" kern="1200" dirty="0">
                <a:solidFill>
                  <a:schemeClr val="tx1"/>
                </a:solidFill>
                <a:effectLst/>
                <a:latin typeface="+mn-lt"/>
                <a:ea typeface="+mn-ea"/>
                <a:cs typeface="+mn-cs"/>
              </a:rPr>
              <a:t>Types of Credit—Do borrowers have a mixture of types of credit, such as credit cards, personal loans, etc.?</a:t>
            </a:r>
          </a:p>
        </p:txBody>
      </p:sp>
      <p:sp>
        <p:nvSpPr>
          <p:cNvPr id="4" name="Slide Number Placeholder 3"/>
          <p:cNvSpPr>
            <a:spLocks noGrp="1"/>
          </p:cNvSpPr>
          <p:nvPr>
            <p:ph type="sldNum" sz="quarter" idx="10"/>
          </p:nvPr>
        </p:nvSpPr>
        <p:spPr/>
        <p:txBody>
          <a:bodyPr/>
          <a:lstStyle/>
          <a:p>
            <a:fld id="{C8D3343B-7864-440A-805E-BD72FAB1CCEE}" type="slidenum">
              <a:rPr lang="en-US" smtClean="0"/>
              <a:t>5</a:t>
            </a:fld>
            <a:endParaRPr lang="en-US"/>
          </a:p>
        </p:txBody>
      </p:sp>
    </p:spTree>
    <p:extLst>
      <p:ext uri="{BB962C8B-B14F-4D97-AF65-F5344CB8AC3E}">
        <p14:creationId xmlns:p14="http://schemas.microsoft.com/office/powerpoint/2010/main" val="275959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https://lending-times.com/2017/07/19/ai-credit-scoring-fad-or-the-future/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Today Lenders Ignore Traditional Scoring</a:t>
            </a:r>
          </a:p>
          <a:p>
            <a:r>
              <a:rPr lang="en-US" sz="1200" b="0" i="0" kern="1200" dirty="0">
                <a:solidFill>
                  <a:schemeClr val="tx1"/>
                </a:solidFill>
                <a:effectLst/>
                <a:latin typeface="+mn-lt"/>
                <a:ea typeface="+mn-ea"/>
                <a:cs typeface="+mn-cs"/>
              </a:rPr>
              <a:t>For years, traditional scorecards, linear models, decision trees, and so widely-used FICO scores have played a significant part in a decision-making process. Although they don’t tell an applicant’s full history and can’t cope with big data, they are still used by the 90% of the top industry players.</a:t>
            </a:r>
          </a:p>
          <a:p>
            <a:r>
              <a:rPr lang="en-US" sz="1200" b="0" i="0" kern="1200" dirty="0">
                <a:solidFill>
                  <a:schemeClr val="tx1"/>
                </a:solidFill>
                <a:effectLst/>
                <a:latin typeface="+mn-lt"/>
                <a:ea typeface="+mn-ea"/>
                <a:cs typeface="+mn-cs"/>
              </a:rPr>
              <a:t>However, more and more lending startups come to the conclusion that ‘your grandpa’s approach to data analysis’ is not enough. Because many traditional underwriting systems are missing out on a huge number of deserving borrowers.</a:t>
            </a:r>
          </a:p>
          <a:p>
            <a:r>
              <a:rPr lang="en-US" sz="1200" b="0" i="0" kern="1200" dirty="0">
                <a:solidFill>
                  <a:schemeClr val="tx1"/>
                </a:solidFill>
                <a:effectLst/>
                <a:latin typeface="+mn-lt"/>
                <a:ea typeface="+mn-ea"/>
                <a:cs typeface="+mn-cs"/>
              </a:rPr>
              <a:t>To get traditional credit, you often need a credit history. However, according to ID Analytics, nearly 20% – or 45 million U.S. consumers – have no credit history or lack sufficient information to generate a credit bureau score. Sounds like a catch-22.</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8D3343B-7864-440A-805E-BD72FAB1CCEE}" type="slidenum">
              <a:rPr lang="en-US" smtClean="0"/>
              <a:t>6</a:t>
            </a:fld>
            <a:endParaRPr lang="en-US"/>
          </a:p>
        </p:txBody>
      </p:sp>
    </p:spTree>
    <p:extLst>
      <p:ext uri="{BB962C8B-B14F-4D97-AF65-F5344CB8AC3E}">
        <p14:creationId xmlns:p14="http://schemas.microsoft.com/office/powerpoint/2010/main" val="278437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lenders have been using machine learning algorithms to solve problems both big and small, by making manual processes more simple, accurate, faster and less expensive.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Benefits</a:t>
            </a:r>
          </a:p>
          <a:p>
            <a:r>
              <a:rPr lang="en-US" sz="1200" b="0" i="0" kern="1200" dirty="0">
                <a:solidFill>
                  <a:schemeClr val="tx1"/>
                </a:solidFill>
                <a:effectLst/>
                <a:latin typeface="+mn-lt"/>
                <a:ea typeface="+mn-ea"/>
                <a:cs typeface="+mn-cs"/>
              </a:rPr>
              <a:t>Technology can be a tremendous help when the number of variables that affect a decision increases. Automated scoring serves as an initial and primary screen for applications. In theory, automated scoring is used to screen large quantities of credit information for applications that may be approved with the least amount of credit analysis and decision-making resources. Such a screen could remove human subjectivity, especially bias, prejudice or overt discrimination. Applications scoring lower require further credit analysis, probably using manual or traditional underwriting.</a:t>
            </a:r>
          </a:p>
          <a:p>
            <a:r>
              <a:rPr lang="en-US" sz="1200" b="0" i="0" kern="1200" dirty="0">
                <a:solidFill>
                  <a:schemeClr val="tx1"/>
                </a:solidFill>
                <a:effectLst/>
                <a:latin typeface="+mn-lt"/>
                <a:ea typeface="+mn-ea"/>
                <a:cs typeface="+mn-cs"/>
              </a:rPr>
              <a:t>The benefits of an automated screen of applicants can include lower acquisition costs, more objective and consistent decisions, and increased speed of decisions for the customer with less paperwork. Scoring also may contribute to the ability of a financial institution to make more loans that are profitable by decreasing the likelihood of default and collection costs. This could increase the amount and flow of funds to more borrowers. Fewer defaults could mean more money available for borrowers and mortgages.</a:t>
            </a:r>
          </a:p>
          <a:p>
            <a:endParaRPr lang="en-US" dirty="0"/>
          </a:p>
        </p:txBody>
      </p:sp>
      <p:sp>
        <p:nvSpPr>
          <p:cNvPr id="4" name="Slide Number Placeholder 3"/>
          <p:cNvSpPr>
            <a:spLocks noGrp="1"/>
          </p:cNvSpPr>
          <p:nvPr>
            <p:ph type="sldNum" sz="quarter" idx="10"/>
          </p:nvPr>
        </p:nvSpPr>
        <p:spPr/>
        <p:txBody>
          <a:bodyPr/>
          <a:lstStyle/>
          <a:p>
            <a:fld id="{C8D3343B-7864-440A-805E-BD72FAB1CCEE}" type="slidenum">
              <a:rPr lang="en-US" smtClean="0"/>
              <a:t>7</a:t>
            </a:fld>
            <a:endParaRPr lang="en-US"/>
          </a:p>
        </p:txBody>
      </p:sp>
    </p:spTree>
    <p:extLst>
      <p:ext uri="{BB962C8B-B14F-4D97-AF65-F5344CB8AC3E}">
        <p14:creationId xmlns:p14="http://schemas.microsoft.com/office/powerpoint/2010/main" val="7582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just"/>
            <a:r>
              <a:rPr lang="nl-NL" dirty="0" err="1"/>
              <a:t>Pattern</a:t>
            </a:r>
            <a:r>
              <a:rPr lang="nl-NL" dirty="0"/>
              <a:t> </a:t>
            </a:r>
            <a:r>
              <a:rPr lang="nl-NL" dirty="0" err="1"/>
              <a:t>recognition</a:t>
            </a:r>
            <a:r>
              <a:rPr lang="nl-NL" dirty="0"/>
              <a:t>: </a:t>
            </a:r>
            <a:r>
              <a:rPr lang="en-US" sz="1200" dirty="0"/>
              <a:t>Identify rarity and warning signs,</a:t>
            </a:r>
            <a:r>
              <a:rPr lang="en-US" sz="1200" baseline="0" dirty="0"/>
              <a:t> </a:t>
            </a:r>
            <a:r>
              <a:rPr lang="en-US" sz="1200" dirty="0"/>
              <a:t>Fraud detection,</a:t>
            </a:r>
            <a:r>
              <a:rPr lang="en-US" sz="1200" baseline="0" dirty="0"/>
              <a:t> </a:t>
            </a:r>
            <a:r>
              <a:rPr lang="en-US" sz="1200" dirty="0"/>
              <a:t>Claims management,</a:t>
            </a:r>
            <a:r>
              <a:rPr lang="en-US" sz="1200" baseline="0" dirty="0"/>
              <a:t> </a:t>
            </a:r>
            <a:r>
              <a:rPr lang="en-US" sz="1200" dirty="0"/>
              <a:t>Anti-Money-Laundering Detection</a:t>
            </a:r>
          </a:p>
          <a:p>
            <a:pPr algn="just"/>
            <a:r>
              <a:rPr lang="nl-NL" dirty="0"/>
              <a:t>Financial </a:t>
            </a:r>
            <a:r>
              <a:rPr lang="nl-NL" dirty="0" err="1"/>
              <a:t>advisory</a:t>
            </a:r>
            <a:r>
              <a:rPr lang="nl-NL" dirty="0"/>
              <a:t>: </a:t>
            </a:r>
            <a:r>
              <a:rPr lang="en-US" sz="1200" dirty="0"/>
              <a:t>Cost reduction,</a:t>
            </a:r>
            <a:r>
              <a:rPr lang="en-US" sz="1200" baseline="0" dirty="0"/>
              <a:t> </a:t>
            </a:r>
            <a:r>
              <a:rPr lang="en-US" sz="1200" dirty="0"/>
              <a:t>Natural Language Processing,</a:t>
            </a:r>
            <a:r>
              <a:rPr lang="en-US" sz="1200" baseline="0" dirty="0"/>
              <a:t> </a:t>
            </a:r>
            <a:r>
              <a:rPr lang="en-US" sz="1200" dirty="0"/>
              <a:t>Financial Advice for Clients,</a:t>
            </a:r>
            <a:r>
              <a:rPr lang="en-US" sz="1200" baseline="0" dirty="0"/>
              <a:t> </a:t>
            </a:r>
            <a:r>
              <a:rPr lang="en-US" sz="1200" dirty="0"/>
              <a:t>Automated Customer Service,</a:t>
            </a:r>
            <a:r>
              <a:rPr lang="en-US" sz="1200" baseline="0" dirty="0"/>
              <a:t> </a:t>
            </a:r>
            <a:r>
              <a:rPr lang="en-US" sz="1200" dirty="0"/>
              <a:t>Collection of customer service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t>Regulations:</a:t>
            </a:r>
            <a:r>
              <a:rPr lang="en-US" sz="1200" baseline="0" dirty="0"/>
              <a:t>  </a:t>
            </a:r>
            <a:r>
              <a:rPr lang="en-US" altLang="zh-CN" sz="1200" kern="1600" dirty="0"/>
              <a:t>Cognitive engines now available can understand and analyze high volumes of regulatory changes and verify that a business is alerted to the most up-to-date policies.</a:t>
            </a: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600" dirty="0"/>
              <a:t>Investment decision</a:t>
            </a:r>
            <a:r>
              <a:rPr lang="en-US" altLang="zh-CN" sz="1200" kern="1600" baseline="0" dirty="0"/>
              <a:t> making: </a:t>
            </a:r>
            <a:r>
              <a:rPr lang="en-US" sz="1200" dirty="0"/>
              <a:t>Analyze large, unstructured, and semi-structured data sets, taking into account changes in market behavior, regulatory rules, and other trends, conducting reverse testing, model validation, Stress testing to avoid underestimating risks, improve model fault tolerance, and improve transparency</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zh-CN" sz="1200" dirty="0"/>
          </a:p>
          <a:p>
            <a:pPr algn="just"/>
            <a:endParaRPr lang="en-US" sz="1200" dirty="0"/>
          </a:p>
          <a:p>
            <a:endParaRPr lang="nl-NL" dirty="0"/>
          </a:p>
        </p:txBody>
      </p:sp>
      <p:sp>
        <p:nvSpPr>
          <p:cNvPr id="4" name="Tijdelijke aanduiding voor dianummer 3"/>
          <p:cNvSpPr>
            <a:spLocks noGrp="1"/>
          </p:cNvSpPr>
          <p:nvPr>
            <p:ph type="sldNum" sz="quarter" idx="10"/>
          </p:nvPr>
        </p:nvSpPr>
        <p:spPr/>
        <p:txBody>
          <a:bodyPr/>
          <a:lstStyle/>
          <a:p>
            <a:fld id="{C8D3343B-7864-440A-805E-BD72FAB1CCEE}" type="slidenum">
              <a:rPr lang="en-US" smtClean="0"/>
              <a:t>8</a:t>
            </a:fld>
            <a:endParaRPr lang="en-US"/>
          </a:p>
        </p:txBody>
      </p:sp>
    </p:spTree>
    <p:extLst>
      <p:ext uri="{BB962C8B-B14F-4D97-AF65-F5344CB8AC3E}">
        <p14:creationId xmlns:p14="http://schemas.microsoft.com/office/powerpoint/2010/main" val="18412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Data: </a:t>
            </a:r>
            <a:r>
              <a:rPr lang="en-US" altLang="zh-CN" sz="1200" kern="1600" dirty="0"/>
              <a:t>Artificial intelligence is hard to use financially without big data analytics. Data, is the foundation. If both formatted and unformatted data becomes computer-readable and understandable data, it has a good foundation for artificial intelligence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Computing power:</a:t>
            </a:r>
            <a:r>
              <a:rPr lang="nl-NL" baseline="0" dirty="0"/>
              <a:t> </a:t>
            </a:r>
            <a:r>
              <a:rPr lang="en-US" altLang="zh-CN" sz="1200" kern="1600" dirty="0"/>
              <a:t>Due to the current explosion of network information, it is the key to calculate the fast and optimal match and use the cloud computing server to solve the problem of computing power.</a:t>
            </a:r>
            <a:endParaRPr lang="zh-CN" altLang="zh-CN" sz="1200" kern="1600"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Model: </a:t>
            </a:r>
            <a:r>
              <a:rPr lang="en-US" altLang="zh-CN" sz="1200" kern="1600" dirty="0"/>
              <a:t>The essence of modeling is the application of artificial intelligence to wealth management and investment consultancy.</a:t>
            </a:r>
          </a:p>
          <a:p>
            <a:endParaRPr lang="nl-NL" dirty="0"/>
          </a:p>
        </p:txBody>
      </p:sp>
      <p:sp>
        <p:nvSpPr>
          <p:cNvPr id="4" name="Tijdelijke aanduiding voor dianummer 3"/>
          <p:cNvSpPr>
            <a:spLocks noGrp="1"/>
          </p:cNvSpPr>
          <p:nvPr>
            <p:ph type="sldNum" sz="quarter" idx="10"/>
          </p:nvPr>
        </p:nvSpPr>
        <p:spPr/>
        <p:txBody>
          <a:bodyPr/>
          <a:lstStyle/>
          <a:p>
            <a:fld id="{C8D3343B-7864-440A-805E-BD72FAB1CCEE}" type="slidenum">
              <a:rPr lang="en-US" smtClean="0"/>
              <a:t>10</a:t>
            </a:fld>
            <a:endParaRPr lang="en-US"/>
          </a:p>
        </p:txBody>
      </p:sp>
    </p:spTree>
    <p:extLst>
      <p:ext uri="{BB962C8B-B14F-4D97-AF65-F5344CB8AC3E}">
        <p14:creationId xmlns:p14="http://schemas.microsoft.com/office/powerpoint/2010/main" val="177379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https://ginimachine.com/product.html</a:t>
            </a:r>
          </a:p>
          <a:p>
            <a:r>
              <a:rPr lang="en-US" dirty="0"/>
              <a:t>https://lending-times.com/2017/07/19/ai-credit-scoring-fad-or-the-future/</a:t>
            </a:r>
          </a:p>
        </p:txBody>
      </p:sp>
      <p:sp>
        <p:nvSpPr>
          <p:cNvPr id="4" name="Slide Number Placeholder 3"/>
          <p:cNvSpPr>
            <a:spLocks noGrp="1"/>
          </p:cNvSpPr>
          <p:nvPr>
            <p:ph type="sldNum" sz="quarter" idx="10"/>
          </p:nvPr>
        </p:nvSpPr>
        <p:spPr/>
        <p:txBody>
          <a:bodyPr/>
          <a:lstStyle/>
          <a:p>
            <a:fld id="{C8D3343B-7864-440A-805E-BD72FAB1CCEE}" type="slidenum">
              <a:rPr lang="en-US" smtClean="0"/>
              <a:t>12</a:t>
            </a:fld>
            <a:endParaRPr lang="en-US"/>
          </a:p>
        </p:txBody>
      </p:sp>
    </p:spTree>
    <p:extLst>
      <p:ext uri="{BB962C8B-B14F-4D97-AF65-F5344CB8AC3E}">
        <p14:creationId xmlns:p14="http://schemas.microsoft.com/office/powerpoint/2010/main" val="375123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6623FB-D525-4646-A220-7572F1521010}" type="datetime1">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20622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53588C-BE33-4016-A688-C7A5234C650B}" type="datetime1">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377846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6B80AF-5999-430C-B480-1CDCF8F51601}" type="datetime1">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120029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AF1E35-F9C4-4F38-9CC1-FFEE7FAD9857}" type="datetime1">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144236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75D7744-3732-4B47-83A7-6DB4AA1BF814}" type="datetime1">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577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117E2D-34E7-45DA-9A40-49F4E1D57A01}" type="datetime1">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71524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8DAD948-FF43-40EA-9993-D91407327FF1}" type="datetime1">
              <a:rPr lang="zh-CN" altLang="en-US" smtClean="0"/>
              <a:t>2018/3/6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111543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2BFE99-2541-45A2-8D08-E3A29F5D2701}" type="datetime1">
              <a:rPr lang="zh-CN" altLang="en-US" smtClean="0"/>
              <a:t>2018/3/6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388142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E0D1DC-4FFE-4E16-983A-0EEEB89BA99C}" type="datetime1">
              <a:rPr lang="zh-CN" altLang="en-US" smtClean="0"/>
              <a:t>2018/3/6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8009860" y="4767263"/>
            <a:ext cx="1010094" cy="351761"/>
          </a:xfrm>
        </p:spPr>
        <p:txBody>
          <a:bodyPr/>
          <a:lstStyle>
            <a:lvl1pPr algn="l">
              <a:defRPr sz="1600" b="1">
                <a:solidFill>
                  <a:schemeClr val="bg1"/>
                </a:solidFill>
              </a:defRPr>
            </a:lvl1pPr>
          </a:lstStyle>
          <a:p>
            <a:fld id="{E0C4D196-4731-488D-BBC2-0FF6E27DC5CD}" type="slidenum">
              <a:rPr lang="zh-CN" altLang="en-US" smtClean="0"/>
              <a:pPr/>
              <a:t>‹nr.›</a:t>
            </a:fld>
            <a:endParaRPr lang="zh-CN" altLang="en-US"/>
          </a:p>
        </p:txBody>
      </p:sp>
    </p:spTree>
    <p:extLst>
      <p:ext uri="{BB962C8B-B14F-4D97-AF65-F5344CB8AC3E}">
        <p14:creationId xmlns:p14="http://schemas.microsoft.com/office/powerpoint/2010/main" val="54533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3B86B1-4D46-4661-9BF9-11E49AC4BBAC}" type="datetime1">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201920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76256A-B68D-4928-8066-F1400BB78A7B}" type="datetime1">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31383416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00F9CD-81B9-4618-B956-D2ACB835EDD9}" type="datetime1">
              <a:rPr lang="zh-CN" altLang="en-US" smtClean="0"/>
              <a:t>2018/3/6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86354" y="4838091"/>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0C4D196-4731-488D-BBC2-0FF6E27DC5CD}" type="slidenum">
              <a:rPr lang="zh-CN" altLang="en-US" smtClean="0"/>
              <a:t>‹nr.›</a:t>
            </a:fld>
            <a:endParaRPr lang="zh-CN" altLang="en-US"/>
          </a:p>
        </p:txBody>
      </p:sp>
    </p:spTree>
    <p:extLst>
      <p:ext uri="{BB962C8B-B14F-4D97-AF65-F5344CB8AC3E}">
        <p14:creationId xmlns:p14="http://schemas.microsoft.com/office/powerpoint/2010/main" val="247347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9" Type="http://schemas.openxmlformats.org/officeDocument/2006/relationships/image" Target="../media/image26.png"/><Relationship Id="rId20" Type="http://schemas.openxmlformats.org/officeDocument/2006/relationships/image" Target="../media/image37.png"/><Relationship Id="rId21" Type="http://schemas.openxmlformats.org/officeDocument/2006/relationships/image" Target="../media/image38.png"/><Relationship Id="rId22" Type="http://schemas.openxmlformats.org/officeDocument/2006/relationships/image" Target="../media/image39.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2.tmp"/></Relationships>
</file>

<file path=ppt/slides/_rels/slide16.xml.rels><?xml version="1.0" encoding="UTF-8" standalone="yes"?>
<Relationships xmlns="http://schemas.openxmlformats.org/package/2006/relationships"><Relationship Id="rId3" Type="http://schemas.openxmlformats.org/officeDocument/2006/relationships/image" Target="../media/image43.tmp"/><Relationship Id="rId4" Type="http://schemas.openxmlformats.org/officeDocument/2006/relationships/image" Target="../media/image44.tm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png"/><Relationship Id="rId5"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3186" y="159752"/>
            <a:ext cx="5433134" cy="460751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2"/>
          <p:cNvSpPr txBox="1"/>
          <p:nvPr/>
        </p:nvSpPr>
        <p:spPr>
          <a:xfrm>
            <a:off x="672989" y="1170951"/>
            <a:ext cx="4970987" cy="757130"/>
          </a:xfrm>
          <a:prstGeom prst="rect">
            <a:avLst/>
          </a:prstGeom>
          <a:noFill/>
        </p:spPr>
        <p:txBody>
          <a:bodyPr wrap="square" rtlCol="0">
            <a:spAutoFit/>
          </a:bodyPr>
          <a:lstStyle/>
          <a:p>
            <a:pPr>
              <a:lnSpc>
                <a:spcPct val="96000"/>
              </a:lnSpc>
            </a:pPr>
            <a:r>
              <a:rPr lang="en-US" altLang="zh-CN" sz="4500" b="1" spc="-40" dirty="0">
                <a:solidFill>
                  <a:schemeClr val="bg1"/>
                </a:solidFill>
                <a:latin typeface="Arial" panose="020B0604020202020204" pitchFamily="34" charset="0"/>
                <a:cs typeface="Arial" panose="020B0604020202020204" pitchFamily="34" charset="0"/>
              </a:rPr>
              <a:t>AI APLICATION</a:t>
            </a:r>
            <a:endParaRPr lang="zh-CN" altLang="en-US" sz="4500" b="1" spc="-40" dirty="0">
              <a:solidFill>
                <a:schemeClr val="bg1"/>
              </a:solidFill>
              <a:latin typeface="Arial" panose="020B0604020202020204" pitchFamily="34" charset="0"/>
              <a:cs typeface="Arial" panose="020B0604020202020204" pitchFamily="34" charset="0"/>
            </a:endParaRPr>
          </a:p>
        </p:txBody>
      </p:sp>
      <p:cxnSp>
        <p:nvCxnSpPr>
          <p:cNvPr id="6" name="直接连接符 5"/>
          <p:cNvCxnSpPr/>
          <p:nvPr/>
        </p:nvCxnSpPr>
        <p:spPr>
          <a:xfrm>
            <a:off x="1114425" y="3910013"/>
            <a:ext cx="3633788" cy="0"/>
          </a:xfrm>
          <a:prstGeom prst="line">
            <a:avLst/>
          </a:prstGeom>
          <a:ln w="9525">
            <a:solidFill>
              <a:srgbClr val="1A1401"/>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2975" y="186005"/>
            <a:ext cx="368300" cy="1508105"/>
          </a:xfrm>
          <a:prstGeom prst="rect">
            <a:avLst/>
          </a:prstGeom>
          <a:noFill/>
        </p:spPr>
        <p:txBody>
          <a:bodyPr wrap="square" rtlCol="0">
            <a:spAutoFit/>
          </a:bodyPr>
          <a:lstStyle/>
          <a:p>
            <a:r>
              <a:rPr lang="en-US" altLang="zh-CN" sz="9200" b="1" dirty="0">
                <a:solidFill>
                  <a:srgbClr val="2E4860"/>
                </a:solidFill>
                <a:latin typeface="Arial" panose="020B0604020202020204" pitchFamily="34" charset="0"/>
                <a:cs typeface="Arial" panose="020B0604020202020204" pitchFamily="34" charset="0"/>
              </a:rPr>
              <a:t>”</a:t>
            </a:r>
            <a:endParaRPr lang="zh-CN" altLang="en-US" sz="9200" b="1" dirty="0">
              <a:solidFill>
                <a:srgbClr val="2E4860"/>
              </a:solidFill>
              <a:latin typeface="Arial" panose="020B0604020202020204" pitchFamily="34" charset="0"/>
              <a:cs typeface="Arial" panose="020B0604020202020204" pitchFamily="34" charset="0"/>
            </a:endParaRPr>
          </a:p>
        </p:txBody>
      </p:sp>
      <p:sp>
        <p:nvSpPr>
          <p:cNvPr id="9" name="矩形 8"/>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xmlns="" id="{0FC180A2-245F-4376-8723-9F26166579F8}"/>
              </a:ext>
            </a:extLst>
          </p:cNvPr>
          <p:cNvSpPr>
            <a:spLocks noGrp="1"/>
          </p:cNvSpPr>
          <p:nvPr>
            <p:ph type="sldNum" sz="quarter" idx="12"/>
          </p:nvPr>
        </p:nvSpPr>
        <p:spPr/>
        <p:txBody>
          <a:bodyPr/>
          <a:lstStyle/>
          <a:p>
            <a:fld id="{E0C4D196-4731-488D-BBC2-0FF6E27DC5CD}" type="slidenum">
              <a:rPr lang="zh-CN" altLang="en-US" smtClean="0"/>
              <a:t>1</a:t>
            </a:fld>
            <a:endParaRPr lang="zh-CN" altLang="en-US"/>
          </a:p>
        </p:txBody>
      </p:sp>
      <p:sp>
        <p:nvSpPr>
          <p:cNvPr id="11" name="TextBox 10"/>
          <p:cNvSpPr txBox="1"/>
          <p:nvPr/>
        </p:nvSpPr>
        <p:spPr>
          <a:xfrm>
            <a:off x="672989" y="1786110"/>
            <a:ext cx="1774863" cy="830997"/>
          </a:xfrm>
          <a:prstGeom prst="rect">
            <a:avLst/>
          </a:prstGeom>
          <a:noFill/>
        </p:spPr>
        <p:txBody>
          <a:bodyPr wrap="square" rtlCol="0">
            <a:spAutoFit/>
          </a:bodyPr>
          <a:lstStyle/>
          <a:p>
            <a:pPr>
              <a:lnSpc>
                <a:spcPct val="96000"/>
              </a:lnSpc>
            </a:pPr>
            <a:r>
              <a:rPr lang="en-US" altLang="zh-CN" sz="5000" b="1" spc="-40" dirty="0">
                <a:solidFill>
                  <a:schemeClr val="bg1"/>
                </a:solidFill>
                <a:latin typeface="Arial" panose="020B0604020202020204" pitchFamily="34" charset="0"/>
                <a:cs typeface="Arial" panose="020B0604020202020204" pitchFamily="34" charset="0"/>
              </a:rPr>
              <a:t>FOR</a:t>
            </a:r>
            <a:endParaRPr lang="zh-CN" altLang="en-US" sz="5000" b="1" spc="-4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676413" y="2478714"/>
            <a:ext cx="3542879" cy="579839"/>
          </a:xfrm>
          <a:prstGeom prst="rect">
            <a:avLst/>
          </a:prstGeom>
          <a:noFill/>
        </p:spPr>
        <p:txBody>
          <a:bodyPr wrap="square" rtlCol="0">
            <a:spAutoFit/>
          </a:bodyPr>
          <a:lstStyle/>
          <a:p>
            <a:pPr>
              <a:lnSpc>
                <a:spcPct val="96000"/>
              </a:lnSpc>
            </a:pPr>
            <a:r>
              <a:rPr lang="en-US" altLang="zh-CN" sz="3300" b="1" spc="-40" dirty="0">
                <a:solidFill>
                  <a:schemeClr val="bg1"/>
                </a:solidFill>
                <a:latin typeface="Arial" panose="020B0604020202020204" pitchFamily="34" charset="0"/>
                <a:cs typeface="Arial" panose="020B0604020202020204" pitchFamily="34" charset="0"/>
              </a:rPr>
              <a:t>SMALL-MEDIUM</a:t>
            </a:r>
            <a:endParaRPr lang="zh-CN" altLang="en-US" sz="3300" b="1" spc="-40"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630752" y="2921268"/>
            <a:ext cx="4272984" cy="830997"/>
          </a:xfrm>
          <a:prstGeom prst="rect">
            <a:avLst/>
          </a:prstGeom>
          <a:noFill/>
        </p:spPr>
        <p:txBody>
          <a:bodyPr wrap="square" rtlCol="0">
            <a:spAutoFit/>
          </a:bodyPr>
          <a:lstStyle/>
          <a:p>
            <a:pPr>
              <a:lnSpc>
                <a:spcPct val="96000"/>
              </a:lnSpc>
            </a:pPr>
            <a:r>
              <a:rPr lang="en-US" altLang="zh-CN" sz="5000" b="1" spc="-40" dirty="0">
                <a:solidFill>
                  <a:schemeClr val="bg1"/>
                </a:solidFill>
                <a:latin typeface="Arial" panose="020B0604020202020204" pitchFamily="34" charset="0"/>
                <a:cs typeface="Arial" panose="020B0604020202020204" pitchFamily="34" charset="0"/>
              </a:rPr>
              <a:t>BUSINESSES</a:t>
            </a:r>
            <a:endParaRPr lang="zh-CN" altLang="en-US" sz="5000" b="1" spc="-40" dirty="0">
              <a:solidFill>
                <a:schemeClr val="bg1"/>
              </a:solidFill>
              <a:latin typeface="Arial" panose="020B0604020202020204" pitchFamily="34" charset="0"/>
              <a:cs typeface="Arial" panose="020B0604020202020204" pitchFamily="34" charset="0"/>
            </a:endParaRPr>
          </a:p>
        </p:txBody>
      </p:sp>
      <p:pic>
        <p:nvPicPr>
          <p:cNvPr id="15" name="Picture 2" descr="Image result for artificial intelligenc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759"/>
          <a:stretch/>
        </p:blipFill>
        <p:spPr bwMode="auto">
          <a:xfrm>
            <a:off x="4899426" y="1779143"/>
            <a:ext cx="2153789" cy="218700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4"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7878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2381" y="2135691"/>
            <a:ext cx="9141619" cy="0"/>
          </a:xfrm>
          <a:prstGeom prst="line">
            <a:avLst/>
          </a:prstGeom>
          <a:ln w="50800">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 y="215884"/>
            <a:ext cx="1714496"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7159" y="288915"/>
            <a:ext cx="1804036" cy="369332"/>
          </a:xfrm>
          <a:prstGeom prst="rect">
            <a:avLst/>
          </a:prstGeom>
          <a:noFill/>
        </p:spPr>
        <p:txBody>
          <a:bodyPr wrap="square" rtlCol="0">
            <a:spAutoFit/>
          </a:bodyPr>
          <a:lstStyle/>
          <a:p>
            <a:pPr algn="r"/>
            <a:r>
              <a:rPr lang="en-US" altLang="zh-CN" spc="-10" dirty="0">
                <a:solidFill>
                  <a:schemeClr val="bg1"/>
                </a:solidFill>
                <a:latin typeface="Arial" panose="020B0604020202020204" pitchFamily="34" charset="0"/>
                <a:cs typeface="Arial" panose="020B0604020202020204" pitchFamily="34" charset="0"/>
              </a:rPr>
              <a:t>/ Solution</a:t>
            </a:r>
            <a:endParaRPr lang="zh-CN" altLang="en-US" spc="-1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165442" y="3387304"/>
            <a:ext cx="873918" cy="461665"/>
          </a:xfrm>
          <a:prstGeom prst="rect">
            <a:avLst/>
          </a:prstGeom>
          <a:noFill/>
        </p:spPr>
        <p:txBody>
          <a:bodyPr wrap="square" rtlCol="0">
            <a:spAutoFit/>
          </a:bodyPr>
          <a:lstStyle/>
          <a:p>
            <a:r>
              <a:rPr lang="en-US" altLang="zh-CN" sz="2400" b="1" dirty="0">
                <a:solidFill>
                  <a:srgbClr val="2E4860"/>
                </a:solidFill>
              </a:rPr>
              <a:t>Data</a:t>
            </a:r>
            <a:endParaRPr lang="zh-CN" altLang="en-US" sz="2400" b="1" dirty="0">
              <a:solidFill>
                <a:srgbClr val="2E4860"/>
              </a:solidFill>
            </a:endParaRPr>
          </a:p>
        </p:txBody>
      </p:sp>
      <p:sp>
        <p:nvSpPr>
          <p:cNvPr id="13" name="TextBox 12"/>
          <p:cNvSpPr txBox="1"/>
          <p:nvPr/>
        </p:nvSpPr>
        <p:spPr>
          <a:xfrm>
            <a:off x="3170955" y="3350401"/>
            <a:ext cx="2804470" cy="461665"/>
          </a:xfrm>
          <a:prstGeom prst="rect">
            <a:avLst/>
          </a:prstGeom>
          <a:noFill/>
        </p:spPr>
        <p:txBody>
          <a:bodyPr wrap="square" rtlCol="0">
            <a:spAutoFit/>
          </a:bodyPr>
          <a:lstStyle/>
          <a:p>
            <a:r>
              <a:rPr lang="en-US" altLang="zh-CN" sz="2400" b="1" dirty="0">
                <a:solidFill>
                  <a:srgbClr val="2E4860"/>
                </a:solidFill>
              </a:rPr>
              <a:t>Computing power</a:t>
            </a:r>
            <a:endParaRPr lang="zh-CN" altLang="en-US" sz="2400" b="1" dirty="0">
              <a:solidFill>
                <a:srgbClr val="2E4860"/>
              </a:solidFill>
            </a:endParaRPr>
          </a:p>
        </p:txBody>
      </p:sp>
      <p:sp>
        <p:nvSpPr>
          <p:cNvPr id="16" name="TextBox 15"/>
          <p:cNvSpPr txBox="1"/>
          <p:nvPr/>
        </p:nvSpPr>
        <p:spPr>
          <a:xfrm>
            <a:off x="6940339" y="3350400"/>
            <a:ext cx="1081851" cy="461665"/>
          </a:xfrm>
          <a:prstGeom prst="rect">
            <a:avLst/>
          </a:prstGeom>
          <a:noFill/>
        </p:spPr>
        <p:txBody>
          <a:bodyPr wrap="square" rtlCol="0">
            <a:spAutoFit/>
          </a:bodyPr>
          <a:lstStyle/>
          <a:p>
            <a:r>
              <a:rPr lang="en-US" altLang="zh-CN" sz="2400" b="1" dirty="0">
                <a:solidFill>
                  <a:srgbClr val="2E4860"/>
                </a:solidFill>
              </a:rPr>
              <a:t>Model</a:t>
            </a:r>
            <a:endParaRPr lang="zh-CN" altLang="en-US" sz="2400" b="1" dirty="0">
              <a:solidFill>
                <a:srgbClr val="2E4860"/>
              </a:solidFill>
            </a:endParaRPr>
          </a:p>
        </p:txBody>
      </p:sp>
      <p:sp>
        <p:nvSpPr>
          <p:cNvPr id="5" name="Slide Number Placeholder 4">
            <a:extLst>
              <a:ext uri="{FF2B5EF4-FFF2-40B4-BE49-F238E27FC236}">
                <a16:creationId xmlns:a16="http://schemas.microsoft.com/office/drawing/2014/main" xmlns="" id="{13AE0C4E-991F-4A02-9B71-971727A44542}"/>
              </a:ext>
            </a:extLst>
          </p:cNvPr>
          <p:cNvSpPr>
            <a:spLocks noGrp="1"/>
          </p:cNvSpPr>
          <p:nvPr>
            <p:ph type="sldNum" sz="quarter" idx="12"/>
          </p:nvPr>
        </p:nvSpPr>
        <p:spPr/>
        <p:txBody>
          <a:bodyPr/>
          <a:lstStyle/>
          <a:p>
            <a:fld id="{E0C4D196-4731-488D-BBC2-0FF6E27DC5CD}" type="slidenum">
              <a:rPr lang="zh-CN" altLang="en-US" smtClean="0"/>
              <a:t>10</a:t>
            </a:fld>
            <a:endParaRPr lang="zh-CN" altLang="en-US"/>
          </a:p>
        </p:txBody>
      </p:sp>
      <p:sp>
        <p:nvSpPr>
          <p:cNvPr id="26" name="矩形 13">
            <a:extLst>
              <a:ext uri="{FF2B5EF4-FFF2-40B4-BE49-F238E27FC236}">
                <a16:creationId xmlns:a16="http://schemas.microsoft.com/office/drawing/2014/main" xmlns="" id="{97E0BCF5-EAEA-4B13-A5ED-9782991B8884}"/>
              </a:ext>
            </a:extLst>
          </p:cNvPr>
          <p:cNvSpPr/>
          <p:nvPr/>
        </p:nvSpPr>
        <p:spPr>
          <a:xfrm>
            <a:off x="2382" y="215884"/>
            <a:ext cx="3876148"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xmlns="" id="{9439B4C3-F81D-440F-AEC6-DE1E2278BB1B}"/>
              </a:ext>
            </a:extLst>
          </p:cNvPr>
          <p:cNvSpPr txBox="1"/>
          <p:nvPr/>
        </p:nvSpPr>
        <p:spPr>
          <a:xfrm>
            <a:off x="466723" y="290520"/>
            <a:ext cx="5265153" cy="369332"/>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Limiting technological factors</a:t>
            </a:r>
            <a:endParaRPr lang="zh-CN" altLang="en-US" b="1" spc="-10" dirty="0">
              <a:solidFill>
                <a:schemeClr val="bg1"/>
              </a:solidFill>
              <a:latin typeface="Arial" panose="020B0604020202020204" pitchFamily="34" charset="0"/>
              <a:cs typeface="Arial" panose="020B0604020202020204" pitchFamily="34" charset="0"/>
            </a:endParaRPr>
          </a:p>
        </p:txBody>
      </p:sp>
      <p:pic>
        <p:nvPicPr>
          <p:cNvPr id="9" name="Afbeelding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0493" y="1152561"/>
            <a:ext cx="1965649" cy="1965649"/>
          </a:xfrm>
          <a:prstGeom prst="rect">
            <a:avLst/>
          </a:prstGeom>
        </p:spPr>
      </p:pic>
      <p:pic>
        <p:nvPicPr>
          <p:cNvPr id="11" name="Afbeelding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781" y="1218342"/>
            <a:ext cx="1890690" cy="1843398"/>
          </a:xfrm>
          <a:prstGeom prst="rect">
            <a:avLst/>
          </a:prstGeom>
        </p:spPr>
      </p:pic>
      <p:pic>
        <p:nvPicPr>
          <p:cNvPr id="19" name="Afbeelding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7164" y="1251589"/>
            <a:ext cx="1768203" cy="1768203"/>
          </a:xfrm>
          <a:prstGeom prst="rect">
            <a:avLst/>
          </a:prstGeom>
        </p:spPr>
      </p:pic>
    </p:spTree>
    <p:extLst>
      <p:ext uri="{BB962C8B-B14F-4D97-AF65-F5344CB8AC3E}">
        <p14:creationId xmlns:p14="http://schemas.microsoft.com/office/powerpoint/2010/main" val="2086789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094" y="3634784"/>
            <a:ext cx="2600107" cy="830997"/>
          </a:xfrm>
          <a:prstGeom prst="rect">
            <a:avLst/>
          </a:prstGeom>
          <a:noFill/>
        </p:spPr>
        <p:txBody>
          <a:bodyPr wrap="square" rtlCol="0">
            <a:spAutoFit/>
          </a:bodyPr>
          <a:lstStyle/>
          <a:p>
            <a:pPr algn="ctr"/>
            <a:r>
              <a:rPr lang="en-US" altLang="zh-CN" sz="2400" b="1" dirty="0">
                <a:solidFill>
                  <a:srgbClr val="2E4860"/>
                </a:solidFill>
              </a:rPr>
              <a:t>Traditional </a:t>
            </a:r>
          </a:p>
          <a:p>
            <a:pPr algn="ctr"/>
            <a:r>
              <a:rPr lang="en-US" altLang="zh-CN" sz="2400" b="1" dirty="0">
                <a:solidFill>
                  <a:srgbClr val="2E4860"/>
                </a:solidFill>
              </a:rPr>
              <a:t>Company </a:t>
            </a:r>
            <a:endParaRPr lang="zh-CN" altLang="en-US" sz="2400" b="1" dirty="0">
              <a:solidFill>
                <a:srgbClr val="2E4860"/>
              </a:solidFill>
            </a:endParaRPr>
          </a:p>
        </p:txBody>
      </p:sp>
      <p:cxnSp>
        <p:nvCxnSpPr>
          <p:cNvPr id="5" name="直接连接符 4"/>
          <p:cNvCxnSpPr>
            <a:cxnSpLocks/>
            <a:endCxn id="4" idx="3"/>
          </p:cNvCxnSpPr>
          <p:nvPr/>
        </p:nvCxnSpPr>
        <p:spPr>
          <a:xfrm flipV="1">
            <a:off x="611061" y="4050283"/>
            <a:ext cx="2472140" cy="1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20804"/>
            <a:ext cx="2608910"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 y="310829"/>
            <a:ext cx="2621006" cy="338554"/>
          </a:xfrm>
          <a:prstGeom prst="rect">
            <a:avLst/>
          </a:prstGeom>
          <a:noFill/>
        </p:spPr>
        <p:txBody>
          <a:bodyPr wrap="square" rtlCol="0">
            <a:spAutoFit/>
          </a:bodyPr>
          <a:lstStyle/>
          <a:p>
            <a:pPr algn="r"/>
            <a:r>
              <a:rPr lang="en-US" altLang="zh-CN" sz="1600" b="1" spc="-10" dirty="0">
                <a:solidFill>
                  <a:schemeClr val="bg1"/>
                </a:solidFill>
                <a:latin typeface="Arial" panose="020B0604020202020204" pitchFamily="34" charset="0"/>
                <a:cs typeface="Arial" panose="020B0604020202020204" pitchFamily="34" charset="0"/>
              </a:rPr>
              <a:t>Credit Scoring Company</a:t>
            </a:r>
            <a:endParaRPr lang="zh-CN" altLang="en-US" sz="1600" b="1" spc="-10" dirty="0">
              <a:solidFill>
                <a:schemeClr val="bg1"/>
              </a:solidFill>
              <a:latin typeface="Arial" panose="020B0604020202020204" pitchFamily="34" charset="0"/>
              <a:cs typeface="Arial" panose="020B0604020202020204" pitchFamily="34" charset="0"/>
            </a:endParaRPr>
          </a:p>
        </p:txBody>
      </p:sp>
      <p:cxnSp>
        <p:nvCxnSpPr>
          <p:cNvPr id="18" name="直接连接符 17"/>
          <p:cNvCxnSpPr>
            <a:cxnSpLocks/>
          </p:cNvCxnSpPr>
          <p:nvPr/>
        </p:nvCxnSpPr>
        <p:spPr>
          <a:xfrm flipV="1">
            <a:off x="3520300" y="4050282"/>
            <a:ext cx="2248872" cy="9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26066" y="3626263"/>
            <a:ext cx="2156842" cy="830997"/>
          </a:xfrm>
          <a:prstGeom prst="rect">
            <a:avLst/>
          </a:prstGeom>
          <a:noFill/>
        </p:spPr>
        <p:txBody>
          <a:bodyPr wrap="square" rtlCol="0">
            <a:spAutoFit/>
          </a:bodyPr>
          <a:lstStyle/>
          <a:p>
            <a:pPr algn="ctr"/>
            <a:r>
              <a:rPr lang="en-US" altLang="zh-CN" sz="2400" b="1" dirty="0">
                <a:solidFill>
                  <a:srgbClr val="2E4860"/>
                </a:solidFill>
              </a:rPr>
              <a:t>Chinese company</a:t>
            </a:r>
            <a:endParaRPr lang="zh-CN" altLang="en-US" sz="2400" b="1" dirty="0">
              <a:solidFill>
                <a:srgbClr val="2E4860"/>
              </a:solidFill>
            </a:endParaRPr>
          </a:p>
        </p:txBody>
      </p:sp>
      <p:cxnSp>
        <p:nvCxnSpPr>
          <p:cNvPr id="24" name="直接连接符 23"/>
          <p:cNvCxnSpPr>
            <a:cxnSpLocks/>
          </p:cNvCxnSpPr>
          <p:nvPr/>
        </p:nvCxnSpPr>
        <p:spPr>
          <a:xfrm flipV="1">
            <a:off x="6328183" y="4050282"/>
            <a:ext cx="2154725" cy="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C3EE47D0-8EA7-4157-88AE-06D0F6F20A65}"/>
              </a:ext>
            </a:extLst>
          </p:cNvPr>
          <p:cNvSpPr>
            <a:spLocks noGrp="1"/>
          </p:cNvSpPr>
          <p:nvPr>
            <p:ph type="sldNum" sz="quarter" idx="12"/>
          </p:nvPr>
        </p:nvSpPr>
        <p:spPr/>
        <p:txBody>
          <a:bodyPr/>
          <a:lstStyle/>
          <a:p>
            <a:fld id="{E0C4D196-4731-488D-BBC2-0FF6E27DC5CD}" type="slidenum">
              <a:rPr lang="zh-CN" altLang="en-US" smtClean="0"/>
              <a:t>11</a:t>
            </a:fld>
            <a:endParaRPr lang="zh-CN" altLang="en-US"/>
          </a:p>
        </p:txBody>
      </p:sp>
      <p:sp>
        <p:nvSpPr>
          <p:cNvPr id="28" name="TextBox 27">
            <a:extLst>
              <a:ext uri="{FF2B5EF4-FFF2-40B4-BE49-F238E27FC236}">
                <a16:creationId xmlns:a16="http://schemas.microsoft.com/office/drawing/2014/main" xmlns="" id="{DBFBF61B-DE91-4F83-9E5E-B191A4F016A0}"/>
              </a:ext>
            </a:extLst>
          </p:cNvPr>
          <p:cNvSpPr txBox="1"/>
          <p:nvPr/>
        </p:nvSpPr>
        <p:spPr>
          <a:xfrm>
            <a:off x="3484648" y="3634783"/>
            <a:ext cx="2401395" cy="830997"/>
          </a:xfrm>
          <a:prstGeom prst="rect">
            <a:avLst/>
          </a:prstGeom>
          <a:noFill/>
        </p:spPr>
        <p:txBody>
          <a:bodyPr wrap="square" rtlCol="0">
            <a:spAutoFit/>
          </a:bodyPr>
          <a:lstStyle/>
          <a:p>
            <a:pPr algn="ctr"/>
            <a:r>
              <a:rPr lang="en-US" altLang="zh-CN" sz="2400" b="1" dirty="0">
                <a:solidFill>
                  <a:srgbClr val="2E4860"/>
                </a:solidFill>
              </a:rPr>
              <a:t>International Company </a:t>
            </a:r>
            <a:endParaRPr lang="zh-CN" altLang="en-US" sz="2400" b="1" dirty="0">
              <a:solidFill>
                <a:srgbClr val="2E4860"/>
              </a:solidFill>
            </a:endParaRPr>
          </a:p>
        </p:txBody>
      </p:sp>
      <p:pic>
        <p:nvPicPr>
          <p:cNvPr id="1026" name="Picture 2" descr="“fico score”的图片搜索结果">
            <a:extLst>
              <a:ext uri="{FF2B5EF4-FFF2-40B4-BE49-F238E27FC236}">
                <a16:creationId xmlns:a16="http://schemas.microsoft.com/office/drawing/2014/main" xmlns="" id="{2B2A405D-E401-437B-B735-02D03D30F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32" y="1141890"/>
            <a:ext cx="2106599" cy="7507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nimachine">
            <a:extLst>
              <a:ext uri="{FF2B5EF4-FFF2-40B4-BE49-F238E27FC236}">
                <a16:creationId xmlns:a16="http://schemas.microsoft.com/office/drawing/2014/main" xmlns="" id="{93E27C5E-1A41-4F60-BC24-40CAF9147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144867"/>
            <a:ext cx="20097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a:extLst>
              <a:ext uri="{FF2B5EF4-FFF2-40B4-BE49-F238E27FC236}">
                <a16:creationId xmlns:a16="http://schemas.microsoft.com/office/drawing/2014/main" xmlns="" id="{49D3C2CF-2906-44C7-8690-D8C14401A3F1}"/>
              </a:ext>
            </a:extLst>
          </p:cNvPr>
          <p:cNvPicPr>
            <a:picLocks noChangeAspect="1"/>
          </p:cNvPicPr>
          <p:nvPr/>
        </p:nvPicPr>
        <p:blipFill rotWithShape="1">
          <a:blip r:embed="rId4"/>
          <a:srcRect t="40200" b="42028"/>
          <a:stretch/>
        </p:blipFill>
        <p:spPr>
          <a:xfrm>
            <a:off x="6355122" y="2403700"/>
            <a:ext cx="2043180" cy="363112"/>
          </a:xfrm>
          <a:prstGeom prst="rect">
            <a:avLst/>
          </a:prstGeom>
        </p:spPr>
      </p:pic>
      <p:pic>
        <p:nvPicPr>
          <p:cNvPr id="1027" name="Picture 1026">
            <a:extLst>
              <a:ext uri="{FF2B5EF4-FFF2-40B4-BE49-F238E27FC236}">
                <a16:creationId xmlns:a16="http://schemas.microsoft.com/office/drawing/2014/main" xmlns="" id="{8595683C-62E6-4879-845F-7147FB32AA1C}"/>
              </a:ext>
            </a:extLst>
          </p:cNvPr>
          <p:cNvPicPr>
            <a:picLocks noChangeAspect="1"/>
          </p:cNvPicPr>
          <p:nvPr/>
        </p:nvPicPr>
        <p:blipFill rotWithShape="1">
          <a:blip r:embed="rId5"/>
          <a:srcRect t="60118"/>
          <a:stretch/>
        </p:blipFill>
        <p:spPr>
          <a:xfrm>
            <a:off x="4248138" y="1459819"/>
            <a:ext cx="1483049" cy="338555"/>
          </a:xfrm>
          <a:prstGeom prst="rect">
            <a:avLst/>
          </a:prstGeom>
        </p:spPr>
      </p:pic>
      <p:pic>
        <p:nvPicPr>
          <p:cNvPr id="1030" name="Picture 1029">
            <a:extLst>
              <a:ext uri="{FF2B5EF4-FFF2-40B4-BE49-F238E27FC236}">
                <a16:creationId xmlns:a16="http://schemas.microsoft.com/office/drawing/2014/main" xmlns="" id="{5E2946F9-D398-4BAC-A690-EA826DB8965D}"/>
              </a:ext>
            </a:extLst>
          </p:cNvPr>
          <p:cNvPicPr>
            <a:picLocks noChangeAspect="1"/>
          </p:cNvPicPr>
          <p:nvPr/>
        </p:nvPicPr>
        <p:blipFill>
          <a:blip r:embed="rId6"/>
          <a:stretch>
            <a:fillRect/>
          </a:stretch>
        </p:blipFill>
        <p:spPr>
          <a:xfrm>
            <a:off x="683435" y="3101475"/>
            <a:ext cx="1925475" cy="359175"/>
          </a:xfrm>
          <a:prstGeom prst="rect">
            <a:avLst/>
          </a:prstGeom>
        </p:spPr>
      </p:pic>
      <p:pic>
        <p:nvPicPr>
          <p:cNvPr id="15" name="Picture 14">
            <a:extLst>
              <a:ext uri="{FF2B5EF4-FFF2-40B4-BE49-F238E27FC236}">
                <a16:creationId xmlns:a16="http://schemas.microsoft.com/office/drawing/2014/main" xmlns="" id="{EC6A337B-F6B4-4DA2-B6B9-313AF3096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122" y="993820"/>
            <a:ext cx="1419686" cy="709843"/>
          </a:xfrm>
          <a:prstGeom prst="rect">
            <a:avLst/>
          </a:prstGeom>
        </p:spPr>
      </p:pic>
      <p:pic>
        <p:nvPicPr>
          <p:cNvPr id="1033" name="Picture 1032">
            <a:extLst>
              <a:ext uri="{FF2B5EF4-FFF2-40B4-BE49-F238E27FC236}">
                <a16:creationId xmlns:a16="http://schemas.microsoft.com/office/drawing/2014/main" xmlns="" id="{EEBCAB74-A4B9-4C2B-AE2D-E16545BFF715}"/>
              </a:ext>
            </a:extLst>
          </p:cNvPr>
          <p:cNvPicPr>
            <a:picLocks noChangeAspect="1"/>
          </p:cNvPicPr>
          <p:nvPr/>
        </p:nvPicPr>
        <p:blipFill>
          <a:blip r:embed="rId8"/>
          <a:stretch>
            <a:fillRect/>
          </a:stretch>
        </p:blipFill>
        <p:spPr>
          <a:xfrm>
            <a:off x="558163" y="2298105"/>
            <a:ext cx="2584452" cy="680119"/>
          </a:xfrm>
          <a:prstGeom prst="rect">
            <a:avLst/>
          </a:prstGeom>
        </p:spPr>
      </p:pic>
      <p:pic>
        <p:nvPicPr>
          <p:cNvPr id="1036" name="Picture 1035">
            <a:extLst>
              <a:ext uri="{FF2B5EF4-FFF2-40B4-BE49-F238E27FC236}">
                <a16:creationId xmlns:a16="http://schemas.microsoft.com/office/drawing/2014/main" xmlns="" id="{A5B78805-89C9-4D89-A542-FB021EBDC718}"/>
              </a:ext>
            </a:extLst>
          </p:cNvPr>
          <p:cNvPicPr>
            <a:picLocks noChangeAspect="1"/>
          </p:cNvPicPr>
          <p:nvPr/>
        </p:nvPicPr>
        <p:blipFill rotWithShape="1">
          <a:blip r:embed="rId9"/>
          <a:srcRect t="30958" b="32236"/>
          <a:stretch/>
        </p:blipFill>
        <p:spPr>
          <a:xfrm>
            <a:off x="3511656" y="2205182"/>
            <a:ext cx="2188131" cy="603245"/>
          </a:xfrm>
          <a:prstGeom prst="rect">
            <a:avLst/>
          </a:prstGeom>
        </p:spPr>
      </p:pic>
      <p:pic>
        <p:nvPicPr>
          <p:cNvPr id="1031" name="Picture 1030">
            <a:extLst>
              <a:ext uri="{FF2B5EF4-FFF2-40B4-BE49-F238E27FC236}">
                <a16:creationId xmlns:a16="http://schemas.microsoft.com/office/drawing/2014/main" xmlns="" id="{07D0E54D-5FD5-4E07-AA0F-C9A802EE432F}"/>
              </a:ext>
            </a:extLst>
          </p:cNvPr>
          <p:cNvPicPr>
            <a:picLocks noChangeAspect="1"/>
          </p:cNvPicPr>
          <p:nvPr/>
        </p:nvPicPr>
        <p:blipFill rotWithShape="1">
          <a:blip r:embed="rId10"/>
          <a:srcRect t="18223" b="16148"/>
          <a:stretch/>
        </p:blipFill>
        <p:spPr>
          <a:xfrm>
            <a:off x="314790" y="1916799"/>
            <a:ext cx="2294120" cy="718060"/>
          </a:xfrm>
          <a:prstGeom prst="rect">
            <a:avLst/>
          </a:prstGeom>
        </p:spPr>
      </p:pic>
      <p:pic>
        <p:nvPicPr>
          <p:cNvPr id="1034" name="Picture 1033">
            <a:extLst>
              <a:ext uri="{FF2B5EF4-FFF2-40B4-BE49-F238E27FC236}">
                <a16:creationId xmlns:a16="http://schemas.microsoft.com/office/drawing/2014/main" xmlns="" id="{9368B07C-2AB3-4FB9-87A1-9145B0369F69}"/>
              </a:ext>
            </a:extLst>
          </p:cNvPr>
          <p:cNvPicPr>
            <a:picLocks noChangeAspect="1"/>
          </p:cNvPicPr>
          <p:nvPr/>
        </p:nvPicPr>
        <p:blipFill>
          <a:blip r:embed="rId11"/>
          <a:stretch>
            <a:fillRect/>
          </a:stretch>
        </p:blipFill>
        <p:spPr>
          <a:xfrm>
            <a:off x="3481811" y="1432891"/>
            <a:ext cx="874277" cy="474773"/>
          </a:xfrm>
          <a:prstGeom prst="rect">
            <a:avLst/>
          </a:prstGeom>
        </p:spPr>
      </p:pic>
      <p:pic>
        <p:nvPicPr>
          <p:cNvPr id="1035" name="Picture 1034">
            <a:extLst>
              <a:ext uri="{FF2B5EF4-FFF2-40B4-BE49-F238E27FC236}">
                <a16:creationId xmlns:a16="http://schemas.microsoft.com/office/drawing/2014/main" xmlns="" id="{154A1F88-AED7-48E8-816E-DCC6DE41F5E9}"/>
              </a:ext>
            </a:extLst>
          </p:cNvPr>
          <p:cNvPicPr>
            <a:picLocks noChangeAspect="1"/>
          </p:cNvPicPr>
          <p:nvPr/>
        </p:nvPicPr>
        <p:blipFill>
          <a:blip r:embed="rId12"/>
          <a:stretch>
            <a:fillRect/>
          </a:stretch>
        </p:blipFill>
        <p:spPr>
          <a:xfrm>
            <a:off x="3437968" y="1824863"/>
            <a:ext cx="1272905" cy="554088"/>
          </a:xfrm>
          <a:prstGeom prst="rect">
            <a:avLst/>
          </a:prstGeom>
        </p:spPr>
      </p:pic>
      <p:pic>
        <p:nvPicPr>
          <p:cNvPr id="1037" name="Picture 1036">
            <a:extLst>
              <a:ext uri="{FF2B5EF4-FFF2-40B4-BE49-F238E27FC236}">
                <a16:creationId xmlns:a16="http://schemas.microsoft.com/office/drawing/2014/main" xmlns="" id="{8011CB65-58D2-4BF5-BAED-025D91EE5BF3}"/>
              </a:ext>
            </a:extLst>
          </p:cNvPr>
          <p:cNvPicPr>
            <a:picLocks noChangeAspect="1"/>
          </p:cNvPicPr>
          <p:nvPr/>
        </p:nvPicPr>
        <p:blipFill>
          <a:blip r:embed="rId13"/>
          <a:stretch>
            <a:fillRect/>
          </a:stretch>
        </p:blipFill>
        <p:spPr>
          <a:xfrm>
            <a:off x="6428512" y="1795629"/>
            <a:ext cx="1272905" cy="523710"/>
          </a:xfrm>
          <a:prstGeom prst="rect">
            <a:avLst/>
          </a:prstGeom>
        </p:spPr>
      </p:pic>
      <p:pic>
        <p:nvPicPr>
          <p:cNvPr id="1045" name="Picture 1044">
            <a:extLst>
              <a:ext uri="{FF2B5EF4-FFF2-40B4-BE49-F238E27FC236}">
                <a16:creationId xmlns:a16="http://schemas.microsoft.com/office/drawing/2014/main" xmlns="" id="{B855C403-4106-4D56-A4F3-843373FF67A4}"/>
              </a:ext>
            </a:extLst>
          </p:cNvPr>
          <p:cNvPicPr>
            <a:picLocks noChangeAspect="1"/>
          </p:cNvPicPr>
          <p:nvPr/>
        </p:nvPicPr>
        <p:blipFill rotWithShape="1">
          <a:blip r:embed="rId14"/>
          <a:srcRect t="26009" b="26832"/>
          <a:stretch/>
        </p:blipFill>
        <p:spPr>
          <a:xfrm>
            <a:off x="3707592" y="3292313"/>
            <a:ext cx="861354" cy="295003"/>
          </a:xfrm>
          <a:prstGeom prst="rect">
            <a:avLst/>
          </a:prstGeom>
        </p:spPr>
      </p:pic>
      <p:pic>
        <p:nvPicPr>
          <p:cNvPr id="1039" name="Picture 1038">
            <a:extLst>
              <a:ext uri="{FF2B5EF4-FFF2-40B4-BE49-F238E27FC236}">
                <a16:creationId xmlns:a16="http://schemas.microsoft.com/office/drawing/2014/main" xmlns="" id="{E80A57B1-5034-44C9-A682-3450C97D286E}"/>
              </a:ext>
            </a:extLst>
          </p:cNvPr>
          <p:cNvPicPr>
            <a:picLocks noChangeAspect="1"/>
          </p:cNvPicPr>
          <p:nvPr/>
        </p:nvPicPr>
        <p:blipFill>
          <a:blip r:embed="rId15"/>
          <a:stretch>
            <a:fillRect/>
          </a:stretch>
        </p:blipFill>
        <p:spPr>
          <a:xfrm>
            <a:off x="4743902" y="1915640"/>
            <a:ext cx="1022433" cy="338554"/>
          </a:xfrm>
          <a:prstGeom prst="rect">
            <a:avLst/>
          </a:prstGeom>
        </p:spPr>
      </p:pic>
      <p:pic>
        <p:nvPicPr>
          <p:cNvPr id="1040" name="Picture 1039">
            <a:extLst>
              <a:ext uri="{FF2B5EF4-FFF2-40B4-BE49-F238E27FC236}">
                <a16:creationId xmlns:a16="http://schemas.microsoft.com/office/drawing/2014/main" xmlns="" id="{976E3F69-C913-48E8-82C4-52F077D07B2B}"/>
              </a:ext>
            </a:extLst>
          </p:cNvPr>
          <p:cNvPicPr>
            <a:picLocks noChangeAspect="1"/>
          </p:cNvPicPr>
          <p:nvPr/>
        </p:nvPicPr>
        <p:blipFill>
          <a:blip r:embed="rId16"/>
          <a:stretch>
            <a:fillRect/>
          </a:stretch>
        </p:blipFill>
        <p:spPr>
          <a:xfrm>
            <a:off x="3437968" y="2661002"/>
            <a:ext cx="1467498" cy="400227"/>
          </a:xfrm>
          <a:prstGeom prst="rect">
            <a:avLst/>
          </a:prstGeom>
        </p:spPr>
      </p:pic>
      <p:pic>
        <p:nvPicPr>
          <p:cNvPr id="1042" name="Picture 1041">
            <a:extLst>
              <a:ext uri="{FF2B5EF4-FFF2-40B4-BE49-F238E27FC236}">
                <a16:creationId xmlns:a16="http://schemas.microsoft.com/office/drawing/2014/main" xmlns="" id="{AEC25F3D-5FE8-4E1D-85B7-B077A2FED167}"/>
              </a:ext>
            </a:extLst>
          </p:cNvPr>
          <p:cNvPicPr>
            <a:picLocks noChangeAspect="1"/>
          </p:cNvPicPr>
          <p:nvPr/>
        </p:nvPicPr>
        <p:blipFill rotWithShape="1">
          <a:blip r:embed="rId17"/>
          <a:srcRect t="30840" b="32762"/>
          <a:stretch/>
        </p:blipFill>
        <p:spPr>
          <a:xfrm>
            <a:off x="4834219" y="2766812"/>
            <a:ext cx="1036819" cy="226430"/>
          </a:xfrm>
          <a:prstGeom prst="rect">
            <a:avLst/>
          </a:prstGeom>
        </p:spPr>
      </p:pic>
      <p:pic>
        <p:nvPicPr>
          <p:cNvPr id="1043" name="Picture 1042">
            <a:extLst>
              <a:ext uri="{FF2B5EF4-FFF2-40B4-BE49-F238E27FC236}">
                <a16:creationId xmlns:a16="http://schemas.microsoft.com/office/drawing/2014/main" xmlns="" id="{448879A7-E767-405F-B256-D652BE960C5E}"/>
              </a:ext>
            </a:extLst>
          </p:cNvPr>
          <p:cNvPicPr>
            <a:picLocks noChangeAspect="1"/>
          </p:cNvPicPr>
          <p:nvPr/>
        </p:nvPicPr>
        <p:blipFill>
          <a:blip r:embed="rId18"/>
          <a:stretch>
            <a:fillRect/>
          </a:stretch>
        </p:blipFill>
        <p:spPr>
          <a:xfrm>
            <a:off x="4615392" y="3023316"/>
            <a:ext cx="1254945" cy="469747"/>
          </a:xfrm>
          <a:prstGeom prst="rect">
            <a:avLst/>
          </a:prstGeom>
        </p:spPr>
      </p:pic>
      <p:pic>
        <p:nvPicPr>
          <p:cNvPr id="1044" name="Picture 1043">
            <a:extLst>
              <a:ext uri="{FF2B5EF4-FFF2-40B4-BE49-F238E27FC236}">
                <a16:creationId xmlns:a16="http://schemas.microsoft.com/office/drawing/2014/main" xmlns="" id="{9F80B7FD-4CCB-4C3A-8332-9762E9D0B3CF}"/>
              </a:ext>
            </a:extLst>
          </p:cNvPr>
          <p:cNvPicPr>
            <a:picLocks noChangeAspect="1"/>
          </p:cNvPicPr>
          <p:nvPr/>
        </p:nvPicPr>
        <p:blipFill rotWithShape="1">
          <a:blip r:embed="rId19"/>
          <a:srcRect l="-388" t="37310" r="388" b="34823"/>
          <a:stretch/>
        </p:blipFill>
        <p:spPr>
          <a:xfrm>
            <a:off x="3516710" y="3082011"/>
            <a:ext cx="1098682" cy="229333"/>
          </a:xfrm>
          <a:prstGeom prst="rect">
            <a:avLst/>
          </a:prstGeom>
        </p:spPr>
      </p:pic>
      <p:pic>
        <p:nvPicPr>
          <p:cNvPr id="1046" name="Picture 1045">
            <a:extLst>
              <a:ext uri="{FF2B5EF4-FFF2-40B4-BE49-F238E27FC236}">
                <a16:creationId xmlns:a16="http://schemas.microsoft.com/office/drawing/2014/main" xmlns="" id="{CB8D7C28-9725-4552-9E93-3A64CE2836DA}"/>
              </a:ext>
            </a:extLst>
          </p:cNvPr>
          <p:cNvPicPr>
            <a:picLocks noChangeAspect="1"/>
          </p:cNvPicPr>
          <p:nvPr/>
        </p:nvPicPr>
        <p:blipFill rotWithShape="1">
          <a:blip r:embed="rId20"/>
          <a:srcRect l="25771" r="25307"/>
          <a:stretch/>
        </p:blipFill>
        <p:spPr>
          <a:xfrm>
            <a:off x="7750504" y="1042918"/>
            <a:ext cx="647798" cy="825270"/>
          </a:xfrm>
          <a:prstGeom prst="rect">
            <a:avLst/>
          </a:prstGeom>
        </p:spPr>
      </p:pic>
      <p:pic>
        <p:nvPicPr>
          <p:cNvPr id="1047" name="Picture 1046">
            <a:extLst>
              <a:ext uri="{FF2B5EF4-FFF2-40B4-BE49-F238E27FC236}">
                <a16:creationId xmlns:a16="http://schemas.microsoft.com/office/drawing/2014/main" xmlns="" id="{0105FB09-1833-4C63-AF8B-797908A0DC2F}"/>
              </a:ext>
            </a:extLst>
          </p:cNvPr>
          <p:cNvPicPr>
            <a:picLocks noChangeAspect="1"/>
          </p:cNvPicPr>
          <p:nvPr/>
        </p:nvPicPr>
        <p:blipFill>
          <a:blip r:embed="rId21"/>
          <a:stretch>
            <a:fillRect/>
          </a:stretch>
        </p:blipFill>
        <p:spPr>
          <a:xfrm>
            <a:off x="6377786" y="2864940"/>
            <a:ext cx="764836" cy="591473"/>
          </a:xfrm>
          <a:prstGeom prst="rect">
            <a:avLst/>
          </a:prstGeom>
        </p:spPr>
      </p:pic>
      <p:pic>
        <p:nvPicPr>
          <p:cNvPr id="1048" name="Picture 1047">
            <a:extLst>
              <a:ext uri="{FF2B5EF4-FFF2-40B4-BE49-F238E27FC236}">
                <a16:creationId xmlns:a16="http://schemas.microsoft.com/office/drawing/2014/main" xmlns="" id="{67DE189E-0037-4831-B8C9-73D12EA7B801}"/>
              </a:ext>
            </a:extLst>
          </p:cNvPr>
          <p:cNvPicPr>
            <a:picLocks noChangeAspect="1"/>
          </p:cNvPicPr>
          <p:nvPr/>
        </p:nvPicPr>
        <p:blipFill rotWithShape="1">
          <a:blip r:embed="rId22"/>
          <a:srcRect l="10593" t="31648" r="11629" b="25181"/>
          <a:stretch/>
        </p:blipFill>
        <p:spPr>
          <a:xfrm>
            <a:off x="7150313" y="2951040"/>
            <a:ext cx="1332595" cy="410923"/>
          </a:xfrm>
          <a:prstGeom prst="rect">
            <a:avLst/>
          </a:prstGeom>
        </p:spPr>
      </p:pic>
      <p:sp>
        <p:nvSpPr>
          <p:cNvPr id="34"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994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748448" y="909317"/>
            <a:ext cx="3833827" cy="356060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79570" y="3458620"/>
            <a:ext cx="4055930" cy="1060039"/>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7818" y="1038798"/>
            <a:ext cx="3972382" cy="23439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9" y="220800"/>
            <a:ext cx="2085681"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86957" y="310825"/>
            <a:ext cx="1600923"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GINIMACHINE</a:t>
            </a:r>
            <a:endParaRPr lang="zh-CN" altLang="en-US" sz="1600" b="1" spc="-10"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939390" y="3564242"/>
            <a:ext cx="3512357" cy="830997"/>
          </a:xfrm>
          <a:prstGeom prst="rect">
            <a:avLst/>
          </a:prstGeom>
          <a:noFill/>
        </p:spPr>
        <p:txBody>
          <a:bodyPr wrap="square" rtlCol="0">
            <a:spAutoFit/>
          </a:bodyPr>
          <a:lstStyle/>
          <a:p>
            <a:r>
              <a:rPr lang="en-US" altLang="zh-CN" sz="1200" b="1" dirty="0"/>
              <a:t>Fighting bad loans with AI. Utilize Machine Learning &amp; Artificial Intelligence. Build credit scoring models both for consumer and business lending.</a:t>
            </a:r>
            <a:endParaRPr lang="zh-CN" altLang="en-US" sz="1200" b="1" dirty="0"/>
          </a:p>
        </p:txBody>
      </p:sp>
      <p:sp>
        <p:nvSpPr>
          <p:cNvPr id="23" name="TextBox 22"/>
          <p:cNvSpPr txBox="1"/>
          <p:nvPr/>
        </p:nvSpPr>
        <p:spPr>
          <a:xfrm>
            <a:off x="579570" y="3437212"/>
            <a:ext cx="809898" cy="830997"/>
          </a:xfrm>
          <a:prstGeom prst="rect">
            <a:avLst/>
          </a:prstGeom>
          <a:noFill/>
        </p:spPr>
        <p:txBody>
          <a:bodyPr wrap="square" rtlCol="0">
            <a:spAutoFit/>
          </a:bodyPr>
          <a:lstStyle/>
          <a:p>
            <a:r>
              <a:rPr lang="en-US" altLang="zh-CN" sz="4800" b="1" dirty="0">
                <a:solidFill>
                  <a:srgbClr val="2E4860"/>
                </a:solidFill>
              </a:rPr>
              <a:t>”</a:t>
            </a:r>
            <a:endParaRPr lang="zh-CN" altLang="en-US" sz="4800" b="1" dirty="0">
              <a:solidFill>
                <a:srgbClr val="2E4860"/>
              </a:solidFill>
            </a:endParaRPr>
          </a:p>
        </p:txBody>
      </p:sp>
      <p:sp>
        <p:nvSpPr>
          <p:cNvPr id="6" name="Slide Number Placeholder 5">
            <a:extLst>
              <a:ext uri="{FF2B5EF4-FFF2-40B4-BE49-F238E27FC236}">
                <a16:creationId xmlns:a16="http://schemas.microsoft.com/office/drawing/2014/main" xmlns="" id="{F2E5D159-6180-4FDF-9495-2AEB85789C8D}"/>
              </a:ext>
            </a:extLst>
          </p:cNvPr>
          <p:cNvSpPr>
            <a:spLocks noGrp="1"/>
          </p:cNvSpPr>
          <p:nvPr>
            <p:ph type="sldNum" sz="quarter" idx="12"/>
          </p:nvPr>
        </p:nvSpPr>
        <p:spPr/>
        <p:txBody>
          <a:bodyPr/>
          <a:lstStyle/>
          <a:p>
            <a:fld id="{E0C4D196-4731-488D-BBC2-0FF6E27DC5CD}" type="slidenum">
              <a:rPr lang="zh-CN" altLang="en-US" smtClean="0"/>
              <a:t>12</a:t>
            </a:fld>
            <a:endParaRPr lang="zh-CN" altLang="en-US"/>
          </a:p>
        </p:txBody>
      </p:sp>
      <p:sp>
        <p:nvSpPr>
          <p:cNvPr id="11" name="Rectangle 10">
            <a:extLst>
              <a:ext uri="{FF2B5EF4-FFF2-40B4-BE49-F238E27FC236}">
                <a16:creationId xmlns:a16="http://schemas.microsoft.com/office/drawing/2014/main" xmlns="" id="{885BA8C4-1CF6-463A-9AA9-1C90D4191F29}"/>
              </a:ext>
            </a:extLst>
          </p:cNvPr>
          <p:cNvSpPr/>
          <p:nvPr/>
        </p:nvSpPr>
        <p:spPr>
          <a:xfrm>
            <a:off x="4797173" y="1002002"/>
            <a:ext cx="3717734" cy="3393237"/>
          </a:xfrm>
          <a:prstGeom prst="rect">
            <a:avLst/>
          </a:prstGeom>
        </p:spPr>
        <p:txBody>
          <a:bodyPr wrap="square">
            <a:spAutoFit/>
          </a:bodyPr>
          <a:lstStyle/>
          <a:p>
            <a:pPr algn="just"/>
            <a:r>
              <a:rPr lang="en-US" b="1" dirty="0" err="1"/>
              <a:t>GiniMachine</a:t>
            </a:r>
            <a:r>
              <a:rPr lang="en-US" sz="1650" b="1" dirty="0"/>
              <a:t> </a:t>
            </a:r>
            <a:r>
              <a:rPr lang="en-US" sz="1650" dirty="0"/>
              <a:t>has been implemented in December 2016.</a:t>
            </a:r>
            <a:r>
              <a:rPr lang="en-US" sz="1650" b="1" dirty="0"/>
              <a:t> </a:t>
            </a:r>
            <a:r>
              <a:rPr lang="en-US" sz="1650" dirty="0"/>
              <a:t>It is an AI-based credit scoring platform which lenders to </a:t>
            </a:r>
            <a:r>
              <a:rPr lang="en-US" sz="1650" b="1" dirty="0"/>
              <a:t>build, validate and deploy high-performing risk models </a:t>
            </a:r>
            <a:r>
              <a:rPr lang="en-US" sz="1650" dirty="0"/>
              <a:t>in a very short times. It can help to speed up decision making process, significantly improve loan operations, lower fraud risks and ultimately increase profits. The system also apply alternative data that traditional scoring willfully ignores or misses out which gives </a:t>
            </a:r>
            <a:r>
              <a:rPr lang="en-US" sz="1650" b="1" dirty="0"/>
              <a:t>“thin-file” </a:t>
            </a:r>
            <a:r>
              <a:rPr lang="en-US" sz="1650" dirty="0"/>
              <a:t>borrowers more chances. </a:t>
            </a:r>
          </a:p>
        </p:txBody>
      </p:sp>
      <p:pic>
        <p:nvPicPr>
          <p:cNvPr id="12" name="Picture 11">
            <a:extLst>
              <a:ext uri="{FF2B5EF4-FFF2-40B4-BE49-F238E27FC236}">
                <a16:creationId xmlns:a16="http://schemas.microsoft.com/office/drawing/2014/main" xmlns="" id="{EACD7271-3647-4A3C-A319-7433600C361B}"/>
              </a:ext>
            </a:extLst>
          </p:cNvPr>
          <p:cNvPicPr>
            <a:picLocks noChangeAspect="1"/>
          </p:cNvPicPr>
          <p:nvPr/>
        </p:nvPicPr>
        <p:blipFill rotWithShape="1">
          <a:blip r:embed="rId3"/>
          <a:srcRect l="39833" t="24205" r="8087" b="19703"/>
          <a:stretch/>
        </p:blipFill>
        <p:spPr>
          <a:xfrm>
            <a:off x="579570" y="885031"/>
            <a:ext cx="3972382" cy="2406553"/>
          </a:xfrm>
          <a:prstGeom prst="rect">
            <a:avLst/>
          </a:prstGeom>
        </p:spPr>
      </p:pic>
      <p:sp>
        <p:nvSpPr>
          <p:cNvPr id="14"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669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cash flash silver strange">
            <a:extLst>
              <a:ext uri="{FF2B5EF4-FFF2-40B4-BE49-F238E27FC236}">
                <a16:creationId xmlns:a16="http://schemas.microsoft.com/office/drawing/2014/main" xmlns="" id="{180C7518-23ED-4844-9E54-B0AB51318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884"/>
            <a:ext cx="9144000" cy="2794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 y="215884"/>
            <a:ext cx="2234792"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5954" y="290520"/>
            <a:ext cx="2131219" cy="369332"/>
          </a:xfrm>
          <a:prstGeom prst="rect">
            <a:avLst/>
          </a:prstGeom>
          <a:noFill/>
        </p:spPr>
        <p:txBody>
          <a:bodyPr wrap="square" rtlCol="0">
            <a:spAutoFit/>
          </a:bodyPr>
          <a:lstStyle/>
          <a:p>
            <a:r>
              <a:rPr lang="en-US" altLang="zh-CN" b="1" dirty="0" err="1">
                <a:solidFill>
                  <a:schemeClr val="bg1"/>
                </a:solidFill>
              </a:rPr>
              <a:t>Wecash</a:t>
            </a:r>
            <a:r>
              <a:rPr lang="en-US" altLang="zh-CN" b="1" dirty="0">
                <a:solidFill>
                  <a:schemeClr val="bg1"/>
                </a:solidFill>
              </a:rPr>
              <a:t> (</a:t>
            </a:r>
            <a:r>
              <a:rPr lang="zh-CN" altLang="en-US" b="1" dirty="0">
                <a:solidFill>
                  <a:schemeClr val="bg1"/>
                </a:solidFill>
              </a:rPr>
              <a:t>闪银奇异</a:t>
            </a:r>
            <a:r>
              <a:rPr lang="en-US" altLang="zh-CN" b="1" dirty="0">
                <a:solidFill>
                  <a:schemeClr val="bg1"/>
                </a:solidFill>
              </a:rPr>
              <a:t>)</a:t>
            </a:r>
            <a:endParaRPr lang="zh-CN" altLang="en-US" b="1" dirty="0">
              <a:solidFill>
                <a:schemeClr val="bg1"/>
              </a:solidFill>
            </a:endParaRPr>
          </a:p>
        </p:txBody>
      </p:sp>
      <p:sp>
        <p:nvSpPr>
          <p:cNvPr id="17" name="TextBox 16"/>
          <p:cNvSpPr txBox="1"/>
          <p:nvPr/>
        </p:nvSpPr>
        <p:spPr>
          <a:xfrm>
            <a:off x="261891" y="3084520"/>
            <a:ext cx="8620217" cy="1323439"/>
          </a:xfrm>
          <a:prstGeom prst="rect">
            <a:avLst/>
          </a:prstGeom>
          <a:noFill/>
        </p:spPr>
        <p:txBody>
          <a:bodyPr wrap="square" rtlCol="0">
            <a:spAutoFit/>
          </a:bodyPr>
          <a:lstStyle/>
          <a:p>
            <a:pPr algn="just"/>
            <a:r>
              <a:rPr lang="en-US" altLang="zh-CN" sz="1600" b="1" spc="-10" dirty="0" err="1">
                <a:solidFill>
                  <a:srgbClr val="383838"/>
                </a:solidFill>
              </a:rPr>
              <a:t>Wecash</a:t>
            </a:r>
            <a:r>
              <a:rPr lang="zh-CN" altLang="en-US" sz="1600" b="1" spc="-10" dirty="0">
                <a:solidFill>
                  <a:srgbClr val="383838"/>
                </a:solidFill>
              </a:rPr>
              <a:t>闪银</a:t>
            </a:r>
            <a:r>
              <a:rPr lang="en-US" altLang="zh-CN" sz="1600" spc="-10" dirty="0">
                <a:solidFill>
                  <a:srgbClr val="383838"/>
                </a:solidFill>
              </a:rPr>
              <a:t> is a China's first Internet credit rating company developed by </a:t>
            </a:r>
            <a:r>
              <a:rPr lang="en-US" altLang="zh-CN" sz="1600" b="1" spc="-10" dirty="0">
                <a:solidFill>
                  <a:srgbClr val="383838"/>
                </a:solidFill>
              </a:rPr>
              <a:t>Beijing Spark Silver Biz Technology Co., Ltd., </a:t>
            </a:r>
            <a:r>
              <a:rPr lang="en-US" altLang="zh-CN" sz="1600" spc="-10" dirty="0">
                <a:solidFill>
                  <a:srgbClr val="383838"/>
                </a:solidFill>
              </a:rPr>
              <a:t>founded in April 2014.</a:t>
            </a:r>
            <a:r>
              <a:rPr lang="en-US" altLang="zh-CN" sz="1600" b="1" spc="-10" dirty="0">
                <a:solidFill>
                  <a:srgbClr val="383838"/>
                </a:solidFill>
              </a:rPr>
              <a:t> </a:t>
            </a:r>
            <a:r>
              <a:rPr lang="en-US" altLang="zh-CN" sz="1600" spc="-10" dirty="0">
                <a:solidFill>
                  <a:srgbClr val="383838"/>
                </a:solidFill>
              </a:rPr>
              <a:t>It</a:t>
            </a:r>
            <a:r>
              <a:rPr lang="en-US" altLang="zh-CN" sz="1600" b="1" spc="-10" dirty="0">
                <a:solidFill>
                  <a:srgbClr val="383838"/>
                </a:solidFill>
              </a:rPr>
              <a:t> </a:t>
            </a:r>
            <a:r>
              <a:rPr lang="en-US" altLang="zh-CN" sz="1600" spc="-10" dirty="0">
                <a:solidFill>
                  <a:srgbClr val="383838"/>
                </a:solidFill>
              </a:rPr>
              <a:t>provides solutions for technology companies by mining public mobile data from roughly 600 million mobile internet users. It is able to quickly provide extensive credit assessments and build predictive models for customers’ credit risk. After the assessment is completed, the user can withdraw cash within the limit.</a:t>
            </a:r>
            <a:endParaRPr lang="zh-CN" altLang="en-US" sz="1600" spc="-10" dirty="0">
              <a:solidFill>
                <a:srgbClr val="383838"/>
              </a:solidFill>
            </a:endParaRPr>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13</a:t>
            </a:fld>
            <a:endParaRPr lang="zh-CN" altLang="en-US"/>
          </a:p>
        </p:txBody>
      </p:sp>
      <p:sp>
        <p:nvSpPr>
          <p:cNvPr id="9"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652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11">
            <a:extLst>
              <a:ext uri="{FF2B5EF4-FFF2-40B4-BE49-F238E27FC236}">
                <a16:creationId xmlns:a16="http://schemas.microsoft.com/office/drawing/2014/main" xmlns="" id="{CC35455C-68CE-44EE-BA87-3075AAD6FDC8}"/>
              </a:ext>
            </a:extLst>
          </p:cNvPr>
          <p:cNvSpPr/>
          <p:nvPr/>
        </p:nvSpPr>
        <p:spPr>
          <a:xfrm>
            <a:off x="4231878" y="1495812"/>
            <a:ext cx="4499372" cy="1669541"/>
          </a:xfrm>
          <a:prstGeom prst="homePlate">
            <a:avLst>
              <a:gd name="adj" fmla="val 0"/>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a:extLst>
              <a:ext uri="{FF2B5EF4-FFF2-40B4-BE49-F238E27FC236}">
                <a16:creationId xmlns:a16="http://schemas.microsoft.com/office/drawing/2014/main" xmlns="" id="{0DB6BE0D-912A-460D-8998-8E24E4476676}"/>
              </a:ext>
            </a:extLst>
          </p:cNvPr>
          <p:cNvSpPr/>
          <p:nvPr/>
        </p:nvSpPr>
        <p:spPr>
          <a:xfrm>
            <a:off x="4231878" y="3225804"/>
            <a:ext cx="4499372" cy="135723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9">
            <a:extLst>
              <a:ext uri="{FF2B5EF4-FFF2-40B4-BE49-F238E27FC236}">
                <a16:creationId xmlns:a16="http://schemas.microsoft.com/office/drawing/2014/main" xmlns="" id="{130D8DCC-6053-4403-83B0-42339A1595CA}"/>
              </a:ext>
            </a:extLst>
          </p:cNvPr>
          <p:cNvSpPr/>
          <p:nvPr/>
        </p:nvSpPr>
        <p:spPr>
          <a:xfrm>
            <a:off x="540493" y="3225804"/>
            <a:ext cx="3471067" cy="1357230"/>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9">
            <a:extLst>
              <a:ext uri="{FF2B5EF4-FFF2-40B4-BE49-F238E27FC236}">
                <a16:creationId xmlns:a16="http://schemas.microsoft.com/office/drawing/2014/main" xmlns="" id="{E0961D7B-9EE5-4822-90BF-AB589E76F481}"/>
              </a:ext>
            </a:extLst>
          </p:cNvPr>
          <p:cNvSpPr/>
          <p:nvPr/>
        </p:nvSpPr>
        <p:spPr>
          <a:xfrm>
            <a:off x="540494" y="1505994"/>
            <a:ext cx="3471067" cy="123306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0" y="215884"/>
            <a:ext cx="3813263"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4" y="290520"/>
            <a:ext cx="3242665" cy="646331"/>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Regulations and Challenges	</a:t>
            </a:r>
            <a:endParaRPr lang="zh-CN" altLang="en-US" b="1" spc="-1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217587" y="845946"/>
            <a:ext cx="4513663" cy="461665"/>
          </a:xfrm>
          <a:prstGeom prst="rect">
            <a:avLst/>
          </a:prstGeom>
          <a:noFill/>
        </p:spPr>
        <p:txBody>
          <a:bodyPr wrap="square" rtlCol="0">
            <a:spAutoFit/>
          </a:bodyPr>
          <a:lstStyle/>
          <a:p>
            <a:r>
              <a:rPr lang="en-US" altLang="zh-CN" sz="2400" b="1" dirty="0">
                <a:solidFill>
                  <a:srgbClr val="232323"/>
                </a:solidFill>
              </a:rPr>
              <a:t>Current Regulations</a:t>
            </a:r>
            <a:endParaRPr lang="zh-CN" altLang="en-US" sz="2400" b="1" dirty="0">
              <a:solidFill>
                <a:srgbClr val="232323"/>
              </a:solidFill>
            </a:endParaRPr>
          </a:p>
        </p:txBody>
      </p:sp>
      <p:cxnSp>
        <p:nvCxnSpPr>
          <p:cNvPr id="16" name="直接连接符 15"/>
          <p:cNvCxnSpPr/>
          <p:nvPr/>
        </p:nvCxnSpPr>
        <p:spPr>
          <a:xfrm>
            <a:off x="4333875" y="140171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31878" y="1511639"/>
            <a:ext cx="4499372" cy="3108543"/>
          </a:xfrm>
          <a:prstGeom prst="rect">
            <a:avLst/>
          </a:prstGeom>
          <a:noFill/>
        </p:spPr>
        <p:txBody>
          <a:bodyPr wrap="square" rtlCol="0">
            <a:spAutoFit/>
          </a:bodyPr>
          <a:lstStyle/>
          <a:p>
            <a:pPr algn="just"/>
            <a:r>
              <a:rPr lang="en-US" sz="1400" b="1" dirty="0">
                <a:solidFill>
                  <a:schemeClr val="bg1"/>
                </a:solidFill>
              </a:rPr>
              <a:t>1990: </a:t>
            </a:r>
            <a:r>
              <a:rPr lang="en-US" sz="1400" dirty="0">
                <a:solidFill>
                  <a:schemeClr val="bg1"/>
                </a:solidFill>
              </a:rPr>
              <a:t>Inter company financing contracts without involvement of operation and sharing of risks of business operation are deemed void by law.</a:t>
            </a:r>
          </a:p>
          <a:p>
            <a:pPr marL="285750" indent="-285750" algn="just">
              <a:buFont typeface="Arial" charset="0"/>
              <a:buChar char="•"/>
            </a:pPr>
            <a:endParaRPr lang="en-US" sz="1400" dirty="0">
              <a:solidFill>
                <a:schemeClr val="bg1"/>
              </a:solidFill>
            </a:endParaRPr>
          </a:p>
          <a:p>
            <a:pPr algn="just"/>
            <a:r>
              <a:rPr lang="en-US" sz="1400" b="1" dirty="0">
                <a:solidFill>
                  <a:schemeClr val="bg1"/>
                </a:solidFill>
              </a:rPr>
              <a:t>1996: </a:t>
            </a:r>
            <a:r>
              <a:rPr lang="en-US" sz="1400" dirty="0">
                <a:solidFill>
                  <a:schemeClr val="bg1"/>
                </a:solidFill>
              </a:rPr>
              <a:t>The regulation “Lending General Provision” specified only licensed financial agencies can provide financing services.</a:t>
            </a:r>
          </a:p>
          <a:p>
            <a:pPr algn="just"/>
            <a:endParaRPr lang="en-US" sz="1400" dirty="0"/>
          </a:p>
          <a:p>
            <a:pPr algn="just"/>
            <a:r>
              <a:rPr lang="en-US" sz="1400" dirty="0"/>
              <a:t>Sources of financing for SME in China is very limited.  Traditionally, businesses relied on large financial agencies (banks).</a:t>
            </a:r>
          </a:p>
          <a:p>
            <a:pPr algn="just"/>
            <a:endParaRPr lang="en-US" sz="1400" dirty="0"/>
          </a:p>
          <a:p>
            <a:pPr algn="just"/>
            <a:r>
              <a:rPr lang="en-US" sz="1400" dirty="0"/>
              <a:t>Excessive bad debt brought policy change, banks are reluctant to provide financing to SME.</a:t>
            </a:r>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14</a:t>
            </a:fld>
            <a:endParaRPr lang="zh-CN" altLang="en-US"/>
          </a:p>
        </p:txBody>
      </p:sp>
      <p:sp>
        <p:nvSpPr>
          <p:cNvPr id="12" name="TextBox 11">
            <a:extLst>
              <a:ext uri="{FF2B5EF4-FFF2-40B4-BE49-F238E27FC236}">
                <a16:creationId xmlns:a16="http://schemas.microsoft.com/office/drawing/2014/main" xmlns="" id="{096724E4-6D05-42A9-A796-B9E220FD270A}"/>
              </a:ext>
            </a:extLst>
          </p:cNvPr>
          <p:cNvSpPr txBox="1"/>
          <p:nvPr/>
        </p:nvSpPr>
        <p:spPr>
          <a:xfrm>
            <a:off x="509186" y="840301"/>
            <a:ext cx="3393224" cy="461665"/>
          </a:xfrm>
          <a:prstGeom prst="rect">
            <a:avLst/>
          </a:prstGeom>
          <a:noFill/>
        </p:spPr>
        <p:txBody>
          <a:bodyPr wrap="square" rtlCol="0">
            <a:spAutoFit/>
          </a:bodyPr>
          <a:lstStyle/>
          <a:p>
            <a:r>
              <a:rPr lang="en-US" altLang="zh-CN" sz="2400" b="1" dirty="0">
                <a:solidFill>
                  <a:srgbClr val="232323"/>
                </a:solidFill>
              </a:rPr>
              <a:t>Challenges</a:t>
            </a:r>
            <a:endParaRPr lang="zh-CN" altLang="en-US" sz="2400" b="1" dirty="0">
              <a:solidFill>
                <a:srgbClr val="232323"/>
              </a:solidFill>
            </a:endParaRPr>
          </a:p>
        </p:txBody>
      </p:sp>
      <p:cxnSp>
        <p:nvCxnSpPr>
          <p:cNvPr id="13" name="直接连接符 15">
            <a:extLst>
              <a:ext uri="{FF2B5EF4-FFF2-40B4-BE49-F238E27FC236}">
                <a16:creationId xmlns:a16="http://schemas.microsoft.com/office/drawing/2014/main" xmlns="" id="{8568C281-DB33-46E4-933F-6F31295EA16C}"/>
              </a:ext>
            </a:extLst>
          </p:cNvPr>
          <p:cNvCxnSpPr>
            <a:cxnSpLocks/>
          </p:cNvCxnSpPr>
          <p:nvPr/>
        </p:nvCxnSpPr>
        <p:spPr>
          <a:xfrm>
            <a:off x="625473" y="1396066"/>
            <a:ext cx="32043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0591710E-90CE-4D20-ADF1-0B78FFF8E1BA}"/>
              </a:ext>
            </a:extLst>
          </p:cNvPr>
          <p:cNvSpPr txBox="1"/>
          <p:nvPr/>
        </p:nvSpPr>
        <p:spPr>
          <a:xfrm>
            <a:off x="519930" y="1421851"/>
            <a:ext cx="3382480" cy="3431709"/>
          </a:xfrm>
          <a:prstGeom prst="rect">
            <a:avLst/>
          </a:prstGeom>
          <a:noFill/>
        </p:spPr>
        <p:txBody>
          <a:bodyPr wrap="square" rtlCol="0">
            <a:spAutoFit/>
          </a:bodyPr>
          <a:lstStyle/>
          <a:p>
            <a:pPr algn="just">
              <a:lnSpc>
                <a:spcPct val="150000"/>
              </a:lnSpc>
            </a:pPr>
            <a:r>
              <a:rPr lang="en-US" sz="1400" b="1" dirty="0">
                <a:solidFill>
                  <a:schemeClr val="bg1"/>
                </a:solidFill>
              </a:rPr>
              <a:t>For lenders: </a:t>
            </a:r>
          </a:p>
          <a:p>
            <a:pPr marL="285750" indent="-285750" algn="just">
              <a:lnSpc>
                <a:spcPct val="150000"/>
              </a:lnSpc>
              <a:buFont typeface="Arial" charset="0"/>
              <a:buChar char="•"/>
            </a:pPr>
            <a:r>
              <a:rPr lang="en-US" sz="1400" b="1" dirty="0">
                <a:solidFill>
                  <a:schemeClr val="bg1"/>
                </a:solidFill>
              </a:rPr>
              <a:t>Collection of information</a:t>
            </a:r>
          </a:p>
          <a:p>
            <a:pPr marL="285750" indent="-285750" algn="just">
              <a:lnSpc>
                <a:spcPct val="150000"/>
              </a:lnSpc>
              <a:buFont typeface="Arial" charset="0"/>
              <a:buChar char="•"/>
            </a:pPr>
            <a:r>
              <a:rPr lang="en-US" sz="1400" b="1" dirty="0">
                <a:solidFill>
                  <a:schemeClr val="bg1"/>
                </a:solidFill>
              </a:rPr>
              <a:t>Control of Risks</a:t>
            </a:r>
          </a:p>
          <a:p>
            <a:pPr marL="285750" indent="-285750" algn="just">
              <a:lnSpc>
                <a:spcPct val="150000"/>
              </a:lnSpc>
              <a:buFont typeface="Arial" charset="0"/>
              <a:buChar char="•"/>
            </a:pPr>
            <a:r>
              <a:rPr lang="en-US" sz="1400" b="1" dirty="0">
                <a:solidFill>
                  <a:schemeClr val="bg1"/>
                </a:solidFill>
              </a:rPr>
              <a:t>Control of Cost</a:t>
            </a:r>
          </a:p>
          <a:p>
            <a:pPr algn="just"/>
            <a:endParaRPr lang="en-US" sz="1400" b="1" dirty="0">
              <a:solidFill>
                <a:schemeClr val="bg1"/>
              </a:solidFill>
            </a:endParaRPr>
          </a:p>
          <a:p>
            <a:pPr algn="just"/>
            <a:endParaRPr lang="en-US" sz="1400" b="1" dirty="0">
              <a:solidFill>
                <a:schemeClr val="bg1"/>
              </a:solidFill>
            </a:endParaRPr>
          </a:p>
          <a:p>
            <a:pPr algn="just">
              <a:lnSpc>
                <a:spcPct val="150000"/>
              </a:lnSpc>
            </a:pPr>
            <a:r>
              <a:rPr lang="en-US" sz="1400" b="1" dirty="0">
                <a:solidFill>
                  <a:schemeClr val="bg1"/>
                </a:solidFill>
              </a:rPr>
              <a:t>For Borrowers</a:t>
            </a:r>
            <a:r>
              <a:rPr lang="en-US" sz="1400" b="1" dirty="0" smtClean="0">
                <a:solidFill>
                  <a:schemeClr val="bg1"/>
                </a:solidFill>
              </a:rPr>
              <a:t>:</a:t>
            </a:r>
            <a:endParaRPr lang="en-US" sz="1400" b="1" dirty="0">
              <a:solidFill>
                <a:schemeClr val="bg1"/>
              </a:solidFill>
            </a:endParaRPr>
          </a:p>
          <a:p>
            <a:pPr marL="285750" indent="-285750">
              <a:lnSpc>
                <a:spcPct val="150000"/>
              </a:lnSpc>
              <a:buFont typeface="Arial" charset="0"/>
              <a:buChar char="•"/>
            </a:pPr>
            <a:r>
              <a:rPr lang="en-US" sz="1400" b="1" dirty="0">
                <a:solidFill>
                  <a:schemeClr val="bg1"/>
                </a:solidFill>
              </a:rPr>
              <a:t>Lack of fixed asset as collaterals</a:t>
            </a:r>
          </a:p>
          <a:p>
            <a:pPr marL="285750" indent="-285750">
              <a:lnSpc>
                <a:spcPct val="150000"/>
              </a:lnSpc>
              <a:buFont typeface="Arial" charset="0"/>
              <a:buChar char="•"/>
            </a:pPr>
            <a:r>
              <a:rPr lang="en-US" sz="1400" b="1" dirty="0">
                <a:solidFill>
                  <a:schemeClr val="bg1"/>
                </a:solidFill>
              </a:rPr>
              <a:t>Lack of awareness to use receivables or inventory as collaterals</a:t>
            </a:r>
          </a:p>
        </p:txBody>
      </p:sp>
    </p:spTree>
    <p:extLst>
      <p:ext uri="{BB962C8B-B14F-4D97-AF65-F5344CB8AC3E}">
        <p14:creationId xmlns:p14="http://schemas.microsoft.com/office/powerpoint/2010/main" val="39194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0" y="215884"/>
            <a:ext cx="2836361"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2411942" cy="369332"/>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Current State	</a:t>
            </a:r>
            <a:endParaRPr lang="zh-CN" altLang="en-US" b="1" spc="-1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208262" y="581540"/>
            <a:ext cx="4513663" cy="461665"/>
          </a:xfrm>
          <a:prstGeom prst="rect">
            <a:avLst/>
          </a:prstGeom>
          <a:noFill/>
        </p:spPr>
        <p:txBody>
          <a:bodyPr wrap="square" rtlCol="0">
            <a:spAutoFit/>
          </a:bodyPr>
          <a:lstStyle/>
          <a:p>
            <a:r>
              <a:rPr lang="en-US" altLang="zh-CN" sz="2400" b="1" dirty="0">
                <a:solidFill>
                  <a:srgbClr val="232323"/>
                </a:solidFill>
              </a:rPr>
              <a:t>Current State</a:t>
            </a:r>
            <a:endParaRPr lang="zh-CN" altLang="en-US" sz="2400" b="1" dirty="0">
              <a:solidFill>
                <a:srgbClr val="232323"/>
              </a:solidFill>
            </a:endParaRPr>
          </a:p>
        </p:txBody>
      </p:sp>
      <p:cxnSp>
        <p:nvCxnSpPr>
          <p:cNvPr id="16" name="直接连接符 15"/>
          <p:cNvCxnSpPr/>
          <p:nvPr/>
        </p:nvCxnSpPr>
        <p:spPr>
          <a:xfrm>
            <a:off x="4333874" y="123398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22553" y="1269718"/>
            <a:ext cx="4499372" cy="3539430"/>
          </a:xfrm>
          <a:prstGeom prst="rect">
            <a:avLst/>
          </a:prstGeom>
          <a:noFill/>
        </p:spPr>
        <p:txBody>
          <a:bodyPr wrap="square" rtlCol="0">
            <a:spAutoFit/>
          </a:bodyPr>
          <a:lstStyle/>
          <a:p>
            <a:pPr algn="just"/>
            <a:r>
              <a:rPr lang="en-US" sz="1400" dirty="0"/>
              <a:t>Over 90% small </a:t>
            </a:r>
            <a:r>
              <a:rPr lang="en-US" altLang="zh-CN" sz="1400" dirty="0"/>
              <a:t>scale</a:t>
            </a:r>
            <a:r>
              <a:rPr lang="en-CA" altLang="zh-CN" sz="1400" dirty="0"/>
              <a:t> SME in China do not engage in business with </a:t>
            </a:r>
            <a:r>
              <a:rPr lang="en-CA" altLang="zh-CN" sz="1400" dirty="0" smtClean="0"/>
              <a:t>lending </a:t>
            </a:r>
            <a:r>
              <a:rPr lang="en-CA" altLang="zh-CN" sz="1400" dirty="0"/>
              <a:t>agencies.</a:t>
            </a:r>
          </a:p>
          <a:p>
            <a:pPr algn="just"/>
            <a:endParaRPr lang="en-CA" sz="1400" dirty="0"/>
          </a:p>
          <a:p>
            <a:pPr algn="just"/>
            <a:r>
              <a:rPr lang="en-CA" sz="1400" dirty="0"/>
              <a:t>70% small and micro business prefer lending from banks.  However, lending rates differ depending on the size and nature of the company.</a:t>
            </a:r>
          </a:p>
          <a:p>
            <a:pPr algn="just"/>
            <a:endParaRPr lang="en-CA" sz="1400" dirty="0"/>
          </a:p>
          <a:p>
            <a:pPr marL="285750" indent="-285750" algn="just">
              <a:buFont typeface="Arial" charset="0"/>
              <a:buChar char="•"/>
            </a:pPr>
            <a:r>
              <a:rPr lang="en-CA" sz="1400" dirty="0" err="1"/>
              <a:t>SoE</a:t>
            </a:r>
            <a:r>
              <a:rPr lang="en-CA" sz="1400" dirty="0"/>
              <a:t>: bank rate</a:t>
            </a:r>
          </a:p>
          <a:p>
            <a:pPr marL="285750" indent="-285750" algn="just">
              <a:buFont typeface="Arial" charset="0"/>
              <a:buChar char="•"/>
            </a:pPr>
            <a:r>
              <a:rPr lang="en-CA" sz="1400" dirty="0"/>
              <a:t>Privately owned: bank rate + 10 – 30%</a:t>
            </a:r>
          </a:p>
          <a:p>
            <a:pPr marL="285750" indent="-285750" algn="just">
              <a:buFont typeface="Arial" charset="0"/>
              <a:buChar char="•"/>
            </a:pPr>
            <a:r>
              <a:rPr lang="en-CA" sz="1400" dirty="0"/>
              <a:t>Micro: 30%+</a:t>
            </a:r>
          </a:p>
          <a:p>
            <a:pPr marL="285750" indent="-285750" algn="just">
              <a:buFontTx/>
              <a:buChar char="-"/>
            </a:pPr>
            <a:endParaRPr lang="en-CA" sz="1400" dirty="0"/>
          </a:p>
          <a:p>
            <a:pPr algn="just"/>
            <a:r>
              <a:rPr lang="en-CA" sz="1400" dirty="0"/>
              <a:t>Sources of financing: </a:t>
            </a:r>
            <a:endParaRPr lang="en-CA" sz="1400" dirty="0" smtClean="0"/>
          </a:p>
          <a:p>
            <a:pPr marL="285750" indent="-285750" algn="just">
              <a:buFont typeface="Arial" charset="0"/>
              <a:buChar char="•"/>
            </a:pPr>
            <a:r>
              <a:rPr lang="en-CA" sz="1400" dirty="0" smtClean="0"/>
              <a:t>Large </a:t>
            </a:r>
            <a:r>
              <a:rPr lang="en-CA" sz="1400" dirty="0"/>
              <a:t>businesses: bank loans, debt issuing (10b vs. 3b)</a:t>
            </a:r>
          </a:p>
          <a:p>
            <a:pPr marL="285750" indent="-285750" algn="just">
              <a:buFont typeface="Arial" charset="0"/>
              <a:buChar char="•"/>
            </a:pPr>
            <a:r>
              <a:rPr lang="en-CA" sz="1400" dirty="0" smtClean="0"/>
              <a:t>Small </a:t>
            </a:r>
            <a:r>
              <a:rPr lang="en-CA" sz="1400" dirty="0"/>
              <a:t>and micro businesses: credit bureau, relatives</a:t>
            </a:r>
            <a:endParaRPr lang="en-US" sz="1400" dirty="0"/>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15</a:t>
            </a:fld>
            <a:endParaRPr lang="zh-CN" altLang="en-US"/>
          </a:p>
        </p:txBody>
      </p:sp>
      <p:pic>
        <p:nvPicPr>
          <p:cNvPr id="8" name="Picture 7" descr="Screen Clipping">
            <a:extLst>
              <a:ext uri="{FF2B5EF4-FFF2-40B4-BE49-F238E27FC236}">
                <a16:creationId xmlns:a16="http://schemas.microsoft.com/office/drawing/2014/main" xmlns="" id="{3F50542E-B155-48CC-9C61-C642E8D6A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87" y="1216570"/>
            <a:ext cx="3404170" cy="2710359"/>
          </a:xfrm>
          <a:prstGeom prst="rect">
            <a:avLst/>
          </a:prstGeom>
        </p:spPr>
      </p:pic>
    </p:spTree>
    <p:extLst>
      <p:ext uri="{BB962C8B-B14F-4D97-AF65-F5344CB8AC3E}">
        <p14:creationId xmlns:p14="http://schemas.microsoft.com/office/powerpoint/2010/main" val="2906118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0" y="215884"/>
            <a:ext cx="2661797"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4" y="290520"/>
            <a:ext cx="2263499" cy="369332"/>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Future Prospects</a:t>
            </a:r>
            <a:endParaRPr lang="zh-CN" altLang="en-US" b="1" spc="-1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40475" y="845946"/>
            <a:ext cx="8290776" cy="461665"/>
          </a:xfrm>
          <a:prstGeom prst="rect">
            <a:avLst/>
          </a:prstGeom>
          <a:noFill/>
        </p:spPr>
        <p:txBody>
          <a:bodyPr wrap="square" rtlCol="0">
            <a:spAutoFit/>
          </a:bodyPr>
          <a:lstStyle/>
          <a:p>
            <a:r>
              <a:rPr lang="en-US" altLang="zh-CN" sz="2400" b="1" dirty="0">
                <a:solidFill>
                  <a:srgbClr val="232323"/>
                </a:solidFill>
              </a:rPr>
              <a:t>Future Prospects	</a:t>
            </a:r>
            <a:endParaRPr lang="zh-CN" altLang="en-US" sz="2400" b="1" dirty="0">
              <a:solidFill>
                <a:srgbClr val="232323"/>
              </a:solidFill>
            </a:endParaRPr>
          </a:p>
        </p:txBody>
      </p:sp>
      <p:cxnSp>
        <p:nvCxnSpPr>
          <p:cNvPr id="16" name="直接连接符 15"/>
          <p:cNvCxnSpPr>
            <a:cxnSpLocks/>
          </p:cNvCxnSpPr>
          <p:nvPr/>
        </p:nvCxnSpPr>
        <p:spPr>
          <a:xfrm>
            <a:off x="766992" y="1401711"/>
            <a:ext cx="78293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24" y="1511639"/>
            <a:ext cx="8264526" cy="3539430"/>
          </a:xfrm>
          <a:prstGeom prst="rect">
            <a:avLst/>
          </a:prstGeom>
          <a:noFill/>
        </p:spPr>
        <p:txBody>
          <a:bodyPr wrap="square" rtlCol="0">
            <a:spAutoFit/>
          </a:bodyPr>
          <a:lstStyle/>
          <a:p>
            <a:pPr algn="just"/>
            <a:r>
              <a:rPr lang="en-US" sz="1400" u="sng" dirty="0"/>
              <a:t>Lender’s perspective:</a:t>
            </a:r>
          </a:p>
          <a:p>
            <a:pPr algn="just"/>
            <a:r>
              <a:rPr lang="en-US" sz="1400" dirty="0"/>
              <a:t>Tremendous market opportunity</a:t>
            </a:r>
          </a:p>
          <a:p>
            <a:pPr algn="just"/>
            <a:endParaRPr lang="en-US" sz="1400" dirty="0"/>
          </a:p>
          <a:p>
            <a:pPr algn="just"/>
            <a:r>
              <a:rPr lang="en-US" sz="1400" dirty="0"/>
              <a:t>78.6% companies can repay on time</a:t>
            </a:r>
          </a:p>
          <a:p>
            <a:pPr algn="just"/>
            <a:r>
              <a:rPr lang="en-US" sz="1400" dirty="0"/>
              <a:t>10.3% have difficulties in repayment</a:t>
            </a:r>
          </a:p>
          <a:p>
            <a:pPr algn="just"/>
            <a:endParaRPr lang="en-US" sz="1400" dirty="0"/>
          </a:p>
          <a:p>
            <a:pPr algn="just"/>
            <a:r>
              <a:rPr lang="en-US" sz="1400" dirty="0"/>
              <a:t>Borrower’s </a:t>
            </a:r>
            <a:r>
              <a:rPr lang="en-US" sz="1400" dirty="0" err="1"/>
              <a:t>Perspecive</a:t>
            </a:r>
            <a:endParaRPr lang="en-US" sz="1400" dirty="0"/>
          </a:p>
          <a:p>
            <a:pPr algn="just"/>
            <a:r>
              <a:rPr lang="en-US" sz="1400" dirty="0"/>
              <a:t>Long approval process</a:t>
            </a:r>
          </a:p>
          <a:p>
            <a:pPr algn="just"/>
            <a:r>
              <a:rPr lang="en-US" sz="1400" dirty="0"/>
              <a:t>High cost</a:t>
            </a:r>
          </a:p>
          <a:p>
            <a:pPr algn="just"/>
            <a:r>
              <a:rPr lang="en-US" sz="1400" dirty="0"/>
              <a:t>Unable to meet collateral requirements</a:t>
            </a:r>
          </a:p>
          <a:p>
            <a:pPr algn="just"/>
            <a:endParaRPr lang="en-US" sz="1400" dirty="0"/>
          </a:p>
          <a:p>
            <a:pPr algn="just"/>
            <a:r>
              <a:rPr lang="en-US" sz="1400" dirty="0"/>
              <a:t>Alibaba combined e-commerce data and lending evaluation</a:t>
            </a:r>
          </a:p>
          <a:p>
            <a:pPr algn="just"/>
            <a:endParaRPr lang="en-US" sz="1400" dirty="0"/>
          </a:p>
          <a:p>
            <a:pPr algn="just"/>
            <a:r>
              <a:rPr lang="en-US" sz="1400" dirty="0"/>
              <a:t>Industry differences, Industry value chain integration (information), Lending to a transaction instead of a company,</a:t>
            </a:r>
          </a:p>
          <a:p>
            <a:pPr algn="just"/>
            <a:endParaRPr lang="en-US" sz="1400" dirty="0"/>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16</a:t>
            </a:fld>
            <a:endParaRPr lang="zh-CN" altLang="en-US"/>
          </a:p>
        </p:txBody>
      </p:sp>
      <p:pic>
        <p:nvPicPr>
          <p:cNvPr id="9" name="Picture 8" descr="Screen Clipping">
            <a:extLst>
              <a:ext uri="{FF2B5EF4-FFF2-40B4-BE49-F238E27FC236}">
                <a16:creationId xmlns:a16="http://schemas.microsoft.com/office/drawing/2014/main" xmlns="" id="{3D859095-3F66-445E-9FAD-4EAEA61064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568" y="2123157"/>
            <a:ext cx="2653264" cy="1387520"/>
          </a:xfrm>
          <a:prstGeom prst="rect">
            <a:avLst/>
          </a:prstGeom>
        </p:spPr>
      </p:pic>
      <p:pic>
        <p:nvPicPr>
          <p:cNvPr id="11" name="Picture 10" descr="Screen Clipping">
            <a:extLst>
              <a:ext uri="{FF2B5EF4-FFF2-40B4-BE49-F238E27FC236}">
                <a16:creationId xmlns:a16="http://schemas.microsoft.com/office/drawing/2014/main" xmlns="" id="{8C3D586F-60D2-4A4E-BB1C-31A3D6712C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7948" y="1953878"/>
            <a:ext cx="2103302" cy="1726079"/>
          </a:xfrm>
          <a:prstGeom prst="rect">
            <a:avLst/>
          </a:prstGeom>
        </p:spPr>
      </p:pic>
    </p:spTree>
    <p:extLst>
      <p:ext uri="{BB962C8B-B14F-4D97-AF65-F5344CB8AC3E}">
        <p14:creationId xmlns:p14="http://schemas.microsoft.com/office/powerpoint/2010/main" val="103650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7437967" y="7226460"/>
            <a:ext cx="626896" cy="5613845"/>
          </a:xfrm>
          <a:prstGeom prst="rect">
            <a:avLst/>
          </a:prstGeom>
          <a:noFill/>
        </p:spPr>
        <p:txBody>
          <a:bodyPr wrap="square" rtlCol="0">
            <a:spAutoFit/>
          </a:bodyPr>
          <a:lstStyle/>
          <a:p>
            <a:pPr>
              <a:lnSpc>
                <a:spcPct val="92000"/>
              </a:lnSpc>
            </a:pPr>
            <a:r>
              <a:rPr lang="en-US" sz="1000" dirty="0"/>
              <a:t>Better information about the repayment prospects of a small-business applicant makes it more likely that a lender will price the loan according to its expected risk. This prospect should increase the availability of credit to small businesses.</a:t>
            </a:r>
            <a:endParaRPr lang="en-US" altLang="zh-CN" sz="1000" spc="-40" dirty="0"/>
          </a:p>
        </p:txBody>
      </p:sp>
      <p:sp>
        <p:nvSpPr>
          <p:cNvPr id="5" name="Slide Number Placeholder 4">
            <a:extLst>
              <a:ext uri="{FF2B5EF4-FFF2-40B4-BE49-F238E27FC236}">
                <a16:creationId xmlns:a16="http://schemas.microsoft.com/office/drawing/2014/main" xmlns="" id="{49254C0F-BB77-48AA-8F30-451C96F94423}"/>
              </a:ext>
            </a:extLst>
          </p:cNvPr>
          <p:cNvSpPr>
            <a:spLocks noGrp="1"/>
          </p:cNvSpPr>
          <p:nvPr>
            <p:ph type="sldNum" sz="quarter" idx="12"/>
          </p:nvPr>
        </p:nvSpPr>
        <p:spPr/>
        <p:txBody>
          <a:bodyPr/>
          <a:lstStyle/>
          <a:p>
            <a:fld id="{E0C4D196-4731-488D-BBC2-0FF6E27DC5CD}" type="slidenum">
              <a:rPr lang="zh-CN" altLang="en-US" smtClean="0"/>
              <a:t>2</a:t>
            </a:fld>
            <a:endParaRPr lang="zh-CN" altLang="en-US"/>
          </a:p>
        </p:txBody>
      </p:sp>
      <p:sp>
        <p:nvSpPr>
          <p:cNvPr id="34" name="矩形 5">
            <a:extLst>
              <a:ext uri="{FF2B5EF4-FFF2-40B4-BE49-F238E27FC236}">
                <a16:creationId xmlns:a16="http://schemas.microsoft.com/office/drawing/2014/main" xmlns="" id="{E0FBC94A-C50F-4D87-B01E-A03C9A8BDA77}"/>
              </a:ext>
            </a:extLst>
          </p:cNvPr>
          <p:cNvSpPr/>
          <p:nvPr/>
        </p:nvSpPr>
        <p:spPr>
          <a:xfrm>
            <a:off x="2381" y="215884"/>
            <a:ext cx="560730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xmlns="" id="{A80E2206-F27B-41AE-9721-E852FC2EF1F0}"/>
              </a:ext>
            </a:extLst>
          </p:cNvPr>
          <p:cNvSpPr txBox="1"/>
          <p:nvPr/>
        </p:nvSpPr>
        <p:spPr>
          <a:xfrm>
            <a:off x="493831" y="299285"/>
            <a:ext cx="5778542"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Market overview</a:t>
            </a:r>
            <a:endParaRPr lang="zh-CN" altLang="en-US" sz="1600" b="1" spc="-10" dirty="0">
              <a:solidFill>
                <a:schemeClr val="bg1"/>
              </a:solidFill>
              <a:latin typeface="Arial" panose="020B0604020202020204" pitchFamily="34" charset="0"/>
              <a:cs typeface="Arial" panose="020B0604020202020204" pitchFamily="34" charset="0"/>
            </a:endParaRPr>
          </a:p>
        </p:txBody>
      </p:sp>
      <p:sp>
        <p:nvSpPr>
          <p:cNvPr id="22" name="五边形 13"/>
          <p:cNvSpPr/>
          <p:nvPr/>
        </p:nvSpPr>
        <p:spPr>
          <a:xfrm>
            <a:off x="982885" y="2494276"/>
            <a:ext cx="2679948" cy="545302"/>
          </a:xfrm>
          <a:prstGeom prst="homePlate">
            <a:avLst>
              <a:gd name="adj" fmla="val 51318"/>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11"/>
          <p:cNvSpPr/>
          <p:nvPr/>
        </p:nvSpPr>
        <p:spPr>
          <a:xfrm>
            <a:off x="4651511" y="1443954"/>
            <a:ext cx="3470267" cy="389902"/>
          </a:xfrm>
          <a:prstGeom prst="homePlate">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11"/>
          <p:cNvSpPr/>
          <p:nvPr/>
        </p:nvSpPr>
        <p:spPr>
          <a:xfrm>
            <a:off x="4651511" y="2182695"/>
            <a:ext cx="3470267" cy="389902"/>
          </a:xfrm>
          <a:prstGeom prst="homePlate">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1"/>
          <p:cNvSpPr txBox="1"/>
          <p:nvPr/>
        </p:nvSpPr>
        <p:spPr>
          <a:xfrm>
            <a:off x="1660982" y="2613038"/>
            <a:ext cx="1323753" cy="307777"/>
          </a:xfrm>
          <a:prstGeom prst="rect">
            <a:avLst/>
          </a:prstGeom>
          <a:noFill/>
        </p:spPr>
        <p:txBody>
          <a:bodyPr wrap="square" rtlCol="0">
            <a:spAutoFit/>
          </a:bodyPr>
          <a:lstStyle/>
          <a:p>
            <a:r>
              <a:rPr lang="en-US" altLang="zh-CN" sz="1400" b="1" spc="-20" dirty="0">
                <a:solidFill>
                  <a:schemeClr val="bg1"/>
                </a:solidFill>
              </a:rPr>
              <a:t>AI in Finance</a:t>
            </a:r>
            <a:endParaRPr lang="zh-CN" altLang="en-US" sz="1400" b="1" spc="-20" dirty="0">
              <a:solidFill>
                <a:schemeClr val="bg1"/>
              </a:solidFill>
            </a:endParaRPr>
          </a:p>
        </p:txBody>
      </p:sp>
      <p:sp>
        <p:nvSpPr>
          <p:cNvPr id="27" name="五边形 11"/>
          <p:cNvSpPr/>
          <p:nvPr/>
        </p:nvSpPr>
        <p:spPr>
          <a:xfrm>
            <a:off x="4651511" y="2960666"/>
            <a:ext cx="3470267" cy="389902"/>
          </a:xfrm>
          <a:prstGeom prst="homePlate">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11"/>
          <p:cNvSpPr/>
          <p:nvPr/>
        </p:nvSpPr>
        <p:spPr>
          <a:xfrm>
            <a:off x="4651511" y="3737640"/>
            <a:ext cx="3470267" cy="389902"/>
          </a:xfrm>
          <a:prstGeom prst="homePlate">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1"/>
          <p:cNvSpPr txBox="1"/>
          <p:nvPr/>
        </p:nvSpPr>
        <p:spPr>
          <a:xfrm>
            <a:off x="5639869" y="1491090"/>
            <a:ext cx="1493550" cy="307777"/>
          </a:xfrm>
          <a:prstGeom prst="rect">
            <a:avLst/>
          </a:prstGeom>
          <a:noFill/>
        </p:spPr>
        <p:txBody>
          <a:bodyPr wrap="square" rtlCol="0">
            <a:spAutoFit/>
          </a:bodyPr>
          <a:lstStyle/>
          <a:p>
            <a:r>
              <a:rPr lang="en-US" altLang="zh-CN" sz="1400" b="1" spc="-20" dirty="0">
                <a:solidFill>
                  <a:schemeClr val="bg1"/>
                </a:solidFill>
              </a:rPr>
              <a:t>Fraud detection</a:t>
            </a:r>
            <a:endParaRPr lang="zh-CN" altLang="en-US" sz="1400" b="1" spc="-20" dirty="0">
              <a:solidFill>
                <a:schemeClr val="bg1"/>
              </a:solidFill>
            </a:endParaRPr>
          </a:p>
        </p:txBody>
      </p:sp>
      <p:sp>
        <p:nvSpPr>
          <p:cNvPr id="31" name="TextBox 11"/>
          <p:cNvSpPr txBox="1"/>
          <p:nvPr/>
        </p:nvSpPr>
        <p:spPr>
          <a:xfrm>
            <a:off x="5695528" y="2220928"/>
            <a:ext cx="1382231" cy="307777"/>
          </a:xfrm>
          <a:prstGeom prst="rect">
            <a:avLst/>
          </a:prstGeom>
          <a:noFill/>
        </p:spPr>
        <p:txBody>
          <a:bodyPr wrap="square" rtlCol="0">
            <a:spAutoFit/>
          </a:bodyPr>
          <a:lstStyle/>
          <a:p>
            <a:r>
              <a:rPr lang="nl-NL" altLang="zh-CN" sz="1400" b="1" spc="-20">
                <a:solidFill>
                  <a:schemeClr val="bg1"/>
                </a:solidFill>
              </a:rPr>
              <a:t>Credit scoring</a:t>
            </a:r>
            <a:endParaRPr lang="zh-CN" altLang="en-US" sz="1400" b="1" spc="-20" dirty="0">
              <a:solidFill>
                <a:schemeClr val="bg1"/>
              </a:solidFill>
            </a:endParaRPr>
          </a:p>
        </p:txBody>
      </p:sp>
      <p:sp>
        <p:nvSpPr>
          <p:cNvPr id="32" name="TextBox 11"/>
          <p:cNvSpPr txBox="1"/>
          <p:nvPr/>
        </p:nvSpPr>
        <p:spPr>
          <a:xfrm>
            <a:off x="5524815" y="3001728"/>
            <a:ext cx="1723655" cy="307777"/>
          </a:xfrm>
          <a:prstGeom prst="rect">
            <a:avLst/>
          </a:prstGeom>
          <a:noFill/>
        </p:spPr>
        <p:txBody>
          <a:bodyPr wrap="square" rtlCol="0">
            <a:spAutoFit/>
          </a:bodyPr>
          <a:lstStyle/>
          <a:p>
            <a:r>
              <a:rPr lang="en-US" altLang="zh-CN" sz="1400" b="1" spc="-20" dirty="0" err="1">
                <a:solidFill>
                  <a:schemeClr val="bg1"/>
                </a:solidFill>
              </a:rPr>
              <a:t>Quantative</a:t>
            </a:r>
            <a:r>
              <a:rPr lang="en-US" altLang="zh-CN" sz="1400" b="1" spc="-20" dirty="0">
                <a:solidFill>
                  <a:schemeClr val="bg1"/>
                </a:solidFill>
              </a:rPr>
              <a:t> trading</a:t>
            </a:r>
            <a:endParaRPr lang="zh-CN" altLang="en-US" sz="1400" b="1" spc="-20" dirty="0">
              <a:solidFill>
                <a:schemeClr val="bg1"/>
              </a:solidFill>
            </a:endParaRPr>
          </a:p>
        </p:txBody>
      </p:sp>
      <p:sp>
        <p:nvSpPr>
          <p:cNvPr id="33" name="TextBox 11"/>
          <p:cNvSpPr txBox="1"/>
          <p:nvPr/>
        </p:nvSpPr>
        <p:spPr>
          <a:xfrm>
            <a:off x="5880393" y="3778702"/>
            <a:ext cx="1012498" cy="307777"/>
          </a:xfrm>
          <a:prstGeom prst="rect">
            <a:avLst/>
          </a:prstGeom>
          <a:noFill/>
        </p:spPr>
        <p:txBody>
          <a:bodyPr wrap="square" rtlCol="0">
            <a:spAutoFit/>
          </a:bodyPr>
          <a:lstStyle/>
          <a:p>
            <a:r>
              <a:rPr lang="en-US" altLang="zh-CN" sz="1400" b="1" spc="-20" dirty="0">
                <a:solidFill>
                  <a:schemeClr val="bg1"/>
                </a:solidFill>
              </a:rPr>
              <a:t>Insurance</a:t>
            </a:r>
            <a:endParaRPr lang="zh-CN" altLang="en-US" sz="1400" b="1" spc="-20" dirty="0">
              <a:solidFill>
                <a:schemeClr val="bg1"/>
              </a:solidFill>
            </a:endParaRPr>
          </a:p>
        </p:txBody>
      </p:sp>
      <p:sp>
        <p:nvSpPr>
          <p:cNvPr id="17"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8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8" grpId="0" animBg="1"/>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7437967" y="7226460"/>
            <a:ext cx="626896" cy="5613845"/>
          </a:xfrm>
          <a:prstGeom prst="rect">
            <a:avLst/>
          </a:prstGeom>
          <a:noFill/>
        </p:spPr>
        <p:txBody>
          <a:bodyPr wrap="square" rtlCol="0">
            <a:spAutoFit/>
          </a:bodyPr>
          <a:lstStyle/>
          <a:p>
            <a:pPr>
              <a:lnSpc>
                <a:spcPct val="92000"/>
              </a:lnSpc>
            </a:pPr>
            <a:r>
              <a:rPr lang="en-US" sz="1000" dirty="0"/>
              <a:t>Better information about the repayment prospects of a small-business applicant makes it more likely that a lender will price the loan according to its expected risk. This prospect should increase the availability of credit to small businesses.</a:t>
            </a:r>
            <a:endParaRPr lang="en-US" altLang="zh-CN" sz="1000" spc="-40" dirty="0"/>
          </a:p>
        </p:txBody>
      </p:sp>
      <p:sp>
        <p:nvSpPr>
          <p:cNvPr id="5" name="Slide Number Placeholder 4">
            <a:extLst>
              <a:ext uri="{FF2B5EF4-FFF2-40B4-BE49-F238E27FC236}">
                <a16:creationId xmlns:a16="http://schemas.microsoft.com/office/drawing/2014/main" xmlns="" id="{49254C0F-BB77-48AA-8F30-451C96F94423}"/>
              </a:ext>
            </a:extLst>
          </p:cNvPr>
          <p:cNvSpPr>
            <a:spLocks noGrp="1"/>
          </p:cNvSpPr>
          <p:nvPr>
            <p:ph type="sldNum" sz="quarter" idx="12"/>
          </p:nvPr>
        </p:nvSpPr>
        <p:spPr/>
        <p:txBody>
          <a:bodyPr/>
          <a:lstStyle/>
          <a:p>
            <a:fld id="{E0C4D196-4731-488D-BBC2-0FF6E27DC5CD}" type="slidenum">
              <a:rPr lang="zh-CN" altLang="en-US" smtClean="0"/>
              <a:t>3</a:t>
            </a:fld>
            <a:endParaRPr lang="zh-CN" altLang="en-US"/>
          </a:p>
        </p:txBody>
      </p:sp>
      <p:sp>
        <p:nvSpPr>
          <p:cNvPr id="34" name="矩形 5">
            <a:extLst>
              <a:ext uri="{FF2B5EF4-FFF2-40B4-BE49-F238E27FC236}">
                <a16:creationId xmlns:a16="http://schemas.microsoft.com/office/drawing/2014/main" xmlns="" id="{E0FBC94A-C50F-4D87-B01E-A03C9A8BDA77}"/>
              </a:ext>
            </a:extLst>
          </p:cNvPr>
          <p:cNvSpPr/>
          <p:nvPr/>
        </p:nvSpPr>
        <p:spPr>
          <a:xfrm>
            <a:off x="2381" y="215884"/>
            <a:ext cx="560730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xmlns="" id="{A80E2206-F27B-41AE-9721-E852FC2EF1F0}"/>
              </a:ext>
            </a:extLst>
          </p:cNvPr>
          <p:cNvSpPr txBox="1"/>
          <p:nvPr/>
        </p:nvSpPr>
        <p:spPr>
          <a:xfrm>
            <a:off x="493831" y="299285"/>
            <a:ext cx="5778542"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Lending platform Small-Medium businesses</a:t>
            </a:r>
            <a:endParaRPr lang="zh-CN" altLang="en-US" sz="1600" b="1" spc="-10" dirty="0">
              <a:solidFill>
                <a:schemeClr val="bg1"/>
              </a:solidFill>
              <a:latin typeface="Arial" panose="020B0604020202020204" pitchFamily="34" charset="0"/>
              <a:cs typeface="Arial" panose="020B0604020202020204" pitchFamily="34" charset="0"/>
            </a:endParaRPr>
          </a:p>
        </p:txBody>
      </p:sp>
      <p:pic>
        <p:nvPicPr>
          <p:cNvPr id="11" name="Afbeelding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253" y="1915513"/>
            <a:ext cx="1454292" cy="1454292"/>
          </a:xfrm>
          <a:prstGeom prst="rect">
            <a:avLst/>
          </a:prstGeom>
        </p:spPr>
      </p:pic>
      <p:sp>
        <p:nvSpPr>
          <p:cNvPr id="33" name="五边形 11"/>
          <p:cNvSpPr/>
          <p:nvPr/>
        </p:nvSpPr>
        <p:spPr>
          <a:xfrm>
            <a:off x="3564619" y="2507274"/>
            <a:ext cx="1371691" cy="270770"/>
          </a:xfrm>
          <a:prstGeom prst="homePlate">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Afbeelding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384" y="1484421"/>
            <a:ext cx="2316476" cy="2316476"/>
          </a:xfrm>
          <a:prstGeom prst="rect">
            <a:avLst/>
          </a:prstGeom>
        </p:spPr>
      </p:pic>
      <p:sp>
        <p:nvSpPr>
          <p:cNvPr id="40" name="矩形 47"/>
          <p:cNvSpPr/>
          <p:nvPr/>
        </p:nvSpPr>
        <p:spPr>
          <a:xfrm>
            <a:off x="5051016" y="1629954"/>
            <a:ext cx="2515493" cy="16073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7"/>
          <p:cNvSpPr/>
          <p:nvPr/>
        </p:nvSpPr>
        <p:spPr>
          <a:xfrm>
            <a:off x="1512768" y="1629954"/>
            <a:ext cx="2515493" cy="16073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Afbeelding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063" y="1709176"/>
            <a:ext cx="1448904" cy="1448904"/>
          </a:xfrm>
          <a:prstGeom prst="rect">
            <a:avLst/>
          </a:prstGeom>
        </p:spPr>
      </p:pic>
      <p:pic>
        <p:nvPicPr>
          <p:cNvPr id="43" name="Afbeelding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3682" y="1747142"/>
            <a:ext cx="1490159" cy="1490159"/>
          </a:xfrm>
          <a:prstGeom prst="rect">
            <a:avLst/>
          </a:prstGeom>
        </p:spPr>
      </p:pic>
      <p:sp>
        <p:nvSpPr>
          <p:cNvPr id="44" name="TextBox 8"/>
          <p:cNvSpPr txBox="1"/>
          <p:nvPr/>
        </p:nvSpPr>
        <p:spPr>
          <a:xfrm>
            <a:off x="1888261" y="3316523"/>
            <a:ext cx="1764506" cy="369332"/>
          </a:xfrm>
          <a:prstGeom prst="rect">
            <a:avLst/>
          </a:prstGeom>
          <a:noFill/>
        </p:spPr>
        <p:txBody>
          <a:bodyPr wrap="square" rtlCol="0">
            <a:spAutoFit/>
          </a:bodyPr>
          <a:lstStyle/>
          <a:p>
            <a:r>
              <a:rPr lang="en-US" b="1" dirty="0">
                <a:solidFill>
                  <a:srgbClr val="2E4860"/>
                </a:solidFill>
                <a:latin typeface="+mj-lt"/>
              </a:rPr>
              <a:t>Credit scoring</a:t>
            </a:r>
            <a:endParaRPr lang="zh-CN" altLang="en-US" b="1" spc="-20" dirty="0">
              <a:solidFill>
                <a:srgbClr val="2E4860"/>
              </a:solidFill>
              <a:latin typeface="+mj-lt"/>
            </a:endParaRPr>
          </a:p>
        </p:txBody>
      </p:sp>
      <p:sp>
        <p:nvSpPr>
          <p:cNvPr id="45" name="TextBox 8"/>
          <p:cNvSpPr txBox="1"/>
          <p:nvPr/>
        </p:nvSpPr>
        <p:spPr>
          <a:xfrm>
            <a:off x="5334752" y="3354489"/>
            <a:ext cx="1948017" cy="369332"/>
          </a:xfrm>
          <a:prstGeom prst="rect">
            <a:avLst/>
          </a:prstGeom>
          <a:noFill/>
        </p:spPr>
        <p:txBody>
          <a:bodyPr wrap="square" rtlCol="0">
            <a:spAutoFit/>
          </a:bodyPr>
          <a:lstStyle/>
          <a:p>
            <a:r>
              <a:rPr lang="en-US" altLang="zh-CN" b="1">
                <a:solidFill>
                  <a:srgbClr val="2E4860"/>
                </a:solidFill>
                <a:latin typeface="+mj-lt"/>
              </a:rPr>
              <a:t>Fraud detection</a:t>
            </a:r>
            <a:endParaRPr lang="zh-CN" altLang="en-US" b="1" spc="-20" dirty="0">
              <a:solidFill>
                <a:srgbClr val="2E4860"/>
              </a:solidFill>
              <a:latin typeface="+mj-lt"/>
            </a:endParaRPr>
          </a:p>
        </p:txBody>
      </p:sp>
      <p:sp>
        <p:nvSpPr>
          <p:cNvPr id="16"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1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25000" y="25000"/>
                                    </p:animScale>
                                  </p:childTnLst>
                                </p:cTn>
                              </p:par>
                              <p:par>
                                <p:cTn id="7" presetID="6" presetClass="emph" presetSubtype="0" fill="hold" grpId="0" nodeType="withEffect">
                                  <p:stCondLst>
                                    <p:cond delay="0"/>
                                  </p:stCondLst>
                                  <p:childTnLst>
                                    <p:animScale>
                                      <p:cBhvr>
                                        <p:cTn id="8" dur="2000" fill="hold"/>
                                        <p:tgtEl>
                                          <p:spTgt spid="33"/>
                                        </p:tgtEl>
                                      </p:cBhvr>
                                      <p:by x="25000" y="25000"/>
                                    </p:animScale>
                                  </p:childTnLst>
                                </p:cTn>
                              </p:par>
                              <p:par>
                                <p:cTn id="9" presetID="6" presetClass="emph" presetSubtype="0" fill="hold" nodeType="withEffect">
                                  <p:stCondLst>
                                    <p:cond delay="0"/>
                                  </p:stCondLst>
                                  <p:childTnLst>
                                    <p:animScale>
                                      <p:cBhvr>
                                        <p:cTn id="10" dur="2000" fill="hold"/>
                                        <p:tgtEl>
                                          <p:spTgt spid="11"/>
                                        </p:tgtEl>
                                      </p:cBhvr>
                                      <p:by x="25000" y="25000"/>
                                    </p:animScale>
                                  </p:childTnLst>
                                </p:cTn>
                              </p:par>
                              <p:par>
                                <p:cTn id="11" presetID="42" presetClass="path" presetSubtype="0" accel="50000" decel="50000" fill="hold" nodeType="withEffect">
                                  <p:stCondLst>
                                    <p:cond delay="0"/>
                                  </p:stCondLst>
                                  <p:childTnLst>
                                    <p:animMotion origin="layout" path="M -5.55556E-7 3.82716E-6 L 0.47969 -0.40679 " pathEditMode="relative" rAng="0" ptsTypes="AA">
                                      <p:cBhvr>
                                        <p:cTn id="12" dur="2000" fill="hold"/>
                                        <p:tgtEl>
                                          <p:spTgt spid="11"/>
                                        </p:tgtEl>
                                        <p:attrNameLst>
                                          <p:attrName>ppt_x</p:attrName>
                                          <p:attrName>ppt_y</p:attrName>
                                        </p:attrNameLst>
                                      </p:cBhvr>
                                      <p:rCtr x="23976" y="-20370"/>
                                    </p:animMotion>
                                  </p:childTnLst>
                                </p:cTn>
                              </p:par>
                              <p:par>
                                <p:cTn id="13" presetID="42" presetClass="path" presetSubtype="0" accel="50000" decel="50000" fill="hold" grpId="1" nodeType="withEffect">
                                  <p:stCondLst>
                                    <p:cond delay="0"/>
                                  </p:stCondLst>
                                  <p:childTnLst>
                                    <p:animMotion origin="layout" path="M -3.33333E-6 -2.96296E-6 L 0.31979 -0.39784 " pathEditMode="relative" rAng="0" ptsTypes="AA">
                                      <p:cBhvr>
                                        <p:cTn id="14" dur="2000" fill="hold"/>
                                        <p:tgtEl>
                                          <p:spTgt spid="33"/>
                                        </p:tgtEl>
                                        <p:attrNameLst>
                                          <p:attrName>ppt_x</p:attrName>
                                          <p:attrName>ppt_y</p:attrName>
                                        </p:attrNameLst>
                                      </p:cBhvr>
                                      <p:rCtr x="15990" y="-19877"/>
                                    </p:animMotion>
                                  </p:childTnLst>
                                </p:cTn>
                              </p:par>
                              <p:par>
                                <p:cTn id="15" presetID="42" presetClass="path" presetSubtype="0" accel="50000" decel="50000" fill="hold" nodeType="withEffect">
                                  <p:stCondLst>
                                    <p:cond delay="0"/>
                                  </p:stCondLst>
                                  <p:childTnLst>
                                    <p:animMotion origin="layout" path="M 8.33333E-7 6.17284E-7 L 0.12673 -0.41235 " pathEditMode="relative" rAng="0" ptsTypes="AA">
                                      <p:cBhvr>
                                        <p:cTn id="16" dur="2000" fill="hold"/>
                                        <p:tgtEl>
                                          <p:spTgt spid="12"/>
                                        </p:tgtEl>
                                        <p:attrNameLst>
                                          <p:attrName>ppt_x</p:attrName>
                                          <p:attrName>ppt_y</p:attrName>
                                        </p:attrNameLst>
                                      </p:cBhvr>
                                      <p:rCtr x="6319" y="-20741"/>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0" grpId="0" animBg="1"/>
      <p:bldP spid="41" grpId="0" animBg="1"/>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93831" y="3400008"/>
            <a:ext cx="2586533" cy="646331"/>
          </a:xfrm>
          <a:prstGeom prst="rect">
            <a:avLst/>
          </a:prstGeom>
          <a:noFill/>
        </p:spPr>
        <p:txBody>
          <a:bodyPr wrap="square" rtlCol="0">
            <a:spAutoFit/>
          </a:bodyPr>
          <a:lstStyle/>
          <a:p>
            <a:r>
              <a:rPr lang="en-US" b="1" dirty="0">
                <a:solidFill>
                  <a:srgbClr val="2E4860"/>
                </a:solidFill>
                <a:latin typeface="+mj-lt"/>
              </a:rPr>
              <a:t>Borrower-Lender Interaction</a:t>
            </a:r>
            <a:endParaRPr lang="zh-CN" altLang="en-US" b="1" spc="-20" dirty="0">
              <a:solidFill>
                <a:srgbClr val="2E4860"/>
              </a:solidFill>
              <a:latin typeface="+mj-lt"/>
            </a:endParaRPr>
          </a:p>
        </p:txBody>
      </p:sp>
      <p:cxnSp>
        <p:nvCxnSpPr>
          <p:cNvPr id="10" name="直接连接符 9"/>
          <p:cNvCxnSpPr/>
          <p:nvPr/>
        </p:nvCxnSpPr>
        <p:spPr>
          <a:xfrm>
            <a:off x="562490" y="4025552"/>
            <a:ext cx="25178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40704" y="3404770"/>
            <a:ext cx="1935042" cy="369332"/>
          </a:xfrm>
          <a:prstGeom prst="rect">
            <a:avLst/>
          </a:prstGeom>
          <a:noFill/>
        </p:spPr>
        <p:txBody>
          <a:bodyPr wrap="square" rtlCol="0">
            <a:spAutoFit/>
          </a:bodyPr>
          <a:lstStyle/>
          <a:p>
            <a:r>
              <a:rPr lang="en-US" b="1" dirty="0">
                <a:solidFill>
                  <a:srgbClr val="2E4860"/>
                </a:solidFill>
              </a:rPr>
              <a:t>Loan Pricing</a:t>
            </a:r>
            <a:endParaRPr lang="zh-CN" altLang="en-US" b="1" spc="-10" dirty="0">
              <a:solidFill>
                <a:srgbClr val="2E4860"/>
              </a:solidFill>
            </a:endParaRPr>
          </a:p>
        </p:txBody>
      </p:sp>
      <p:cxnSp>
        <p:nvCxnSpPr>
          <p:cNvPr id="16" name="直接连接符 15"/>
          <p:cNvCxnSpPr/>
          <p:nvPr/>
        </p:nvCxnSpPr>
        <p:spPr>
          <a:xfrm>
            <a:off x="3309361" y="4030314"/>
            <a:ext cx="25178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94661" y="3394071"/>
            <a:ext cx="2630368" cy="646331"/>
          </a:xfrm>
          <a:prstGeom prst="rect">
            <a:avLst/>
          </a:prstGeom>
          <a:noFill/>
        </p:spPr>
        <p:txBody>
          <a:bodyPr wrap="square" rtlCol="0">
            <a:spAutoFit/>
          </a:bodyPr>
          <a:lstStyle/>
          <a:p>
            <a:r>
              <a:rPr lang="en-US" b="1" dirty="0">
                <a:solidFill>
                  <a:srgbClr val="2E4860"/>
                </a:solidFill>
              </a:rPr>
              <a:t>Availability of Credit for Small Business</a:t>
            </a:r>
            <a:endParaRPr lang="zh-CN" altLang="en-US" b="1" spc="-10" dirty="0">
              <a:solidFill>
                <a:srgbClr val="2E4860"/>
              </a:solidFill>
            </a:endParaRPr>
          </a:p>
        </p:txBody>
      </p:sp>
      <p:cxnSp>
        <p:nvCxnSpPr>
          <p:cNvPr id="19" name="直接连接符 18"/>
          <p:cNvCxnSpPr/>
          <p:nvPr/>
        </p:nvCxnSpPr>
        <p:spPr>
          <a:xfrm>
            <a:off x="6063319" y="4032315"/>
            <a:ext cx="25178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37967" y="7226460"/>
            <a:ext cx="626896" cy="5613845"/>
          </a:xfrm>
          <a:prstGeom prst="rect">
            <a:avLst/>
          </a:prstGeom>
          <a:noFill/>
        </p:spPr>
        <p:txBody>
          <a:bodyPr wrap="square" rtlCol="0">
            <a:spAutoFit/>
          </a:bodyPr>
          <a:lstStyle/>
          <a:p>
            <a:pPr>
              <a:lnSpc>
                <a:spcPct val="92000"/>
              </a:lnSpc>
            </a:pPr>
            <a:r>
              <a:rPr lang="en-US" sz="1000" dirty="0"/>
              <a:t>Better information about the repayment prospects of a small-business applicant makes it more likely that a lender will price the loan according to its expected risk. This prospect should increase the availability of credit to small businesses.</a:t>
            </a:r>
            <a:endParaRPr lang="en-US" altLang="zh-CN" sz="1000" spc="-40" dirty="0"/>
          </a:p>
        </p:txBody>
      </p:sp>
      <p:sp>
        <p:nvSpPr>
          <p:cNvPr id="48" name="矩形 47"/>
          <p:cNvSpPr/>
          <p:nvPr/>
        </p:nvSpPr>
        <p:spPr>
          <a:xfrm>
            <a:off x="3309361" y="1533926"/>
            <a:ext cx="2515493" cy="16073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6065700" y="1533925"/>
            <a:ext cx="2515493" cy="16073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xmlns="" id="{49254C0F-BB77-48AA-8F30-451C96F94423}"/>
              </a:ext>
            </a:extLst>
          </p:cNvPr>
          <p:cNvSpPr>
            <a:spLocks noGrp="1"/>
          </p:cNvSpPr>
          <p:nvPr>
            <p:ph type="sldNum" sz="quarter" idx="12"/>
          </p:nvPr>
        </p:nvSpPr>
        <p:spPr/>
        <p:txBody>
          <a:bodyPr/>
          <a:lstStyle/>
          <a:p>
            <a:fld id="{E0C4D196-4731-488D-BBC2-0FF6E27DC5CD}" type="slidenum">
              <a:rPr lang="zh-CN" altLang="en-US" smtClean="0"/>
              <a:t>4</a:t>
            </a:fld>
            <a:endParaRPr lang="zh-CN" altLang="en-US"/>
          </a:p>
        </p:txBody>
      </p:sp>
      <p:sp>
        <p:nvSpPr>
          <p:cNvPr id="34" name="矩形 5">
            <a:extLst>
              <a:ext uri="{FF2B5EF4-FFF2-40B4-BE49-F238E27FC236}">
                <a16:creationId xmlns:a16="http://schemas.microsoft.com/office/drawing/2014/main" xmlns="" id="{E0FBC94A-C50F-4D87-B01E-A03C9A8BDA77}"/>
              </a:ext>
            </a:extLst>
          </p:cNvPr>
          <p:cNvSpPr/>
          <p:nvPr/>
        </p:nvSpPr>
        <p:spPr>
          <a:xfrm>
            <a:off x="2381" y="215884"/>
            <a:ext cx="6629425"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xmlns="" id="{A80E2206-F27B-41AE-9721-E852FC2EF1F0}"/>
              </a:ext>
            </a:extLst>
          </p:cNvPr>
          <p:cNvSpPr txBox="1"/>
          <p:nvPr/>
        </p:nvSpPr>
        <p:spPr>
          <a:xfrm>
            <a:off x="265355" y="306330"/>
            <a:ext cx="6676990"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How </a:t>
            </a:r>
            <a:r>
              <a:rPr lang="en-US" altLang="zh-CN" sz="1600" b="1" spc="-10" dirty="0" smtClean="0">
                <a:solidFill>
                  <a:schemeClr val="bg1"/>
                </a:solidFill>
                <a:latin typeface="Arial" panose="020B0604020202020204" pitchFamily="34" charset="0"/>
                <a:cs typeface="Arial" panose="020B0604020202020204" pitchFamily="34" charset="0"/>
              </a:rPr>
              <a:t>AI-Credit </a:t>
            </a:r>
            <a:r>
              <a:rPr lang="en-US" altLang="zh-CN" sz="1600" b="1" spc="-10" dirty="0">
                <a:solidFill>
                  <a:schemeClr val="bg1"/>
                </a:solidFill>
                <a:latin typeface="Arial" panose="020B0604020202020204" pitchFamily="34" charset="0"/>
                <a:cs typeface="Arial" panose="020B0604020202020204" pitchFamily="34" charset="0"/>
              </a:rPr>
              <a:t>Scoring </a:t>
            </a:r>
            <a:r>
              <a:rPr lang="en-US" altLang="zh-CN" sz="1600" b="1" spc="-10" dirty="0">
                <a:solidFill>
                  <a:schemeClr val="bg1"/>
                </a:solidFill>
                <a:latin typeface="Arial" panose="020B0604020202020204" pitchFamily="34" charset="0"/>
                <a:cs typeface="Arial" panose="020B0604020202020204" pitchFamily="34" charset="0"/>
              </a:rPr>
              <a:t>a</a:t>
            </a:r>
            <a:r>
              <a:rPr lang="en-US" altLang="zh-CN" sz="1600" b="1" spc="-10" dirty="0" smtClean="0">
                <a:solidFill>
                  <a:schemeClr val="bg1"/>
                </a:solidFill>
                <a:latin typeface="Arial" panose="020B0604020202020204" pitchFamily="34" charset="0"/>
                <a:cs typeface="Arial" panose="020B0604020202020204" pitchFamily="34" charset="0"/>
              </a:rPr>
              <a:t>lter lending to Small-Medium Businesses</a:t>
            </a:r>
            <a:endParaRPr lang="zh-CN" altLang="en-US" sz="1600" b="1" spc="-10" dirty="0">
              <a:solidFill>
                <a:schemeClr val="bg1"/>
              </a:solidFill>
              <a:latin typeface="Arial" panose="020B0604020202020204" pitchFamily="34" charset="0"/>
              <a:cs typeface="Arial" panose="020B0604020202020204" pitchFamily="34" charset="0"/>
            </a:endParaRPr>
          </a:p>
        </p:txBody>
      </p:sp>
      <p:pic>
        <p:nvPicPr>
          <p:cNvPr id="2052" name="Picture 4" descr="Image result for pricing icon"/>
          <p:cNvPicPr>
            <a:picLocks noChangeAspect="1" noChangeArrowheads="1"/>
          </p:cNvPicPr>
          <p:nvPr/>
        </p:nvPicPr>
        <p:blipFill>
          <a:blip r:embed="rId3" cstate="print">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3603850" y="1681036"/>
            <a:ext cx="1825302" cy="13382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M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8230" y="1706903"/>
            <a:ext cx="1196572" cy="1196572"/>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47"/>
          <p:cNvSpPr/>
          <p:nvPr/>
        </p:nvSpPr>
        <p:spPr>
          <a:xfrm>
            <a:off x="608707" y="1539867"/>
            <a:ext cx="2515493" cy="16073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10"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6990" y="1582347"/>
            <a:ext cx="1558925" cy="15589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72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37495"/>
            <a:ext cx="3584772"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91313" y="327520"/>
            <a:ext cx="3293459"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Traditional Credit Scoring (FICO)</a:t>
            </a:r>
            <a:endParaRPr lang="zh-CN" altLang="en-US" sz="1600" b="1" spc="-10" dirty="0">
              <a:solidFill>
                <a:schemeClr val="bg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xmlns="" id="{B0AF7D99-0EDE-407D-B8DE-DDBFAB32AD60}"/>
              </a:ext>
            </a:extLst>
          </p:cNvPr>
          <p:cNvSpPr>
            <a:spLocks noGrp="1"/>
          </p:cNvSpPr>
          <p:nvPr>
            <p:ph type="sldNum" sz="quarter" idx="12"/>
          </p:nvPr>
        </p:nvSpPr>
        <p:spPr/>
        <p:txBody>
          <a:bodyPr/>
          <a:lstStyle/>
          <a:p>
            <a:r>
              <a:rPr lang="en-US" altLang="zh-CN" dirty="0"/>
              <a:t>5</a:t>
            </a:r>
            <a:endParaRPr lang="zh-CN" altLang="en-US" dirty="0"/>
          </a:p>
        </p:txBody>
      </p:sp>
      <p:grpSp>
        <p:nvGrpSpPr>
          <p:cNvPr id="15" name="Group 14"/>
          <p:cNvGrpSpPr/>
          <p:nvPr/>
        </p:nvGrpSpPr>
        <p:grpSpPr>
          <a:xfrm>
            <a:off x="887645" y="883242"/>
            <a:ext cx="4478842" cy="3535724"/>
            <a:chOff x="479644" y="981578"/>
            <a:chExt cx="4478842" cy="3535724"/>
          </a:xfrm>
        </p:grpSpPr>
        <p:sp>
          <p:nvSpPr>
            <p:cNvPr id="8" name="矩形 7"/>
            <p:cNvSpPr/>
            <p:nvPr/>
          </p:nvSpPr>
          <p:spPr>
            <a:xfrm>
              <a:off x="1133316" y="1466505"/>
              <a:ext cx="3686174" cy="5171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0" name="直接连接符 9"/>
            <p:cNvCxnSpPr/>
            <p:nvPr/>
          </p:nvCxnSpPr>
          <p:spPr>
            <a:xfrm>
              <a:off x="589186" y="1324596"/>
              <a:ext cx="42597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9644" y="981578"/>
              <a:ext cx="4478842" cy="553998"/>
            </a:xfrm>
            <a:prstGeom prst="rect">
              <a:avLst/>
            </a:prstGeom>
            <a:noFill/>
          </p:spPr>
          <p:txBody>
            <a:bodyPr wrap="square" rtlCol="0">
              <a:spAutoFit/>
            </a:bodyPr>
            <a:lstStyle/>
            <a:p>
              <a:r>
                <a:rPr lang="en-US" sz="1500" b="1" dirty="0"/>
                <a:t>Some of the factors that determine scores are</a:t>
              </a:r>
              <a:endParaRPr lang="zh-CN" altLang="en-US" sz="1500" b="1" dirty="0">
                <a:solidFill>
                  <a:srgbClr val="2E4860"/>
                </a:solidFill>
              </a:endParaRPr>
            </a:p>
            <a:p>
              <a:endParaRPr lang="zh-CN" altLang="en-US" sz="1500" b="1" dirty="0"/>
            </a:p>
          </p:txBody>
        </p:sp>
        <p:sp>
          <p:nvSpPr>
            <p:cNvPr id="12" name="TextBox 11"/>
            <p:cNvSpPr txBox="1"/>
            <p:nvPr/>
          </p:nvSpPr>
          <p:spPr>
            <a:xfrm>
              <a:off x="1198801" y="1576232"/>
              <a:ext cx="2609849" cy="307777"/>
            </a:xfrm>
            <a:prstGeom prst="rect">
              <a:avLst/>
            </a:prstGeom>
            <a:noFill/>
          </p:spPr>
          <p:txBody>
            <a:bodyPr wrap="square" rtlCol="0">
              <a:spAutoFit/>
            </a:bodyPr>
            <a:lstStyle/>
            <a:p>
              <a:r>
                <a:rPr lang="en-US" altLang="zh-CN" sz="1400" b="1" spc="-20" dirty="0">
                  <a:solidFill>
                    <a:schemeClr val="bg1"/>
                  </a:solidFill>
                </a:rPr>
                <a:t>Payment History</a:t>
              </a:r>
              <a:endParaRPr lang="zh-CN" altLang="en-US" sz="1400" b="1" spc="-20" dirty="0">
                <a:solidFill>
                  <a:schemeClr val="bg1"/>
                </a:solidFill>
              </a:endParaRPr>
            </a:p>
          </p:txBody>
        </p:sp>
        <p:sp>
          <p:nvSpPr>
            <p:cNvPr id="13" name="TextBox 12"/>
            <p:cNvSpPr txBox="1"/>
            <p:nvPr/>
          </p:nvSpPr>
          <p:spPr>
            <a:xfrm>
              <a:off x="703501" y="1573565"/>
              <a:ext cx="288925" cy="307777"/>
            </a:xfrm>
            <a:prstGeom prst="rect">
              <a:avLst/>
            </a:prstGeom>
            <a:noFill/>
          </p:spPr>
          <p:txBody>
            <a:bodyPr wrap="square" rtlCol="0">
              <a:spAutoFit/>
            </a:bodyPr>
            <a:lstStyle/>
            <a:p>
              <a:r>
                <a:rPr lang="en-US" altLang="zh-CN" sz="1400" b="1" dirty="0">
                  <a:solidFill>
                    <a:srgbClr val="F8C937"/>
                  </a:solidFill>
                </a:rPr>
                <a:t>1</a:t>
              </a:r>
              <a:endParaRPr lang="zh-CN" altLang="en-US" sz="1400" b="1" dirty="0">
                <a:solidFill>
                  <a:srgbClr val="F8C937"/>
                </a:solidFill>
              </a:endParaRPr>
            </a:p>
          </p:txBody>
        </p:sp>
        <p:sp>
          <p:nvSpPr>
            <p:cNvPr id="14" name="矩形 13"/>
            <p:cNvSpPr/>
            <p:nvPr/>
          </p:nvSpPr>
          <p:spPr>
            <a:xfrm>
              <a:off x="564892" y="1466505"/>
              <a:ext cx="573586" cy="517148"/>
            </a:xfrm>
            <a:prstGeom prst="rect">
              <a:avLst/>
            </a:prstGeom>
            <a:noFill/>
            <a:ln w="9525">
              <a:solidFill>
                <a:srgbClr val="F8C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33316" y="2098293"/>
              <a:ext cx="3686174" cy="5171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1198802" y="2208020"/>
              <a:ext cx="3599262" cy="307777"/>
            </a:xfrm>
            <a:prstGeom prst="rect">
              <a:avLst/>
            </a:prstGeom>
            <a:noFill/>
          </p:spPr>
          <p:txBody>
            <a:bodyPr wrap="square" rtlCol="0">
              <a:spAutoFit/>
            </a:bodyPr>
            <a:lstStyle/>
            <a:p>
              <a:r>
                <a:rPr lang="en-US" altLang="zh-CN" sz="1400" b="1" spc="-20" dirty="0">
                  <a:solidFill>
                    <a:schemeClr val="bg1"/>
                  </a:solidFill>
                </a:rPr>
                <a:t>Credit History</a:t>
              </a:r>
              <a:endParaRPr lang="zh-CN" altLang="en-US" sz="1400" b="1" spc="-20" dirty="0">
                <a:solidFill>
                  <a:schemeClr val="bg1"/>
                </a:solidFill>
              </a:endParaRPr>
            </a:p>
          </p:txBody>
        </p:sp>
        <p:sp>
          <p:nvSpPr>
            <p:cNvPr id="18" name="TextBox 17"/>
            <p:cNvSpPr txBox="1"/>
            <p:nvPr/>
          </p:nvSpPr>
          <p:spPr>
            <a:xfrm>
              <a:off x="704689" y="2837215"/>
              <a:ext cx="288925" cy="307777"/>
            </a:xfrm>
            <a:prstGeom prst="rect">
              <a:avLst/>
            </a:prstGeom>
            <a:noFill/>
          </p:spPr>
          <p:txBody>
            <a:bodyPr wrap="square" rtlCol="0">
              <a:spAutoFit/>
            </a:bodyPr>
            <a:lstStyle/>
            <a:p>
              <a:r>
                <a:rPr lang="en-US" altLang="zh-CN" sz="1400" b="1" dirty="0">
                  <a:solidFill>
                    <a:srgbClr val="F8C937"/>
                  </a:solidFill>
                </a:rPr>
                <a:t>3</a:t>
              </a:r>
              <a:endParaRPr lang="zh-CN" altLang="en-US" sz="1400" b="1" dirty="0">
                <a:solidFill>
                  <a:srgbClr val="F8C937"/>
                </a:solidFill>
              </a:endParaRPr>
            </a:p>
          </p:txBody>
        </p:sp>
        <p:sp>
          <p:nvSpPr>
            <p:cNvPr id="19" name="矩形 18"/>
            <p:cNvSpPr/>
            <p:nvPr/>
          </p:nvSpPr>
          <p:spPr>
            <a:xfrm>
              <a:off x="566080" y="2730155"/>
              <a:ext cx="573586" cy="517148"/>
            </a:xfrm>
            <a:prstGeom prst="rect">
              <a:avLst/>
            </a:prstGeom>
            <a:noFill/>
            <a:ln w="9525">
              <a:solidFill>
                <a:srgbClr val="F8C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704689" y="3472215"/>
              <a:ext cx="288925" cy="307777"/>
            </a:xfrm>
            <a:prstGeom prst="rect">
              <a:avLst/>
            </a:prstGeom>
            <a:noFill/>
          </p:spPr>
          <p:txBody>
            <a:bodyPr wrap="square" rtlCol="0">
              <a:spAutoFit/>
            </a:bodyPr>
            <a:lstStyle/>
            <a:p>
              <a:r>
                <a:rPr lang="en-US" altLang="zh-CN" sz="1400" b="1" dirty="0">
                  <a:solidFill>
                    <a:srgbClr val="F8C937"/>
                  </a:solidFill>
                </a:rPr>
                <a:t>4</a:t>
              </a:r>
              <a:endParaRPr lang="zh-CN" altLang="en-US" sz="1400" b="1" dirty="0">
                <a:solidFill>
                  <a:srgbClr val="F8C937"/>
                </a:solidFill>
              </a:endParaRPr>
            </a:p>
          </p:txBody>
        </p:sp>
        <p:sp>
          <p:nvSpPr>
            <p:cNvPr id="21" name="矩形 20"/>
            <p:cNvSpPr/>
            <p:nvPr/>
          </p:nvSpPr>
          <p:spPr>
            <a:xfrm>
              <a:off x="566080" y="3365155"/>
              <a:ext cx="573586" cy="517148"/>
            </a:xfrm>
            <a:prstGeom prst="rect">
              <a:avLst/>
            </a:prstGeom>
            <a:noFill/>
            <a:ln w="9525">
              <a:solidFill>
                <a:srgbClr val="F8C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13077" y="3365155"/>
              <a:ext cx="3686174" cy="5171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1178562" y="3474882"/>
              <a:ext cx="2609849" cy="307777"/>
            </a:xfrm>
            <a:prstGeom prst="rect">
              <a:avLst/>
            </a:prstGeom>
            <a:noFill/>
          </p:spPr>
          <p:txBody>
            <a:bodyPr wrap="square" rtlCol="0">
              <a:spAutoFit/>
            </a:bodyPr>
            <a:lstStyle/>
            <a:p>
              <a:r>
                <a:rPr lang="en-US" altLang="zh-CN" sz="1400" b="1" spc="-20" dirty="0">
                  <a:solidFill>
                    <a:schemeClr val="bg1"/>
                  </a:solidFill>
                </a:rPr>
                <a:t>Credit Inquiries</a:t>
              </a:r>
              <a:endParaRPr lang="zh-CN" altLang="en-US" sz="1400" b="1" spc="-20" dirty="0">
                <a:solidFill>
                  <a:schemeClr val="bg1"/>
                </a:solidFill>
              </a:endParaRPr>
            </a:p>
          </p:txBody>
        </p:sp>
        <p:sp>
          <p:nvSpPr>
            <p:cNvPr id="24" name="矩形 23"/>
            <p:cNvSpPr/>
            <p:nvPr/>
          </p:nvSpPr>
          <p:spPr>
            <a:xfrm>
              <a:off x="1113077" y="2730155"/>
              <a:ext cx="3686174" cy="5171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1178563" y="2839882"/>
              <a:ext cx="3580162" cy="307777"/>
            </a:xfrm>
            <a:prstGeom prst="rect">
              <a:avLst/>
            </a:prstGeom>
            <a:noFill/>
          </p:spPr>
          <p:txBody>
            <a:bodyPr wrap="square" rtlCol="0">
              <a:spAutoFit/>
            </a:bodyPr>
            <a:lstStyle/>
            <a:p>
              <a:r>
                <a:rPr lang="en-US" altLang="zh-CN" sz="1400" b="1" spc="-20" dirty="0">
                  <a:solidFill>
                    <a:schemeClr val="bg1"/>
                  </a:solidFill>
                </a:rPr>
                <a:t>Outstanding Debt</a:t>
              </a:r>
              <a:endParaRPr lang="zh-CN" altLang="en-US" sz="1400" b="1" spc="-20" dirty="0">
                <a:solidFill>
                  <a:schemeClr val="bg1"/>
                </a:solidFill>
              </a:endParaRPr>
            </a:p>
          </p:txBody>
        </p:sp>
        <p:sp>
          <p:nvSpPr>
            <p:cNvPr id="27" name="TextBox 26"/>
            <p:cNvSpPr txBox="1"/>
            <p:nvPr/>
          </p:nvSpPr>
          <p:spPr>
            <a:xfrm>
              <a:off x="704689" y="2210394"/>
              <a:ext cx="288925" cy="307777"/>
            </a:xfrm>
            <a:prstGeom prst="rect">
              <a:avLst/>
            </a:prstGeom>
            <a:noFill/>
          </p:spPr>
          <p:txBody>
            <a:bodyPr wrap="square" rtlCol="0">
              <a:spAutoFit/>
            </a:bodyPr>
            <a:lstStyle/>
            <a:p>
              <a:r>
                <a:rPr lang="en-US" altLang="zh-CN" sz="1400" b="1" dirty="0">
                  <a:solidFill>
                    <a:srgbClr val="F8C937"/>
                  </a:solidFill>
                </a:rPr>
                <a:t>2</a:t>
              </a:r>
              <a:endParaRPr lang="zh-CN" altLang="en-US" sz="1400" b="1" dirty="0">
                <a:solidFill>
                  <a:srgbClr val="F8C937"/>
                </a:solidFill>
              </a:endParaRPr>
            </a:p>
          </p:txBody>
        </p:sp>
        <p:sp>
          <p:nvSpPr>
            <p:cNvPr id="28" name="矩形 27"/>
            <p:cNvSpPr/>
            <p:nvPr/>
          </p:nvSpPr>
          <p:spPr>
            <a:xfrm>
              <a:off x="566080" y="2103334"/>
              <a:ext cx="573586" cy="517148"/>
            </a:xfrm>
            <a:prstGeom prst="rect">
              <a:avLst/>
            </a:prstGeom>
            <a:noFill/>
            <a:ln w="9525">
              <a:solidFill>
                <a:srgbClr val="F8C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703501" y="4107214"/>
              <a:ext cx="288925" cy="307777"/>
            </a:xfrm>
            <a:prstGeom prst="rect">
              <a:avLst/>
            </a:prstGeom>
            <a:noFill/>
          </p:spPr>
          <p:txBody>
            <a:bodyPr wrap="square" rtlCol="0">
              <a:spAutoFit/>
            </a:bodyPr>
            <a:lstStyle/>
            <a:p>
              <a:r>
                <a:rPr lang="en-US" altLang="zh-CN" sz="1400" b="1" dirty="0">
                  <a:solidFill>
                    <a:srgbClr val="F8C937"/>
                  </a:solidFill>
                </a:rPr>
                <a:t>5</a:t>
              </a:r>
              <a:endParaRPr lang="zh-CN" altLang="en-US" sz="1400" b="1" dirty="0">
                <a:solidFill>
                  <a:srgbClr val="F8C937"/>
                </a:solidFill>
              </a:endParaRPr>
            </a:p>
          </p:txBody>
        </p:sp>
        <p:sp>
          <p:nvSpPr>
            <p:cNvPr id="30" name="矩形 20"/>
            <p:cNvSpPr/>
            <p:nvPr/>
          </p:nvSpPr>
          <p:spPr>
            <a:xfrm>
              <a:off x="564892" y="4000154"/>
              <a:ext cx="573586" cy="517148"/>
            </a:xfrm>
            <a:prstGeom prst="rect">
              <a:avLst/>
            </a:prstGeom>
            <a:noFill/>
            <a:ln w="9525">
              <a:solidFill>
                <a:srgbClr val="F8C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1"/>
            <p:cNvSpPr/>
            <p:nvPr/>
          </p:nvSpPr>
          <p:spPr>
            <a:xfrm>
              <a:off x="1111889" y="4000154"/>
              <a:ext cx="3686174" cy="51714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TextBox 31"/>
            <p:cNvSpPr txBox="1"/>
            <p:nvPr/>
          </p:nvSpPr>
          <p:spPr>
            <a:xfrm>
              <a:off x="1177374" y="4109881"/>
              <a:ext cx="2609849" cy="307777"/>
            </a:xfrm>
            <a:prstGeom prst="rect">
              <a:avLst/>
            </a:prstGeom>
            <a:noFill/>
          </p:spPr>
          <p:txBody>
            <a:bodyPr wrap="square" rtlCol="0">
              <a:spAutoFit/>
            </a:bodyPr>
            <a:lstStyle/>
            <a:p>
              <a:r>
                <a:rPr lang="en-US" altLang="zh-CN" sz="1400" b="1" spc="-20" dirty="0">
                  <a:solidFill>
                    <a:schemeClr val="bg1"/>
                  </a:solidFill>
                </a:rPr>
                <a:t>Types of Credit</a:t>
              </a:r>
              <a:endParaRPr lang="zh-CN" altLang="en-US" sz="1400" b="1" spc="-20" dirty="0">
                <a:solidFill>
                  <a:schemeClr val="bg1"/>
                </a:solidFill>
              </a:endParaRPr>
            </a:p>
          </p:txBody>
        </p:sp>
      </p:grpSp>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487" y="496797"/>
            <a:ext cx="3236208" cy="23830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487" y="2970878"/>
            <a:ext cx="3260447" cy="144808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832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6</a:t>
            </a:fld>
            <a:endParaRPr lang="zh-CN" altLang="en-US"/>
          </a:p>
        </p:txBody>
      </p:sp>
      <p:sp>
        <p:nvSpPr>
          <p:cNvPr id="19" name="矩形 5"/>
          <p:cNvSpPr/>
          <p:nvPr/>
        </p:nvSpPr>
        <p:spPr>
          <a:xfrm>
            <a:off x="-1" y="237495"/>
            <a:ext cx="5375366"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79644" y="327520"/>
            <a:ext cx="4765314" cy="584775"/>
          </a:xfrm>
          <a:prstGeom prst="rect">
            <a:avLst/>
          </a:prstGeom>
          <a:noFill/>
        </p:spPr>
        <p:txBody>
          <a:bodyPr wrap="square" rtlCol="0">
            <a:spAutoFit/>
          </a:bodyPr>
          <a:lstStyle/>
          <a:p>
            <a:r>
              <a:rPr lang="en-US" sz="1600" b="1" dirty="0">
                <a:solidFill>
                  <a:schemeClr val="bg1"/>
                </a:solidFill>
              </a:rPr>
              <a:t>Why Today Lenders Ignore Traditional Scoring</a:t>
            </a:r>
          </a:p>
          <a:p>
            <a:endParaRPr lang="zh-CN" altLang="en-US" sz="1600" b="1" spc="-10" dirty="0">
              <a:solidFill>
                <a:schemeClr val="bg1"/>
              </a:solidFill>
              <a:latin typeface="Arial" panose="020B0604020202020204" pitchFamily="34" charset="0"/>
              <a:cs typeface="Arial" panose="020B0604020202020204" pitchFamily="34" charset="0"/>
            </a:endParaRPr>
          </a:p>
        </p:txBody>
      </p:sp>
      <p:sp>
        <p:nvSpPr>
          <p:cNvPr id="22" name="矩形 7"/>
          <p:cNvSpPr/>
          <p:nvPr/>
        </p:nvSpPr>
        <p:spPr>
          <a:xfrm>
            <a:off x="2162901" y="1434951"/>
            <a:ext cx="5404015" cy="5171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2228388" y="1544678"/>
            <a:ext cx="2609849" cy="307777"/>
          </a:xfrm>
          <a:prstGeom prst="rect">
            <a:avLst/>
          </a:prstGeom>
          <a:noFill/>
        </p:spPr>
        <p:txBody>
          <a:bodyPr wrap="square" rtlCol="0">
            <a:spAutoFit/>
          </a:bodyPr>
          <a:lstStyle/>
          <a:p>
            <a:r>
              <a:rPr lang="en-US" altLang="zh-CN" sz="1400" b="1" spc="-20" dirty="0">
                <a:solidFill>
                  <a:schemeClr val="bg1"/>
                </a:solidFill>
              </a:rPr>
              <a:t>No credit history</a:t>
            </a:r>
            <a:endParaRPr lang="zh-CN" altLang="en-US" sz="1400" b="1" spc="-20" dirty="0">
              <a:solidFill>
                <a:schemeClr val="bg1"/>
              </a:solidFill>
            </a:endParaRPr>
          </a:p>
        </p:txBody>
      </p:sp>
      <p:sp>
        <p:nvSpPr>
          <p:cNvPr id="26" name="TextBox 25"/>
          <p:cNvSpPr txBox="1"/>
          <p:nvPr/>
        </p:nvSpPr>
        <p:spPr>
          <a:xfrm>
            <a:off x="1733088" y="1542011"/>
            <a:ext cx="288925" cy="307777"/>
          </a:xfrm>
          <a:prstGeom prst="rect">
            <a:avLst/>
          </a:prstGeom>
          <a:noFill/>
        </p:spPr>
        <p:txBody>
          <a:bodyPr wrap="square" rtlCol="0">
            <a:spAutoFit/>
          </a:bodyPr>
          <a:lstStyle/>
          <a:p>
            <a:r>
              <a:rPr lang="en-US" altLang="zh-CN" sz="1400" b="1" dirty="0">
                <a:solidFill>
                  <a:schemeClr val="bg1">
                    <a:lumMod val="65000"/>
                  </a:schemeClr>
                </a:solidFill>
              </a:rPr>
              <a:t>1</a:t>
            </a:r>
            <a:endParaRPr lang="zh-CN" altLang="en-US" sz="1400" b="1" dirty="0">
              <a:solidFill>
                <a:schemeClr val="bg1">
                  <a:lumMod val="65000"/>
                </a:schemeClr>
              </a:solidFill>
            </a:endParaRPr>
          </a:p>
        </p:txBody>
      </p:sp>
      <p:sp>
        <p:nvSpPr>
          <p:cNvPr id="27" name="矩形 13"/>
          <p:cNvSpPr/>
          <p:nvPr/>
        </p:nvSpPr>
        <p:spPr>
          <a:xfrm>
            <a:off x="1594479" y="1434951"/>
            <a:ext cx="573586" cy="5171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15"/>
          <p:cNvSpPr/>
          <p:nvPr/>
        </p:nvSpPr>
        <p:spPr>
          <a:xfrm>
            <a:off x="2162901" y="2066739"/>
            <a:ext cx="5404015" cy="5171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TextBox 28"/>
          <p:cNvSpPr txBox="1"/>
          <p:nvPr/>
        </p:nvSpPr>
        <p:spPr>
          <a:xfrm>
            <a:off x="2228389" y="2176466"/>
            <a:ext cx="3599262" cy="307777"/>
          </a:xfrm>
          <a:prstGeom prst="rect">
            <a:avLst/>
          </a:prstGeom>
          <a:noFill/>
        </p:spPr>
        <p:txBody>
          <a:bodyPr wrap="square" rtlCol="0">
            <a:spAutoFit/>
          </a:bodyPr>
          <a:lstStyle/>
          <a:p>
            <a:r>
              <a:rPr lang="en-US" altLang="zh-CN" sz="1400" b="1" spc="-20" dirty="0">
                <a:solidFill>
                  <a:schemeClr val="bg1"/>
                </a:solidFill>
              </a:rPr>
              <a:t>Can not cope with Big Data</a:t>
            </a:r>
            <a:endParaRPr lang="zh-CN" altLang="en-US" sz="1400" b="1" spc="-20" dirty="0">
              <a:solidFill>
                <a:schemeClr val="bg1"/>
              </a:solidFill>
            </a:endParaRPr>
          </a:p>
        </p:txBody>
      </p:sp>
      <p:sp>
        <p:nvSpPr>
          <p:cNvPr id="30" name="TextBox 29"/>
          <p:cNvSpPr txBox="1"/>
          <p:nvPr/>
        </p:nvSpPr>
        <p:spPr>
          <a:xfrm>
            <a:off x="1734276" y="2805661"/>
            <a:ext cx="288925" cy="307777"/>
          </a:xfrm>
          <a:prstGeom prst="rect">
            <a:avLst/>
          </a:prstGeom>
          <a:noFill/>
        </p:spPr>
        <p:txBody>
          <a:bodyPr wrap="square" rtlCol="0">
            <a:spAutoFit/>
          </a:bodyPr>
          <a:lstStyle/>
          <a:p>
            <a:r>
              <a:rPr lang="en-US" altLang="zh-CN" sz="1400" b="1" dirty="0">
                <a:solidFill>
                  <a:schemeClr val="bg1">
                    <a:lumMod val="65000"/>
                  </a:schemeClr>
                </a:solidFill>
              </a:rPr>
              <a:t>3</a:t>
            </a:r>
            <a:endParaRPr lang="zh-CN" altLang="en-US" sz="1400" b="1" dirty="0">
              <a:solidFill>
                <a:schemeClr val="bg1">
                  <a:lumMod val="65000"/>
                </a:schemeClr>
              </a:solidFill>
            </a:endParaRPr>
          </a:p>
        </p:txBody>
      </p:sp>
      <p:sp>
        <p:nvSpPr>
          <p:cNvPr id="31" name="矩形 18"/>
          <p:cNvSpPr/>
          <p:nvPr/>
        </p:nvSpPr>
        <p:spPr>
          <a:xfrm>
            <a:off x="1597544" y="2703567"/>
            <a:ext cx="573586" cy="5171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727843" y="3429868"/>
            <a:ext cx="288925" cy="307777"/>
          </a:xfrm>
          <a:prstGeom prst="rect">
            <a:avLst/>
          </a:prstGeom>
          <a:noFill/>
        </p:spPr>
        <p:txBody>
          <a:bodyPr wrap="square" rtlCol="0">
            <a:spAutoFit/>
          </a:bodyPr>
          <a:lstStyle/>
          <a:p>
            <a:r>
              <a:rPr lang="en-US" altLang="zh-CN" sz="1400" b="1" dirty="0">
                <a:solidFill>
                  <a:schemeClr val="bg1">
                    <a:lumMod val="65000"/>
                  </a:schemeClr>
                </a:solidFill>
              </a:rPr>
              <a:t>4</a:t>
            </a:r>
            <a:endParaRPr lang="zh-CN" altLang="en-US" sz="1400" b="1" dirty="0">
              <a:solidFill>
                <a:schemeClr val="bg1">
                  <a:lumMod val="65000"/>
                </a:schemeClr>
              </a:solidFill>
            </a:endParaRPr>
          </a:p>
        </p:txBody>
      </p:sp>
      <p:sp>
        <p:nvSpPr>
          <p:cNvPr id="33" name="矩形 20"/>
          <p:cNvSpPr/>
          <p:nvPr/>
        </p:nvSpPr>
        <p:spPr>
          <a:xfrm>
            <a:off x="1589234" y="3322808"/>
            <a:ext cx="573586" cy="5171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1"/>
          <p:cNvSpPr/>
          <p:nvPr/>
        </p:nvSpPr>
        <p:spPr>
          <a:xfrm>
            <a:off x="2136229" y="3322808"/>
            <a:ext cx="5404015" cy="5171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TextBox 34"/>
          <p:cNvSpPr txBox="1"/>
          <p:nvPr/>
        </p:nvSpPr>
        <p:spPr>
          <a:xfrm>
            <a:off x="2201716" y="3432535"/>
            <a:ext cx="5577299" cy="307777"/>
          </a:xfrm>
          <a:prstGeom prst="rect">
            <a:avLst/>
          </a:prstGeom>
          <a:noFill/>
        </p:spPr>
        <p:txBody>
          <a:bodyPr wrap="square" rtlCol="0">
            <a:spAutoFit/>
          </a:bodyPr>
          <a:lstStyle/>
          <a:p>
            <a:r>
              <a:rPr lang="en-US" altLang="zh-CN" sz="1400" b="1" kern="1600" dirty="0">
                <a:solidFill>
                  <a:schemeClr val="bg1"/>
                </a:solidFill>
              </a:rPr>
              <a:t>Lack sufficient information to generate a credit bureau score</a:t>
            </a:r>
            <a:endParaRPr lang="zh-CN" altLang="en-US" sz="1400" b="1" dirty="0">
              <a:solidFill>
                <a:schemeClr val="bg1"/>
              </a:solidFill>
            </a:endParaRPr>
          </a:p>
        </p:txBody>
      </p:sp>
      <p:sp>
        <p:nvSpPr>
          <p:cNvPr id="36" name="矩形 23"/>
          <p:cNvSpPr/>
          <p:nvPr/>
        </p:nvSpPr>
        <p:spPr>
          <a:xfrm>
            <a:off x="2142662" y="2698601"/>
            <a:ext cx="5404015" cy="5171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TextBox 36"/>
          <p:cNvSpPr txBox="1"/>
          <p:nvPr/>
        </p:nvSpPr>
        <p:spPr>
          <a:xfrm>
            <a:off x="2208150" y="2808328"/>
            <a:ext cx="5029114" cy="307777"/>
          </a:xfrm>
          <a:prstGeom prst="rect">
            <a:avLst/>
          </a:prstGeom>
          <a:noFill/>
        </p:spPr>
        <p:txBody>
          <a:bodyPr wrap="square" rtlCol="0">
            <a:spAutoFit/>
          </a:bodyPr>
          <a:lstStyle/>
          <a:p>
            <a:r>
              <a:rPr lang="en-US" altLang="zh-CN" sz="1400" b="1" spc="-20" dirty="0">
                <a:solidFill>
                  <a:schemeClr val="bg1"/>
                </a:solidFill>
              </a:rPr>
              <a:t>Missing out on a huge number of deserving borrowers</a:t>
            </a:r>
            <a:endParaRPr lang="zh-CN" altLang="en-US" sz="1400" b="1" spc="-20" dirty="0">
              <a:solidFill>
                <a:schemeClr val="bg1"/>
              </a:solidFill>
            </a:endParaRPr>
          </a:p>
        </p:txBody>
      </p:sp>
      <p:sp>
        <p:nvSpPr>
          <p:cNvPr id="38" name="TextBox 37"/>
          <p:cNvSpPr txBox="1"/>
          <p:nvPr/>
        </p:nvSpPr>
        <p:spPr>
          <a:xfrm>
            <a:off x="1734276" y="2178840"/>
            <a:ext cx="288925" cy="307777"/>
          </a:xfrm>
          <a:prstGeom prst="rect">
            <a:avLst/>
          </a:prstGeom>
          <a:noFill/>
        </p:spPr>
        <p:txBody>
          <a:bodyPr wrap="square" rtlCol="0">
            <a:spAutoFit/>
          </a:bodyPr>
          <a:lstStyle/>
          <a:p>
            <a:r>
              <a:rPr lang="en-US" altLang="zh-CN" sz="1400" b="1" dirty="0">
                <a:solidFill>
                  <a:schemeClr val="bg1">
                    <a:lumMod val="65000"/>
                  </a:schemeClr>
                </a:solidFill>
              </a:rPr>
              <a:t>2</a:t>
            </a:r>
            <a:endParaRPr lang="zh-CN" altLang="en-US" sz="1400" b="1" dirty="0">
              <a:solidFill>
                <a:schemeClr val="bg1">
                  <a:lumMod val="65000"/>
                </a:schemeClr>
              </a:solidFill>
            </a:endParaRPr>
          </a:p>
        </p:txBody>
      </p:sp>
      <p:sp>
        <p:nvSpPr>
          <p:cNvPr id="39" name="矩形 27"/>
          <p:cNvSpPr/>
          <p:nvPr/>
        </p:nvSpPr>
        <p:spPr>
          <a:xfrm>
            <a:off x="1595667" y="2071780"/>
            <a:ext cx="573586" cy="5171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7546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747260" y="958053"/>
            <a:ext cx="3833827" cy="35060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4870" y="958053"/>
            <a:ext cx="4070630" cy="350606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9" y="220800"/>
            <a:ext cx="6136610"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86957" y="310825"/>
            <a:ext cx="5050814" cy="338554"/>
          </a:xfrm>
          <a:prstGeom prst="rect">
            <a:avLst/>
          </a:prstGeom>
          <a:noFill/>
        </p:spPr>
        <p:txBody>
          <a:bodyPr wrap="square" rtlCol="0">
            <a:spAutoFit/>
          </a:bodyPr>
          <a:lstStyle/>
          <a:p>
            <a:r>
              <a:rPr lang="en-US" altLang="zh-CN" sz="1600" b="1" spc="-10" dirty="0">
                <a:solidFill>
                  <a:schemeClr val="bg1"/>
                </a:solidFill>
                <a:latin typeface="Arial" panose="020B0604020202020204" pitchFamily="34" charset="0"/>
                <a:cs typeface="Arial" panose="020B0604020202020204" pitchFamily="34" charset="0"/>
              </a:rPr>
              <a:t>How AI Benefit to Credit Scoring System</a:t>
            </a:r>
            <a:endParaRPr lang="zh-CN" altLang="en-US" sz="1600" b="1" spc="-10"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771266" y="1100023"/>
            <a:ext cx="3733952" cy="3277820"/>
          </a:xfrm>
          <a:prstGeom prst="rect">
            <a:avLst/>
          </a:prstGeom>
          <a:noFill/>
          <a:ln>
            <a:noFill/>
          </a:ln>
        </p:spPr>
        <p:txBody>
          <a:bodyPr wrap="square" rtlCol="0">
            <a:spAutoFit/>
          </a:bodyPr>
          <a:lstStyle/>
          <a:p>
            <a:pPr marL="285750" indent="-285750">
              <a:lnSpc>
                <a:spcPct val="200000"/>
              </a:lnSpc>
              <a:buFont typeface="Arial" panose="020B0604020202020204" pitchFamily="34" charset="0"/>
              <a:buChar char="•"/>
            </a:pPr>
            <a:r>
              <a:rPr lang="en-US" altLang="zh-CN" sz="1600" b="1" dirty="0">
                <a:solidFill>
                  <a:schemeClr val="bg1"/>
                </a:solidFill>
              </a:rPr>
              <a:t>Lower acquisition costs</a:t>
            </a:r>
          </a:p>
          <a:p>
            <a:pPr marL="285750" indent="-285750">
              <a:lnSpc>
                <a:spcPct val="200000"/>
              </a:lnSpc>
              <a:buFont typeface="Arial" panose="020B0604020202020204" pitchFamily="34" charset="0"/>
              <a:buChar char="•"/>
            </a:pPr>
            <a:r>
              <a:rPr lang="en-US" altLang="zh-CN" sz="1600" b="1" dirty="0">
                <a:solidFill>
                  <a:schemeClr val="bg1"/>
                </a:solidFill>
              </a:rPr>
              <a:t>Consistent decision</a:t>
            </a:r>
          </a:p>
          <a:p>
            <a:pPr marL="285750" indent="-285750">
              <a:lnSpc>
                <a:spcPct val="200000"/>
              </a:lnSpc>
              <a:buFont typeface="Arial" panose="020B0604020202020204" pitchFamily="34" charset="0"/>
              <a:buChar char="•"/>
            </a:pPr>
            <a:r>
              <a:rPr lang="en-US" altLang="zh-CN" sz="1600" b="1" dirty="0">
                <a:solidFill>
                  <a:schemeClr val="bg1"/>
                </a:solidFill>
              </a:rPr>
              <a:t>Increasing speed of decision</a:t>
            </a:r>
          </a:p>
          <a:p>
            <a:pPr marL="285750" indent="-285750">
              <a:lnSpc>
                <a:spcPct val="200000"/>
              </a:lnSpc>
              <a:buFont typeface="Arial" panose="020B0604020202020204" pitchFamily="34" charset="0"/>
              <a:buChar char="•"/>
            </a:pPr>
            <a:r>
              <a:rPr lang="en-US" altLang="zh-CN" sz="1600" b="1" dirty="0">
                <a:solidFill>
                  <a:schemeClr val="bg1"/>
                </a:solidFill>
              </a:rPr>
              <a:t>Less paperwork</a:t>
            </a:r>
          </a:p>
          <a:p>
            <a:pPr marL="285750" indent="-285750">
              <a:lnSpc>
                <a:spcPct val="200000"/>
              </a:lnSpc>
              <a:buFont typeface="Arial" panose="020B0604020202020204" pitchFamily="34" charset="0"/>
              <a:buChar char="•"/>
            </a:pPr>
            <a:r>
              <a:rPr lang="en-US" altLang="zh-CN" sz="1600" b="1" dirty="0">
                <a:solidFill>
                  <a:schemeClr val="bg1"/>
                </a:solidFill>
              </a:rPr>
              <a:t>Remove human subjectivity (bias, prejudice, overt crimination)</a:t>
            </a:r>
          </a:p>
          <a:p>
            <a:pPr marL="285750" indent="-285750">
              <a:buFont typeface="Arial" panose="020B0604020202020204" pitchFamily="34" charset="0"/>
              <a:buChar char="•"/>
            </a:pPr>
            <a:endParaRPr lang="zh-CN" altLang="en-US" sz="1500" b="1" dirty="0">
              <a:solidFill>
                <a:schemeClr val="bg1"/>
              </a:solidFill>
            </a:endParaRPr>
          </a:p>
        </p:txBody>
      </p:sp>
      <p:sp>
        <p:nvSpPr>
          <p:cNvPr id="19" name="TextBox 18"/>
          <p:cNvSpPr txBox="1"/>
          <p:nvPr/>
        </p:nvSpPr>
        <p:spPr>
          <a:xfrm>
            <a:off x="4945893" y="1307772"/>
            <a:ext cx="3436559" cy="2677656"/>
          </a:xfrm>
          <a:prstGeom prst="rect">
            <a:avLst/>
          </a:prstGeom>
          <a:noFill/>
        </p:spPr>
        <p:txBody>
          <a:bodyPr wrap="square" rtlCol="0">
            <a:spAutoFit/>
          </a:bodyPr>
          <a:lstStyle/>
          <a:p>
            <a:r>
              <a:rPr lang="en-US" sz="2100" b="1" dirty="0"/>
              <a:t>Today, lenders have been using machine learning algorithms to solve problems both big and small, by making manual processes more simple, accurate, faster and less expensive.</a:t>
            </a:r>
          </a:p>
        </p:txBody>
      </p:sp>
      <p:sp>
        <p:nvSpPr>
          <p:cNvPr id="20" name="TextBox 19"/>
          <p:cNvSpPr txBox="1"/>
          <p:nvPr/>
        </p:nvSpPr>
        <p:spPr>
          <a:xfrm>
            <a:off x="9786254" y="856626"/>
            <a:ext cx="809898" cy="1323439"/>
          </a:xfrm>
          <a:prstGeom prst="rect">
            <a:avLst/>
          </a:prstGeom>
          <a:noFill/>
        </p:spPr>
        <p:txBody>
          <a:bodyPr wrap="square" rtlCol="0">
            <a:spAutoFit/>
          </a:bodyPr>
          <a:lstStyle/>
          <a:p>
            <a:r>
              <a:rPr lang="en-US" altLang="zh-CN" sz="8000" b="1" dirty="0">
                <a:solidFill>
                  <a:srgbClr val="2E4860"/>
                </a:solidFill>
              </a:rPr>
              <a:t>”</a:t>
            </a:r>
            <a:endParaRPr lang="zh-CN" altLang="en-US" sz="8000" b="1" dirty="0">
              <a:solidFill>
                <a:srgbClr val="2E4860"/>
              </a:solidFill>
            </a:endParaRPr>
          </a:p>
        </p:txBody>
      </p:sp>
      <p:sp>
        <p:nvSpPr>
          <p:cNvPr id="6" name="Slide Number Placeholder 5">
            <a:extLst>
              <a:ext uri="{FF2B5EF4-FFF2-40B4-BE49-F238E27FC236}">
                <a16:creationId xmlns:a16="http://schemas.microsoft.com/office/drawing/2014/main" xmlns="" id="{F2E5D159-6180-4FDF-9495-2AEB85789C8D}"/>
              </a:ext>
            </a:extLst>
          </p:cNvPr>
          <p:cNvSpPr>
            <a:spLocks noGrp="1"/>
          </p:cNvSpPr>
          <p:nvPr>
            <p:ph type="sldNum" sz="quarter" idx="12"/>
          </p:nvPr>
        </p:nvSpPr>
        <p:spPr/>
        <p:txBody>
          <a:bodyPr/>
          <a:lstStyle/>
          <a:p>
            <a:fld id="{E0C4D196-4731-488D-BBC2-0FF6E27DC5CD}" type="slidenum">
              <a:rPr lang="zh-CN" altLang="en-US" smtClean="0"/>
              <a:t>7</a:t>
            </a:fld>
            <a:endParaRPr lang="zh-CN" altLang="en-US"/>
          </a:p>
        </p:txBody>
      </p:sp>
      <p:sp>
        <p:nvSpPr>
          <p:cNvPr id="31" name="矩形 29"/>
          <p:cNvSpPr/>
          <p:nvPr/>
        </p:nvSpPr>
        <p:spPr>
          <a:xfrm>
            <a:off x="-4912130" y="2651211"/>
            <a:ext cx="4055930" cy="1544791"/>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446732" y="2788300"/>
            <a:ext cx="3512357" cy="1384995"/>
          </a:xfrm>
          <a:prstGeom prst="rect">
            <a:avLst/>
          </a:prstGeom>
          <a:noFill/>
        </p:spPr>
        <p:txBody>
          <a:bodyPr wrap="square" rtlCol="0">
            <a:spAutoFit/>
          </a:bodyPr>
          <a:lstStyle/>
          <a:p>
            <a:r>
              <a:rPr lang="en-US" sz="1200" b="1" dirty="0"/>
              <a:t>However, algorithms won’t replace humans in complicated fields. Maybe someday, but not now. Today, AI is aimed to help experts. Scoring solution providers strive to ensure that machine learning techniques can be easily used by any lender without a need to hire a team of data scientists and developers.</a:t>
            </a:r>
            <a:endParaRPr lang="zh-CN" altLang="en-US" sz="1200" b="1" dirty="0"/>
          </a:p>
        </p:txBody>
      </p:sp>
      <p:sp>
        <p:nvSpPr>
          <p:cNvPr id="34" name="TextBox 33"/>
          <p:cNvSpPr txBox="1"/>
          <p:nvPr/>
        </p:nvSpPr>
        <p:spPr>
          <a:xfrm>
            <a:off x="-2312598" y="1607794"/>
            <a:ext cx="809898" cy="830997"/>
          </a:xfrm>
          <a:prstGeom prst="rect">
            <a:avLst/>
          </a:prstGeom>
          <a:noFill/>
        </p:spPr>
        <p:txBody>
          <a:bodyPr wrap="square" rtlCol="0">
            <a:spAutoFit/>
          </a:bodyPr>
          <a:lstStyle/>
          <a:p>
            <a:r>
              <a:rPr lang="en-US" altLang="zh-CN" sz="4800" b="1" dirty="0">
                <a:solidFill>
                  <a:srgbClr val="2E4860"/>
                </a:solidFill>
              </a:rPr>
              <a:t>”</a:t>
            </a:r>
            <a:endParaRPr lang="zh-CN" altLang="en-US" sz="4800" b="1" dirty="0">
              <a:solidFill>
                <a:srgbClr val="2E4860"/>
              </a:solidFill>
            </a:endParaRPr>
          </a:p>
        </p:txBody>
      </p:sp>
      <p:cxnSp>
        <p:nvCxnSpPr>
          <p:cNvPr id="36" name="直接连接符 24"/>
          <p:cNvCxnSpPr/>
          <p:nvPr/>
        </p:nvCxnSpPr>
        <p:spPr>
          <a:xfrm>
            <a:off x="-4010008" y="1875413"/>
            <a:ext cx="3637608"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961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4942" y="2306531"/>
            <a:ext cx="9141619" cy="0"/>
          </a:xfrm>
          <a:prstGeom prst="line">
            <a:avLst/>
          </a:prstGeom>
          <a:ln w="50800">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 y="215884"/>
            <a:ext cx="1714496"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7159" y="288915"/>
            <a:ext cx="1804036" cy="369332"/>
          </a:xfrm>
          <a:prstGeom prst="rect">
            <a:avLst/>
          </a:prstGeom>
          <a:noFill/>
        </p:spPr>
        <p:txBody>
          <a:bodyPr wrap="square" rtlCol="0">
            <a:spAutoFit/>
          </a:bodyPr>
          <a:lstStyle/>
          <a:p>
            <a:pPr algn="r"/>
            <a:r>
              <a:rPr lang="en-US" altLang="zh-CN" spc="-10" dirty="0">
                <a:solidFill>
                  <a:schemeClr val="bg1"/>
                </a:solidFill>
                <a:latin typeface="Arial" panose="020B0604020202020204" pitchFamily="34" charset="0"/>
                <a:cs typeface="Arial" panose="020B0604020202020204" pitchFamily="34" charset="0"/>
              </a:rPr>
              <a:t>/ Solution</a:t>
            </a:r>
            <a:endParaRPr lang="zh-CN" altLang="en-US" spc="-1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406677" y="3326029"/>
            <a:ext cx="2024069" cy="523220"/>
          </a:xfrm>
          <a:prstGeom prst="rect">
            <a:avLst/>
          </a:prstGeom>
          <a:noFill/>
        </p:spPr>
        <p:txBody>
          <a:bodyPr wrap="square" rtlCol="0">
            <a:spAutoFit/>
          </a:bodyPr>
          <a:lstStyle/>
          <a:p>
            <a:r>
              <a:rPr lang="en-US" altLang="zh-CN" sz="1400" b="1" dirty="0">
                <a:solidFill>
                  <a:srgbClr val="2E4860"/>
                </a:solidFill>
              </a:rPr>
              <a:t>Advanced Pattern Recognition</a:t>
            </a:r>
            <a:endParaRPr lang="zh-CN" altLang="en-US" sz="1400" b="1" dirty="0">
              <a:solidFill>
                <a:srgbClr val="2E4860"/>
              </a:solidFill>
            </a:endParaRPr>
          </a:p>
        </p:txBody>
      </p:sp>
      <p:sp>
        <p:nvSpPr>
          <p:cNvPr id="13" name="TextBox 12"/>
          <p:cNvSpPr txBox="1"/>
          <p:nvPr/>
        </p:nvSpPr>
        <p:spPr>
          <a:xfrm>
            <a:off x="2523026" y="3324953"/>
            <a:ext cx="1985661" cy="738664"/>
          </a:xfrm>
          <a:prstGeom prst="rect">
            <a:avLst/>
          </a:prstGeom>
          <a:noFill/>
        </p:spPr>
        <p:txBody>
          <a:bodyPr wrap="square" rtlCol="0">
            <a:spAutoFit/>
          </a:bodyPr>
          <a:lstStyle/>
          <a:p>
            <a:r>
              <a:rPr lang="en-US" altLang="zh-CN" sz="1400" b="1" dirty="0">
                <a:solidFill>
                  <a:srgbClr val="2E4860"/>
                </a:solidFill>
              </a:rPr>
              <a:t>Automated financial advisory </a:t>
            </a:r>
            <a:r>
              <a:rPr lang="en-US" altLang="zh-CN" sz="1400" b="1" dirty="0" smtClean="0">
                <a:solidFill>
                  <a:srgbClr val="2E4860"/>
                </a:solidFill>
              </a:rPr>
              <a:t>tools (</a:t>
            </a:r>
            <a:r>
              <a:rPr lang="en-US" altLang="zh-CN" sz="1400" b="1" dirty="0" err="1" smtClean="0">
                <a:solidFill>
                  <a:srgbClr val="2E4860"/>
                </a:solidFill>
              </a:rPr>
              <a:t>chatbot</a:t>
            </a:r>
            <a:r>
              <a:rPr lang="en-US" altLang="zh-CN" sz="1400" b="1" dirty="0" smtClean="0">
                <a:solidFill>
                  <a:srgbClr val="2E4860"/>
                </a:solidFill>
              </a:rPr>
              <a:t>)</a:t>
            </a:r>
            <a:endParaRPr lang="zh-CN" altLang="en-US" sz="1400" b="1" dirty="0">
              <a:solidFill>
                <a:srgbClr val="2E4860"/>
              </a:solidFill>
            </a:endParaRPr>
          </a:p>
        </p:txBody>
      </p:sp>
      <p:sp>
        <p:nvSpPr>
          <p:cNvPr id="16" name="TextBox 15"/>
          <p:cNvSpPr txBox="1"/>
          <p:nvPr/>
        </p:nvSpPr>
        <p:spPr>
          <a:xfrm>
            <a:off x="4639376" y="3326029"/>
            <a:ext cx="2013360" cy="523220"/>
          </a:xfrm>
          <a:prstGeom prst="rect">
            <a:avLst/>
          </a:prstGeom>
          <a:noFill/>
        </p:spPr>
        <p:txBody>
          <a:bodyPr wrap="square" rtlCol="0">
            <a:spAutoFit/>
          </a:bodyPr>
          <a:lstStyle/>
          <a:p>
            <a:r>
              <a:rPr lang="en-US" altLang="zh-CN" sz="1400" b="1" dirty="0">
                <a:solidFill>
                  <a:srgbClr val="2E4860"/>
                </a:solidFill>
              </a:rPr>
              <a:t>Regulatory Compliance Systems</a:t>
            </a:r>
            <a:endParaRPr lang="zh-CN" altLang="en-US" sz="1400" b="1" dirty="0">
              <a:solidFill>
                <a:srgbClr val="2E4860"/>
              </a:solidFill>
            </a:endParaRPr>
          </a:p>
        </p:txBody>
      </p:sp>
      <p:sp>
        <p:nvSpPr>
          <p:cNvPr id="5" name="Slide Number Placeholder 4">
            <a:extLst>
              <a:ext uri="{FF2B5EF4-FFF2-40B4-BE49-F238E27FC236}">
                <a16:creationId xmlns:a16="http://schemas.microsoft.com/office/drawing/2014/main" xmlns="" id="{13AE0C4E-991F-4A02-9B71-971727A44542}"/>
              </a:ext>
            </a:extLst>
          </p:cNvPr>
          <p:cNvSpPr>
            <a:spLocks noGrp="1"/>
          </p:cNvSpPr>
          <p:nvPr>
            <p:ph type="sldNum" sz="quarter" idx="12"/>
          </p:nvPr>
        </p:nvSpPr>
        <p:spPr/>
        <p:txBody>
          <a:bodyPr/>
          <a:lstStyle/>
          <a:p>
            <a:fld id="{E0C4D196-4731-488D-BBC2-0FF6E27DC5CD}" type="slidenum">
              <a:rPr lang="zh-CN" altLang="en-US" smtClean="0"/>
              <a:t>8</a:t>
            </a:fld>
            <a:endParaRPr lang="zh-CN" altLang="en-US"/>
          </a:p>
        </p:txBody>
      </p:sp>
      <p:sp>
        <p:nvSpPr>
          <p:cNvPr id="26" name="矩形 13">
            <a:extLst>
              <a:ext uri="{FF2B5EF4-FFF2-40B4-BE49-F238E27FC236}">
                <a16:creationId xmlns:a16="http://schemas.microsoft.com/office/drawing/2014/main" xmlns="" id="{97E0BCF5-EAEA-4B13-A5ED-9782991B8884}"/>
              </a:ext>
            </a:extLst>
          </p:cNvPr>
          <p:cNvSpPr/>
          <p:nvPr/>
        </p:nvSpPr>
        <p:spPr>
          <a:xfrm>
            <a:off x="2381" y="215884"/>
            <a:ext cx="217883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xmlns="" id="{9439B4C3-F81D-440F-AEC6-DE1E2278BB1B}"/>
              </a:ext>
            </a:extLst>
          </p:cNvPr>
          <p:cNvSpPr txBox="1"/>
          <p:nvPr/>
        </p:nvSpPr>
        <p:spPr>
          <a:xfrm>
            <a:off x="466724" y="290520"/>
            <a:ext cx="3687966" cy="369332"/>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Opportunities</a:t>
            </a:r>
            <a:endParaRPr lang="zh-CN" altLang="en-US" b="1" spc="-10" dirty="0">
              <a:solidFill>
                <a:schemeClr val="bg1"/>
              </a:solidFill>
              <a:latin typeface="Arial" panose="020B0604020202020204" pitchFamily="34" charset="0"/>
              <a:cs typeface="Arial" panose="020B0604020202020204" pitchFamily="34" charset="0"/>
            </a:endParaRPr>
          </a:p>
        </p:txBody>
      </p:sp>
      <p:pic>
        <p:nvPicPr>
          <p:cNvPr id="31" name="Picture 2" descr="Image result for robo-advisor">
            <a:extLst>
              <a:ext uri="{FF2B5EF4-FFF2-40B4-BE49-F238E27FC236}">
                <a16:creationId xmlns:a16="http://schemas.microsoft.com/office/drawing/2014/main" xmlns="" id="{9EBDDF59-4111-4C40-BF01-2CD70C6418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914" y="1383352"/>
            <a:ext cx="1803503" cy="1655085"/>
          </a:xfrm>
          <a:prstGeom prst="ellipse">
            <a:avLst/>
          </a:prstGeom>
          <a:noFill/>
          <a:extLst>
            <a:ext uri="{909E8E84-426E-40DD-AFC4-6F175D3DCCD1}">
              <a14:hiddenFill xmlns:a14="http://schemas.microsoft.com/office/drawing/2010/main">
                <a:solidFill>
                  <a:srgbClr val="FFFFFF"/>
                </a:solidFill>
              </a14:hiddenFill>
            </a:ext>
          </a:extLst>
        </p:spPr>
      </p:pic>
      <p:sp>
        <p:nvSpPr>
          <p:cNvPr id="35" name="TextBox 15">
            <a:extLst>
              <a:ext uri="{FF2B5EF4-FFF2-40B4-BE49-F238E27FC236}">
                <a16:creationId xmlns:a16="http://schemas.microsoft.com/office/drawing/2014/main" xmlns="" id="{89EE5686-0F61-4E85-9B15-4E1E7F8A43C4}"/>
              </a:ext>
            </a:extLst>
          </p:cNvPr>
          <p:cNvSpPr txBox="1"/>
          <p:nvPr/>
        </p:nvSpPr>
        <p:spPr>
          <a:xfrm>
            <a:off x="6755725" y="3324953"/>
            <a:ext cx="1985660" cy="523220"/>
          </a:xfrm>
          <a:prstGeom prst="rect">
            <a:avLst/>
          </a:prstGeom>
          <a:noFill/>
        </p:spPr>
        <p:txBody>
          <a:bodyPr wrap="square" rtlCol="0">
            <a:spAutoFit/>
          </a:bodyPr>
          <a:lstStyle/>
          <a:p>
            <a:r>
              <a:rPr lang="en-US" altLang="zh-CN" sz="1400" b="1" dirty="0">
                <a:solidFill>
                  <a:srgbClr val="2E4860"/>
                </a:solidFill>
              </a:rPr>
              <a:t>Investment decision-making</a:t>
            </a:r>
            <a:endParaRPr lang="zh-CN" altLang="en-US" sz="1400" b="1" dirty="0">
              <a:solidFill>
                <a:srgbClr val="2E4860"/>
              </a:solidFill>
            </a:endParaRPr>
          </a:p>
        </p:txBody>
      </p:sp>
      <p:pic>
        <p:nvPicPr>
          <p:cNvPr id="9" name="Afbeelding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4002" y="1508841"/>
            <a:ext cx="1404108" cy="1404108"/>
          </a:xfrm>
          <a:prstGeom prst="rect">
            <a:avLst/>
          </a:prstGeom>
        </p:spPr>
      </p:pic>
      <p:pic>
        <p:nvPicPr>
          <p:cNvPr id="11" name="Afbeelding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677" y="1486586"/>
            <a:ext cx="1632703" cy="1632703"/>
          </a:xfrm>
          <a:prstGeom prst="rect">
            <a:avLst/>
          </a:prstGeom>
        </p:spPr>
      </p:pic>
      <p:pic>
        <p:nvPicPr>
          <p:cNvPr id="19" name="Afbeelding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1455" y="1367422"/>
            <a:ext cx="1686947" cy="1686947"/>
          </a:xfrm>
          <a:prstGeom prst="rect">
            <a:avLst/>
          </a:prstGeom>
        </p:spPr>
      </p:pic>
    </p:spTree>
    <p:extLst>
      <p:ext uri="{BB962C8B-B14F-4D97-AF65-F5344CB8AC3E}">
        <p14:creationId xmlns:p14="http://schemas.microsoft.com/office/powerpoint/2010/main" val="316486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439" y="4767574"/>
            <a:ext cx="2955925" cy="230832"/>
          </a:xfrm>
          <a:prstGeom prst="rect">
            <a:avLst/>
          </a:prstGeom>
          <a:noFill/>
        </p:spPr>
        <p:txBody>
          <a:bodyPr wrap="square" rtlCol="0">
            <a:spAutoFit/>
          </a:bodyPr>
          <a:lstStyle/>
          <a:p>
            <a:r>
              <a:rPr lang="en-US" altLang="zh-CN" sz="900" b="1" spc="-10" dirty="0">
                <a:solidFill>
                  <a:srgbClr val="232323"/>
                </a:solidFill>
                <a:latin typeface="Arial" panose="020B0604020202020204" pitchFamily="34" charset="0"/>
                <a:cs typeface="Arial" panose="020B0604020202020204" pitchFamily="34" charset="0"/>
              </a:rPr>
              <a:t>IEDE</a:t>
            </a:r>
            <a:endParaRPr lang="zh-CN" altLang="en-US" sz="900" spc="-10" dirty="0">
              <a:solidFill>
                <a:srgbClr val="232323"/>
              </a:solidFill>
              <a:latin typeface="Arial" panose="020B0604020202020204" pitchFamily="34" charset="0"/>
              <a:cs typeface="Arial" panose="020B0604020202020204" pitchFamily="34" charset="0"/>
            </a:endParaRPr>
          </a:p>
        </p:txBody>
      </p:sp>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 y="215884"/>
            <a:ext cx="1957388"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369332"/>
          </a:xfrm>
          <a:prstGeom prst="rect">
            <a:avLst/>
          </a:prstGeom>
          <a:noFill/>
        </p:spPr>
        <p:txBody>
          <a:bodyPr wrap="square" rtlCol="0">
            <a:spAutoFit/>
          </a:bodyPr>
          <a:lstStyle/>
          <a:p>
            <a:r>
              <a:rPr lang="en-US" altLang="zh-CN" b="1" spc="-10" dirty="0">
                <a:solidFill>
                  <a:schemeClr val="bg1"/>
                </a:solidFill>
                <a:latin typeface="Arial" panose="020B0604020202020204" pitchFamily="34" charset="0"/>
                <a:cs typeface="Arial" panose="020B0604020202020204" pitchFamily="34" charset="0"/>
              </a:rPr>
              <a:t>Challenges</a:t>
            </a:r>
            <a:endParaRPr lang="zh-CN" altLang="en-US" b="1" spc="-1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217587" y="845946"/>
            <a:ext cx="4513663" cy="461665"/>
          </a:xfrm>
          <a:prstGeom prst="rect">
            <a:avLst/>
          </a:prstGeom>
          <a:noFill/>
        </p:spPr>
        <p:txBody>
          <a:bodyPr wrap="square" rtlCol="0">
            <a:spAutoFit/>
          </a:bodyPr>
          <a:lstStyle/>
          <a:p>
            <a:r>
              <a:rPr lang="en-US" altLang="zh-CN" sz="2400" b="1" dirty="0">
                <a:solidFill>
                  <a:srgbClr val="232323"/>
                </a:solidFill>
              </a:rPr>
              <a:t>Implementation challenges</a:t>
            </a:r>
            <a:endParaRPr lang="zh-CN" altLang="en-US" sz="2400" b="1" dirty="0">
              <a:solidFill>
                <a:srgbClr val="232323"/>
              </a:solidFill>
            </a:endParaRPr>
          </a:p>
        </p:txBody>
      </p:sp>
      <p:cxnSp>
        <p:nvCxnSpPr>
          <p:cNvPr id="16" name="直接连接符 15"/>
          <p:cNvCxnSpPr/>
          <p:nvPr/>
        </p:nvCxnSpPr>
        <p:spPr>
          <a:xfrm>
            <a:off x="4333875" y="140171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31878" y="1511639"/>
            <a:ext cx="4499372" cy="2462213"/>
          </a:xfrm>
          <a:prstGeom prst="rect">
            <a:avLst/>
          </a:prstGeom>
          <a:noFill/>
        </p:spPr>
        <p:txBody>
          <a:bodyPr wrap="square" rtlCol="0">
            <a:spAutoFit/>
          </a:bodyPr>
          <a:lstStyle/>
          <a:p>
            <a:pPr marL="285750" indent="-285750" algn="just">
              <a:buFont typeface="Arial" charset="0"/>
              <a:buChar char="•"/>
            </a:pPr>
            <a:r>
              <a:rPr lang="en-US" sz="1400" dirty="0"/>
              <a:t>Fear of risks and technological malfunction</a:t>
            </a:r>
          </a:p>
          <a:p>
            <a:pPr marL="285750" indent="-285750" algn="just">
              <a:buFont typeface="Arial" charset="0"/>
              <a:buChar char="•"/>
            </a:pPr>
            <a:endParaRPr lang="en-US" sz="1400" dirty="0"/>
          </a:p>
          <a:p>
            <a:pPr marL="285750" indent="-285750" algn="just">
              <a:buFont typeface="Arial" charset="0"/>
              <a:buChar char="•"/>
            </a:pPr>
            <a:r>
              <a:rPr lang="en-US" sz="1400" dirty="0"/>
              <a:t>Privacy and data protection concerns</a:t>
            </a:r>
          </a:p>
          <a:p>
            <a:pPr marL="285750" indent="-285750" algn="just">
              <a:buFont typeface="Arial" charset="0"/>
              <a:buChar char="•"/>
            </a:pPr>
            <a:endParaRPr lang="en-US" sz="1400" dirty="0"/>
          </a:p>
          <a:p>
            <a:pPr marL="285750" indent="-285750" algn="just">
              <a:buFont typeface="Arial" charset="0"/>
              <a:buChar char="•"/>
            </a:pPr>
            <a:r>
              <a:rPr lang="en-US" sz="1400" dirty="0" smtClean="0"/>
              <a:t>Fak</a:t>
            </a:r>
            <a:r>
              <a:rPr lang="en-US" sz="1400" dirty="0" smtClean="0"/>
              <a:t>e news affecting algorithmic trading</a:t>
            </a:r>
            <a:endParaRPr lang="en-US" sz="1400" dirty="0"/>
          </a:p>
          <a:p>
            <a:pPr marL="285750" indent="-285750" algn="just">
              <a:buFont typeface="Arial" charset="0"/>
              <a:buChar char="•"/>
            </a:pPr>
            <a:endParaRPr lang="en-US" sz="1400" dirty="0"/>
          </a:p>
          <a:p>
            <a:pPr marL="285750" indent="-285750" algn="just">
              <a:buFont typeface="Arial" charset="0"/>
              <a:buChar char="•"/>
            </a:pPr>
            <a:r>
              <a:rPr lang="en-US" sz="1400" dirty="0"/>
              <a:t>Impact of financial advice tools on market fraud</a:t>
            </a:r>
          </a:p>
          <a:p>
            <a:pPr marL="285750" indent="-285750" algn="just">
              <a:buFont typeface="Arial" charset="0"/>
              <a:buChar char="•"/>
            </a:pPr>
            <a:endParaRPr lang="en-US" sz="1400" dirty="0"/>
          </a:p>
          <a:p>
            <a:pPr marL="285750" indent="-285750" algn="just">
              <a:buFont typeface="Arial" charset="0"/>
              <a:buChar char="•"/>
            </a:pPr>
            <a:r>
              <a:rPr lang="en-US" sz="1400" dirty="0"/>
              <a:t>c</a:t>
            </a:r>
            <a:r>
              <a:rPr lang="en-US" sz="1400" dirty="0" smtClean="0"/>
              <a:t>ompliant </a:t>
            </a:r>
            <a:r>
              <a:rPr lang="en-US" sz="1400" dirty="0"/>
              <a:t>and </a:t>
            </a:r>
            <a:r>
              <a:rPr lang="en-US" sz="1400" dirty="0" smtClean="0"/>
              <a:t>noncompliant not fully defined</a:t>
            </a:r>
          </a:p>
          <a:p>
            <a:pPr marL="285750" indent="-285750" algn="just">
              <a:buFont typeface="Arial" charset="0"/>
              <a:buChar char="•"/>
            </a:pPr>
            <a:endParaRPr lang="en-US" sz="1400" dirty="0"/>
          </a:p>
          <a:p>
            <a:pPr marL="285750" indent="-285750" algn="just">
              <a:buFont typeface="Arial" charset="0"/>
              <a:buChar char="•"/>
            </a:pPr>
            <a:r>
              <a:rPr lang="en-US" sz="1400" dirty="0"/>
              <a:t>Startups are challenged </a:t>
            </a:r>
            <a:r>
              <a:rPr lang="en-US" sz="1400" dirty="0" smtClean="0"/>
              <a:t>by incumbents</a:t>
            </a:r>
            <a:endParaRPr lang="en-US" sz="1400" dirty="0"/>
          </a:p>
        </p:txBody>
      </p:sp>
      <p:sp>
        <p:nvSpPr>
          <p:cNvPr id="5" name="Slide Number Placeholder 4">
            <a:extLst>
              <a:ext uri="{FF2B5EF4-FFF2-40B4-BE49-F238E27FC236}">
                <a16:creationId xmlns:a16="http://schemas.microsoft.com/office/drawing/2014/main" xmlns="" id="{9677DE30-7CF9-4595-B06B-6897F3DA2FB0}"/>
              </a:ext>
            </a:extLst>
          </p:cNvPr>
          <p:cNvSpPr>
            <a:spLocks noGrp="1"/>
          </p:cNvSpPr>
          <p:nvPr>
            <p:ph type="sldNum" sz="quarter" idx="12"/>
          </p:nvPr>
        </p:nvSpPr>
        <p:spPr/>
        <p:txBody>
          <a:bodyPr/>
          <a:lstStyle/>
          <a:p>
            <a:fld id="{E0C4D196-4731-488D-BBC2-0FF6E27DC5CD}" type="slidenum">
              <a:rPr lang="zh-CN" altLang="en-US" smtClean="0"/>
              <a:t>9</a:t>
            </a:fld>
            <a:endParaRPr lang="zh-CN" altLang="en-US"/>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33" y="1330245"/>
            <a:ext cx="2841571" cy="2841571"/>
          </a:xfrm>
          <a:prstGeom prst="rect">
            <a:avLst/>
          </a:prstGeom>
        </p:spPr>
      </p:pic>
    </p:spTree>
    <p:extLst>
      <p:ext uri="{BB962C8B-B14F-4D97-AF65-F5344CB8AC3E}">
        <p14:creationId xmlns:p14="http://schemas.microsoft.com/office/powerpoint/2010/main" val="318046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1752</Words>
  <Application>Microsoft Macintosh PowerPoint</Application>
  <PresentationFormat>Diavoorstelling (16:9)</PresentationFormat>
  <Paragraphs>221</Paragraphs>
  <Slides>16</Slides>
  <Notes>12</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16</vt:i4>
      </vt:variant>
    </vt:vector>
  </HeadingPairs>
  <TitlesOfParts>
    <vt:vector size="23" baseType="lpstr">
      <vt:lpstr>Arial (Body)</vt:lpstr>
      <vt:lpstr>Calibri</vt:lpstr>
      <vt:lpstr>宋体</vt:lpstr>
      <vt:lpstr>微软雅黑</vt:lpstr>
      <vt:lpstr>等线</vt:lpstr>
      <vt:lpstr>Arial</vt:lpstr>
      <vt:lpstr>Office 主题​​</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114</dc:creator>
  <cp:lastModifiedBy>Sebastiaan Vergunst</cp:lastModifiedBy>
  <cp:revision>161</cp:revision>
  <dcterms:created xsi:type="dcterms:W3CDTF">2014-04-11T02:33:39Z</dcterms:created>
  <dcterms:modified xsi:type="dcterms:W3CDTF">2018-03-07T02:57:59Z</dcterms:modified>
</cp:coreProperties>
</file>