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454" r:id="rId2"/>
    <p:sldId id="560" r:id="rId3"/>
    <p:sldId id="561" r:id="rId4"/>
    <p:sldId id="570" r:id="rId5"/>
    <p:sldId id="569" r:id="rId6"/>
    <p:sldId id="572" r:id="rId7"/>
    <p:sldId id="573" r:id="rId8"/>
    <p:sldId id="574" r:id="rId9"/>
    <p:sldId id="571" r:id="rId10"/>
    <p:sldId id="580" r:id="rId11"/>
    <p:sldId id="564" r:id="rId12"/>
    <p:sldId id="565" r:id="rId13"/>
    <p:sldId id="566" r:id="rId14"/>
    <p:sldId id="579" r:id="rId15"/>
    <p:sldId id="567" r:id="rId16"/>
    <p:sldId id="577" r:id="rId17"/>
    <p:sldId id="568" r:id="rId18"/>
    <p:sldId id="578" r:id="rId19"/>
    <p:sldId id="418" r:id="rId20"/>
    <p:sldId id="563" r:id="rId21"/>
    <p:sldId id="575" r:id="rId22"/>
    <p:sldId id="576" r:id="rId2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 zhou" initials="hz" lastIdx="4" clrIdx="0">
    <p:extLst/>
  </p:cmAuthor>
  <p:cmAuthor id="2" name="Wang Hu" initials="WH" lastIdx="28" clrIdx="1"/>
  <p:cmAuthor id="3" name="Weiqi Ji" initials="WJ" lastIdx="1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BFB"/>
    <a:srgbClr val="FAFCFE"/>
    <a:srgbClr val="FFFFFF"/>
    <a:srgbClr val="0066FF"/>
    <a:srgbClr val="466C8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037" autoAdjust="0"/>
  </p:normalViewPr>
  <p:slideViewPr>
    <p:cSldViewPr snapToGrid="0">
      <p:cViewPr>
        <p:scale>
          <a:sx n="139" d="100"/>
          <a:sy n="139" d="100"/>
        </p:scale>
        <p:origin x="728" y="-7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74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76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E634F849-F47D-42C9-BEF5-790EAA32858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5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71645208-E7A7-4CD2-9054-6E7C33CC0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083FC0EE-5758-48FB-8E85-BEB07E81255E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62"/>
            <a:ext cx="5438140" cy="3909239"/>
          </a:xfrm>
          <a:prstGeom prst="rect">
            <a:avLst/>
          </a:prstGeom>
        </p:spPr>
        <p:txBody>
          <a:bodyPr vert="horz" lIns="91435" tIns="45717" rIns="91435" bIns="4571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8134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5766B6EA-2D67-459F-9154-24D7D1D8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8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89%E5%BA%A6%E6%9B%B2%E7%BA%B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7%A7%92%E5%B7%AE%E8%B7%9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8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最大亮度的绝对星等与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光度曲线</a:t>
            </a:r>
            <a:r>
              <a:rPr lang="zh-CN" alt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有很明确的函数关系，可用于确认数亿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秒差距</a:t>
            </a:r>
            <a:r>
              <a:rPr lang="zh-CN" alt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外的星系距离。</a:t>
            </a:r>
            <a:endParaRPr lang="en-US" altLang="zh-CN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型超新星在爆发后会被热核反应彻底毁灭，所有的观测都显示在相同距离上的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超新星有相同的亮度（在经过光度曲线的校正之后）。</a:t>
            </a:r>
            <a:endParaRPr kumimoji="1"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5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7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B6EA-2D67-459F-9154-24D7D1D82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9047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558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312149"/>
            <a:ext cx="8407113" cy="55478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8650" y="303760"/>
            <a:ext cx="7886700" cy="54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9059" y="167784"/>
            <a:ext cx="755009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5" y="290271"/>
            <a:ext cx="459722" cy="4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2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1175"/>
            <a:ext cx="3886200" cy="522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51175"/>
            <a:ext cx="3886200" cy="522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219870"/>
            <a:ext cx="8407113" cy="55478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219870"/>
            <a:ext cx="7886700" cy="54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0705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6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00427794-CF8A-492A-8ECC-85DD8217AA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BE9-F423-4AF2-A9AA-149BDF4013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GoldBar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 descr="https://upload.wikimedia.org/wikipedia/en/thumb/e/ec/Tsinghua_University_Logo.svg/1024px-Tsinghua_University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" y="236793"/>
            <a:ext cx="906211" cy="9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/>
          <p:cNvPicPr>
            <a:picLocks noChangeAspect="1"/>
          </p:cNvPicPr>
          <p:nvPr userDrawn="1"/>
        </p:nvPicPr>
        <p:blipFill rotWithShape="1">
          <a:blip r:embed="rId2"/>
          <a:srcRect l="6713"/>
          <a:stretch/>
        </p:blipFill>
        <p:spPr>
          <a:xfrm>
            <a:off x="628650" y="356813"/>
            <a:ext cx="7975023" cy="510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89" y="265378"/>
            <a:ext cx="7758884" cy="495596"/>
          </a:xfrm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11298"/>
            <a:ext cx="7975023" cy="5165665"/>
          </a:xfrm>
        </p:spPr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q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9059" y="167784"/>
            <a:ext cx="755009" cy="57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5" y="290271"/>
            <a:ext cx="459722" cy="4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72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601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192" y="219870"/>
            <a:ext cx="8407113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437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655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0903" y="4"/>
            <a:ext cx="4743099" cy="2389839"/>
          </a:xfrm>
          <a:prstGeom prst="rect">
            <a:avLst/>
          </a:prstGeom>
        </p:spPr>
      </p:pic>
      <p:pic>
        <p:nvPicPr>
          <p:cNvPr id="6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0" y="3584164"/>
            <a:ext cx="2164268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1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444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A6D0-A639-408A-A85D-C03CF4190360}" type="datetime1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999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84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E9C3-A533-4AB3-A5C8-99F30CD3EB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72" r:id="rId11"/>
    <p:sldLayoutId id="2147483674" r:id="rId12"/>
    <p:sldLayoutId id="2147483668" r:id="rId13"/>
    <p:sldLayoutId id="2147483669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48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69.wmf"/><Relationship Id="rId42" Type="http://schemas.openxmlformats.org/officeDocument/2006/relationships/image" Target="../media/image73.wmf"/><Relationship Id="rId47" Type="http://schemas.openxmlformats.org/officeDocument/2006/relationships/oleObject" Target="../embeddings/oleObject52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72.wmf"/><Relationship Id="rId45" Type="http://schemas.openxmlformats.org/officeDocument/2006/relationships/oleObject" Target="../embeddings/oleObject51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66.wmf"/><Relationship Id="rId36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4" Type="http://schemas.openxmlformats.org/officeDocument/2006/relationships/image" Target="../media/image74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67.wmf"/><Relationship Id="rId35" Type="http://schemas.openxmlformats.org/officeDocument/2006/relationships/oleObject" Target="../embeddings/oleObject46.bin"/><Relationship Id="rId43" Type="http://schemas.openxmlformats.org/officeDocument/2006/relationships/oleObject" Target="../embeddings/oleObject50.bin"/><Relationship Id="rId48" Type="http://schemas.openxmlformats.org/officeDocument/2006/relationships/image" Target="../media/image76.wmf"/><Relationship Id="rId8" Type="http://schemas.openxmlformats.org/officeDocument/2006/relationships/image" Target="../media/image56.wmf"/><Relationship Id="rId3" Type="http://schemas.openxmlformats.org/officeDocument/2006/relationships/oleObject" Target="../embeddings/oleObject30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71.wmf"/><Relationship Id="rId46" Type="http://schemas.openxmlformats.org/officeDocument/2006/relationships/image" Target="../media/image75.wmf"/><Relationship Id="rId20" Type="http://schemas.openxmlformats.org/officeDocument/2006/relationships/image" Target="../media/image62.wmf"/><Relationship Id="rId4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0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121.png"/><Relationship Id="rId7" Type="http://schemas.openxmlformats.org/officeDocument/2006/relationships/image" Target="../media/image116.wmf"/><Relationship Id="rId12" Type="http://schemas.openxmlformats.org/officeDocument/2006/relationships/image" Target="../media/image12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17.wmf"/><Relationship Id="rId14" Type="http://schemas.openxmlformats.org/officeDocument/2006/relationships/image" Target="../media/image1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18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image" Target="../media/image14.wmf"/><Relationship Id="rId5" Type="http://schemas.openxmlformats.org/officeDocument/2006/relationships/image" Target="../media/image20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9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image" Target="../media/image43.emf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image" Target="../media/image34.wmf"/><Relationship Id="rId19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53.png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06087"/>
            <a:ext cx="9143999" cy="134264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632623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Shu,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Xingyu 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Gao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Energy and Power Engineering</a:t>
            </a:r>
          </a:p>
          <a:p>
            <a:pPr algn="ctr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suxy15tsinghua@gmail.com</a:t>
            </a:r>
          </a:p>
          <a:p>
            <a:pPr algn="ctr">
              <a:spcAft>
                <a:spcPts val="1200"/>
              </a:spcAft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2019.01.17</a:t>
            </a:r>
          </a:p>
          <a:p>
            <a:pPr algn="ctr"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184821"/>
            <a:ext cx="9144000" cy="11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Spherical Inward Propagating Carbon-Oxygen</a:t>
            </a:r>
          </a:p>
          <a:p>
            <a:pPr algn="ctr">
              <a:lnSpc>
                <a:spcPts val="4500"/>
              </a:lnSpc>
            </a:pP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Step Flame of Type </a:t>
            </a:r>
            <a:r>
              <a:rPr lang="en-US" altLang="zh-CN" sz="2800" b="1" dirty="0" err="1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altLang="zh-CN" sz="2800" b="1" dirty="0">
                <a:solidFill>
                  <a:srgbClr val="004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Supernova</a:t>
            </a:r>
            <a:endParaRPr lang="zh-CN" altLang="en-US" sz="2800" b="1" dirty="0">
              <a:solidFill>
                <a:srgbClr val="004D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1" y="65375"/>
            <a:ext cx="591296" cy="58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"/>
    </mc:Choice>
    <mc:Fallback xmlns="">
      <p:transition spd="slow" advTm="13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D6E13-3F01-4942-8D26-4937C1FD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Shock wave speed up the main flame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90C4F-C270-F04E-A428-935BF532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D4DFC-6245-7945-A987-2461F0DD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10FDA0-5C9E-B640-AA1A-92DD7E4E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38003"/>
              </p:ext>
            </p:extLst>
          </p:nvPr>
        </p:nvGraphicFramePr>
        <p:xfrm>
          <a:off x="1262418" y="1618374"/>
          <a:ext cx="6792416" cy="45585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1355310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7104005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00471722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3432444685"/>
                    </a:ext>
                  </a:extLst>
                </a:gridCol>
              </a:tblGrid>
              <a:tr h="651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40926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09716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Generation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frequency (Hz)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70801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shock wave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effect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0942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shock wave speed up effect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00578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</a:t>
                      </a: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times to supersonic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5446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Propagating time of the main flame (s)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7532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771F24F3-E79F-CA43-B26B-B92639D30966}"/>
              </a:ext>
            </a:extLst>
          </p:cNvPr>
          <p:cNvGrpSpPr/>
          <p:nvPr/>
        </p:nvGrpSpPr>
        <p:grpSpPr>
          <a:xfrm>
            <a:off x="1766474" y="1661195"/>
            <a:ext cx="5930130" cy="4374607"/>
            <a:chOff x="1763688" y="1534068"/>
            <a:chExt cx="5930130" cy="4374607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A0F0F3FE-8610-E94F-A966-7EBD50C298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468939"/>
                </p:ext>
              </p:extLst>
            </p:nvPr>
          </p:nvGraphicFramePr>
          <p:xfrm>
            <a:off x="1763688" y="1534068"/>
            <a:ext cx="79216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5" name="Equation" r:id="rId3" imgW="380880" imgH="203040" progId="Equation.DSMT4">
                    <p:embed/>
                  </p:oleObj>
                </mc:Choice>
                <mc:Fallback>
                  <p:oleObj name="Equation" r:id="rId3" imgW="380880" imgH="20304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534068"/>
                          <a:ext cx="792162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9EA92ACD-7581-374C-9F78-D527637FD6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319422"/>
                </p:ext>
              </p:extLst>
            </p:nvPr>
          </p:nvGraphicFramePr>
          <p:xfrm>
            <a:off x="3975621" y="1597025"/>
            <a:ext cx="21113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6" name="Equation" r:id="rId5" imgW="101520" imgH="164880" progId="Equation.DSMT4">
                    <p:embed/>
                  </p:oleObj>
                </mc:Choice>
                <mc:Fallback>
                  <p:oleObj name="Equation" r:id="rId5" imgW="101520" imgH="16488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621" y="1597025"/>
                          <a:ext cx="211137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C7D7C05-9FC4-574F-ABCE-383D71A1EB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355634"/>
                </p:ext>
              </p:extLst>
            </p:nvPr>
          </p:nvGraphicFramePr>
          <p:xfrm>
            <a:off x="5485110" y="1598613"/>
            <a:ext cx="2381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7" name="Equation" r:id="rId7" imgW="114120" imgH="164880" progId="Equation.DSMT4">
                    <p:embed/>
                  </p:oleObj>
                </mc:Choice>
                <mc:Fallback>
                  <p:oleObj name="Equation" r:id="rId7" imgW="114120" imgH="16488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5110" y="1598613"/>
                          <a:ext cx="238125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F90E8E8-B7CD-074E-99D2-8DCE0676D7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802472"/>
                </p:ext>
              </p:extLst>
            </p:nvPr>
          </p:nvGraphicFramePr>
          <p:xfrm>
            <a:off x="7158354" y="1607808"/>
            <a:ext cx="2381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8" name="Equation" r:id="rId9" imgW="114120" imgH="164880" progId="Equation.DSMT4">
                    <p:embed/>
                  </p:oleObj>
                </mc:Choice>
                <mc:Fallback>
                  <p:oleObj name="Equation" r:id="rId9" imgW="114120" imgH="16488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8354" y="1607808"/>
                          <a:ext cx="238125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A825029C-5310-0944-8AD4-DFE210D224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659190"/>
                </p:ext>
              </p:extLst>
            </p:nvPr>
          </p:nvGraphicFramePr>
          <p:xfrm>
            <a:off x="1763713" y="2235200"/>
            <a:ext cx="79216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9" name="Equation" r:id="rId11" imgW="380880" imgH="203040" progId="Equation.DSMT4">
                    <p:embed/>
                  </p:oleObj>
                </mc:Choice>
                <mc:Fallback>
                  <p:oleObj name="Equation" r:id="rId11" imgW="380880" imgH="20304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2235200"/>
                          <a:ext cx="792162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206A9D7-C588-2A4A-B9AD-C6FB5110B0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74548"/>
                </p:ext>
              </p:extLst>
            </p:nvPr>
          </p:nvGraphicFramePr>
          <p:xfrm>
            <a:off x="3790380" y="2274888"/>
            <a:ext cx="5810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0" name="Equation" r:id="rId13" imgW="279360" imgH="164880" progId="Equation.DSMT4">
                    <p:embed/>
                  </p:oleObj>
                </mc:Choice>
                <mc:Fallback>
                  <p:oleObj name="Equation" r:id="rId13" imgW="279360" imgH="16488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380" y="2274888"/>
                          <a:ext cx="581025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94C3514-BBF3-D845-9351-2DB9805694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947331"/>
                </p:ext>
              </p:extLst>
            </p:nvPr>
          </p:nvGraphicFramePr>
          <p:xfrm>
            <a:off x="5326360" y="2301875"/>
            <a:ext cx="55403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1" name="Equation" r:id="rId15" imgW="266400" imgH="164880" progId="Equation.DSMT4">
                    <p:embed/>
                  </p:oleObj>
                </mc:Choice>
                <mc:Fallback>
                  <p:oleObj name="Equation" r:id="rId15" imgW="266400" imgH="16488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360" y="2301875"/>
                          <a:ext cx="554038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3B032B9-F36E-524B-A09F-77554D8B5A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784617"/>
                </p:ext>
              </p:extLst>
            </p:nvPr>
          </p:nvGraphicFramePr>
          <p:xfrm>
            <a:off x="6988175" y="2314575"/>
            <a:ext cx="5810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2" name="Equation" r:id="rId17" imgW="279360" imgH="164880" progId="Equation.DSMT4">
                    <p:embed/>
                  </p:oleObj>
                </mc:Choice>
                <mc:Fallback>
                  <p:oleObj name="Equation" r:id="rId17" imgW="279360" imgH="16488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8175" y="2314575"/>
                          <a:ext cx="581025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782BE927-8D85-3C4C-ADCB-7A46512462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229769"/>
                </p:ext>
              </p:extLst>
            </p:nvPr>
          </p:nvGraphicFramePr>
          <p:xfrm>
            <a:off x="3918967" y="2965450"/>
            <a:ext cx="342900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3" name="Equation" r:id="rId19" imgW="164880" imgH="152280" progId="Equation.DSMT4">
                    <p:embed/>
                  </p:oleObj>
                </mc:Choice>
                <mc:Fallback>
                  <p:oleObj name="Equation" r:id="rId19" imgW="164880" imgH="152280" progId="Equation.DSMT4">
                    <p:embed/>
                    <p:pic>
                      <p:nvPicPr>
                        <p:cNvPr id="43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967" y="2965450"/>
                          <a:ext cx="342900" cy="3190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3E50E5E9-A1EE-604D-A67A-A154A20CE8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745676"/>
                </p:ext>
              </p:extLst>
            </p:nvPr>
          </p:nvGraphicFramePr>
          <p:xfrm>
            <a:off x="5432723" y="2955925"/>
            <a:ext cx="3429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4"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2723" y="2955925"/>
                          <a:ext cx="342900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87E13B91-BC08-CB42-8353-8102E5B71C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734934"/>
                </p:ext>
              </p:extLst>
            </p:nvPr>
          </p:nvGraphicFramePr>
          <p:xfrm>
            <a:off x="7053263" y="2951163"/>
            <a:ext cx="449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5" name="Equation" r:id="rId23" imgW="215640" imgH="164880" progId="Equation.DSMT4">
                    <p:embed/>
                  </p:oleObj>
                </mc:Choice>
                <mc:Fallback>
                  <p:oleObj name="Equation" r:id="rId23" imgW="215640" imgH="16488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3263" y="2951163"/>
                          <a:ext cx="449262" cy="346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4BFC0738-82D5-3D42-B7C9-DB3EE31C68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460637"/>
                </p:ext>
              </p:extLst>
            </p:nvPr>
          </p:nvGraphicFramePr>
          <p:xfrm>
            <a:off x="3682430" y="3595032"/>
            <a:ext cx="81756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" name="Equation" r:id="rId25" imgW="393480" imgH="164880" progId="Equation.DSMT4">
                    <p:embed/>
                  </p:oleObj>
                </mc:Choice>
                <mc:Fallback>
                  <p:oleObj name="Equation" r:id="rId25" imgW="393480" imgH="16488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430" y="3595032"/>
                          <a:ext cx="81756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0AAA2EAD-7C55-1F41-820E-10F2B6C548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263982"/>
                </p:ext>
              </p:extLst>
            </p:nvPr>
          </p:nvGraphicFramePr>
          <p:xfrm>
            <a:off x="5194598" y="3609975"/>
            <a:ext cx="81756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7" name="Equation" r:id="rId27" imgW="393480" imgH="164880" progId="Equation.DSMT4">
                    <p:embed/>
                  </p:oleObj>
                </mc:Choice>
                <mc:Fallback>
                  <p:oleObj name="Equation" r:id="rId27" imgW="393480" imgH="164880" progId="Equation.DSMT4">
                    <p:embed/>
                    <p:pic>
                      <p:nvPicPr>
                        <p:cNvPr id="52" name="对象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598" y="3609975"/>
                          <a:ext cx="81756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3BE2D6CE-81B4-6640-8ECB-498CAB89C8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644603"/>
                </p:ext>
              </p:extLst>
            </p:nvPr>
          </p:nvGraphicFramePr>
          <p:xfrm>
            <a:off x="6876256" y="3587751"/>
            <a:ext cx="81756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8" name="Equation" r:id="rId29" imgW="393480" imgH="164880" progId="Equation.DSMT4">
                    <p:embed/>
                  </p:oleObj>
                </mc:Choice>
                <mc:Fallback>
                  <p:oleObj name="Equation" r:id="rId29" imgW="393480" imgH="164880" progId="Equation.DSMT4">
                    <p:embed/>
                    <p:pic>
                      <p:nvPicPr>
                        <p:cNvPr id="54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3587751"/>
                          <a:ext cx="81756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D8EE873B-9BDC-4D43-8B31-D1DEAB202C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353795"/>
                </p:ext>
              </p:extLst>
            </p:nvPr>
          </p:nvGraphicFramePr>
          <p:xfrm>
            <a:off x="3748088" y="4275138"/>
            <a:ext cx="65881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9" name="Equation" r:id="rId31" imgW="317160" imgH="164880" progId="Equation.DSMT4">
                    <p:embed/>
                  </p:oleObj>
                </mc:Choice>
                <mc:Fallback>
                  <p:oleObj name="Equation" r:id="rId31" imgW="317160" imgH="164880" progId="Equation.DSMT4">
                    <p:embed/>
                    <p:pic>
                      <p:nvPicPr>
                        <p:cNvPr id="56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088" y="4275138"/>
                          <a:ext cx="65881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1F970F78-2E3B-5443-B46D-6736F56F78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608202"/>
                </p:ext>
              </p:extLst>
            </p:nvPr>
          </p:nvGraphicFramePr>
          <p:xfrm>
            <a:off x="5283646" y="4240127"/>
            <a:ext cx="65881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" name="Equation" r:id="rId33" imgW="317160" imgH="164880" progId="Equation.DSMT4">
                    <p:embed/>
                  </p:oleObj>
                </mc:Choice>
                <mc:Fallback>
                  <p:oleObj name="Equation" r:id="rId33" imgW="317160" imgH="164880" progId="Equation.DSMT4">
                    <p:embed/>
                    <p:pic>
                      <p:nvPicPr>
                        <p:cNvPr id="57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646" y="4240127"/>
                          <a:ext cx="65881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E5AB6553-B940-9E49-AE56-DDE351814D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0366600"/>
                </p:ext>
              </p:extLst>
            </p:nvPr>
          </p:nvGraphicFramePr>
          <p:xfrm>
            <a:off x="6875463" y="4275138"/>
            <a:ext cx="81756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1" name="Equation" r:id="rId35" imgW="393480" imgH="164880" progId="Equation.DSMT4">
                    <p:embed/>
                  </p:oleObj>
                </mc:Choice>
                <mc:Fallback>
                  <p:oleObj name="Equation" r:id="rId35" imgW="393480" imgH="164880" progId="Equation.DSMT4">
                    <p:embed/>
                    <p:pic>
                      <p:nvPicPr>
                        <p:cNvPr id="58" name="对象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5463" y="4275138"/>
                          <a:ext cx="817562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1F17D2D6-687D-EA45-8B39-E8982CB69B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653181"/>
                </p:ext>
              </p:extLst>
            </p:nvPr>
          </p:nvGraphicFramePr>
          <p:xfrm>
            <a:off x="3892550" y="4902200"/>
            <a:ext cx="36988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2" name="Equation" r:id="rId37" imgW="177480" imgH="164880" progId="Equation.DSMT4">
                    <p:embed/>
                  </p:oleObj>
                </mc:Choice>
                <mc:Fallback>
                  <p:oleObj name="Equation" r:id="rId37" imgW="177480" imgH="16488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550" y="4902200"/>
                          <a:ext cx="369888" cy="3444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D7B5D747-618C-D242-A45B-9E8F6CAF62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4583874"/>
                </p:ext>
              </p:extLst>
            </p:nvPr>
          </p:nvGraphicFramePr>
          <p:xfrm>
            <a:off x="5353050" y="4902200"/>
            <a:ext cx="474663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3" name="Equation" r:id="rId39" imgW="228600" imgH="164880" progId="Equation.DSMT4">
                    <p:embed/>
                  </p:oleObj>
                </mc:Choice>
                <mc:Fallback>
                  <p:oleObj name="Equation" r:id="rId39" imgW="228600" imgH="164880" progId="Equation.DSMT4">
                    <p:embed/>
                    <p:pic>
                      <p:nvPicPr>
                        <p:cNvPr id="60" name="对象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3050" y="4902200"/>
                          <a:ext cx="474663" cy="3444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83080D37-F673-864D-8DEE-278D9B255C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260862"/>
                </p:ext>
              </p:extLst>
            </p:nvPr>
          </p:nvGraphicFramePr>
          <p:xfrm>
            <a:off x="7027863" y="4902200"/>
            <a:ext cx="50165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4" name="Equation" r:id="rId41" imgW="241200" imgH="164880" progId="Equation.DSMT4">
                    <p:embed/>
                  </p:oleObj>
                </mc:Choice>
                <mc:Fallback>
                  <p:oleObj name="Equation" r:id="rId41" imgW="241200" imgH="16488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7863" y="4902200"/>
                          <a:ext cx="501650" cy="3444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254330C5-7C6C-104C-98D0-77F67ADB8D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2845775"/>
                </p:ext>
              </p:extLst>
            </p:nvPr>
          </p:nvGraphicFramePr>
          <p:xfrm>
            <a:off x="3844925" y="5551488"/>
            <a:ext cx="449263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5" name="Equation" r:id="rId43" imgW="215640" imgH="164880" progId="Equation.DSMT4">
                    <p:embed/>
                  </p:oleObj>
                </mc:Choice>
                <mc:Fallback>
                  <p:oleObj name="Equation" r:id="rId43" imgW="215640" imgH="164880" progId="Equation.DSMT4">
                    <p:embed/>
                    <p:pic>
                      <p:nvPicPr>
                        <p:cNvPr id="62" name="对象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925" y="5551488"/>
                          <a:ext cx="449263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872869DA-AD29-F449-9E52-72B33621AC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626910"/>
                </p:ext>
              </p:extLst>
            </p:nvPr>
          </p:nvGraphicFramePr>
          <p:xfrm>
            <a:off x="5313363" y="5564188"/>
            <a:ext cx="555625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" name="Equation" r:id="rId45" imgW="266400" imgH="164880" progId="Equation.DSMT4">
                    <p:embed/>
                  </p:oleObj>
                </mc:Choice>
                <mc:Fallback>
                  <p:oleObj name="Equation" r:id="rId45" imgW="266400" imgH="164880" progId="Equation.DSMT4">
                    <p:embed/>
                    <p:pic>
                      <p:nvPicPr>
                        <p:cNvPr id="63" name="对象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363" y="5564188"/>
                          <a:ext cx="555625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8913E984-B255-0B4E-BF19-DEC759F3E0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514448"/>
                </p:ext>
              </p:extLst>
            </p:nvPr>
          </p:nvGraphicFramePr>
          <p:xfrm>
            <a:off x="7027863" y="5551488"/>
            <a:ext cx="4762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7" name="Equation" r:id="rId47" imgW="228600" imgH="164880" progId="Equation.DSMT4">
                    <p:embed/>
                  </p:oleObj>
                </mc:Choice>
                <mc:Fallback>
                  <p:oleObj name="Equation" r:id="rId47" imgW="228600" imgH="164880" progId="Equation.DSMT4">
                    <p:embed/>
                    <p:pic>
                      <p:nvPicPr>
                        <p:cNvPr id="64" name="对象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7863" y="5551488"/>
                          <a:ext cx="476250" cy="34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86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4CEB75-1A5A-7A4A-847B-C2934C18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08" y="901173"/>
            <a:ext cx="5412322" cy="57368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17642-4EA7-A742-B215-17CB9A82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 Equations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88720-2700-0D45-BF19-A17071E4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1D</a:t>
            </a:r>
          </a:p>
          <a:p>
            <a:r>
              <a:rPr kumimoji="1" lang="en-US" altLang="zh-CN" dirty="0"/>
              <a:t>Spherical</a:t>
            </a:r>
          </a:p>
          <a:p>
            <a:r>
              <a:rPr kumimoji="1" lang="en-US" altLang="zh-CN" dirty="0"/>
              <a:t>No viscosity</a:t>
            </a:r>
          </a:p>
          <a:p>
            <a:r>
              <a:rPr kumimoji="1" lang="en-US" altLang="zh-CN" dirty="0"/>
              <a:t>Compressible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DCAB0-0607-B045-BBF9-A882E8B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F90F20-297B-3A4F-A8B4-F7408F080892}"/>
              </a:ext>
            </a:extLst>
          </p:cNvPr>
          <p:cNvSpPr/>
          <p:nvPr/>
        </p:nvSpPr>
        <p:spPr>
          <a:xfrm>
            <a:off x="300790" y="4011279"/>
            <a:ext cx="2165684" cy="21656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1B5C5A-E3DB-F645-BEDD-67AA475266BD}"/>
              </a:ext>
            </a:extLst>
          </p:cNvPr>
          <p:cNvSpPr/>
          <p:nvPr/>
        </p:nvSpPr>
        <p:spPr>
          <a:xfrm>
            <a:off x="1199864" y="4910353"/>
            <a:ext cx="367536" cy="3675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A996A2-370E-954C-BAC5-C23035FC6469}"/>
              </a:ext>
            </a:extLst>
          </p:cNvPr>
          <p:cNvCxnSpPr>
            <a:stCxn id="21" idx="6"/>
            <a:endCxn id="5" idx="6"/>
          </p:cNvCxnSpPr>
          <p:nvPr/>
        </p:nvCxnSpPr>
        <p:spPr>
          <a:xfrm>
            <a:off x="1567400" y="5094121"/>
            <a:ext cx="8990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FF80BDF9-D4F9-FD41-A943-AAF942AFD16D}"/>
              </a:ext>
            </a:extLst>
          </p:cNvPr>
          <p:cNvSpPr/>
          <p:nvPr/>
        </p:nvSpPr>
        <p:spPr>
          <a:xfrm>
            <a:off x="1567400" y="4582260"/>
            <a:ext cx="899074" cy="386699"/>
          </a:xfrm>
          <a:custGeom>
            <a:avLst/>
            <a:gdLst>
              <a:gd name="connsiteX0" fmla="*/ 0 w 1058779"/>
              <a:gd name="connsiteY0" fmla="*/ 379753 h 386699"/>
              <a:gd name="connsiteX1" fmla="*/ 709863 w 1058779"/>
              <a:gd name="connsiteY1" fmla="*/ 379753 h 386699"/>
              <a:gd name="connsiteX2" fmla="*/ 830179 w 1058779"/>
              <a:gd name="connsiteY2" fmla="*/ 307564 h 386699"/>
              <a:gd name="connsiteX3" fmla="*/ 878305 w 1058779"/>
              <a:gd name="connsiteY3" fmla="*/ 30838 h 386699"/>
              <a:gd name="connsiteX4" fmla="*/ 1022684 w 1058779"/>
              <a:gd name="connsiteY4" fmla="*/ 6775 h 386699"/>
              <a:gd name="connsiteX5" fmla="*/ 1058779 w 1058779"/>
              <a:gd name="connsiteY5" fmla="*/ 6775 h 38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8779" h="386699">
                <a:moveTo>
                  <a:pt x="0" y="379753"/>
                </a:moveTo>
                <a:cubicBezTo>
                  <a:pt x="285750" y="385769"/>
                  <a:pt x="571500" y="391785"/>
                  <a:pt x="709863" y="379753"/>
                </a:cubicBezTo>
                <a:cubicBezTo>
                  <a:pt x="848226" y="367721"/>
                  <a:pt x="802105" y="365716"/>
                  <a:pt x="830179" y="307564"/>
                </a:cubicBezTo>
                <a:cubicBezTo>
                  <a:pt x="858253" y="249412"/>
                  <a:pt x="846221" y="80969"/>
                  <a:pt x="878305" y="30838"/>
                </a:cubicBezTo>
                <a:cubicBezTo>
                  <a:pt x="910389" y="-19293"/>
                  <a:pt x="1022684" y="6775"/>
                  <a:pt x="1022684" y="6775"/>
                </a:cubicBezTo>
                <a:cubicBezTo>
                  <a:pt x="1052763" y="2764"/>
                  <a:pt x="1055771" y="4769"/>
                  <a:pt x="1058779" y="677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F1A63D-6D57-C147-8FA6-18AF1E191E70}"/>
              </a:ext>
            </a:extLst>
          </p:cNvPr>
          <p:cNvCxnSpPr>
            <a:stCxn id="31" idx="0"/>
            <a:endCxn id="21" idx="6"/>
          </p:cNvCxnSpPr>
          <p:nvPr/>
        </p:nvCxnSpPr>
        <p:spPr>
          <a:xfrm>
            <a:off x="1567400" y="4962013"/>
            <a:ext cx="0" cy="132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DE7667-C19D-8647-88E3-C3536ABDD178}"/>
              </a:ext>
            </a:extLst>
          </p:cNvPr>
          <p:cNvCxnSpPr>
            <a:endCxn id="5" idx="6"/>
          </p:cNvCxnSpPr>
          <p:nvPr/>
        </p:nvCxnSpPr>
        <p:spPr>
          <a:xfrm>
            <a:off x="2466474" y="4582260"/>
            <a:ext cx="0" cy="5118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79B94-5FBE-3A4F-9A7E-9F39C7A44540}"/>
              </a:ext>
            </a:extLst>
          </p:cNvPr>
          <p:cNvCxnSpPr>
            <a:cxnSpLocks/>
          </p:cNvCxnSpPr>
          <p:nvPr/>
        </p:nvCxnSpPr>
        <p:spPr>
          <a:xfrm>
            <a:off x="2009189" y="4011279"/>
            <a:ext cx="180558" cy="764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54F08A-A90B-A040-BBA7-8DCEAC9C1C3E}"/>
              </a:ext>
            </a:extLst>
          </p:cNvPr>
          <p:cNvSpPr txBox="1"/>
          <p:nvPr/>
        </p:nvSpPr>
        <p:spPr>
          <a:xfrm>
            <a:off x="540740" y="363326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D6FC98-2C3A-A449-9882-BB18E72FC94A}"/>
              </a:ext>
            </a:extLst>
          </p:cNvPr>
          <p:cNvCxnSpPr/>
          <p:nvPr/>
        </p:nvCxnSpPr>
        <p:spPr>
          <a:xfrm flipV="1">
            <a:off x="1567399" y="5185611"/>
            <a:ext cx="441790" cy="493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B2E439-9D68-304E-A8A6-5588107008BE}"/>
              </a:ext>
            </a:extLst>
          </p:cNvPr>
          <p:cNvSpPr txBox="1"/>
          <p:nvPr/>
        </p:nvSpPr>
        <p:spPr>
          <a:xfrm>
            <a:off x="948049" y="56088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D933-45B8-E241-987B-F61C7FD0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Dimensionless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81EC6-BB52-7F47-B7EA-2966D34D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2341BC-918C-434B-BFAB-0FF6E8BE3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8" y="944011"/>
            <a:ext cx="1036907" cy="8444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D4A5F0-069E-214A-9354-63E5B61D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9" y="1788502"/>
            <a:ext cx="1026217" cy="833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6724C2-A576-6B49-AC3D-F5E2BABA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8" y="2608044"/>
            <a:ext cx="983458" cy="9406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3EB8F7-6005-D64F-A274-1C9848A47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16" y="2657457"/>
            <a:ext cx="1004837" cy="8338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84BE1C-F9A7-CD44-8540-D9B4CC079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80" y="1855813"/>
            <a:ext cx="1934847" cy="9193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48EC84-2289-FF49-B3FA-4B5DD76DE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20" y="900611"/>
            <a:ext cx="1806569" cy="9513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D37885B-4EE3-9044-9AAE-C14171C16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7" y="3606769"/>
            <a:ext cx="1058286" cy="7696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9833A6-397A-B741-B7BE-99684750AD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37" y="3656351"/>
            <a:ext cx="3623829" cy="7589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0630FC9-AB63-CE4F-8BD9-830EFDA30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9" y="4421326"/>
            <a:ext cx="1143804" cy="7803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72B9D1B-3D00-EE42-AB3F-7423FD70D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24" y="4306650"/>
            <a:ext cx="3570380" cy="9300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2DA174-D794-DC4C-ACE1-D52C31E3C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7" y="2723548"/>
            <a:ext cx="1207943" cy="90863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6ED1A77-7A6C-9C4E-A663-D52D1B90B4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85" y="2703533"/>
            <a:ext cx="2223470" cy="8444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8940928-2927-9549-947C-DB193C767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15" y="1991636"/>
            <a:ext cx="2790027" cy="4382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0F49C33-7C5C-FE41-AA74-986A38F4B4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9" y="5360159"/>
            <a:ext cx="7076621" cy="83380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15EBAC8-8F8F-DA4F-B537-D46A941804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9" y="6181494"/>
            <a:ext cx="4136937" cy="5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A2D729-34AA-0C4D-9916-39EC409D5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2" y="922928"/>
            <a:ext cx="5076735" cy="5309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0A9BDC-A2F0-C447-B443-C33F668A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Dimensionless Equations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4280E-FADE-3E48-BD31-67EF5E00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37A549-5059-1240-9B3A-5566158B7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"/>
          <a:stretch/>
        </p:blipFill>
        <p:spPr>
          <a:xfrm>
            <a:off x="5603966" y="1865903"/>
            <a:ext cx="3474902" cy="367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56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57C02-DDE2-4742-BE19-E34E32EA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Numerical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2CEE1-474D-C84C-A15C-6878085B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 evolution: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order TVD Runge-</a:t>
            </a:r>
            <a:r>
              <a:rPr kumimoji="1" lang="en-US" altLang="zh-CN" dirty="0" err="1"/>
              <a:t>Kutta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Convection term: finite volume</a:t>
            </a:r>
          </a:p>
          <a:p>
            <a:pPr lvl="1"/>
            <a:r>
              <a:rPr kumimoji="1" lang="en-US" altLang="zh-CN" dirty="0"/>
              <a:t>Roe method: solve convection flux by eigen vector</a:t>
            </a:r>
          </a:p>
          <a:p>
            <a:r>
              <a:rPr kumimoji="1" lang="en-US" altLang="zh-CN" dirty="0"/>
              <a:t>Diffusion term: 7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order central difference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Source term: direct solve</a:t>
            </a:r>
          </a:p>
          <a:p>
            <a:r>
              <a:rPr kumimoji="1" lang="en-US" altLang="zh-CN" dirty="0"/>
              <a:t>Numerical precision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Boundary conditions?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85628-B9AB-E941-9411-47DEE98C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305D72-664C-D74E-8A2E-FE9FA470A912}"/>
                  </a:ext>
                </a:extLst>
              </p:cNvPr>
              <p:cNvSpPr/>
              <p:nvPr/>
            </p:nvSpPr>
            <p:spPr>
              <a:xfrm>
                <a:off x="1111098" y="4086144"/>
                <a:ext cx="7010124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305D72-664C-D74E-8A2E-FE9FA470A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98" y="4086144"/>
                <a:ext cx="7010124" cy="61901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BE2388A-3C33-1146-A76B-2D03A2988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9" y="1411790"/>
            <a:ext cx="3552342" cy="1348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F0D65B-062D-1E4F-BFDF-19E46CD58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4" b="19972"/>
          <a:stretch/>
        </p:blipFill>
        <p:spPr>
          <a:xfrm>
            <a:off x="3912511" y="5167397"/>
            <a:ext cx="4252702" cy="14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898D-8A56-4A44-9334-DA83E7B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Plane Flame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8ED6F-5C8E-3046-97C3-B87416F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BBC7D9C-3756-3644-8D67-C962B28C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98" y="1232596"/>
            <a:ext cx="9163388" cy="4749748"/>
          </a:xfrm>
        </p:spPr>
      </p:pic>
    </p:spTree>
    <p:extLst>
      <p:ext uri="{BB962C8B-B14F-4D97-AF65-F5344CB8AC3E}">
        <p14:creationId xmlns:p14="http://schemas.microsoft.com/office/powerpoint/2010/main" val="234680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5DCE3-D997-BD4E-85E4-789C9E3B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Plane Flame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5F0409-FD75-2944-B637-55C33711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9827" r="8628" b="4227"/>
          <a:stretch/>
        </p:blipFill>
        <p:spPr>
          <a:xfrm>
            <a:off x="151732" y="1442480"/>
            <a:ext cx="8992268" cy="474931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8B045-27E6-554B-8F9A-77E543E7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5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C188-6747-6947-8F07-6F4D2433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Spherical Inward Flame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92720-7B15-F543-A521-E07F1A56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C0A7DE6-0FF6-1A43-85EA-24FD6470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052"/>
            <a:ext cx="9100173" cy="4716981"/>
          </a:xfrm>
        </p:spPr>
      </p:pic>
    </p:spTree>
    <p:extLst>
      <p:ext uri="{BB962C8B-B14F-4D97-AF65-F5344CB8AC3E}">
        <p14:creationId xmlns:p14="http://schemas.microsoft.com/office/powerpoint/2010/main" val="29994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9FCB-447F-A344-8ED9-D5FA3F28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Spherical Inward Flame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13458D-ADB7-114E-8C9B-5C1DCCAAC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t="10459" r="8792" b="4227"/>
          <a:stretch/>
        </p:blipFill>
        <p:spPr>
          <a:xfrm>
            <a:off x="104504" y="1240972"/>
            <a:ext cx="9002147" cy="472875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8854A-1BBA-9747-89FD-BFEF121E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822319" y="3171152"/>
            <a:ext cx="7886700" cy="8757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77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C88A9-DFFC-1B4B-9E68-F9BC613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B048-E92D-4D41-831A-FCFCA2B5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1298"/>
            <a:ext cx="3708557" cy="5165665"/>
          </a:xfrm>
        </p:spPr>
        <p:txBody>
          <a:bodyPr/>
          <a:lstStyle/>
          <a:p>
            <a:r>
              <a:rPr kumimoji="1" lang="en-US" altLang="zh-CN" dirty="0"/>
              <a:t>Type </a:t>
            </a:r>
            <a:r>
              <a:rPr kumimoji="1" lang="en-US" altLang="zh-CN" dirty="0" err="1"/>
              <a:t>Ia</a:t>
            </a:r>
            <a:r>
              <a:rPr kumimoji="1" lang="en-US" altLang="zh-CN" dirty="0"/>
              <a:t> supernovae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88BFE-1669-3040-8454-D1479442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3A19590E-FE76-6E4A-8FAE-9231DCEC3032}"/>
              </a:ext>
            </a:extLst>
          </p:cNvPr>
          <p:cNvSpPr txBox="1"/>
          <p:nvPr/>
        </p:nvSpPr>
        <p:spPr>
          <a:xfrm>
            <a:off x="0" y="6423719"/>
            <a:ext cx="72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j-lt"/>
                <a:cs typeface="Times New Roman" panose="02020603050405020304" pitchFamily="18" charset="0"/>
              </a:rPr>
              <a:t>[1]  </a:t>
            </a:r>
            <a:r>
              <a:rPr lang="en-US" altLang="zh-CN" sz="1200" dirty="0"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http://antwrp.gsfc.nasa.gov/apod/ap100630.html</a:t>
            </a:r>
          </a:p>
          <a:p>
            <a:r>
              <a:rPr lang="en-US" altLang="zh-CN" sz="1200" dirty="0"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[2]  </a:t>
            </a:r>
            <a:r>
              <a:rPr lang="en-US" altLang="zh-CN" sz="1200" dirty="0" err="1">
                <a:latin typeface="+mj-lt"/>
                <a:cs typeface="Times New Roman" panose="02020603050405020304" pitchFamily="18" charset="0"/>
              </a:rPr>
              <a:t>Gamezo</a:t>
            </a:r>
            <a:r>
              <a:rPr lang="en-US" altLang="zh-CN" sz="1200" dirty="0">
                <a:latin typeface="+mj-lt"/>
                <a:cs typeface="Times New Roman" panose="02020603050405020304" pitchFamily="18" charset="0"/>
              </a:rPr>
              <a:t> V. N., et al., Science, 2003.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1FDB88-E60C-1346-B5E4-2CE245829150}"/>
              </a:ext>
            </a:extLst>
          </p:cNvPr>
          <p:cNvGrpSpPr/>
          <p:nvPr/>
        </p:nvGrpSpPr>
        <p:grpSpPr>
          <a:xfrm>
            <a:off x="374246" y="3861561"/>
            <a:ext cx="4032448" cy="2315402"/>
            <a:chOff x="251520" y="3432643"/>
            <a:chExt cx="4032448" cy="231540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0A95D52-65A0-AF48-AB20-99141832D4D4}"/>
                </a:ext>
              </a:extLst>
            </p:cNvPr>
            <p:cNvSpPr txBox="1"/>
            <p:nvPr/>
          </p:nvSpPr>
          <p:spPr>
            <a:xfrm>
              <a:off x="251520" y="5224825"/>
              <a:ext cx="403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Development of the thermonuclear deflagration in carbon-oxygen white dwarf</a:t>
              </a:r>
              <a:endParaRPr lang="zh-CN" altLang="en-US" sz="1400" b="1" baseline="30000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715A032-FD48-0943-9B12-643900F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984" y="3432643"/>
              <a:ext cx="2024560" cy="1620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8C311C1-D3D3-5148-B0BE-CF51C369E4A2}"/>
                </a:ext>
              </a:extLst>
            </p:cNvPr>
            <p:cNvSpPr txBox="1"/>
            <p:nvPr/>
          </p:nvSpPr>
          <p:spPr>
            <a:xfrm>
              <a:off x="2773060" y="5053310"/>
              <a:ext cx="1441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Gamezo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V. N. et al. (2003)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8F4F04-2AB7-3542-B8F9-4B601F6AE01F}"/>
              </a:ext>
            </a:extLst>
          </p:cNvPr>
          <p:cNvGrpSpPr/>
          <p:nvPr/>
        </p:nvGrpSpPr>
        <p:grpSpPr>
          <a:xfrm>
            <a:off x="1068250" y="1492360"/>
            <a:ext cx="2700000" cy="2221542"/>
            <a:chOff x="944264" y="1728580"/>
            <a:chExt cx="2700000" cy="22215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811E66-04A5-8248-9559-07A202E2F95D}"/>
                </a:ext>
              </a:extLst>
            </p:cNvPr>
            <p:cNvSpPr/>
            <p:nvPr/>
          </p:nvSpPr>
          <p:spPr>
            <a:xfrm>
              <a:off x="944264" y="3642345"/>
              <a:ext cx="270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Remains of supernova</a:t>
              </a:r>
              <a:r>
                <a:rPr lang="zh-CN" altLang="en-US" sz="1400" dirty="0">
                  <a:latin typeface="+mj-lt"/>
                  <a:ea typeface="微软雅黑" panose="020B0503020204020204" pitchFamily="34" charset="-122"/>
                </a:rPr>
                <a:t>  </a:t>
              </a:r>
              <a:r>
                <a:rPr lang="en-US" altLang="zh-CN" sz="1400" dirty="0">
                  <a:latin typeface="+mj-lt"/>
                  <a:ea typeface="微软雅黑" panose="020B0503020204020204" pitchFamily="34" charset="-122"/>
                </a:rPr>
                <a:t>SN1054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1AEFF3-5326-C344-A1EB-3D13F72C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728580"/>
              <a:ext cx="2059494" cy="1916444"/>
            </a:xfrm>
            <a:prstGeom prst="rect">
              <a:avLst/>
            </a:prstGeom>
          </p:spPr>
        </p:pic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65F5F37-B0B0-CA46-A11A-3A9C150A39BF}"/>
              </a:ext>
            </a:extLst>
          </p:cNvPr>
          <p:cNvSpPr txBox="1">
            <a:spLocks/>
          </p:cNvSpPr>
          <p:nvPr/>
        </p:nvSpPr>
        <p:spPr>
          <a:xfrm>
            <a:off x="3644680" y="1007730"/>
            <a:ext cx="5499320" cy="516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/>
            <a:r>
              <a:rPr lang="en-US" altLang="zh-CN" dirty="0"/>
              <a:t>Late stage of Carbon-Oxygen white dwarf evolution</a:t>
            </a:r>
          </a:p>
          <a:p>
            <a:pPr lvl="1"/>
            <a:r>
              <a:rPr lang="en-US" altLang="zh-CN" dirty="0"/>
              <a:t>“Standard candle”, measure large distance</a:t>
            </a:r>
          </a:p>
          <a:p>
            <a:pPr lvl="1"/>
            <a:r>
              <a:rPr lang="en-US" altLang="zh-CN" dirty="0"/>
              <a:t>The mechanism of detonation is unclear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5F0FA01-B6A6-5D45-9A0C-28206AAE793F}"/>
              </a:ext>
            </a:extLst>
          </p:cNvPr>
          <p:cNvSpPr txBox="1">
            <a:spLocks/>
          </p:cNvSpPr>
          <p:nvPr/>
        </p:nvSpPr>
        <p:spPr>
          <a:xfrm>
            <a:off x="4205331" y="4142318"/>
            <a:ext cx="4879298" cy="138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Try to explain the explosion mechanism of the C/O white dwarf using flame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4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02FF-B52E-B74C-BFC1-4B54F98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Appendix: Curvature Effect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8492-23CD-1C44-A4F5-2DDA1502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1298"/>
            <a:ext cx="7975023" cy="5165665"/>
          </a:xfrm>
        </p:spPr>
        <p:txBody>
          <a:bodyPr/>
          <a:lstStyle/>
          <a:p>
            <a:r>
              <a:rPr lang="en-US" altLang="zh-CN" dirty="0"/>
              <a:t>Volume for the thermal energy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dirty="0"/>
              <a:t>Volume for the reactant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              , That is           , then the flame temperature is expected to be reduced from      for outward propagating, while the opposites holds for inner propagating.    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1BAF0-2F3A-FF45-9D48-8DC95DF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F6F4EE-4440-A347-AD47-62C39BD63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94203"/>
              </p:ext>
            </p:extLst>
          </p:nvPr>
        </p:nvGraphicFramePr>
        <p:xfrm>
          <a:off x="1174084" y="1516730"/>
          <a:ext cx="39258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Equation" r:id="rId3" imgW="1892160" imgH="355320" progId="Equation.DSMT4">
                  <p:embed/>
                </p:oleObj>
              </mc:Choice>
              <mc:Fallback>
                <p:oleObj name="Equation" r:id="rId3" imgW="1892160" imgH="355320" progId="Equation.DSMT4">
                  <p:embed/>
                  <p:pic>
                    <p:nvPicPr>
                      <p:cNvPr id="55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084" y="1516730"/>
                        <a:ext cx="3925887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764BFBE-141E-DA4C-A524-46A2DD147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08365"/>
              </p:ext>
            </p:extLst>
          </p:nvPr>
        </p:nvGraphicFramePr>
        <p:xfrm>
          <a:off x="1174084" y="3243646"/>
          <a:ext cx="41100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Equation" r:id="rId5" imgW="1981080" imgH="355320" progId="Equation.DSMT4">
                  <p:embed/>
                </p:oleObj>
              </mc:Choice>
              <mc:Fallback>
                <p:oleObj name="Equation" r:id="rId5" imgW="1981080" imgH="355320" progId="Equation.DSMT4">
                  <p:embed/>
                  <p:pic>
                    <p:nvPicPr>
                      <p:cNvPr id="57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084" y="3243646"/>
                        <a:ext cx="4110038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B96AF9D-3CE0-5643-BA1A-FAE71C83B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74058"/>
              </p:ext>
            </p:extLst>
          </p:nvPr>
        </p:nvGraphicFramePr>
        <p:xfrm>
          <a:off x="1453054" y="4654608"/>
          <a:ext cx="1073684" cy="43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Equation" r:id="rId7" imgW="469800" imgH="190440" progId="Equation.DSMT4">
                  <p:embed/>
                </p:oleObj>
              </mc:Choice>
              <mc:Fallback>
                <p:oleObj name="Equation" r:id="rId7" imgW="469800" imgH="190440" progId="Equation.DSMT4">
                  <p:embed/>
                  <p:pic>
                    <p:nvPicPr>
                      <p:cNvPr id="59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054" y="4654608"/>
                        <a:ext cx="1073684" cy="438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DB60F12-DA73-274A-BFED-03F2B6E29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66523"/>
              </p:ext>
            </p:extLst>
          </p:nvPr>
        </p:nvGraphicFramePr>
        <p:xfrm>
          <a:off x="3593532" y="4710633"/>
          <a:ext cx="745994" cy="3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" name="Equation" r:id="rId9" imgW="355320" imgH="152280" progId="Equation.DSMT4">
                  <p:embed/>
                </p:oleObj>
              </mc:Choice>
              <mc:Fallback>
                <p:oleObj name="Equation" r:id="rId9" imgW="355320" imgH="152280" progId="Equation.DSMT4">
                  <p:embed/>
                  <p:pic>
                    <p:nvPicPr>
                      <p:cNvPr id="60" name="对象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532" y="4710633"/>
                        <a:ext cx="745994" cy="32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09FC33A-73FF-944D-8689-368384640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4549"/>
              </p:ext>
            </p:extLst>
          </p:nvPr>
        </p:nvGraphicFramePr>
        <p:xfrm>
          <a:off x="4695670" y="4982422"/>
          <a:ext cx="419494" cy="4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Equation" r:id="rId11" imgW="190440" imgH="190440" progId="Equation.DSMT4">
                  <p:embed/>
                </p:oleObj>
              </mc:Choice>
              <mc:Fallback>
                <p:oleObj name="Equation" r:id="rId11" imgW="190440" imgH="190440" progId="Equation.DSMT4">
                  <p:embed/>
                  <p:pic>
                    <p:nvPicPr>
                      <p:cNvPr id="61" name="对象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670" y="4982422"/>
                        <a:ext cx="419494" cy="421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0B3F688-63FB-D34B-8530-B176D8FE4BAD}"/>
              </a:ext>
            </a:extLst>
          </p:cNvPr>
          <p:cNvGrpSpPr/>
          <p:nvPr/>
        </p:nvGrpSpPr>
        <p:grpSpPr>
          <a:xfrm>
            <a:off x="5353535" y="513176"/>
            <a:ext cx="3531212" cy="3428226"/>
            <a:chOff x="4860032" y="2249647"/>
            <a:chExt cx="2880000" cy="2880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D8C9FB2-0986-7045-9D79-DB9604DFD97A}"/>
                </a:ext>
              </a:extLst>
            </p:cNvPr>
            <p:cNvGrpSpPr/>
            <p:nvPr/>
          </p:nvGrpSpPr>
          <p:grpSpPr>
            <a:xfrm>
              <a:off x="4860032" y="2249647"/>
              <a:ext cx="2880000" cy="2880000"/>
              <a:chOff x="3111816" y="2369224"/>
              <a:chExt cx="2880000" cy="2880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093F479-E40E-7647-B279-AC26059D8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2372" y="2727383"/>
                <a:ext cx="2159760" cy="216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弧形 4">
                <a:extLst>
                  <a:ext uri="{FF2B5EF4-FFF2-40B4-BE49-F238E27FC236}">
                    <a16:creationId xmlns:a16="http://schemas.microsoft.com/office/drawing/2014/main" id="{6312B82B-7B02-6B49-9F92-65A4C5AD11D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26302">
                <a:off x="3258335" y="2547383"/>
                <a:ext cx="2520000" cy="2520000"/>
              </a:xfrm>
              <a:prstGeom prst="arc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弧形 26">
                <a:extLst>
                  <a:ext uri="{FF2B5EF4-FFF2-40B4-BE49-F238E27FC236}">
                    <a16:creationId xmlns:a16="http://schemas.microsoft.com/office/drawing/2014/main" id="{A1174F4A-5617-ED46-97A6-8FDE73F555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26302">
                <a:off x="3111816" y="2369224"/>
                <a:ext cx="2880000" cy="2880000"/>
              </a:xfrm>
              <a:prstGeom prst="arc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EBA97468-21FC-DD4D-9D33-77689CB46F0E}"/>
                </a:ext>
              </a:extLst>
            </p:cNvPr>
            <p:cNvCxnSpPr/>
            <p:nvPr/>
          </p:nvCxnSpPr>
          <p:spPr>
            <a:xfrm flipV="1">
              <a:off x="6300032" y="2775843"/>
              <a:ext cx="1080280" cy="9119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31">
              <a:extLst>
                <a:ext uri="{FF2B5EF4-FFF2-40B4-BE49-F238E27FC236}">
                  <a16:creationId xmlns:a16="http://schemas.microsoft.com/office/drawing/2014/main" id="{54F8233D-C95C-0547-8E9B-3710D82509C9}"/>
                </a:ext>
              </a:extLst>
            </p:cNvPr>
            <p:cNvCxnSpPr/>
            <p:nvPr/>
          </p:nvCxnSpPr>
          <p:spPr>
            <a:xfrm flipV="1">
              <a:off x="6300032" y="3171509"/>
              <a:ext cx="1092316" cy="5162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35">
              <a:extLst>
                <a:ext uri="{FF2B5EF4-FFF2-40B4-BE49-F238E27FC236}">
                  <a16:creationId xmlns:a16="http://schemas.microsoft.com/office/drawing/2014/main" id="{D4CA13E4-B6F7-AE4E-99A1-ABDFBBC0A5CA}"/>
                </a:ext>
              </a:extLst>
            </p:cNvPr>
            <p:cNvCxnSpPr>
              <a:endCxn id="18" idx="6"/>
            </p:cNvCxnSpPr>
            <p:nvPr/>
          </p:nvCxnSpPr>
          <p:spPr>
            <a:xfrm>
              <a:off x="6299762" y="3687806"/>
              <a:ext cx="104058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B300A970-15C8-FD4B-AF1B-D5B38BB452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441522"/>
                </p:ext>
              </p:extLst>
            </p:nvPr>
          </p:nvGraphicFramePr>
          <p:xfrm>
            <a:off x="6094139" y="2996916"/>
            <a:ext cx="794732" cy="320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" name="Equation" r:id="rId13" imgW="507960" imgH="203040" progId="Equation.DSMT4">
                    <p:embed/>
                  </p:oleObj>
                </mc:Choice>
                <mc:Fallback>
                  <p:oleObj name="Equation" r:id="rId13" imgW="507960" imgH="203040" progId="Equation.DSMT4">
                    <p:embed/>
                    <p:pic>
                      <p:nvPicPr>
                        <p:cNvPr id="44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4139" y="2996916"/>
                          <a:ext cx="794732" cy="3207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1C6AD65-9F87-D14B-9999-3A961F8B46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584611"/>
                </p:ext>
              </p:extLst>
            </p:nvPr>
          </p:nvGraphicFramePr>
          <p:xfrm>
            <a:off x="6612811" y="3435511"/>
            <a:ext cx="728758" cy="282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1" name="Equation" r:id="rId15" imgW="533160" imgH="203040" progId="Equation.DSMT4">
                    <p:embed/>
                  </p:oleObj>
                </mc:Choice>
                <mc:Fallback>
                  <p:oleObj name="Equation" r:id="rId15" imgW="533160" imgH="203040" progId="Equation.DSMT4">
                    <p:embed/>
                    <p:pic>
                      <p:nvPicPr>
                        <p:cNvPr id="51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2811" y="3435511"/>
                          <a:ext cx="728758" cy="2828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D374F131-9157-0A44-BB80-48EC13D4AB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337307"/>
                </p:ext>
              </p:extLst>
            </p:nvPr>
          </p:nvGraphicFramePr>
          <p:xfrm>
            <a:off x="6491504" y="3695623"/>
            <a:ext cx="822745" cy="324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2" name="Equation" r:id="rId17" imgW="520560" imgH="203040" progId="Equation.DSMT4">
                    <p:embed/>
                  </p:oleObj>
                </mc:Choice>
                <mc:Fallback>
                  <p:oleObj name="Equation" r:id="rId17" imgW="520560" imgH="203040" progId="Equation.DSMT4">
                    <p:embed/>
                    <p:pic>
                      <p:nvPicPr>
                        <p:cNvPr id="52" name="对象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1504" y="3695623"/>
                          <a:ext cx="822745" cy="3241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4E6FD58-193A-0E44-A0FC-B27C0EF444BD}"/>
              </a:ext>
            </a:extLst>
          </p:cNvPr>
          <p:cNvSpPr txBox="1"/>
          <p:nvPr/>
        </p:nvSpPr>
        <p:spPr>
          <a:xfrm>
            <a:off x="5760381" y="3577245"/>
            <a:ext cx="277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Curvature effect of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spherical flame</a:t>
            </a:r>
          </a:p>
        </p:txBody>
      </p:sp>
    </p:spTree>
    <p:extLst>
      <p:ext uri="{BB962C8B-B14F-4D97-AF65-F5344CB8AC3E}">
        <p14:creationId xmlns:p14="http://schemas.microsoft.com/office/powerpoint/2010/main" val="292113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BB35-CE99-2642-B885-DCE99F74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Appendix: Equation of State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B7DEB-DC8B-6C4E-8498-635468E4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 internal energy for a relativistic degenerate electron gas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Specific heat for the degenerate Fermi gas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Specific internal energy at temperature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Enthalpy at temperature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89762-1EFE-334D-87A9-C1762ED0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46CDBD5-0D87-D842-80B8-6B9555C6D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21303"/>
              </p:ext>
            </p:extLst>
          </p:nvPr>
        </p:nvGraphicFramePr>
        <p:xfrm>
          <a:off x="1204075" y="1665281"/>
          <a:ext cx="2924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3" imgW="1409400" imgH="368280" progId="Equation.DSMT4">
                  <p:embed/>
                </p:oleObj>
              </mc:Choice>
              <mc:Fallback>
                <p:oleObj name="Equation" r:id="rId3" imgW="1409400" imgH="368280" progId="Equation.DSMT4">
                  <p:embed/>
                  <p:pic>
                    <p:nvPicPr>
                      <p:cNvPr id="55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075" y="1665281"/>
                        <a:ext cx="2924175" cy="76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0A42673-0B6D-8246-98D6-571ED2883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99120"/>
              </p:ext>
            </p:extLst>
          </p:nvPr>
        </p:nvGraphicFramePr>
        <p:xfrm>
          <a:off x="1204075" y="2880671"/>
          <a:ext cx="31607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5" imgW="1523880" imgH="368280" progId="Equation.DSMT4">
                  <p:embed/>
                </p:oleObj>
              </mc:Choice>
              <mc:Fallback>
                <p:oleObj name="Equation" r:id="rId5" imgW="1523880" imgH="368280" progId="Equation.DSMT4">
                  <p:embed/>
                  <p:pic>
                    <p:nvPicPr>
                      <p:cNvPr id="57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075" y="2880671"/>
                        <a:ext cx="3160712" cy="769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431F97B-529B-AC4B-9487-68EAF1D70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07744"/>
              </p:ext>
            </p:extLst>
          </p:nvPr>
        </p:nvGraphicFramePr>
        <p:xfrm>
          <a:off x="1204075" y="3981998"/>
          <a:ext cx="5476876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7" imgW="2641320" imgH="393480" progId="Equation.DSMT4">
                  <p:embed/>
                </p:oleObj>
              </mc:Choice>
              <mc:Fallback>
                <p:oleObj name="Equation" r:id="rId7" imgW="2641320" imgH="39348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075" y="3981998"/>
                        <a:ext cx="5476876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768C26FF-38CB-4541-AEB0-6DD68AA4D7F8}"/>
              </a:ext>
            </a:extLst>
          </p:cNvPr>
          <p:cNvGrpSpPr/>
          <p:nvPr/>
        </p:nvGrpSpPr>
        <p:grpSpPr>
          <a:xfrm>
            <a:off x="1204524" y="5081850"/>
            <a:ext cx="3656406" cy="648072"/>
            <a:chOff x="1052962" y="4860242"/>
            <a:chExt cx="3656406" cy="648072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2D57AB6-C7A8-C24E-8490-D94453B6FE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336489"/>
                </p:ext>
              </p:extLst>
            </p:nvPr>
          </p:nvGraphicFramePr>
          <p:xfrm>
            <a:off x="1052962" y="4973637"/>
            <a:ext cx="155257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6" name="Equation" r:id="rId9" imgW="749160" imgH="190440" progId="Equation.DSMT4">
                    <p:embed/>
                  </p:oleObj>
                </mc:Choice>
                <mc:Fallback>
                  <p:oleObj name="Equation" r:id="rId9" imgW="749160" imgH="190440" progId="Equation.DSMT4">
                    <p:embed/>
                    <p:pic>
                      <p:nvPicPr>
                        <p:cNvPr id="38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962" y="4973637"/>
                          <a:ext cx="1552575" cy="395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内容占位符 1">
              <a:extLst>
                <a:ext uri="{FF2B5EF4-FFF2-40B4-BE49-F238E27FC236}">
                  <a16:creationId xmlns:a16="http://schemas.microsoft.com/office/drawing/2014/main" id="{CF5FCC9C-CA12-C448-9884-9C14AA67F0A6}"/>
                </a:ext>
              </a:extLst>
            </p:cNvPr>
            <p:cNvSpPr txBox="1">
              <a:spLocks/>
            </p:cNvSpPr>
            <p:nvPr/>
          </p:nvSpPr>
          <p:spPr>
            <a:xfrm>
              <a:off x="2551956" y="4860242"/>
              <a:ext cx="1097868" cy="648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2000" dirty="0"/>
                <a:t>, 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55E3D50C-673F-4446-A973-60240AEA00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046487"/>
                </p:ext>
              </p:extLst>
            </p:nvPr>
          </p:nvGraphicFramePr>
          <p:xfrm>
            <a:off x="3499693" y="4973637"/>
            <a:ext cx="120967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" name="Equation" r:id="rId11" imgW="583920" imgH="190440" progId="Equation.DSMT4">
                    <p:embed/>
                  </p:oleObj>
                </mc:Choice>
                <mc:Fallback>
                  <p:oleObj name="Equation" r:id="rId11" imgW="583920" imgH="190440" progId="Equation.DSMT4">
                    <p:embed/>
                    <p:pic>
                      <p:nvPicPr>
                        <p:cNvPr id="41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693" y="4973637"/>
                          <a:ext cx="1209675" cy="395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2C6AFA-A5C7-8E45-9A01-AC74185BD7C1}"/>
              </a:ext>
            </a:extLst>
          </p:cNvPr>
          <p:cNvSpPr/>
          <p:nvPr/>
        </p:nvSpPr>
        <p:spPr>
          <a:xfrm>
            <a:off x="548" y="6568537"/>
            <a:ext cx="2822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Xing, G. Z., et.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2017.</a:t>
            </a:r>
          </a:p>
        </p:txBody>
      </p:sp>
    </p:spTree>
    <p:extLst>
      <p:ext uri="{BB962C8B-B14F-4D97-AF65-F5344CB8AC3E}">
        <p14:creationId xmlns:p14="http://schemas.microsoft.com/office/powerpoint/2010/main" val="39092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CAC57C4-D856-D04D-B457-86884FFC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92" y="976900"/>
            <a:ext cx="2914000" cy="25434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0DE8408-9754-4649-99D5-202862C6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Appendix: Reaction Zone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D565B-E441-2441-B7D3-47CFD61A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Turbulent models</a:t>
            </a:r>
          </a:p>
          <a:p>
            <a:pPr lvl="1"/>
            <a:r>
              <a:rPr lang="en-US" altLang="zh-CN" dirty="0" err="1"/>
              <a:t>Karlovitz</a:t>
            </a:r>
            <a:r>
              <a:rPr lang="en-US" altLang="zh-CN" dirty="0"/>
              <a:t> number: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5F1F-B97C-9E4E-B112-4CFC9E72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5B14C8-22B2-E546-81F9-812D739B3DFE}"/>
              </a:ext>
            </a:extLst>
          </p:cNvPr>
          <p:cNvGrpSpPr/>
          <p:nvPr/>
        </p:nvGrpSpPr>
        <p:grpSpPr>
          <a:xfrm>
            <a:off x="4721453" y="3551755"/>
            <a:ext cx="3725595" cy="775061"/>
            <a:chOff x="4427984" y="3741737"/>
            <a:chExt cx="3725595" cy="7750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F6D9308-9DAB-8840-8782-C023A0B18E02}"/>
                </a:ext>
              </a:extLst>
            </p:cNvPr>
            <p:cNvGrpSpPr/>
            <p:nvPr/>
          </p:nvGrpSpPr>
          <p:grpSpPr>
            <a:xfrm>
              <a:off x="4427984" y="3741737"/>
              <a:ext cx="3725595" cy="650652"/>
              <a:chOff x="4391952" y="2561549"/>
              <a:chExt cx="3725595" cy="650652"/>
            </a:xfrm>
          </p:grpSpPr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19B9AE5B-29FE-2D45-834B-79613CBFEB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693633"/>
                  </p:ext>
                </p:extLst>
              </p:nvPr>
            </p:nvGraphicFramePr>
            <p:xfrm>
              <a:off x="6628293" y="2800537"/>
              <a:ext cx="875057" cy="411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1" name="Equation" r:id="rId4" imgW="507960" imgH="241200" progId="Equation.DSMT4">
                      <p:embed/>
                    </p:oleObj>
                  </mc:Choice>
                  <mc:Fallback>
                    <p:oleObj name="Equation" r:id="rId4" imgW="507960" imgH="241200" progId="Equation.DSMT4">
                      <p:embed/>
                      <p:pic>
                        <p:nvPicPr>
                          <p:cNvPr id="44" name="对象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8293" y="2800537"/>
                            <a:ext cx="875057" cy="41166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DABF34-C1CF-394E-80F9-9B27B88EBE7E}"/>
                  </a:ext>
                </a:extLst>
              </p:cNvPr>
              <p:cNvSpPr/>
              <p:nvPr/>
            </p:nvSpPr>
            <p:spPr>
              <a:xfrm>
                <a:off x="4391952" y="2561549"/>
                <a:ext cx="37255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Corrugated flame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5EF090-2976-AE4C-9E9D-FEC3B570FA13}"/>
                </a:ext>
              </a:extLst>
            </p:cNvPr>
            <p:cNvSpPr/>
            <p:nvPr/>
          </p:nvSpPr>
          <p:spPr>
            <a:xfrm>
              <a:off x="4427984" y="4147466"/>
              <a:ext cx="3725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Wrinkled flame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B267F96-1177-1A4B-ACD0-C18E1C645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264305"/>
              </p:ext>
            </p:extLst>
          </p:nvPr>
        </p:nvGraphicFramePr>
        <p:xfrm>
          <a:off x="3473758" y="1242282"/>
          <a:ext cx="1247695" cy="68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Equation" r:id="rId6" imgW="799920" imgH="444240" progId="Equation.DSMT4">
                  <p:embed/>
                </p:oleObj>
              </mc:Choice>
              <mc:Fallback>
                <p:oleObj name="Equation" r:id="rId6" imgW="799920" imgH="4442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758" y="1242282"/>
                        <a:ext cx="1247695" cy="685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657B21F-8F25-C743-A49A-BACC58B3B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12811"/>
              </p:ext>
            </p:extLst>
          </p:nvPr>
        </p:nvGraphicFramePr>
        <p:xfrm>
          <a:off x="4959846" y="1242281"/>
          <a:ext cx="1238242" cy="68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846" y="1242281"/>
                        <a:ext cx="1238242" cy="685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2C6D0C-FA35-AC4C-A32C-6FE22A31C2D4}"/>
              </a:ext>
            </a:extLst>
          </p:cNvPr>
          <p:cNvGrpSpPr/>
          <p:nvPr/>
        </p:nvGrpSpPr>
        <p:grpSpPr>
          <a:xfrm>
            <a:off x="4721453" y="4503838"/>
            <a:ext cx="3725595" cy="411664"/>
            <a:chOff x="4391952" y="2549970"/>
            <a:chExt cx="3725595" cy="411664"/>
          </a:xfrm>
        </p:grpSpPr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06D1D09-754C-BB40-A5A5-D6D891BBAA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330882"/>
                </p:ext>
              </p:extLst>
            </p:nvPr>
          </p:nvGraphicFramePr>
          <p:xfrm>
            <a:off x="6628293" y="2549970"/>
            <a:ext cx="875057" cy="41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4" name="Equation" r:id="rId10" imgW="507960" imgH="241200" progId="Equation.DSMT4">
                    <p:embed/>
                  </p:oleObj>
                </mc:Choice>
                <mc:Fallback>
                  <p:oleObj name="Equation" r:id="rId10" imgW="507960" imgH="241200" progId="Equation.DSMT4">
                    <p:embed/>
                    <p:pic>
                      <p:nvPicPr>
                        <p:cNvPr id="38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8293" y="2549970"/>
                          <a:ext cx="875057" cy="411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3CD866-E009-6843-AE87-A49621B327A3}"/>
                </a:ext>
              </a:extLst>
            </p:cNvPr>
            <p:cNvSpPr/>
            <p:nvPr/>
          </p:nvSpPr>
          <p:spPr>
            <a:xfrm>
              <a:off x="4391952" y="2561549"/>
              <a:ext cx="3725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Thin reaction zone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59FFB9-DA99-1C44-A4F5-28CC58F4B7E7}"/>
              </a:ext>
            </a:extLst>
          </p:cNvPr>
          <p:cNvGrpSpPr/>
          <p:nvPr/>
        </p:nvGrpSpPr>
        <p:grpSpPr>
          <a:xfrm>
            <a:off x="208650" y="2036308"/>
            <a:ext cx="4686520" cy="3592294"/>
            <a:chOff x="710863" y="2493216"/>
            <a:chExt cx="3867065" cy="28800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A56EA64-D626-7D4E-A340-C5EE44EF0510}"/>
                </a:ext>
              </a:extLst>
            </p:cNvPr>
            <p:cNvGrpSpPr/>
            <p:nvPr/>
          </p:nvGrpSpPr>
          <p:grpSpPr>
            <a:xfrm>
              <a:off x="710863" y="2493216"/>
              <a:ext cx="3867065" cy="2880000"/>
              <a:chOff x="710863" y="2493216"/>
              <a:chExt cx="3867065" cy="288000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23C1CA9-974D-844B-9D29-A3DA1BC6A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863" y="2493216"/>
                <a:ext cx="3645113" cy="288000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11F2200-3215-424A-A724-C27C38605A5A}"/>
                  </a:ext>
                </a:extLst>
              </p:cNvPr>
              <p:cNvSpPr txBox="1"/>
              <p:nvPr/>
            </p:nvSpPr>
            <p:spPr>
              <a:xfrm>
                <a:off x="3678323" y="5111397"/>
                <a:ext cx="8996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Peter N. (1997)</a:t>
                </a:r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6711A09-582E-794E-9D78-3CDBAB85F95C}"/>
                </a:ext>
              </a:extLst>
            </p:cNvPr>
            <p:cNvSpPr/>
            <p:nvPr/>
          </p:nvSpPr>
          <p:spPr>
            <a:xfrm rot="20398585">
              <a:off x="2092576" y="3366010"/>
              <a:ext cx="1876946" cy="51333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214CD9-3EA1-6C41-9EFB-A4E34DB29A55}"/>
              </a:ext>
            </a:extLst>
          </p:cNvPr>
          <p:cNvGrpSpPr/>
          <p:nvPr/>
        </p:nvGrpSpPr>
        <p:grpSpPr>
          <a:xfrm>
            <a:off x="4721453" y="5088126"/>
            <a:ext cx="3725595" cy="430114"/>
            <a:chOff x="4391952" y="2561549"/>
            <a:chExt cx="3725595" cy="430114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0355E3C5-FCF9-524D-8F00-E707959691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092516"/>
                </p:ext>
              </p:extLst>
            </p:nvPr>
          </p:nvGraphicFramePr>
          <p:xfrm>
            <a:off x="6637583" y="2585695"/>
            <a:ext cx="865767" cy="405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5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7583" y="2585695"/>
                          <a:ext cx="865767" cy="405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F57A885-E19D-A84C-B43F-92C01DC0F49E}"/>
                </a:ext>
              </a:extLst>
            </p:cNvPr>
            <p:cNvSpPr/>
            <p:nvPr/>
          </p:nvSpPr>
          <p:spPr>
            <a:xfrm>
              <a:off x="4391952" y="2561549"/>
              <a:ext cx="3725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Well-stirred reactor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24D1FAC-04DC-1D4D-BFEC-61346483A34E}"/>
              </a:ext>
            </a:extLst>
          </p:cNvPr>
          <p:cNvSpPr txBox="1"/>
          <p:nvPr/>
        </p:nvSpPr>
        <p:spPr>
          <a:xfrm>
            <a:off x="975104" y="5664553"/>
            <a:ext cx="34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Regime diagram for premixed turbulent combustion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B8A7E83-A3DB-6A4D-B4A7-C9CA65A61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74098"/>
              </p:ext>
            </p:extLst>
          </p:nvPr>
        </p:nvGraphicFramePr>
        <p:xfrm>
          <a:off x="7961851" y="4491245"/>
          <a:ext cx="870607" cy="40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851" y="4491245"/>
                        <a:ext cx="870607" cy="409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549BCA9B-B9D0-B744-950F-379D5B9987AE}"/>
              </a:ext>
            </a:extLst>
          </p:cNvPr>
          <p:cNvSpPr txBox="1"/>
          <p:nvPr/>
        </p:nvSpPr>
        <p:spPr>
          <a:xfrm>
            <a:off x="0" y="6608385"/>
            <a:ext cx="874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[1] N. Peter, Fluid </a:t>
            </a:r>
            <a:r>
              <a:rPr lang="en-US" altLang="zh-CN" sz="1200" dirty="0" err="1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Mech</a:t>
            </a:r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 Vol., 1997, 384, 107-132 </a:t>
            </a:r>
          </a:p>
        </p:txBody>
      </p:sp>
    </p:spTree>
    <p:extLst>
      <p:ext uri="{BB962C8B-B14F-4D97-AF65-F5344CB8AC3E}">
        <p14:creationId xmlns:p14="http://schemas.microsoft.com/office/powerpoint/2010/main" val="7330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144A-FFCE-5B4C-86C6-6FBFFFCA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CC7D4-854B-A249-B7A7-ED9C5E4E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mechanism of flame speed up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185F7-9580-1C44-98A2-8FF03DF3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CC5908-4234-D54D-A8C1-7253117E033B}"/>
              </a:ext>
            </a:extLst>
          </p:cNvPr>
          <p:cNvSpPr txBox="1"/>
          <p:nvPr/>
        </p:nvSpPr>
        <p:spPr>
          <a:xfrm>
            <a:off x="7092280" y="2921186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J. B. et al. (2004B)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F98BE0-1C7E-ED45-BBAB-9DAE88054EBD}"/>
              </a:ext>
            </a:extLst>
          </p:cNvPr>
          <p:cNvGrpSpPr/>
          <p:nvPr/>
        </p:nvGrpSpPr>
        <p:grpSpPr>
          <a:xfrm>
            <a:off x="479972" y="1628800"/>
            <a:ext cx="6612308" cy="3883441"/>
            <a:chOff x="695996" y="1628800"/>
            <a:chExt cx="6612308" cy="3883441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918F6974-571D-0B48-8F6A-6D3DABF573CA}"/>
                </a:ext>
              </a:extLst>
            </p:cNvPr>
            <p:cNvSpPr/>
            <p:nvPr/>
          </p:nvSpPr>
          <p:spPr>
            <a:xfrm>
              <a:off x="695996" y="1628800"/>
              <a:ext cx="148677" cy="388344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356C4F-1F89-E54E-BA72-50194C5F8AA0}"/>
                </a:ext>
              </a:extLst>
            </p:cNvPr>
            <p:cNvSpPr txBox="1"/>
            <p:nvPr/>
          </p:nvSpPr>
          <p:spPr>
            <a:xfrm>
              <a:off x="971600" y="1628800"/>
              <a:ext cx="6330537" cy="7150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Landau-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Darrieus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(L-D) instability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dominated by convection, wrinkles the flame surface, speed up 1-2%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60B6BD-3707-144E-A9CB-4555D18BD9E2}"/>
                </a:ext>
              </a:extLst>
            </p:cNvPr>
            <p:cNvSpPr txBox="1"/>
            <p:nvPr/>
          </p:nvSpPr>
          <p:spPr>
            <a:xfrm>
              <a:off x="971600" y="2564904"/>
              <a:ext cx="6336704" cy="102155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Rayleigh-Taylor (R-T) instability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hot product goes up because of gravity, wrinkles the main flame surface, speed up 4-5%; generate unburned bubbles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E9B0400-8368-0D4C-ADF4-D0DEEABCCF63}"/>
                </a:ext>
              </a:extLst>
            </p:cNvPr>
            <p:cNvSpPr txBox="1"/>
            <p:nvPr/>
          </p:nvSpPr>
          <p:spPr>
            <a:xfrm>
              <a:off x="971600" y="3830938"/>
              <a:ext cx="6336704" cy="7150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Thermal diffusion instability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flame speed oscillates periodically; speed peak 5-10 times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0BC3DB-73DA-ED41-9F9A-1BDD87F73534}"/>
                </a:ext>
              </a:extLst>
            </p:cNvPr>
            <p:cNvSpPr txBox="1"/>
            <p:nvPr/>
          </p:nvSpPr>
          <p:spPr>
            <a:xfrm>
              <a:off x="971600" y="4797152"/>
              <a:ext cx="6336704" cy="715089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 err="1">
                  <a:solidFill>
                    <a:schemeClr val="tx1"/>
                  </a:solidFill>
                  <a:ea typeface="微软雅黑" panose="020B0503020204020204" pitchFamily="34" charset="-122"/>
                </a:rPr>
                <a:t>Zel’dovich</a:t>
              </a:r>
              <a:r>
                <a:rPr lang="en-US" altLang="zh-CN" b="1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 mechanism</a:t>
              </a:r>
              <a:r>
                <a: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flame speed up by reaction gradient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FF0A547-EC5B-E94F-93A8-B33A625D2B3F}"/>
              </a:ext>
            </a:extLst>
          </p:cNvPr>
          <p:cNvSpPr txBox="1"/>
          <p:nvPr/>
        </p:nvSpPr>
        <p:spPr>
          <a:xfrm>
            <a:off x="7092280" y="3913892"/>
            <a:ext cx="2137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Bychkov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V. et al. (1995)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Xing G. Z. et al. (2017)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15C979-2C19-4F4F-929D-D89E17E67B4D}"/>
              </a:ext>
            </a:extLst>
          </p:cNvPr>
          <p:cNvSpPr txBox="1"/>
          <p:nvPr/>
        </p:nvSpPr>
        <p:spPr>
          <a:xfrm>
            <a:off x="7092280" y="499343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Zel’dovich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B. (1980)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947CD5-D1E8-044B-AC5F-8ED99EA78170}"/>
              </a:ext>
            </a:extLst>
          </p:cNvPr>
          <p:cNvSpPr txBox="1"/>
          <p:nvPr/>
        </p:nvSpPr>
        <p:spPr>
          <a:xfrm>
            <a:off x="7092280" y="1825079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J. B. et al. (2004A)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BAFE850C-BEE7-DC4A-857D-6E9759463B3C}"/>
              </a:ext>
            </a:extLst>
          </p:cNvPr>
          <p:cNvSpPr txBox="1"/>
          <p:nvPr/>
        </p:nvSpPr>
        <p:spPr>
          <a:xfrm>
            <a:off x="12275" y="6038453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Bell, J. B., et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2004A.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Bell, J. B., et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2004B.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Xing, G. Z., et.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2017.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Zel’dovich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B, Combust. Flame, 1980.</a:t>
            </a:r>
          </a:p>
        </p:txBody>
      </p:sp>
    </p:spTree>
    <p:extLst>
      <p:ext uri="{BB962C8B-B14F-4D97-AF65-F5344CB8AC3E}">
        <p14:creationId xmlns:p14="http://schemas.microsoft.com/office/powerpoint/2010/main" val="300588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50E1B46-4081-5843-83B1-3C84AB09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03" y="4698278"/>
            <a:ext cx="3894884" cy="18466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F6AC9D-A144-584B-AA27-9C2D654B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31" y="4945448"/>
            <a:ext cx="3933731" cy="1569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98A282-7928-F74D-BA71-93B11062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R-T Instability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D296A-CC5A-6144-9010-4C6FDA6A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Unburned bubbles</a:t>
            </a:r>
          </a:p>
          <a:p>
            <a:pPr lvl="1"/>
            <a:r>
              <a:rPr lang="en-US" altLang="zh-CN" dirty="0"/>
              <a:t>There exists some unburned bubbles because of the turbulent vortex.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 the bubble as a sphere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92EC0-2432-CF42-8730-5D4E4E9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37797EE4-5BC3-8D4B-9796-C7988CD3127F}"/>
              </a:ext>
            </a:extLst>
          </p:cNvPr>
          <p:cNvSpPr txBox="1"/>
          <p:nvPr/>
        </p:nvSpPr>
        <p:spPr>
          <a:xfrm>
            <a:off x="0" y="6582976"/>
            <a:ext cx="487362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Bell, J. B., et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2004.</a:t>
            </a:r>
            <a:endParaRPr lang="nl-NL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0E980-7D20-7B40-8F82-2241E824B5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67" y="1679878"/>
            <a:ext cx="4488498" cy="27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E409A-7E6D-6E4E-9482-316A3E90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Zel’dovich</a:t>
            </a:r>
            <a:r>
              <a:rPr kumimoji="1" lang="en-US" altLang="zh-CN" dirty="0"/>
              <a:t> Mechanism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80803-26C9-4E41-98CE-D2A178BB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spherical inward propagating C-O two step flame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B99D1-A7A4-1B45-8987-C973FA2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31D88E-D496-CD47-A532-2D0C2EEF1CDB}"/>
              </a:ext>
            </a:extLst>
          </p:cNvPr>
          <p:cNvGrpSpPr/>
          <p:nvPr/>
        </p:nvGrpSpPr>
        <p:grpSpPr>
          <a:xfrm>
            <a:off x="5723628" y="3625622"/>
            <a:ext cx="2228847" cy="1941830"/>
            <a:chOff x="0" y="0"/>
            <a:chExt cx="2228847" cy="19418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592BFE-1A26-4042-9B6B-23BBD5385C45}"/>
                </a:ext>
              </a:extLst>
            </p:cNvPr>
            <p:cNvGrpSpPr/>
            <p:nvPr/>
          </p:nvGrpSpPr>
          <p:grpSpPr>
            <a:xfrm>
              <a:off x="0" y="0"/>
              <a:ext cx="2228847" cy="1941830"/>
              <a:chOff x="0" y="0"/>
              <a:chExt cx="3617480" cy="312704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7336C14-A29D-7046-AB73-4E8B0CC01C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94225" y="1590648"/>
                <a:ext cx="255588" cy="431800"/>
              </a:xfrm>
              <a:prstGeom prst="rect">
                <a:avLst/>
              </a:prstGeom>
              <a:noFill/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EADA7C4-B7F6-9A44-BED6-EBECE4D2E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12455" y="1589728"/>
                <a:ext cx="280988" cy="431800"/>
              </a:xfrm>
              <a:prstGeom prst="rect">
                <a:avLst/>
              </a:prstGeom>
              <a:noFill/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324294C-C27B-4249-95FF-049E71CE1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849006" y="1638941"/>
                <a:ext cx="306388" cy="334961"/>
              </a:xfrm>
              <a:prstGeom prst="rect">
                <a:avLst/>
              </a:prstGeom>
              <a:noFill/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CD51016-505E-0B4A-9F6A-9899739871BA}"/>
                  </a:ext>
                </a:extLst>
              </p:cNvPr>
              <p:cNvSpPr/>
              <p:nvPr/>
            </p:nvSpPr>
            <p:spPr>
              <a:xfrm>
                <a:off x="480580" y="0"/>
                <a:ext cx="3136900" cy="3127046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88290" algn="ctr">
                  <a:lnSpc>
                    <a:spcPts val="2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2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13C7E9B-6762-9F4C-A049-EE5E9B39AAF9}"/>
                  </a:ext>
                </a:extLst>
              </p:cNvPr>
              <p:cNvGrpSpPr/>
              <p:nvPr/>
            </p:nvGrpSpPr>
            <p:grpSpPr>
              <a:xfrm>
                <a:off x="504320" y="1539918"/>
                <a:ext cx="1458988" cy="105041"/>
                <a:chOff x="504320" y="1539918"/>
                <a:chExt cx="1458988" cy="105041"/>
              </a:xfrm>
            </p:grpSpPr>
            <p:sp>
              <p:nvSpPr>
                <p:cNvPr id="16" name="右箭头 15">
                  <a:extLst>
                    <a:ext uri="{FF2B5EF4-FFF2-40B4-BE49-F238E27FC236}">
                      <a16:creationId xmlns:a16="http://schemas.microsoft.com/office/drawing/2014/main" id="{E356F10A-10DD-7B40-964B-E84ADFE28252}"/>
                    </a:ext>
                  </a:extLst>
                </p:cNvPr>
                <p:cNvSpPr/>
                <p:nvPr/>
              </p:nvSpPr>
              <p:spPr>
                <a:xfrm rot="10800000">
                  <a:off x="504320" y="1567344"/>
                  <a:ext cx="1458988" cy="57973"/>
                </a:xfrm>
                <a:prstGeom prst="rightArrow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88290" algn="ctr">
                    <a:lnSpc>
                      <a:spcPts val="2000"/>
                    </a:lnSpc>
                    <a:spcAft>
                      <a:spcPts val="0"/>
                    </a:spcAft>
                  </a:pPr>
                  <a:r>
                    <a:rPr lang="en-US" sz="12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7630E1DE-3FB8-FB4B-8AF6-CB4E8A2A10A9}"/>
                    </a:ext>
                  </a:extLst>
                </p:cNvPr>
                <p:cNvSpPr/>
                <p:nvPr/>
              </p:nvSpPr>
              <p:spPr>
                <a:xfrm rot="10800000" flipH="1">
                  <a:off x="1593855" y="1543193"/>
                  <a:ext cx="74203" cy="9530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88290" algn="ctr">
                    <a:lnSpc>
                      <a:spcPts val="2000"/>
                    </a:lnSpc>
                    <a:spcAft>
                      <a:spcPts val="0"/>
                    </a:spcAft>
                  </a:pPr>
                  <a:r>
                    <a:rPr lang="en-US" sz="1200" kern="1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F49E31E7-18E6-9B49-9EF0-7982399F3253}"/>
                    </a:ext>
                  </a:extLst>
                </p:cNvPr>
                <p:cNvSpPr/>
                <p:nvPr/>
              </p:nvSpPr>
              <p:spPr>
                <a:xfrm rot="10800000">
                  <a:off x="935990" y="1539918"/>
                  <a:ext cx="74203" cy="1050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88290" algn="ctr">
                    <a:lnSpc>
                      <a:spcPts val="2000"/>
                    </a:lnSpc>
                    <a:spcAft>
                      <a:spcPts val="0"/>
                    </a:spcAft>
                  </a:pPr>
                  <a:r>
                    <a:rPr lang="en-US" sz="120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2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04920B2-0F8B-6E4B-BD1E-7AFA9F5A23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1384527"/>
                <a:ext cx="307975" cy="311150"/>
              </a:xfrm>
              <a:prstGeom prst="rect">
                <a:avLst/>
              </a:prstGeom>
              <a:noFill/>
            </p:spPr>
          </p:pic>
          <p:sp>
            <p:nvSpPr>
              <p:cNvPr id="14" name="右箭头 13">
                <a:extLst>
                  <a:ext uri="{FF2B5EF4-FFF2-40B4-BE49-F238E27FC236}">
                    <a16:creationId xmlns:a16="http://schemas.microsoft.com/office/drawing/2014/main" id="{30F2A387-1038-164D-A93A-08D0366BF9DF}"/>
                  </a:ext>
                </a:extLst>
              </p:cNvPr>
              <p:cNvSpPr/>
              <p:nvPr/>
            </p:nvSpPr>
            <p:spPr>
              <a:xfrm>
                <a:off x="1066743" y="889064"/>
                <a:ext cx="467432" cy="57973"/>
              </a:xfrm>
              <a:prstGeom prst="rightArrow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288290" algn="ctr">
                  <a:lnSpc>
                    <a:spcPts val="2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D931AF0-FCDD-784A-89B0-E3C9BB3DE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614055" y="690789"/>
                <a:ext cx="382588" cy="430213"/>
              </a:xfrm>
              <a:prstGeom prst="rect">
                <a:avLst/>
              </a:prstGeom>
              <a:noFill/>
            </p:spPr>
          </p:pic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24AE23-DBC7-A64E-A697-3986D7C3C590}"/>
                </a:ext>
              </a:extLst>
            </p:cNvPr>
            <p:cNvSpPr/>
            <p:nvPr/>
          </p:nvSpPr>
          <p:spPr>
            <a:xfrm rot="10800000" flipH="1">
              <a:off x="1207008" y="958292"/>
              <a:ext cx="45719" cy="5918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88290" algn="ctr">
                <a:lnSpc>
                  <a:spcPts val="2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54EDA7D-3F14-6E4A-B229-6A4C92405D5A}"/>
              </a:ext>
            </a:extLst>
          </p:cNvPr>
          <p:cNvSpPr txBox="1"/>
          <p:nvPr/>
        </p:nvSpPr>
        <p:spPr>
          <a:xfrm>
            <a:off x="4953285" y="5698663"/>
            <a:ext cx="39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spherical inward propagating flame</a:t>
            </a:r>
            <a:endParaRPr lang="zh-CN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C82636B-10BC-CB42-B9A8-1BAC794BE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17097"/>
              </p:ext>
            </p:extLst>
          </p:nvPr>
        </p:nvGraphicFramePr>
        <p:xfrm>
          <a:off x="1187624" y="1724025"/>
          <a:ext cx="38671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Equation" r:id="rId8" imgW="1841400" imgH="380880" progId="Equation.DSMT4">
                  <p:embed/>
                </p:oleObj>
              </mc:Choice>
              <mc:Fallback>
                <p:oleObj name="Equation" r:id="rId8" imgW="1841400" imgH="38088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24025"/>
                        <a:ext cx="3867150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3D94825-FA0C-A842-BA11-6446BEE9B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22042"/>
              </p:ext>
            </p:extLst>
          </p:nvPr>
        </p:nvGraphicFramePr>
        <p:xfrm>
          <a:off x="1157288" y="2565400"/>
          <a:ext cx="24018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10" imgW="1143000" imgH="393480" progId="Equation.DSMT4">
                  <p:embed/>
                </p:oleObj>
              </mc:Choice>
              <mc:Fallback>
                <p:oleObj name="Equation" r:id="rId10" imgW="1143000" imgH="39348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565400"/>
                        <a:ext cx="2401887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02BB6A0-8214-8C4F-9FC9-E31B92490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62636"/>
              </p:ext>
            </p:extLst>
          </p:nvPr>
        </p:nvGraphicFramePr>
        <p:xfrm>
          <a:off x="1117600" y="3333750"/>
          <a:ext cx="2482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12" imgW="1180800" imgH="393480" progId="Equation.DSMT4">
                  <p:embed/>
                </p:oleObj>
              </mc:Choice>
              <mc:Fallback>
                <p:oleObj name="Equation" r:id="rId12" imgW="1180800" imgH="39348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333750"/>
                        <a:ext cx="2482850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FA1AE98A-D3BF-0946-B29F-EC7041945078}"/>
              </a:ext>
            </a:extLst>
          </p:cNvPr>
          <p:cNvSpPr txBox="1">
            <a:spLocks/>
          </p:cNvSpPr>
          <p:nvPr/>
        </p:nvSpPr>
        <p:spPr>
          <a:xfrm>
            <a:off x="1043608" y="4091365"/>
            <a:ext cx="827584" cy="643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D04941B-A783-6349-ADB6-52E89060D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17629"/>
              </p:ext>
            </p:extLst>
          </p:nvPr>
        </p:nvGraphicFramePr>
        <p:xfrm>
          <a:off x="1563247" y="4175850"/>
          <a:ext cx="19764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Equation" r:id="rId14" imgW="939600" imgH="203040" progId="Equation.DSMT4">
                  <p:embed/>
                </p:oleObj>
              </mc:Choice>
              <mc:Fallback>
                <p:oleObj name="Equation" r:id="rId14" imgW="939600" imgH="20304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47" y="4175850"/>
                        <a:ext cx="1976437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692F53-F7AA-1D43-89C1-AB9C581702C4}"/>
              </a:ext>
            </a:extLst>
          </p:cNvPr>
          <p:cNvGrpSpPr/>
          <p:nvPr/>
        </p:nvGrpSpPr>
        <p:grpSpPr>
          <a:xfrm>
            <a:off x="899592" y="4869160"/>
            <a:ext cx="3456384" cy="1080120"/>
            <a:chOff x="899592" y="4869160"/>
            <a:chExt cx="3456384" cy="108012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7FFE385-9141-1543-8D44-5030F28DB304}"/>
                </a:ext>
              </a:extLst>
            </p:cNvPr>
            <p:cNvSpPr/>
            <p:nvPr/>
          </p:nvSpPr>
          <p:spPr>
            <a:xfrm>
              <a:off x="899592" y="4869160"/>
              <a:ext cx="3456384" cy="1080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99686A4A-705A-C449-8349-1C410D3C85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9464190"/>
                </p:ext>
              </p:extLst>
            </p:nvPr>
          </p:nvGraphicFramePr>
          <p:xfrm>
            <a:off x="904875" y="5013325"/>
            <a:ext cx="3387725" cy="81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3" name="Equation" r:id="rId16" imgW="1612800" imgH="393480" progId="Equation.DSMT4">
                    <p:embed/>
                  </p:oleObj>
                </mc:Choice>
                <mc:Fallback>
                  <p:oleObj name="Equation" r:id="rId16" imgW="1612800" imgH="39348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013325"/>
                          <a:ext cx="3387725" cy="814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BD16E90C-4F90-974A-AE2B-F878ECA4C5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55" y="1526913"/>
            <a:ext cx="4048481" cy="2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D356E-14D8-5C47-8DCA-0546B4E1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Spherical Flame of Carbon Reaction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1DC7F-F6B4-AC41-9054-AF760522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58F2B-9E18-004E-8AE9-3C0F064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0EA86-1CE3-F14E-807F-475AE0A5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2" y="1614661"/>
            <a:ext cx="4849962" cy="3639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B6983C-6BD1-0F4F-973B-AAB36CC65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53" y="1614660"/>
            <a:ext cx="4855347" cy="36392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5C44DA-0C05-6F4F-9654-9336E27B7133}"/>
              </a:ext>
            </a:extLst>
          </p:cNvPr>
          <p:cNvSpPr txBox="1"/>
          <p:nvPr/>
        </p:nvSpPr>
        <p:spPr>
          <a:xfrm>
            <a:off x="731178" y="5314671"/>
            <a:ext cx="34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temperature of the Carbon</a:t>
            </a:r>
            <a:endParaRPr lang="zh-CN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51596-1095-DC47-96BF-A28669C086AF}"/>
              </a:ext>
            </a:extLst>
          </p:cNvPr>
          <p:cNvSpPr txBox="1"/>
          <p:nvPr/>
        </p:nvSpPr>
        <p:spPr>
          <a:xfrm>
            <a:off x="5255951" y="5314671"/>
            <a:ext cx="34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speed of the Carbon </a:t>
            </a:r>
            <a:endParaRPr lang="zh-CN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DF28-DFA6-4E4F-8F5F-D1D12B6C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Spherical Flame of Oxygen Reaction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D32E8-8B11-664A-96C9-135F0780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Ignition delay time of the Oxygen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2E0A9-D0F8-5C45-AC9A-6A7022F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0E094AB-895C-AC49-A332-761B611E7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12793"/>
              </p:ext>
            </p:extLst>
          </p:nvPr>
        </p:nvGraphicFramePr>
        <p:xfrm>
          <a:off x="1157932" y="1412776"/>
          <a:ext cx="2549972" cy="7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32" y="1412776"/>
                        <a:ext cx="2549972" cy="775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A3C1A5F-3823-734E-8CE0-F77ADA35D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45" y="1954344"/>
            <a:ext cx="4557755" cy="34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E881C0-D5EA-D744-B60B-59C44018F21C}"/>
              </a:ext>
            </a:extLst>
          </p:cNvPr>
          <p:cNvSpPr txBox="1"/>
          <p:nvPr/>
        </p:nvSpPr>
        <p:spPr>
          <a:xfrm>
            <a:off x="3813192" y="1646567"/>
            <a:ext cx="1743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 F. A. (1985)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002D09-C0CB-A445-985D-83A5322C12DF}"/>
              </a:ext>
            </a:extLst>
          </p:cNvPr>
          <p:cNvSpPr txBox="1"/>
          <p:nvPr/>
        </p:nvSpPr>
        <p:spPr>
          <a:xfrm>
            <a:off x="1104897" y="5286114"/>
            <a:ext cx="34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Ignition delay time of the Oxygen</a:t>
            </a: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17DC00B0-1B14-C24E-81B4-4D8544C7520D}"/>
              </a:ext>
            </a:extLst>
          </p:cNvPr>
          <p:cNvSpPr txBox="1"/>
          <p:nvPr/>
        </p:nvSpPr>
        <p:spPr>
          <a:xfrm>
            <a:off x="21876" y="6392505"/>
            <a:ext cx="494116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Williams F. A., Combustion Theory, 1985.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Woosley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E., et al.,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J., 2009.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128C55-B283-E044-8583-28B4473BA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54" y="1954344"/>
            <a:ext cx="4562816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D087CB-AE21-7540-9738-2455364DD068}"/>
              </a:ext>
            </a:extLst>
          </p:cNvPr>
          <p:cNvSpPr txBox="1"/>
          <p:nvPr/>
        </p:nvSpPr>
        <p:spPr>
          <a:xfrm>
            <a:off x="4674364" y="5286114"/>
            <a:ext cx="469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Spontaneous-propagating speed of the Oxygen</a:t>
            </a:r>
            <a:endParaRPr lang="zh-CN" altLang="en-US" sz="1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1E76A10-A8D7-5348-8128-4EF403621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73233"/>
              </p:ext>
            </p:extLst>
          </p:nvPr>
        </p:nvGraphicFramePr>
        <p:xfrm>
          <a:off x="3541849" y="5726513"/>
          <a:ext cx="2479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7" imgW="1180800" imgH="215640" progId="Equation.DSMT4">
                  <p:embed/>
                </p:oleObj>
              </mc:Choice>
              <mc:Fallback>
                <p:oleObj name="Equation" r:id="rId7" imgW="1180800" imgH="21564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849" y="5726513"/>
                        <a:ext cx="2479675" cy="449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A4413AF-D7A9-C541-B743-D6DF84751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76275"/>
              </p:ext>
            </p:extLst>
          </p:nvPr>
        </p:nvGraphicFramePr>
        <p:xfrm>
          <a:off x="1067226" y="5751389"/>
          <a:ext cx="23463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9" imgW="1117440" imgH="215640" progId="Equation.DSMT4">
                  <p:embed/>
                </p:oleObj>
              </mc:Choice>
              <mc:Fallback>
                <p:oleObj name="Equation" r:id="rId9" imgW="1117440" imgH="21564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226" y="5751389"/>
                        <a:ext cx="2346325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9FA48A6-B812-D34A-9BD8-5A0A51C8D0C6}"/>
              </a:ext>
            </a:extLst>
          </p:cNvPr>
          <p:cNvSpPr txBox="1"/>
          <p:nvPr/>
        </p:nvSpPr>
        <p:spPr>
          <a:xfrm>
            <a:off x="6457950" y="5797255"/>
            <a:ext cx="2114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Woosley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E.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8064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E4357-D617-1842-8F37-A9D0D254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Turbulence Flame Speed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A526-39D9-244F-9D4C-BD132D65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Thin reaction zone turbulent model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Assumption: The Kolmogorov vortex and reaction zone have the same scale</a:t>
            </a:r>
            <a:endParaRPr lang="en-US" altLang="zh-CN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6A2D3-687E-CE46-9FBD-4B183F76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1636043-E87F-0847-8137-7768F27CB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24457"/>
              </p:ext>
            </p:extLst>
          </p:nvPr>
        </p:nvGraphicFramePr>
        <p:xfrm>
          <a:off x="1219573" y="1314304"/>
          <a:ext cx="2898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5" name="Equation" r:id="rId3" imgW="1396800" imgH="241200" progId="Equation.DSMT4">
                  <p:embed/>
                </p:oleObj>
              </mc:Choice>
              <mc:Fallback>
                <p:oleObj name="Equation" r:id="rId3" imgW="1396800" imgH="2412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573" y="1314304"/>
                        <a:ext cx="289877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90F07A-C8DD-2241-952F-B9A0E1F20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30628"/>
              </p:ext>
            </p:extLst>
          </p:nvPr>
        </p:nvGraphicFramePr>
        <p:xfrm>
          <a:off x="1203599" y="1859372"/>
          <a:ext cx="2608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6" name="Equation" r:id="rId5" imgW="1257120" imgH="241200" progId="Equation.DSMT4">
                  <p:embed/>
                </p:oleObj>
              </mc:Choice>
              <mc:Fallback>
                <p:oleObj name="Equation" r:id="rId5" imgW="1257120" imgH="24120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599" y="1859372"/>
                        <a:ext cx="2608262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4D9F2B1-D7E8-2040-AAFE-56C25646F3D4}"/>
              </a:ext>
            </a:extLst>
          </p:cNvPr>
          <p:cNvGrpSpPr/>
          <p:nvPr/>
        </p:nvGrpSpPr>
        <p:grpSpPr>
          <a:xfrm>
            <a:off x="2904440" y="2639372"/>
            <a:ext cx="2427815" cy="477054"/>
            <a:chOff x="5729306" y="2993582"/>
            <a:chExt cx="2427815" cy="477054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B112877-D5F2-D344-B3E7-7D7EC09159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798380"/>
                </p:ext>
              </p:extLst>
            </p:nvPr>
          </p:nvGraphicFramePr>
          <p:xfrm>
            <a:off x="6444208" y="3036888"/>
            <a:ext cx="17129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7" name="Equation" r:id="rId7" imgW="825480" imgH="203040" progId="Equation.DSMT4">
                    <p:embed/>
                  </p:oleObj>
                </mc:Choice>
                <mc:Fallback>
                  <p:oleObj name="Equation" r:id="rId7" imgW="825480" imgH="20304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3036888"/>
                          <a:ext cx="1712913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1D2D0D-C25D-9946-8D5C-74FFB0B5BE51}"/>
                </a:ext>
              </a:extLst>
            </p:cNvPr>
            <p:cNvSpPr txBox="1"/>
            <p:nvPr/>
          </p:nvSpPr>
          <p:spPr>
            <a:xfrm>
              <a:off x="5729306" y="2993582"/>
              <a:ext cx="5040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prstClr val="black"/>
                  </a:solidFill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endPara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1949957-6DA8-7246-9474-C128678C1A18}"/>
              </a:ext>
            </a:extLst>
          </p:cNvPr>
          <p:cNvGrpSpPr/>
          <p:nvPr/>
        </p:nvGrpSpPr>
        <p:grpSpPr>
          <a:xfrm>
            <a:off x="5332255" y="2810369"/>
            <a:ext cx="4010240" cy="3456288"/>
            <a:chOff x="5148064" y="3213256"/>
            <a:chExt cx="3528118" cy="285377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62FD473-D982-3A48-8130-54733F5E8D52}"/>
                </a:ext>
              </a:extLst>
            </p:cNvPr>
            <p:cNvGrpSpPr/>
            <p:nvPr/>
          </p:nvGrpSpPr>
          <p:grpSpPr>
            <a:xfrm>
              <a:off x="5148064" y="3213256"/>
              <a:ext cx="3528118" cy="2853776"/>
              <a:chOff x="5148064" y="3213256"/>
              <a:chExt cx="3528118" cy="285377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1399276-7C93-5149-917B-BEBCCA5A9CB8}"/>
                  </a:ext>
                </a:extLst>
              </p:cNvPr>
              <p:cNvGrpSpPr/>
              <p:nvPr/>
            </p:nvGrpSpPr>
            <p:grpSpPr>
              <a:xfrm>
                <a:off x="5148064" y="5666982"/>
                <a:ext cx="3450250" cy="400050"/>
                <a:chOff x="5270019" y="5666982"/>
                <a:chExt cx="3450250" cy="400050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2E544F-487D-2C4F-98CE-76773E7A3ECD}"/>
                    </a:ext>
                  </a:extLst>
                </p:cNvPr>
                <p:cNvSpPr txBox="1"/>
                <p:nvPr/>
              </p:nvSpPr>
              <p:spPr>
                <a:xfrm>
                  <a:off x="5270019" y="5729863"/>
                  <a:ext cx="3450250" cy="304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 number of </a:t>
                  </a:r>
                </a:p>
              </p:txBody>
            </p:sp>
            <p:graphicFrame>
              <p:nvGraphicFramePr>
                <p:cNvPr id="21" name="对象 20">
                  <a:extLst>
                    <a:ext uri="{FF2B5EF4-FFF2-40B4-BE49-F238E27FC236}">
                      <a16:creationId xmlns:a16="http://schemas.microsoft.com/office/drawing/2014/main" id="{038AFB26-6D7A-D54D-BF6F-7B6F73792D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747350"/>
                    </p:ext>
                  </p:extLst>
                </p:nvPr>
              </p:nvGraphicFramePr>
              <p:xfrm>
                <a:off x="7636365" y="5666982"/>
                <a:ext cx="579438" cy="400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68" name="Equation" r:id="rId9" imgW="279360" imgH="190440" progId="Equation.DSMT4">
                        <p:embed/>
                      </p:oleObj>
                    </mc:Choice>
                    <mc:Fallback>
                      <p:oleObj name="Equation" r:id="rId9" imgW="279360" imgH="190440" progId="Equation.DSMT4">
                        <p:embed/>
                        <p:pic>
                          <p:nvPicPr>
                            <p:cNvPr id="64" name="对象 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36365" y="5666982"/>
                              <a:ext cx="579438" cy="4000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575CCDA-31FB-C042-BE0B-AD35EF220D10}"/>
                  </a:ext>
                </a:extLst>
              </p:cNvPr>
              <p:cNvGrpSpPr/>
              <p:nvPr/>
            </p:nvGrpSpPr>
            <p:grpSpPr>
              <a:xfrm>
                <a:off x="5314107" y="3213256"/>
                <a:ext cx="3362075" cy="2520000"/>
                <a:chOff x="5314107" y="3213256"/>
                <a:chExt cx="3362075" cy="2520000"/>
              </a:xfrm>
            </p:grpSpPr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B8DA0703-0764-8240-821D-B691D3249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4107" y="3213256"/>
                  <a:ext cx="3362075" cy="25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33398BFE-3AF9-FE4D-8DF4-28C2E3FA0BDF}"/>
                    </a:ext>
                  </a:extLst>
                </p:cNvPr>
                <p:cNvSpPr/>
                <p:nvPr/>
              </p:nvSpPr>
              <p:spPr>
                <a:xfrm>
                  <a:off x="5868144" y="4005072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6800D0C-8AEA-D842-8C5E-2312FEEFA31D}"/>
                </a:ext>
              </a:extLst>
            </p:cNvPr>
            <p:cNvSpPr/>
            <p:nvPr/>
          </p:nvSpPr>
          <p:spPr>
            <a:xfrm>
              <a:off x="5724128" y="3429008"/>
              <a:ext cx="72000" cy="72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5BAA686-CC3D-5F4B-93F7-62B7330897A2}"/>
                </a:ext>
              </a:extLst>
            </p:cNvPr>
            <p:cNvSpPr txBox="1"/>
            <p:nvPr/>
          </p:nvSpPr>
          <p:spPr>
            <a:xfrm>
              <a:off x="6036420" y="3891263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Shock wave</a:t>
              </a:r>
            </a:p>
          </p:txBody>
        </p: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7958D11-9100-AB45-9985-F3F840161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33665"/>
              </p:ext>
            </p:extLst>
          </p:nvPr>
        </p:nvGraphicFramePr>
        <p:xfrm>
          <a:off x="992932" y="3985514"/>
          <a:ext cx="2533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9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32" y="3985514"/>
                        <a:ext cx="2533650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89475F4-D6A0-BC45-B118-1C83D7EC1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40788"/>
              </p:ext>
            </p:extLst>
          </p:nvPr>
        </p:nvGraphicFramePr>
        <p:xfrm>
          <a:off x="971600" y="3525714"/>
          <a:ext cx="24542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0" name="Equation" r:id="rId14" imgW="1168200" imgH="215640" progId="Equation.DSMT4">
                  <p:embed/>
                </p:oleObj>
              </mc:Choice>
              <mc:Fallback>
                <p:oleObj name="Equation" r:id="rId14" imgW="1168200" imgH="21564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25714"/>
                        <a:ext cx="2454275" cy="449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E558A83-1577-CD42-B332-4262B1594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44776"/>
              </p:ext>
            </p:extLst>
          </p:nvPr>
        </p:nvGraphicFramePr>
        <p:xfrm>
          <a:off x="971600" y="4453471"/>
          <a:ext cx="17605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1" name="Equation" r:id="rId16" imgW="838080" imgH="203040" progId="Equation.DSMT4">
                  <p:embed/>
                </p:oleObj>
              </mc:Choice>
              <mc:Fallback>
                <p:oleObj name="Equation" r:id="rId16" imgW="838080" imgH="203040" progId="Equation.DSMT4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53471"/>
                        <a:ext cx="1760537" cy="42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46CA81B-85A3-C84E-A33A-2ACDE7EB6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014018"/>
              </p:ext>
            </p:extLst>
          </p:nvPr>
        </p:nvGraphicFramePr>
        <p:xfrm>
          <a:off x="2806651" y="4496411"/>
          <a:ext cx="14398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2" name="Equation" r:id="rId18" imgW="685800" imgH="190440" progId="Equation.DSMT4">
                  <p:embed/>
                </p:oleObj>
              </mc:Choice>
              <mc:Fallback>
                <p:oleObj name="Equation" r:id="rId18" imgW="685800" imgH="19044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51" y="4496411"/>
                        <a:ext cx="1439862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71F36A8-911A-9A42-9531-1CFE5B3EB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02811"/>
              </p:ext>
            </p:extLst>
          </p:nvPr>
        </p:nvGraphicFramePr>
        <p:xfrm>
          <a:off x="992932" y="4978054"/>
          <a:ext cx="18113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" name="Equation" r:id="rId20" imgW="863280" imgH="190440" progId="Equation.DSMT4">
                  <p:embed/>
                </p:oleObj>
              </mc:Choice>
              <mc:Fallback>
                <p:oleObj name="Equation" r:id="rId20" imgW="863280" imgH="19044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32" y="4978054"/>
                        <a:ext cx="1811337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1EDA2C7-9A33-E94B-A106-A635C91DE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82404"/>
              </p:ext>
            </p:extLst>
          </p:nvPr>
        </p:nvGraphicFramePr>
        <p:xfrm>
          <a:off x="3419872" y="3543011"/>
          <a:ext cx="15748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" name="Equation" r:id="rId22" imgW="749160" imgH="228600" progId="Equation.DSMT4">
                  <p:embed/>
                </p:oleObj>
              </mc:Choice>
              <mc:Fallback>
                <p:oleObj name="Equation" r:id="rId22" imgW="749160" imgH="228600" progId="Equation.DSMT4">
                  <p:embed/>
                  <p:pic>
                    <p:nvPicPr>
                      <p:cNvPr id="59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43011"/>
                        <a:ext cx="1574800" cy="477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7FBADF-5D75-284D-A53E-64BBF47BD4AC}"/>
              </a:ext>
            </a:extLst>
          </p:cNvPr>
          <p:cNvGrpSpPr/>
          <p:nvPr/>
        </p:nvGrpSpPr>
        <p:grpSpPr>
          <a:xfrm>
            <a:off x="971600" y="5661248"/>
            <a:ext cx="3281363" cy="439738"/>
            <a:chOff x="1056283" y="4587875"/>
            <a:chExt cx="3281363" cy="43973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6955D7A-29C2-4947-9B87-5700882ADA66}"/>
                </a:ext>
              </a:extLst>
            </p:cNvPr>
            <p:cNvGrpSpPr/>
            <p:nvPr/>
          </p:nvGrpSpPr>
          <p:grpSpPr>
            <a:xfrm>
              <a:off x="1056283" y="4587875"/>
              <a:ext cx="3281363" cy="439738"/>
              <a:chOff x="1056283" y="4587875"/>
              <a:chExt cx="3281363" cy="439738"/>
            </a:xfrm>
          </p:grpSpPr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443C95FD-DE3B-ED43-A593-4E0A08751B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9799532"/>
                  </p:ext>
                </p:extLst>
              </p:nvPr>
            </p:nvGraphicFramePr>
            <p:xfrm>
              <a:off x="1056283" y="4587875"/>
              <a:ext cx="1787525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75" name="Equation" r:id="rId24" imgW="850680" imgH="203040" progId="Equation.DSMT4">
                      <p:embed/>
                    </p:oleObj>
                  </mc:Choice>
                  <mc:Fallback>
                    <p:oleObj name="Equation" r:id="rId24" imgW="850680" imgH="203040" progId="Equation.DSMT4">
                      <p:embed/>
                      <p:pic>
                        <p:nvPicPr>
                          <p:cNvPr id="60" name="对象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283" y="4587875"/>
                            <a:ext cx="1787525" cy="4238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CFAA2F12-A028-464C-AA79-7DA16CC401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9508150"/>
                  </p:ext>
                </p:extLst>
              </p:nvPr>
            </p:nvGraphicFramePr>
            <p:xfrm>
              <a:off x="2843808" y="4602163"/>
              <a:ext cx="1493838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76" name="Equation" r:id="rId26" imgW="711000" imgH="203040" progId="Equation.DSMT4">
                      <p:embed/>
                    </p:oleObj>
                  </mc:Choice>
                  <mc:Fallback>
                    <p:oleObj name="Equation" r:id="rId26" imgW="711000" imgH="203040" progId="Equation.DSMT4">
                      <p:embed/>
                      <p:pic>
                        <p:nvPicPr>
                          <p:cNvPr id="61" name="对象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4602163"/>
                            <a:ext cx="1493838" cy="4254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3263B-95BD-644F-B52A-D6C68FFD1350}"/>
                </a:ext>
              </a:extLst>
            </p:cNvPr>
            <p:cNvSpPr/>
            <p:nvPr/>
          </p:nvSpPr>
          <p:spPr>
            <a:xfrm>
              <a:off x="1056283" y="4610100"/>
              <a:ext cx="3281363" cy="417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7F3C4E-B9BC-4141-84D7-E198F64261A3}"/>
              </a:ext>
            </a:extLst>
          </p:cNvPr>
          <p:cNvSpPr txBox="1"/>
          <p:nvPr/>
        </p:nvSpPr>
        <p:spPr>
          <a:xfrm>
            <a:off x="3033318" y="5013176"/>
            <a:ext cx="2114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Woosley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E. et al. (2009)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879A1D-5195-674C-A77C-C9B02E3072E0}"/>
              </a:ext>
            </a:extLst>
          </p:cNvPr>
          <p:cNvSpPr txBox="1"/>
          <p:nvPr/>
        </p:nvSpPr>
        <p:spPr>
          <a:xfrm>
            <a:off x="0" y="6423719"/>
            <a:ext cx="874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[1] </a:t>
            </a:r>
            <a:r>
              <a:rPr lang="en-US" altLang="zh-CN" sz="1200" dirty="0" err="1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Zimont</a:t>
            </a:r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 V. L., Combustion Explosion and Shock Waves, 1979.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[2] </a:t>
            </a:r>
            <a:r>
              <a:rPr lang="en-US" altLang="zh-CN" sz="1200" dirty="0" err="1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Woosley</a:t>
            </a:r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 S. E., et al., </a:t>
            </a:r>
            <a:r>
              <a:rPr lang="en-US" altLang="zh-CN" sz="1200" dirty="0" err="1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  <a:sym typeface="Arial" panose="020B0604020202020204" pitchFamily="34" charset="0"/>
              </a:rPr>
              <a:t>. J., 2009, 704: 255-273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35EC59-B817-DD4D-BA0A-F0FFB5E826DD}"/>
              </a:ext>
            </a:extLst>
          </p:cNvPr>
          <p:cNvSpPr txBox="1"/>
          <p:nvPr/>
        </p:nvSpPr>
        <p:spPr>
          <a:xfrm>
            <a:off x="6479820" y="1991746"/>
            <a:ext cx="1626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Zimont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L. (1979)</a:t>
            </a:r>
          </a:p>
        </p:txBody>
      </p:sp>
    </p:spTree>
    <p:extLst>
      <p:ext uri="{BB962C8B-B14F-4D97-AF65-F5344CB8AC3E}">
        <p14:creationId xmlns:p14="http://schemas.microsoft.com/office/powerpoint/2010/main" val="31431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0A2586C-59D7-1948-A545-F976CCC37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79" y="859672"/>
            <a:ext cx="2686050" cy="990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F24619-B81B-8E4A-A35E-DE9A436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Shock wave speed up the main flame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40C6C-968F-134F-B086-DD660E3A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single shock wave heats up the main flame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single shock wave speeds up the main flame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Multiple shock waves speed up the main flame</a:t>
            </a:r>
          </a:p>
          <a:p>
            <a:endParaRPr lang="en-US" altLang="zh-CN" dirty="0"/>
          </a:p>
          <a:p>
            <a:r>
              <a:rPr lang="en-US" altLang="zh-CN" dirty="0"/>
              <a:t>Where,                is the interaction times,     is the shock wave frequency,         is the propagating time of the main flame.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4E1BF-DA25-BA44-A4FF-3B77C12D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9C3-A533-4AB3-A5C8-99F30CD3EB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F3D839-0D21-DB45-8D77-35BA3A171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37482"/>
              </p:ext>
            </p:extLst>
          </p:nvPr>
        </p:nvGraphicFramePr>
        <p:xfrm>
          <a:off x="2174751" y="4644422"/>
          <a:ext cx="10556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50" name="对象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751" y="4644422"/>
                        <a:ext cx="1055688" cy="42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346062-FE0E-C24A-B2FD-0B6DF718B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0965"/>
              </p:ext>
            </p:extLst>
          </p:nvPr>
        </p:nvGraphicFramePr>
        <p:xfrm>
          <a:off x="6228893" y="4669822"/>
          <a:ext cx="2905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"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893" y="4669822"/>
                        <a:ext cx="290513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042300-6055-5242-B527-86CECF8AA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39174"/>
              </p:ext>
            </p:extLst>
          </p:nvPr>
        </p:nvGraphicFramePr>
        <p:xfrm>
          <a:off x="3334513" y="4975296"/>
          <a:ext cx="501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513" y="4975296"/>
                        <a:ext cx="501650" cy="42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50DEE42-78C7-1244-BFEE-BDC1623A5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80030"/>
              </p:ext>
            </p:extLst>
          </p:nvPr>
        </p:nvGraphicFramePr>
        <p:xfrm>
          <a:off x="1076325" y="1402814"/>
          <a:ext cx="2689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Equation" r:id="rId10" imgW="1295280" imgH="215640" progId="Equation.DSMT4">
                  <p:embed/>
                </p:oleObj>
              </mc:Choice>
              <mc:Fallback>
                <p:oleObj name="Equation" r:id="rId10" imgW="1295280" imgH="21564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02814"/>
                        <a:ext cx="268922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85711B-11EF-B741-A8CC-6D7F93839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04562"/>
              </p:ext>
            </p:extLst>
          </p:nvPr>
        </p:nvGraphicFramePr>
        <p:xfrm>
          <a:off x="1043608" y="1952362"/>
          <a:ext cx="6270626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Equation" r:id="rId12" imgW="3022560" imgH="215640" progId="Equation.DSMT4">
                  <p:embed/>
                </p:oleObj>
              </mc:Choice>
              <mc:Fallback>
                <p:oleObj name="Equation" r:id="rId12" imgW="3022560" imgH="21564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52362"/>
                        <a:ext cx="6270626" cy="452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FE92DB7-8168-604F-97AD-46DD729735D8}"/>
              </a:ext>
            </a:extLst>
          </p:cNvPr>
          <p:cNvGrpSpPr/>
          <p:nvPr/>
        </p:nvGrpSpPr>
        <p:grpSpPr>
          <a:xfrm>
            <a:off x="1141520" y="4173859"/>
            <a:ext cx="4291249" cy="450850"/>
            <a:chOff x="963376" y="4437112"/>
            <a:chExt cx="4291249" cy="450850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6FAB7BFD-A9E1-664E-85F8-5641D71419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471715"/>
                </p:ext>
              </p:extLst>
            </p:nvPr>
          </p:nvGraphicFramePr>
          <p:xfrm>
            <a:off x="979488" y="4437112"/>
            <a:ext cx="4275137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" name="Equation" r:id="rId14" imgW="2057400" imgH="215640" progId="Equation.DSMT4">
                    <p:embed/>
                  </p:oleObj>
                </mc:Choice>
                <mc:Fallback>
                  <p:oleObj name="Equation" r:id="rId14" imgW="2057400" imgH="21564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8" y="4437112"/>
                          <a:ext cx="4275137" cy="450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862CA1-BFC1-BC44-98D2-7F5A3C2898AB}"/>
                </a:ext>
              </a:extLst>
            </p:cNvPr>
            <p:cNvSpPr/>
            <p:nvPr/>
          </p:nvSpPr>
          <p:spPr>
            <a:xfrm>
              <a:off x="963376" y="4462037"/>
              <a:ext cx="4291249" cy="417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47C2499-06A7-BC47-AD93-900702539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58110"/>
              </p:ext>
            </p:extLst>
          </p:nvPr>
        </p:nvGraphicFramePr>
        <p:xfrm>
          <a:off x="1133387" y="2795052"/>
          <a:ext cx="1450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Equation" r:id="rId16" imgW="698400" imgH="241200" progId="Equation.DSMT4">
                  <p:embed/>
                </p:oleObj>
              </mc:Choice>
              <mc:Fallback>
                <p:oleObj name="Equation" r:id="rId16" imgW="698400" imgH="24120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87" y="2795052"/>
                        <a:ext cx="145097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BDC35A2-D042-004C-A97D-0A6B95135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5140"/>
              </p:ext>
            </p:extLst>
          </p:nvPr>
        </p:nvGraphicFramePr>
        <p:xfrm>
          <a:off x="2965213" y="2820452"/>
          <a:ext cx="32194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Equation" r:id="rId18" imgW="1549080" imgH="215640" progId="Equation.DSMT4">
                  <p:embed/>
                </p:oleObj>
              </mc:Choice>
              <mc:Fallback>
                <p:oleObj name="Equation" r:id="rId18" imgW="1549080" imgH="21564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213" y="2820452"/>
                        <a:ext cx="3219450" cy="452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CA39E39-62F0-4946-863A-29B4A5BAD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68190"/>
              </p:ext>
            </p:extLst>
          </p:nvPr>
        </p:nvGraphicFramePr>
        <p:xfrm>
          <a:off x="1112551" y="3353083"/>
          <a:ext cx="4064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Equation" r:id="rId20" imgW="1955520" imgH="215640" progId="Equation.DSMT4">
                  <p:embed/>
                </p:oleObj>
              </mc:Choice>
              <mc:Fallback>
                <p:oleObj name="Equation" r:id="rId20" imgW="1955520" imgH="21564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551" y="3353083"/>
                        <a:ext cx="4064000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CAAE97DC-EFFD-3C43-ACE3-15FB2B99EA3C}"/>
              </a:ext>
            </a:extLst>
          </p:cNvPr>
          <p:cNvSpPr txBox="1"/>
          <p:nvPr/>
        </p:nvSpPr>
        <p:spPr>
          <a:xfrm>
            <a:off x="6824496" y="2872451"/>
            <a:ext cx="2014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Fowler W. A. et al.(1975)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CA5B23B5-9DE7-0246-AFD5-056AC9B327DF}"/>
              </a:ext>
            </a:extLst>
          </p:cNvPr>
          <p:cNvSpPr txBox="1"/>
          <p:nvPr/>
        </p:nvSpPr>
        <p:spPr>
          <a:xfrm>
            <a:off x="-36512" y="6608385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Fowler W. A., et. al.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Rev. Astron.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Astrophys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1975, 13: 69-112 </a:t>
            </a:r>
          </a:p>
        </p:txBody>
      </p:sp>
    </p:spTree>
    <p:extLst>
      <p:ext uri="{BB962C8B-B14F-4D97-AF65-F5344CB8AC3E}">
        <p14:creationId xmlns:p14="http://schemas.microsoft.com/office/powerpoint/2010/main" val="19473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61783</TotalTime>
  <Words>989</Words>
  <Application>Microsoft Macintosh PowerPoint</Application>
  <PresentationFormat>On-screen Show (4:3)</PresentationFormat>
  <Paragraphs>197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 Unicode MS</vt:lpstr>
      <vt:lpstr>等线</vt:lpstr>
      <vt:lpstr>微软雅黑</vt:lpstr>
      <vt:lpstr>宋体</vt:lpstr>
      <vt:lpstr>Arial</vt:lpstr>
      <vt:lpstr>Calibri</vt:lpstr>
      <vt:lpstr>Calibri Light</vt:lpstr>
      <vt:lpstr>Cambria Math</vt:lpstr>
      <vt:lpstr>Gill Sans MT</vt:lpstr>
      <vt:lpstr>Times New Roman</vt:lpstr>
      <vt:lpstr>Wingdings</vt:lpstr>
      <vt:lpstr>Office Theme</vt:lpstr>
      <vt:lpstr>Equation</vt:lpstr>
      <vt:lpstr>PowerPoint Presentation</vt:lpstr>
      <vt:lpstr>Introduction</vt:lpstr>
      <vt:lpstr>Introduction</vt:lpstr>
      <vt:lpstr>R-T Instability</vt:lpstr>
      <vt:lpstr>Zel’dovich Mechanism</vt:lpstr>
      <vt:lpstr>Spherical Flame of Carbon Reaction</vt:lpstr>
      <vt:lpstr>Spherical Flame of Oxygen Reaction</vt:lpstr>
      <vt:lpstr>Turbulence Flame Speed</vt:lpstr>
      <vt:lpstr>Shock wave speed up the main flame</vt:lpstr>
      <vt:lpstr>Shock wave speed up the main flame</vt:lpstr>
      <vt:lpstr>Control Equations</vt:lpstr>
      <vt:lpstr>Dimensionless</vt:lpstr>
      <vt:lpstr>Dimensionless Equations</vt:lpstr>
      <vt:lpstr>Numerical Methods</vt:lpstr>
      <vt:lpstr>Case Study: Plane Flame</vt:lpstr>
      <vt:lpstr>Case Study: Plane Flame</vt:lpstr>
      <vt:lpstr>Case Study: Spherical Inward Flame</vt:lpstr>
      <vt:lpstr>Case Study: Spherical Inward Flame</vt:lpstr>
      <vt:lpstr>PowerPoint Presentation</vt:lpstr>
      <vt:lpstr>Appendix: Curvature Effect</vt:lpstr>
      <vt:lpstr>Appendix: Equation of State</vt:lpstr>
      <vt:lpstr>Appendix: Reaction Zone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Weiqi</dc:creator>
  <cp:lastModifiedBy>苏星宇</cp:lastModifiedBy>
  <cp:revision>6354</cp:revision>
  <cp:lastPrinted>2018-07-24T05:46:31Z</cp:lastPrinted>
  <dcterms:created xsi:type="dcterms:W3CDTF">2014-05-20T13:29:43Z</dcterms:created>
  <dcterms:modified xsi:type="dcterms:W3CDTF">2020-11-20T18:51:05Z</dcterms:modified>
</cp:coreProperties>
</file>