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15"/>
  </p:notesMasterIdLst>
  <p:handoutMasterIdLst>
    <p:handoutMasterId r:id="rId16"/>
  </p:handoutMasterIdLst>
  <p:sldIdLst>
    <p:sldId id="454" r:id="rId2"/>
    <p:sldId id="524" r:id="rId3"/>
    <p:sldId id="559" r:id="rId4"/>
    <p:sldId id="560" r:id="rId5"/>
    <p:sldId id="561" r:id="rId6"/>
    <p:sldId id="562" r:id="rId7"/>
    <p:sldId id="563" r:id="rId8"/>
    <p:sldId id="564" r:id="rId9"/>
    <p:sldId id="565" r:id="rId10"/>
    <p:sldId id="566" r:id="rId11"/>
    <p:sldId id="567" r:id="rId12"/>
    <p:sldId id="568" r:id="rId13"/>
    <p:sldId id="418" r:id="rId14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 zhou" initials="hz" lastIdx="4" clrIdx="0">
    <p:extLst/>
  </p:cmAuthor>
  <p:cmAuthor id="2" name="Wang Hu" initials="WH" lastIdx="28" clrIdx="1"/>
  <p:cmAuthor id="3" name="Weiqi Ji" initials="WJ" lastIdx="1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CFBFB"/>
    <a:srgbClr val="FAFCFE"/>
    <a:srgbClr val="FFFFFF"/>
    <a:srgbClr val="0066FF"/>
    <a:srgbClr val="466C89"/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48" autoAdjust="0"/>
    <p:restoredTop sz="95701" autoAdjust="0"/>
  </p:normalViewPr>
  <p:slideViewPr>
    <p:cSldViewPr snapToGrid="0">
      <p:cViewPr varScale="1">
        <p:scale>
          <a:sx n="113" d="100"/>
          <a:sy n="113" d="100"/>
        </p:scale>
        <p:origin x="240" y="1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9" cy="498135"/>
          </a:xfrm>
          <a:prstGeom prst="rect">
            <a:avLst/>
          </a:prstGeom>
        </p:spPr>
        <p:txBody>
          <a:bodyPr vert="horz" lIns="91435" tIns="45717" rIns="91435" bIns="45717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5" y="1"/>
            <a:ext cx="2945659" cy="498135"/>
          </a:xfrm>
          <a:prstGeom prst="rect">
            <a:avLst/>
          </a:prstGeom>
        </p:spPr>
        <p:txBody>
          <a:bodyPr vert="horz" lIns="91435" tIns="45717" rIns="91435" bIns="45717" rtlCol="0"/>
          <a:lstStyle>
            <a:lvl1pPr algn="r">
              <a:defRPr sz="1200"/>
            </a:lvl1pPr>
          </a:lstStyle>
          <a:p>
            <a:fld id="{E634F849-F47D-42C9-BEF5-790EAA328582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2" y="9430095"/>
            <a:ext cx="2945659" cy="498134"/>
          </a:xfrm>
          <a:prstGeom prst="rect">
            <a:avLst/>
          </a:prstGeom>
        </p:spPr>
        <p:txBody>
          <a:bodyPr vert="horz" lIns="91435" tIns="45717" rIns="91435" bIns="45717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5" y="9430095"/>
            <a:ext cx="2945659" cy="498134"/>
          </a:xfrm>
          <a:prstGeom prst="rect">
            <a:avLst/>
          </a:prstGeom>
        </p:spPr>
        <p:txBody>
          <a:bodyPr vert="horz" lIns="91435" tIns="45717" rIns="91435" bIns="45717" rtlCol="0" anchor="b"/>
          <a:lstStyle>
            <a:lvl1pPr algn="r">
              <a:defRPr sz="1200"/>
            </a:lvl1pPr>
          </a:lstStyle>
          <a:p>
            <a:fld id="{71645208-E7A7-4CD2-9054-6E7C33CC0A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888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9" cy="498135"/>
          </a:xfrm>
          <a:prstGeom prst="rect">
            <a:avLst/>
          </a:prstGeom>
        </p:spPr>
        <p:txBody>
          <a:bodyPr vert="horz" lIns="91435" tIns="45717" rIns="91435" bIns="45717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5" y="1"/>
            <a:ext cx="2945659" cy="498135"/>
          </a:xfrm>
          <a:prstGeom prst="rect">
            <a:avLst/>
          </a:prstGeom>
        </p:spPr>
        <p:txBody>
          <a:bodyPr vert="horz" lIns="91435" tIns="45717" rIns="91435" bIns="45717" rtlCol="0"/>
          <a:lstStyle>
            <a:lvl1pPr algn="r">
              <a:defRPr sz="1200"/>
            </a:lvl1pPr>
          </a:lstStyle>
          <a:p>
            <a:fld id="{083FC0EE-5758-48FB-8E85-BEB07E81255E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39838"/>
            <a:ext cx="4467225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7" rIns="91435" bIns="45717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962"/>
            <a:ext cx="5438140" cy="3909239"/>
          </a:xfrm>
          <a:prstGeom prst="rect">
            <a:avLst/>
          </a:prstGeom>
        </p:spPr>
        <p:txBody>
          <a:bodyPr vert="horz" lIns="91435" tIns="45717" rIns="91435" bIns="45717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2" y="9430095"/>
            <a:ext cx="2945659" cy="498134"/>
          </a:xfrm>
          <a:prstGeom prst="rect">
            <a:avLst/>
          </a:prstGeom>
        </p:spPr>
        <p:txBody>
          <a:bodyPr vert="horz" lIns="91435" tIns="45717" rIns="91435" bIns="45717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5" y="9430095"/>
            <a:ext cx="2945659" cy="498134"/>
          </a:xfrm>
          <a:prstGeom prst="rect">
            <a:avLst/>
          </a:prstGeom>
        </p:spPr>
        <p:txBody>
          <a:bodyPr vert="horz" lIns="91435" tIns="45717" rIns="91435" bIns="45717" rtlCol="0" anchor="b"/>
          <a:lstStyle>
            <a:lvl1pPr algn="r">
              <a:defRPr sz="1200"/>
            </a:lvl1pPr>
          </a:lstStyle>
          <a:p>
            <a:fld id="{5766B6EA-2D67-459F-9154-24D7D1D82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48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39838"/>
            <a:ext cx="4467225" cy="33512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6B6EA-2D67-459F-9154-24D7D1D82EA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284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39838"/>
            <a:ext cx="4467225" cy="33512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6B6EA-2D67-459F-9154-24D7D1D82EA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096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39838"/>
            <a:ext cx="4467225" cy="33512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/>
              <a:t>Describe the uncertainty source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6B6EA-2D67-459F-9154-24D7D1D82EA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729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39838"/>
            <a:ext cx="4467225" cy="33512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6B6EA-2D67-459F-9154-24D7D1D82EA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673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9C3-A533-4AB3-A5C8-99F30CD3EB3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990474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9C3-A533-4AB3-A5C8-99F30CD3EB3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955863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9C3-A533-4AB3-A5C8-99F30CD3EB3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5192" y="312149"/>
            <a:ext cx="8407113" cy="554784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28650" y="303760"/>
            <a:ext cx="7886700" cy="543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400" b="1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9059" y="167784"/>
            <a:ext cx="755009" cy="5704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25" y="290271"/>
            <a:ext cx="459722" cy="45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9421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951175"/>
            <a:ext cx="3886200" cy="5225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951175"/>
            <a:ext cx="3886200" cy="5225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CEC8A6D0-A639-408A-A85D-C03CF4190360}" type="datetime1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9C3-A533-4AB3-A5C8-99F30CD3EB3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0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5192" y="219870"/>
            <a:ext cx="8407113" cy="554784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628650" y="219870"/>
            <a:ext cx="7886700" cy="543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3707053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CEC8A6D0-A639-408A-A85D-C03CF4190360}" type="datetime1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9C3-A533-4AB3-A5C8-99F30CD3EB3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1365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CEC8A6D0-A639-408A-A85D-C03CF4190360}" type="datetime1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9C3-A533-4AB3-A5C8-99F30CD3EB3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857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00427794-CF8A-492A-8ECC-85DD8217AA2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1/16/19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8BE9-F423-4AF2-A9AA-149BDF4013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GoldBar.png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93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152400" y="152400"/>
            <a:ext cx="8839200" cy="6553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9" name="Picture 2" descr="https://upload.wikimedia.org/wikipedia/en/thumb/e/ec/Tsinghua_University_Logo.svg/1024px-Tsinghua_University_Logo.sv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64" y="236793"/>
            <a:ext cx="906211" cy="90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536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10"/>
          <p:cNvPicPr>
            <a:picLocks noChangeAspect="1"/>
          </p:cNvPicPr>
          <p:nvPr userDrawn="1"/>
        </p:nvPicPr>
        <p:blipFill rotWithShape="1">
          <a:blip r:embed="rId2"/>
          <a:srcRect l="6713"/>
          <a:stretch/>
        </p:blipFill>
        <p:spPr>
          <a:xfrm>
            <a:off x="628650" y="356813"/>
            <a:ext cx="7975023" cy="5101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789" y="265378"/>
            <a:ext cx="7758884" cy="495596"/>
          </a:xfrm>
        </p:spPr>
        <p:txBody>
          <a:bodyPr>
            <a:noAutofit/>
          </a:bodyPr>
          <a:lstStyle>
            <a:lvl1pPr>
              <a:defRPr sz="32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011298"/>
            <a:ext cx="7975023" cy="5165665"/>
          </a:xfrm>
        </p:spPr>
        <p:txBody>
          <a:bodyPr/>
          <a:lstStyle>
            <a:lvl1pPr marL="457200" indent="-457200">
              <a:buClr>
                <a:schemeClr val="accent6">
                  <a:lumMod val="50000"/>
                </a:schemeClr>
              </a:buClr>
              <a:buSzPct val="70000"/>
              <a:buFont typeface="Wingdings" panose="05000000000000000000" pitchFamily="2" charset="2"/>
              <a:buChar char="q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9C3-A533-4AB3-A5C8-99F30CD3EB3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09059" y="167784"/>
            <a:ext cx="755009" cy="5704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25" y="290271"/>
            <a:ext cx="459722" cy="45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6726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8A6D0-A639-408A-A85D-C03CF4190360}" type="datetime1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9C3-A533-4AB3-A5C8-99F30CD3EB3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626012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8A6D0-A639-408A-A85D-C03CF4190360}" type="datetime1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9C3-A533-4AB3-A5C8-99F30CD3EB3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8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5192" y="219870"/>
            <a:ext cx="8407113" cy="55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24379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9C3-A533-4AB3-A5C8-99F30CD3EB3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665502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00903" y="4"/>
            <a:ext cx="4743099" cy="2389839"/>
          </a:xfrm>
          <a:prstGeom prst="rect">
            <a:avLst/>
          </a:prstGeom>
        </p:spPr>
      </p:pic>
      <p:pic>
        <p:nvPicPr>
          <p:cNvPr id="6" name="图片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0" y="3584164"/>
            <a:ext cx="2164268" cy="327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3919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8A6D0-A639-408A-A85D-C03CF4190360}" type="datetime1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9C3-A533-4AB3-A5C8-99F30CD3EB3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14445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8A6D0-A639-408A-A85D-C03CF4190360}" type="datetime1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9C3-A533-4AB3-A5C8-99F30CD3EB3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909996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9C3-A533-4AB3-A5C8-99F30CD3EB3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38844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9E9C3-A533-4AB3-A5C8-99F30CD3EB3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1434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672" r:id="rId11"/>
    <p:sldLayoutId id="2147483674" r:id="rId12"/>
    <p:sldLayoutId id="2147483668" r:id="rId13"/>
    <p:sldLayoutId id="2147483669" r:id="rId14"/>
    <p:sldLayoutId id="2147483680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06087"/>
            <a:ext cx="9143999" cy="1342647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3632623"/>
            <a:ext cx="9144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Xingyu Su</a:t>
            </a:r>
            <a:endParaRPr lang="en-US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12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Energy and Power Engineering, Tsinghua University</a:t>
            </a:r>
          </a:p>
          <a:p>
            <a:pPr algn="ctr">
              <a:spcAft>
                <a:spcPts val="12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suxy15tsinghua@gmail.com</a:t>
            </a:r>
          </a:p>
          <a:p>
            <a:pPr algn="ctr">
              <a:spcAft>
                <a:spcPts val="1200"/>
              </a:spcAft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1200"/>
              </a:spcAft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2019.01.17</a:t>
            </a:r>
          </a:p>
          <a:p>
            <a:pPr algn="ctr">
              <a:spcAft>
                <a:spcPts val="1200"/>
              </a:spcAf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2184821"/>
            <a:ext cx="9144000" cy="118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altLang="zh-CN" sz="2800" b="1" dirty="0">
                <a:solidFill>
                  <a:srgbClr val="004D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Spherical Inward Propagation Flame </a:t>
            </a:r>
          </a:p>
          <a:p>
            <a:pPr algn="ctr">
              <a:lnSpc>
                <a:spcPts val="4500"/>
              </a:lnSpc>
            </a:pPr>
            <a:r>
              <a:rPr lang="en-US" altLang="zh-CN" sz="2800" b="1" dirty="0">
                <a:solidFill>
                  <a:srgbClr val="004D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Type </a:t>
            </a:r>
            <a:r>
              <a:rPr lang="en-US" altLang="zh-CN" sz="2800" b="1" dirty="0" err="1">
                <a:solidFill>
                  <a:srgbClr val="004D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  <a:r>
              <a:rPr lang="en-US" altLang="zh-CN" sz="2800" b="1" dirty="0">
                <a:solidFill>
                  <a:srgbClr val="004D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Supernova</a:t>
            </a:r>
            <a:endParaRPr lang="zh-CN" altLang="en-US" sz="2800" b="1" dirty="0">
              <a:solidFill>
                <a:srgbClr val="004D8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11" y="65375"/>
            <a:ext cx="591296" cy="588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690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6"/>
    </mc:Choice>
    <mc:Fallback xmlns="">
      <p:transition spd="slow" advTm="137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0A9BDC-A2F0-C447-B443-C33F668AC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6FD6A8-D423-C442-9868-C9B31554E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64280E-FADE-3E48-BD31-67EF5E002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9C3-A533-4AB3-A5C8-99F30CD3EB3A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9563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5898D-8A56-4A44-9334-DA83E7BFA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EE9C0B-CFE5-DD4A-B346-5BE47CFF1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38ED6F-5C8E-3046-97C3-B87416F6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9C3-A533-4AB3-A5C8-99F30CD3EB3A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6806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B1C188-6747-6947-8F07-6F4D24331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E87ED6-2C17-AD4B-8A05-D5B565C05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992720-7B15-F543-A521-E07F1A56C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9C3-A533-4AB3-A5C8-99F30CD3EB3A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944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9C3-A533-4AB3-A5C8-99F30CD3EB3A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2"/>
          <p:cNvSpPr txBox="1">
            <a:spLocks/>
          </p:cNvSpPr>
          <p:nvPr/>
        </p:nvSpPr>
        <p:spPr>
          <a:xfrm>
            <a:off x="822319" y="3171152"/>
            <a:ext cx="7886700" cy="87573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b="1" i="1" kern="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17770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49" y="1011298"/>
            <a:ext cx="8515351" cy="516566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dirty="0"/>
              <a:t>Type </a:t>
            </a:r>
            <a:r>
              <a:rPr lang="en-US" altLang="zh-CN" sz="2800" dirty="0" err="1"/>
              <a:t>Ia</a:t>
            </a:r>
            <a:r>
              <a:rPr lang="en-US" altLang="zh-CN" sz="2800" dirty="0"/>
              <a:t> Supernova</a:t>
            </a:r>
          </a:p>
          <a:p>
            <a:pPr>
              <a:lnSpc>
                <a:spcPct val="200000"/>
              </a:lnSpc>
            </a:pPr>
            <a:r>
              <a:rPr lang="en-US" altLang="zh-CN" sz="2800" dirty="0"/>
              <a:t>Curvature effect</a:t>
            </a:r>
          </a:p>
          <a:p>
            <a:pPr>
              <a:lnSpc>
                <a:spcPct val="200000"/>
              </a:lnSpc>
            </a:pPr>
            <a:r>
              <a:rPr lang="en-US" altLang="zh-CN" sz="2800" dirty="0"/>
              <a:t>Equations and Dimensionless</a:t>
            </a:r>
          </a:p>
          <a:p>
            <a:pPr>
              <a:lnSpc>
                <a:spcPct val="200000"/>
              </a:lnSpc>
            </a:pPr>
            <a:r>
              <a:rPr lang="en-US" altLang="zh-CN" sz="2800" dirty="0"/>
              <a:t>Case study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8BE9-F423-4AF2-A9AA-149BDF40136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1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047"/>
    </mc:Choice>
    <mc:Fallback xmlns="">
      <p:transition spd="slow" advTm="7704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Applications of Active Subspaces (I)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2600" dirty="0"/>
              <a:t>Ignition delay time and laminar flame speed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sz="2200" dirty="0"/>
          </a:p>
          <a:p>
            <a:r>
              <a:rPr lang="en-US" altLang="zh-CN" sz="2600" dirty="0"/>
              <a:t>One-dimensional active subspace for most of cases</a:t>
            </a:r>
          </a:p>
          <a:p>
            <a:pPr lvl="1"/>
            <a:r>
              <a:rPr lang="en-US" altLang="zh-CN" sz="2200" dirty="0"/>
              <a:t>Hydrogen (</a:t>
            </a:r>
            <a:r>
              <a:rPr lang="en-US" altLang="zh-CN" sz="2200" dirty="0">
                <a:solidFill>
                  <a:srgbClr val="0000FF"/>
                </a:solidFill>
              </a:rPr>
              <a:t>33-dim.</a:t>
            </a:r>
            <a:r>
              <a:rPr lang="en-US" altLang="zh-CN" sz="2200" dirty="0"/>
              <a:t>) /Methane (</a:t>
            </a:r>
            <a:r>
              <a:rPr lang="en-US" altLang="zh-CN" sz="2200" dirty="0">
                <a:solidFill>
                  <a:srgbClr val="0000FF"/>
                </a:solidFill>
              </a:rPr>
              <a:t>217-dim.</a:t>
            </a:r>
            <a:r>
              <a:rPr lang="en-US" altLang="zh-CN" sz="2200" dirty="0"/>
              <a:t>) /DME (</a:t>
            </a:r>
            <a:r>
              <a:rPr lang="en-US" altLang="zh-CN" sz="2200" dirty="0">
                <a:solidFill>
                  <a:srgbClr val="0000FF"/>
                </a:solidFill>
              </a:rPr>
              <a:t>169-dim.</a:t>
            </a:r>
            <a:r>
              <a:rPr lang="en-US" altLang="zh-CN" sz="2200" dirty="0"/>
              <a:t>)</a:t>
            </a:r>
          </a:p>
          <a:p>
            <a:pPr lvl="1"/>
            <a:r>
              <a:rPr lang="en-US" altLang="zh-CN" sz="2200" dirty="0"/>
              <a:t>Pressure 1-20 atm, Temperature 600</a:t>
            </a:r>
            <a:r>
              <a:rPr lang="mr-IN" altLang="zh-CN" sz="2200" dirty="0"/>
              <a:t>–</a:t>
            </a:r>
            <a:r>
              <a:rPr lang="en-US" altLang="zh-CN" sz="2200" dirty="0"/>
              <a:t>1800</a:t>
            </a:r>
            <a:r>
              <a:rPr lang="zh-CN" altLang="en-US" sz="2200" dirty="0"/>
              <a:t> </a:t>
            </a:r>
            <a:r>
              <a:rPr lang="en-US" altLang="zh-CN" sz="2200" dirty="0"/>
              <a:t>K, Equivalence ratio 0.5-1</a:t>
            </a:r>
          </a:p>
        </p:txBody>
      </p:sp>
      <p:sp>
        <p:nvSpPr>
          <p:cNvPr id="2" name="Rectangle 1"/>
          <p:cNvSpPr/>
          <p:nvPr/>
        </p:nvSpPr>
        <p:spPr>
          <a:xfrm>
            <a:off x="587260" y="6427287"/>
            <a:ext cx="80164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Ji, J. Wang, O. Zahm, Y.M. Marzouk, B. Yang, Z. Ren, C.K. Law, Combust. Flame, 190 (2018) 146-157.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5"/>
          <p:cNvCxnSpPr>
            <a:cxnSpLocks noChangeShapeType="1"/>
          </p:cNvCxnSpPr>
          <p:nvPr/>
        </p:nvCxnSpPr>
        <p:spPr bwMode="auto">
          <a:xfrm>
            <a:off x="644411" y="6427285"/>
            <a:ext cx="2131236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pic>
        <p:nvPicPr>
          <p:cNvPr id="1026" name="Picture 2" descr="https://ars.els-cdn.com/content/image/1-s2.0-S0010218017304601-gr2_lrg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10" b="7004"/>
          <a:stretch/>
        </p:blipFill>
        <p:spPr bwMode="auto">
          <a:xfrm>
            <a:off x="790554" y="1558830"/>
            <a:ext cx="3804183" cy="294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ars.els-cdn.com/content/image/1-s2.0-S0010218017304601-gr7_lrg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26" b="54846"/>
          <a:stretch/>
        </p:blipFill>
        <p:spPr bwMode="auto">
          <a:xfrm>
            <a:off x="4751012" y="1558830"/>
            <a:ext cx="3852660" cy="294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1903603" y="1665292"/>
            <a:ext cx="872044" cy="737695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F497D"/>
                </a:solidFill>
                <a:latin typeface="Times New Roman" panose="02020603050405020304" pitchFamily="18" charset="0"/>
                <a:ea typeface="Gill Sans MT" charset="0"/>
                <a:cs typeface="Times New Roman" panose="02020603050405020304" pitchFamily="18" charset="0"/>
              </a:rPr>
              <a:t>CH</a:t>
            </a:r>
            <a:r>
              <a:rPr lang="en-US" sz="2000" baseline="-25000" dirty="0">
                <a:solidFill>
                  <a:srgbClr val="1F497D"/>
                </a:solidFill>
                <a:latin typeface="Times New Roman" panose="02020603050405020304" pitchFamily="18" charset="0"/>
                <a:ea typeface="Gill Sans MT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890885" y="1665291"/>
            <a:ext cx="948454" cy="737695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F497D"/>
                </a:solidFill>
                <a:latin typeface="Times New Roman" panose="02020603050405020304" pitchFamily="18" charset="0"/>
                <a:ea typeface="Gill Sans MT" charset="0"/>
                <a:cs typeface="Times New Roman" panose="02020603050405020304" pitchFamily="18" charset="0"/>
              </a:rPr>
              <a:t>DME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98755" y="4487816"/>
            <a:ext cx="13465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Times New Roman" charset="0"/>
                <a:ea typeface="Times New Roman" charset="0"/>
                <a:cs typeface="Times New Roman" charset="0"/>
              </a:rPr>
              <a:t>W.</a:t>
            </a:r>
            <a:r>
              <a:rPr lang="zh-CN" altLang="en-US" sz="1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400" dirty="0">
                <a:latin typeface="Times New Roman" charset="0"/>
                <a:ea typeface="Times New Roman" charset="0"/>
                <a:cs typeface="Times New Roman" charset="0"/>
              </a:rPr>
              <a:t>Ji</a:t>
            </a:r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 et al. 201</a:t>
            </a:r>
            <a:r>
              <a:rPr lang="en-US" altLang="zh-CN" sz="1400" dirty="0">
                <a:latin typeface="Times New Roman" charset="0"/>
                <a:ea typeface="Times New Roman" charset="0"/>
                <a:cs typeface="Times New Roman" charset="0"/>
              </a:rPr>
              <a:t>8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27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047"/>
    </mc:Choice>
    <mc:Fallback xmlns="">
      <p:transition spd="slow" advTm="7704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3C88A9-DFFC-1B4B-9E68-F9BC613F4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BCB048-E92D-4D41-831A-FCFCA2B52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788BFE-1669-3040-8454-D1479442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9C3-A533-4AB3-A5C8-99F30CD3EB3A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942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7144A-FFCE-5B4C-86C6-6FBFFFCA6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7CC7D4-854B-A249-B7A7-ED9C5E4E5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D185F7-9580-1C44-98A2-8FF03DF3B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9C3-A533-4AB3-A5C8-99F30CD3EB3A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5883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70AA60-89CE-CF44-898A-808E189B6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158A98-7F11-774E-AC24-FF66B430D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AB31FF-3562-874C-B3B7-E24085FAF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9C3-A533-4AB3-A5C8-99F30CD3EB3A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0386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B02FF-B52E-B74C-BFC1-4B54F98CD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F8492-23CD-1C44-A4F5-2DDA1502F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31BAF0-2F3A-FF45-9D48-8DC95DF8D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9C3-A533-4AB3-A5C8-99F30CD3EB3A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4627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117642-4EA7-A742-B215-17CB9A821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B88720-2700-0D45-BF19-A17071E4D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0DCAB0-0607-B045-BBF9-A882E8BC6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9C3-A533-4AB3-A5C8-99F30CD3EB3A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2168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2D933-45B8-E241-987B-F61C7FD05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2C9D8-CEEE-DA47-B6F6-F40242D05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F81EC6-BB52-7F47-B7EA-2966D34DE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9C3-A533-4AB3-A5C8-99F30CD3EB3A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2732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60791</TotalTime>
  <Words>155</Words>
  <Application>Microsoft Macintosh PowerPoint</Application>
  <PresentationFormat>全屏显示(4:3)</PresentationFormat>
  <Paragraphs>48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宋体</vt:lpstr>
      <vt:lpstr>Arial</vt:lpstr>
      <vt:lpstr>Calibri</vt:lpstr>
      <vt:lpstr>Calibri Light</vt:lpstr>
      <vt:lpstr>Gill Sans MT</vt:lpstr>
      <vt:lpstr>Times New Roman</vt:lpstr>
      <vt:lpstr>Wingdings</vt:lpstr>
      <vt:lpstr>Office Theme</vt:lpstr>
      <vt:lpstr>PowerPoint 演示文稿</vt:lpstr>
      <vt:lpstr>Contents</vt:lpstr>
      <vt:lpstr>Applications of Active Subspaces (I)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 Weiqi</dc:creator>
  <cp:lastModifiedBy>苏星宇</cp:lastModifiedBy>
  <cp:revision>6293</cp:revision>
  <cp:lastPrinted>2018-07-24T05:46:31Z</cp:lastPrinted>
  <dcterms:created xsi:type="dcterms:W3CDTF">2014-05-20T13:29:43Z</dcterms:created>
  <dcterms:modified xsi:type="dcterms:W3CDTF">2019-01-16T09:50:08Z</dcterms:modified>
</cp:coreProperties>
</file>