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72" r:id="rId3"/>
    <p:sldId id="257" r:id="rId4"/>
    <p:sldId id="258" r:id="rId5"/>
    <p:sldId id="260" r:id="rId6"/>
    <p:sldId id="267" r:id="rId7"/>
    <p:sldId id="268" r:id="rId8"/>
    <p:sldId id="262" r:id="rId9"/>
    <p:sldId id="270" r:id="rId10"/>
    <p:sldId id="271" r:id="rId11"/>
    <p:sldId id="259" r:id="rId12"/>
    <p:sldId id="264" r:id="rId13"/>
    <p:sldId id="266"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48"/>
    <p:restoredTop sz="94656"/>
  </p:normalViewPr>
  <p:slideViewPr>
    <p:cSldViewPr snapToGrid="0" snapToObjects="1">
      <p:cViewPr varScale="1">
        <p:scale>
          <a:sx n="113" d="100"/>
          <a:sy n="113"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95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212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41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352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763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261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05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230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502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18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12/29/18</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267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pPr/>
              <a:t>12/29/18</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93674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CB42F-AC92-0345-86EB-FB1284E59226}"/>
              </a:ext>
            </a:extLst>
          </p:cNvPr>
          <p:cNvSpPr>
            <a:spLocks noGrp="1"/>
          </p:cNvSpPr>
          <p:nvPr>
            <p:ph type="ctrTitle"/>
          </p:nvPr>
        </p:nvSpPr>
        <p:spPr/>
        <p:txBody>
          <a:bodyPr>
            <a:normAutofit/>
          </a:bodyPr>
          <a:lstStyle/>
          <a:p>
            <a:r>
              <a:rPr kumimoji="1" lang="zh-CN" altLang="en-US" dirty="0"/>
              <a:t>结构动力性能非线性振动、分叉和混沌现象分析</a:t>
            </a:r>
          </a:p>
        </p:txBody>
      </p:sp>
      <p:sp>
        <p:nvSpPr>
          <p:cNvPr id="3" name="副标题 2">
            <a:extLst>
              <a:ext uri="{FF2B5EF4-FFF2-40B4-BE49-F238E27FC236}">
                <a16:creationId xmlns:a16="http://schemas.microsoft.com/office/drawing/2014/main" id="{23076765-F1B0-2842-AD84-B1CB30AD3D03}"/>
              </a:ext>
            </a:extLst>
          </p:cNvPr>
          <p:cNvSpPr>
            <a:spLocks noGrp="1"/>
          </p:cNvSpPr>
          <p:nvPr>
            <p:ph type="subTitle" idx="1"/>
          </p:nvPr>
        </p:nvSpPr>
        <p:spPr/>
        <p:txBody>
          <a:bodyPr/>
          <a:lstStyle/>
          <a:p>
            <a:r>
              <a:rPr kumimoji="1" lang="zh-CN" altLang="en-US" dirty="0"/>
              <a:t>能动</a:t>
            </a:r>
            <a:r>
              <a:rPr kumimoji="1" lang="en-US" altLang="zh-CN" dirty="0">
                <a:latin typeface="Times New Roman" panose="02020603050405020304" pitchFamily="18" charset="0"/>
                <a:cs typeface="Times New Roman" panose="02020603050405020304" pitchFamily="18" charset="0"/>
              </a:rPr>
              <a:t>52</a:t>
            </a:r>
            <a:r>
              <a:rPr kumimoji="1" lang="zh-CN" altLang="en-US" dirty="0"/>
              <a:t>  苏星宇</a:t>
            </a:r>
          </a:p>
        </p:txBody>
      </p:sp>
    </p:spTree>
    <p:extLst>
      <p:ext uri="{BB962C8B-B14F-4D97-AF65-F5344CB8AC3E}">
        <p14:creationId xmlns:p14="http://schemas.microsoft.com/office/powerpoint/2010/main" val="270098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60F02C9-4851-6944-9606-303290974746}"/>
              </a:ext>
            </a:extLst>
          </p:cNvPr>
          <p:cNvPicPr>
            <a:picLocks noChangeAspect="1"/>
          </p:cNvPicPr>
          <p:nvPr/>
        </p:nvPicPr>
        <p:blipFill>
          <a:blip r:embed="rId2"/>
          <a:stretch>
            <a:fillRect/>
          </a:stretch>
        </p:blipFill>
        <p:spPr>
          <a:xfrm>
            <a:off x="6189133" y="2561900"/>
            <a:ext cx="2655712" cy="2655712"/>
          </a:xfrm>
          <a:prstGeom prst="rect">
            <a:avLst/>
          </a:prstGeom>
        </p:spPr>
      </p:pic>
      <p:sp>
        <p:nvSpPr>
          <p:cNvPr id="2" name="标题 1">
            <a:extLst>
              <a:ext uri="{FF2B5EF4-FFF2-40B4-BE49-F238E27FC236}">
                <a16:creationId xmlns:a16="http://schemas.microsoft.com/office/drawing/2014/main" id="{67BC4CF6-2651-3741-A0ED-ECD4D57B6880}"/>
              </a:ext>
            </a:extLst>
          </p:cNvPr>
          <p:cNvSpPr>
            <a:spLocks noGrp="1"/>
          </p:cNvSpPr>
          <p:nvPr>
            <p:ph type="title"/>
          </p:nvPr>
        </p:nvSpPr>
        <p:spPr/>
        <p:txBody>
          <a:bodyPr/>
          <a:lstStyle/>
          <a:p>
            <a:r>
              <a:rPr kumimoji="1" lang="en-US" altLang="zh-CN" dirty="0"/>
              <a:t>BZ</a:t>
            </a:r>
            <a:r>
              <a:rPr lang="zh-CN" altLang="en-US" dirty="0"/>
              <a:t>反应</a:t>
            </a:r>
            <a:endParaRPr kumimoji="1" lang="zh-CN" altLang="en-US" dirty="0"/>
          </a:p>
        </p:txBody>
      </p:sp>
      <p:sp>
        <p:nvSpPr>
          <p:cNvPr id="3" name="内容占位符 2">
            <a:extLst>
              <a:ext uri="{FF2B5EF4-FFF2-40B4-BE49-F238E27FC236}">
                <a16:creationId xmlns:a16="http://schemas.microsoft.com/office/drawing/2014/main" id="{8C36FFF0-A245-E24E-BA3F-37E3C2FE0F6D}"/>
              </a:ext>
            </a:extLst>
          </p:cNvPr>
          <p:cNvSpPr>
            <a:spLocks noGrp="1"/>
          </p:cNvSpPr>
          <p:nvPr>
            <p:ph idx="1"/>
          </p:nvPr>
        </p:nvSpPr>
        <p:spPr/>
        <p:txBody>
          <a:bodyPr anchor="t"/>
          <a:lstStyle/>
          <a:p>
            <a:pPr marL="0" indent="0">
              <a:buNone/>
            </a:pPr>
            <a:r>
              <a:rPr lang="en" altLang="zh-CN" dirty="0" err="1">
                <a:latin typeface="Times New Roman" panose="02020603050405020304" pitchFamily="18" charset="0"/>
                <a:cs typeface="Times New Roman" panose="02020603050405020304" pitchFamily="18" charset="0"/>
              </a:rPr>
              <a:t>Belousov</a:t>
            </a:r>
            <a:r>
              <a:rPr lang="en" altLang="zh-CN" dirty="0">
                <a:latin typeface="Times New Roman" panose="02020603050405020304" pitchFamily="18" charset="0"/>
                <a:cs typeface="Times New Roman" panose="02020603050405020304" pitchFamily="18" charset="0"/>
              </a:rPr>
              <a:t> </a:t>
            </a:r>
            <a:r>
              <a:rPr lang="en" altLang="zh-CN" dirty="0" err="1">
                <a:latin typeface="Times New Roman" panose="02020603050405020304" pitchFamily="18" charset="0"/>
                <a:cs typeface="Times New Roman" panose="02020603050405020304" pitchFamily="18" charset="0"/>
              </a:rPr>
              <a:t>Zhabotinsky</a:t>
            </a:r>
            <a:r>
              <a:rPr lang="en" altLang="zh-CN" dirty="0"/>
              <a:t> </a:t>
            </a:r>
            <a:r>
              <a:rPr lang="zh-CN" altLang="en-US" dirty="0"/>
              <a:t>化学反应</a:t>
            </a:r>
            <a:endParaRPr lang="en-US" altLang="zh-CN" dirty="0"/>
          </a:p>
          <a:p>
            <a:pPr marL="0" indent="0">
              <a:buNone/>
            </a:pPr>
            <a:r>
              <a:rPr lang="en-US" altLang="zh-CN" sz="1800" dirty="0">
                <a:latin typeface="Times New Roman" panose="02020603050405020304" pitchFamily="18" charset="0"/>
                <a:cs typeface="Times New Roman" panose="02020603050405020304" pitchFamily="18" charset="0"/>
              </a:rPr>
              <a:t>1950s</a:t>
            </a:r>
            <a:r>
              <a:rPr lang="zh-CN" altLang="en-US" sz="1800" dirty="0"/>
              <a:t>，苏联的</a:t>
            </a:r>
            <a:r>
              <a:rPr lang="en-US" altLang="zh-CN" sz="1800" dirty="0"/>
              <a:t> </a:t>
            </a:r>
            <a:r>
              <a:rPr lang="en" altLang="zh-CN" sz="1800" dirty="0" err="1">
                <a:latin typeface="Times New Roman" panose="02020603050405020304" pitchFamily="18" charset="0"/>
                <a:cs typeface="Times New Roman" panose="02020603050405020304" pitchFamily="18" charset="0"/>
              </a:rPr>
              <a:t>Belousov</a:t>
            </a:r>
            <a:r>
              <a:rPr lang="en" altLang="zh-CN" sz="1800" dirty="0">
                <a:latin typeface="Times New Roman" panose="02020603050405020304" pitchFamily="18" charset="0"/>
                <a:cs typeface="Times New Roman" panose="02020603050405020304" pitchFamily="18" charset="0"/>
              </a:rPr>
              <a:t> </a:t>
            </a:r>
            <a:r>
              <a:rPr lang="zh-CN" altLang="en-US" sz="1800" dirty="0"/>
              <a:t>发现他手里的混合物反应后还会在一段时候回到原来的状态，然后又重新反应，如此周期反复。</a:t>
            </a:r>
            <a:endParaRPr lang="en-US" altLang="zh-CN" sz="1800" dirty="0"/>
          </a:p>
          <a:p>
            <a:pPr marL="0" indent="0">
              <a:buNone/>
            </a:pPr>
            <a:r>
              <a:rPr lang="zh-CN" altLang="en-US" sz="1800" dirty="0">
                <a:solidFill>
                  <a:schemeClr val="bg1">
                    <a:lumMod val="75000"/>
                  </a:schemeClr>
                </a:solidFill>
              </a:rPr>
              <a:t>因为他的结果不符合热力学第二定律（根据热力学第二定律，自发状态下系统必须趋于平衡）而被封杀，又加上适逢冷战，死后成果才被承认。</a:t>
            </a:r>
            <a:endParaRPr lang="en-US" altLang="zh-CN" sz="1800" dirty="0">
              <a:solidFill>
                <a:schemeClr val="bg1">
                  <a:lumMod val="75000"/>
                </a:schemeClr>
              </a:solidFill>
            </a:endParaRPr>
          </a:p>
          <a:p>
            <a:pPr marL="0" indent="0">
              <a:buNone/>
            </a:pPr>
            <a:endParaRPr kumimoji="1" lang="zh-CN" altLang="en-US" dirty="0"/>
          </a:p>
        </p:txBody>
      </p:sp>
      <p:pic>
        <p:nvPicPr>
          <p:cNvPr id="11" name="图片 10">
            <a:extLst>
              <a:ext uri="{FF2B5EF4-FFF2-40B4-BE49-F238E27FC236}">
                <a16:creationId xmlns:a16="http://schemas.microsoft.com/office/drawing/2014/main" id="{951628C8-DAEC-A946-92FA-F5534DBDAD92}"/>
              </a:ext>
            </a:extLst>
          </p:cNvPr>
          <p:cNvPicPr>
            <a:picLocks noChangeAspect="1"/>
          </p:cNvPicPr>
          <p:nvPr/>
        </p:nvPicPr>
        <p:blipFill>
          <a:blip r:embed="rId3"/>
          <a:stretch>
            <a:fillRect/>
          </a:stretch>
        </p:blipFill>
        <p:spPr>
          <a:xfrm>
            <a:off x="2901951" y="3024236"/>
            <a:ext cx="3339689" cy="2170798"/>
          </a:xfrm>
          <a:prstGeom prst="rect">
            <a:avLst/>
          </a:prstGeom>
        </p:spPr>
      </p:pic>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A20CEAA4-A8A8-814E-8E32-4C3B5754349E}"/>
                  </a:ext>
                </a:extLst>
              </p:cNvPr>
              <p:cNvSpPr/>
              <p:nvPr/>
            </p:nvSpPr>
            <p:spPr>
              <a:xfrm>
                <a:off x="3208501" y="5195034"/>
                <a:ext cx="2126031" cy="61632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𝑥</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m:t>
                                </m:r>
                                <m:r>
                                  <a:rPr lang="zh-CN" altLang="en-US" i="1">
                                    <a:latin typeface="Cambria Math" panose="02040503050406030204" pitchFamily="18" charset="0"/>
                                  </a:rPr>
                                  <m:t>𝑥𝑦</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den>
                            </m:f>
                          </m:e>
                        </m:mr>
                      </m:m>
                    </m:oMath>
                  </m:oMathPara>
                </a14:m>
                <a:endParaRPr lang="zh-CN" altLang="en-US" dirty="0"/>
              </a:p>
            </p:txBody>
          </p:sp>
        </mc:Choice>
        <mc:Fallback>
          <p:sp>
            <p:nvSpPr>
              <p:cNvPr id="12" name="矩形 11">
                <a:extLst>
                  <a:ext uri="{FF2B5EF4-FFF2-40B4-BE49-F238E27FC236}">
                    <a16:creationId xmlns:a16="http://schemas.microsoft.com/office/drawing/2014/main" id="{A20CEAA4-A8A8-814E-8E32-4C3B5754349E}"/>
                  </a:ext>
                </a:extLst>
              </p:cNvPr>
              <p:cNvSpPr>
                <a:spLocks noRot="1" noChangeAspect="1" noMove="1" noResize="1" noEditPoints="1" noAdjustHandles="1" noChangeArrowheads="1" noChangeShapeType="1" noTextEdit="1"/>
              </p:cNvSpPr>
              <p:nvPr/>
            </p:nvSpPr>
            <p:spPr>
              <a:xfrm>
                <a:off x="3208501" y="5195034"/>
                <a:ext cx="2126031" cy="616323"/>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D974F429-DFA4-9344-80C6-90BD580B2244}"/>
                  </a:ext>
                </a:extLst>
              </p:cNvPr>
              <p:cNvSpPr/>
              <p:nvPr/>
            </p:nvSpPr>
            <p:spPr>
              <a:xfrm>
                <a:off x="3208501" y="5808357"/>
                <a:ext cx="2182457" cy="5712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d>
                              <m:dPr>
                                <m:begChr m:val=""/>
                                <m:ctrlPr>
                                  <a:rPr lang="zh-CN" altLang="en-US">
                                    <a:latin typeface="Cambria Math" panose="02040503050406030204" pitchFamily="18" charset="0"/>
                                  </a:rPr>
                                </m:ctrlPr>
                              </m:dP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𝑦</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𝑏𝑥</m:t>
                                </m:r>
                                <m:r>
                                  <a:rPr lang="zh-CN" altLang="en-US" i="0">
                                    <a:latin typeface="Cambria Math" panose="02040503050406030204" pitchFamily="18" charset="0"/>
                                  </a:rPr>
                                  <m:t>(1−</m:t>
                                </m:r>
                                <m:f>
                                  <m:fPr>
                                    <m:ctrlPr>
                                      <a:rPr lang="zh-CN" altLang="en-US" i="1">
                                        <a:latin typeface="Cambria Math" panose="02040503050406030204" pitchFamily="18" charset="0"/>
                                      </a:rPr>
                                    </m:ctrlPr>
                                  </m:fPr>
                                  <m:num>
                                    <m:r>
                                      <a:rPr lang="zh-CN" altLang="en-US" i="1">
                                        <a:latin typeface="Cambria Math" panose="02040503050406030204" pitchFamily="18" charset="0"/>
                                      </a:rPr>
                                      <m:t>𝑦</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den>
                                </m:f>
                              </m:e>
                            </m:d>
                          </m:e>
                        </m:mr>
                      </m:m>
                    </m:oMath>
                  </m:oMathPara>
                </a14:m>
                <a:endParaRPr lang="zh-CN" altLang="en-US" dirty="0"/>
              </a:p>
            </p:txBody>
          </p:sp>
        </mc:Choice>
        <mc:Fallback>
          <p:sp>
            <p:nvSpPr>
              <p:cNvPr id="13" name="矩形 12">
                <a:extLst>
                  <a:ext uri="{FF2B5EF4-FFF2-40B4-BE49-F238E27FC236}">
                    <a16:creationId xmlns:a16="http://schemas.microsoft.com/office/drawing/2014/main" id="{D974F429-DFA4-9344-80C6-90BD580B2244}"/>
                  </a:ext>
                </a:extLst>
              </p:cNvPr>
              <p:cNvSpPr>
                <a:spLocks noRot="1" noChangeAspect="1" noMove="1" noResize="1" noEditPoints="1" noAdjustHandles="1" noChangeArrowheads="1" noChangeShapeType="1" noTextEdit="1"/>
              </p:cNvSpPr>
              <p:nvPr/>
            </p:nvSpPr>
            <p:spPr>
              <a:xfrm>
                <a:off x="3208501" y="5808357"/>
                <a:ext cx="2182457" cy="571247"/>
              </a:xfrm>
              <a:prstGeom prst="rect">
                <a:avLst/>
              </a:prstGeom>
              <a:blipFill>
                <a:blip r:embed="rId5"/>
                <a:stretch>
                  <a:fillRect t="-143478" r="-24419" b="-2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644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A8135-CB5C-9342-BE58-F75CA60115CA}"/>
              </a:ext>
            </a:extLst>
          </p:cNvPr>
          <p:cNvSpPr>
            <a:spLocks noGrp="1"/>
          </p:cNvSpPr>
          <p:nvPr>
            <p:ph type="title"/>
          </p:nvPr>
        </p:nvSpPr>
        <p:spPr/>
        <p:txBody>
          <a:bodyPr/>
          <a:lstStyle/>
          <a:p>
            <a:r>
              <a:rPr kumimoji="1" lang="zh-CN" altLang="en-US" dirty="0"/>
              <a:t>三维情况</a:t>
            </a:r>
            <a:br>
              <a:rPr kumimoji="1" lang="en-US" altLang="zh-CN" dirty="0"/>
            </a:br>
            <a:r>
              <a:rPr kumimoji="1" lang="zh-CN" altLang="en-US" dirty="0"/>
              <a:t>混沌</a:t>
            </a:r>
          </a:p>
        </p:txBody>
      </p:sp>
      <p:sp>
        <p:nvSpPr>
          <p:cNvPr id="3" name="内容占位符 2">
            <a:extLst>
              <a:ext uri="{FF2B5EF4-FFF2-40B4-BE49-F238E27FC236}">
                <a16:creationId xmlns:a16="http://schemas.microsoft.com/office/drawing/2014/main" id="{4B07978D-27A5-FD4D-A61B-05AEA9720A5B}"/>
              </a:ext>
            </a:extLst>
          </p:cNvPr>
          <p:cNvSpPr>
            <a:spLocks noGrp="1"/>
          </p:cNvSpPr>
          <p:nvPr>
            <p:ph idx="1"/>
          </p:nvPr>
        </p:nvSpPr>
        <p:spPr/>
        <p:txBody>
          <a:bodyPr anchor="t"/>
          <a:lstStyle/>
          <a:p>
            <a:pPr marL="0" indent="0">
              <a:buNone/>
            </a:pPr>
            <a:r>
              <a:rPr lang="zh-CN" altLang="en-US" dirty="0"/>
              <a:t>当系统的维数达到三维， 主宰动力学模型的就不在是那些稳定可测的点或圆环，而是</a:t>
            </a:r>
            <a:r>
              <a:rPr lang="zh-CN" altLang="en-US" b="1" dirty="0"/>
              <a:t>初值敏感</a:t>
            </a:r>
            <a:r>
              <a:rPr lang="zh-CN" altLang="en-US" dirty="0"/>
              <a:t>，极难预测的混沌。</a:t>
            </a:r>
            <a:endParaRPr lang="en-US" altLang="zh-CN" dirty="0"/>
          </a:p>
          <a:p>
            <a:pPr marL="0" indent="0">
              <a:buNone/>
            </a:pPr>
            <a:r>
              <a:rPr kumimoji="1" lang="en-US" altLang="zh-CN" dirty="0"/>
              <a:t>Lorenz </a:t>
            </a:r>
            <a:r>
              <a:rPr kumimoji="1" lang="zh-CN" altLang="en-US" dirty="0"/>
              <a:t>吸引子</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系统围绕两个定点旋</a:t>
            </a:r>
            <a:endParaRPr kumimoji="1" lang="en-US" altLang="zh-CN" dirty="0"/>
          </a:p>
          <a:p>
            <a:pPr marL="0" indent="0">
              <a:buNone/>
            </a:pPr>
            <a:r>
              <a:rPr kumimoji="1" lang="zh-CN" altLang="en-US" dirty="0"/>
              <a:t>转，改变旋转对象的</a:t>
            </a:r>
            <a:endParaRPr kumimoji="1" lang="en-US" altLang="zh-CN" dirty="0"/>
          </a:p>
          <a:p>
            <a:pPr marL="0" indent="0">
              <a:buNone/>
            </a:pPr>
            <a:r>
              <a:rPr kumimoji="1" lang="zh-CN" altLang="en-US" dirty="0"/>
              <a:t>时刻不可预测。</a:t>
            </a:r>
          </a:p>
        </p:txBody>
      </p:sp>
      <p:pic>
        <p:nvPicPr>
          <p:cNvPr id="5" name="图片 4">
            <a:extLst>
              <a:ext uri="{FF2B5EF4-FFF2-40B4-BE49-F238E27FC236}">
                <a16:creationId xmlns:a16="http://schemas.microsoft.com/office/drawing/2014/main" id="{4DA11966-9755-2647-BEBC-C03A5B5CDE45}"/>
              </a:ext>
            </a:extLst>
          </p:cNvPr>
          <p:cNvPicPr>
            <a:picLocks noChangeAspect="1"/>
          </p:cNvPicPr>
          <p:nvPr/>
        </p:nvPicPr>
        <p:blipFill>
          <a:blip r:embed="rId2"/>
          <a:stretch>
            <a:fillRect/>
          </a:stretch>
        </p:blipFill>
        <p:spPr>
          <a:xfrm>
            <a:off x="5204803" y="3620231"/>
            <a:ext cx="3585290" cy="2413176"/>
          </a:xfrm>
          <a:prstGeom prst="rect">
            <a:avLst/>
          </a:prstGeom>
        </p:spPr>
      </p:pic>
      <p:pic>
        <p:nvPicPr>
          <p:cNvPr id="7" name="图片 6">
            <a:extLst>
              <a:ext uri="{FF2B5EF4-FFF2-40B4-BE49-F238E27FC236}">
                <a16:creationId xmlns:a16="http://schemas.microsoft.com/office/drawing/2014/main" id="{ED77F55E-F12A-9546-88F1-643CD1C4C525}"/>
              </a:ext>
            </a:extLst>
          </p:cNvPr>
          <p:cNvPicPr>
            <a:picLocks noChangeAspect="1"/>
          </p:cNvPicPr>
          <p:nvPr/>
        </p:nvPicPr>
        <p:blipFill>
          <a:blip r:embed="rId3"/>
          <a:stretch>
            <a:fillRect/>
          </a:stretch>
        </p:blipFill>
        <p:spPr>
          <a:xfrm>
            <a:off x="5333640" y="1570099"/>
            <a:ext cx="3327616" cy="2098790"/>
          </a:xfrm>
          <a:prstGeom prst="rect">
            <a:avLst/>
          </a:prstGeom>
        </p:spPr>
      </p:pic>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7D495809-A5A6-3748-9940-4891E6828385}"/>
                  </a:ext>
                </a:extLst>
              </p:cNvPr>
              <p:cNvSpPr/>
              <p:nvPr/>
            </p:nvSpPr>
            <p:spPr>
              <a:xfrm>
                <a:off x="2977437" y="2159933"/>
                <a:ext cx="1954461" cy="2131737"/>
              </a:xfrm>
              <a:prstGeom prst="rect">
                <a:avLst/>
              </a:prstGeom>
            </p:spPr>
            <p:txBody>
              <a:bodyPr wrap="square">
                <a:spAutoFit/>
              </a:bodyPr>
              <a:lstStyle/>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𝑑𝑥</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𝜎</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m:t>
                            </m:r>
                            <m:r>
                              <a:rPr lang="en-US" altLang="zh-CN" i="1" kern="0">
                                <a:solidFill>
                                  <a:srgbClr val="333333"/>
                                </a:solidFill>
                                <a:latin typeface="Cambria Math" panose="02040503050406030204" pitchFamily="18" charset="0"/>
                                <a:ea typeface="宋体" panose="02010600030101010101" pitchFamily="2" charset="-122"/>
                              </a:rPr>
                              <m:t>)</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𝑑𝑦</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𝑟𝑥</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𝑥𝑧</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lgn="just">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f>
                              <m:fPr>
                                <m:ctrlPr>
                                  <a:rPr lang="zh-CN" altLang="zh-CN" i="1" kern="0">
                                    <a:solidFill>
                                      <a:srgbClr val="333333"/>
                                    </a:solidFill>
                                    <a:latin typeface="Cambria Math" panose="02040503050406030204" pitchFamily="18" charset="0"/>
                                    <a:ea typeface="Cambria Math" panose="02040503050406030204" pitchFamily="18" charset="0"/>
                                  </a:rPr>
                                </m:ctrlPr>
                              </m:fPr>
                              <m:num>
                                <m:r>
                                  <a:rPr lang="en-US" altLang="zh-CN" i="1" kern="0">
                                    <a:solidFill>
                                      <a:srgbClr val="333333"/>
                                    </a:solidFill>
                                    <a:latin typeface="Cambria Math" panose="02040503050406030204" pitchFamily="18" charset="0"/>
                                    <a:ea typeface="宋体" panose="02010600030101010101" pitchFamily="2" charset="-122"/>
                                  </a:rPr>
                                  <m:t>𝑑𝑧</m:t>
                                </m:r>
                              </m:num>
                              <m:den>
                                <m:r>
                                  <a:rPr lang="en-US" altLang="zh-CN" i="1" kern="0">
                                    <a:solidFill>
                                      <a:srgbClr val="333333"/>
                                    </a:solidFill>
                                    <a:latin typeface="Cambria Math" panose="02040503050406030204" pitchFamily="18" charset="0"/>
                                    <a:ea typeface="宋体" panose="02010600030101010101" pitchFamily="2" charset="-122"/>
                                  </a:rPr>
                                  <m:t>𝑑𝑡</m:t>
                                </m:r>
                              </m:den>
                            </m:f>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𝑥𝑦</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𝑏𝑧</m:t>
                            </m:r>
                          </m:e>
                        </m:mr>
                      </m:m>
                    </m:oMath>
                  </m:oMathPara>
                </a14:m>
                <a:endParaRPr lang="zh-CN" altLang="zh-CN" sz="1400" kern="100" dirty="0">
                  <a:effectLst/>
                  <a:latin typeface="Times New Roman" panose="02020603050405020304" pitchFamily="18" charset="0"/>
                  <a:ea typeface="宋体" panose="02010600030101010101" pitchFamily="2" charset="-122"/>
                </a:endParaRPr>
              </a:p>
            </p:txBody>
          </p:sp>
        </mc:Choice>
        <mc:Fallback>
          <p:sp>
            <p:nvSpPr>
              <p:cNvPr id="8" name="矩形 7">
                <a:extLst>
                  <a:ext uri="{FF2B5EF4-FFF2-40B4-BE49-F238E27FC236}">
                    <a16:creationId xmlns:a16="http://schemas.microsoft.com/office/drawing/2014/main" id="{7D495809-A5A6-3748-9940-4891E6828385}"/>
                  </a:ext>
                </a:extLst>
              </p:cNvPr>
              <p:cNvSpPr>
                <a:spLocks noRot="1" noChangeAspect="1" noMove="1" noResize="1" noEditPoints="1" noAdjustHandles="1" noChangeArrowheads="1" noChangeShapeType="1" noTextEdit="1"/>
              </p:cNvSpPr>
              <p:nvPr/>
            </p:nvSpPr>
            <p:spPr>
              <a:xfrm>
                <a:off x="2977437" y="2159933"/>
                <a:ext cx="1954461" cy="2131737"/>
              </a:xfrm>
              <a:prstGeom prst="rect">
                <a:avLst/>
              </a:prstGeom>
              <a:blipFill>
                <a:blip r:embed="rId4"/>
                <a:stretch>
                  <a:fillRect l="-6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924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694A5-CB86-544B-B13E-AE9DB2368938}"/>
              </a:ext>
            </a:extLst>
          </p:cNvPr>
          <p:cNvSpPr>
            <a:spLocks noGrp="1"/>
          </p:cNvSpPr>
          <p:nvPr>
            <p:ph type="title"/>
          </p:nvPr>
        </p:nvSpPr>
        <p:spPr/>
        <p:txBody>
          <a:bodyPr/>
          <a:lstStyle/>
          <a:p>
            <a:r>
              <a:rPr lang="en" altLang="zh-CN" b="1" dirty="0">
                <a:latin typeface="Times New Roman" panose="02020603050405020304" pitchFamily="18" charset="0"/>
                <a:cs typeface="Times New Roman" panose="02020603050405020304" pitchFamily="18" charset="0"/>
              </a:rPr>
              <a:t>Lyapunov</a:t>
            </a:r>
            <a:r>
              <a:rPr kumimoji="1" lang="en-US" altLang="zh-CN" dirty="0"/>
              <a:t> </a:t>
            </a:r>
            <a:br>
              <a:rPr kumimoji="1" lang="en-US" altLang="zh-CN" dirty="0"/>
            </a:br>
            <a:r>
              <a:rPr kumimoji="1" lang="zh-CN" altLang="en-US" dirty="0"/>
              <a:t>指数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EC5C9F4-610C-394A-AEB9-80928B7D32A7}"/>
                  </a:ext>
                </a:extLst>
              </p:cNvPr>
              <p:cNvSpPr>
                <a:spLocks noGrp="1"/>
              </p:cNvSpPr>
              <p:nvPr>
                <p:ph idx="1"/>
              </p:nvPr>
            </p:nvSpPr>
            <p:spPr/>
            <p:txBody>
              <a:bodyPr anchor="t">
                <a:normAutofit/>
              </a:bodyPr>
              <a:lstStyle/>
              <a:p>
                <a:pPr marL="0" indent="0">
                  <a:buNone/>
                </a:pPr>
                <a:r>
                  <a:rPr kumimoji="1" lang="en-US" altLang="zh-CN" dirty="0"/>
                  <a:t>Lyapunov </a:t>
                </a:r>
                <a:r>
                  <a:rPr kumimoji="1" lang="zh-CN" altLang="en-US" dirty="0"/>
                  <a:t>指数用于量化动力系统中无限接近的轨迹之间的分离率。</a:t>
                </a:r>
                <a:endParaRPr kumimoji="1" lang="en-US" altLang="zh-CN" dirty="0"/>
              </a:p>
              <a:p>
                <a:pPr marL="0" indent="0">
                  <a:buNone/>
                </a:pPr>
                <a:r>
                  <a:rPr kumimoji="1" lang="zh-CN" altLang="en-US" dirty="0"/>
                  <a:t>相空间内，初始间隔为</a:t>
                </a:r>
                <a14:m>
                  <m:oMath xmlns:m="http://schemas.openxmlformats.org/officeDocument/2006/math">
                    <m:r>
                      <a:rPr lang="en-US" altLang="zh-CN" i="1"/>
                      <m:t>𝛿</m:t>
                    </m:r>
                    <m:sSub>
                      <m:sSubPr>
                        <m:ctrlPr>
                          <a:rPr lang="zh-CN" altLang="zh-CN" i="1"/>
                        </m:ctrlPr>
                      </m:sSubPr>
                      <m:e>
                        <m:r>
                          <a:rPr lang="en-US" altLang="zh-CN" i="1"/>
                          <m:t>𝑍</m:t>
                        </m:r>
                      </m:e>
                      <m:sub>
                        <m:r>
                          <a:rPr lang="en-US" altLang="zh-CN" i="1"/>
                          <m:t>0</m:t>
                        </m:r>
                      </m:sub>
                    </m:sSub>
                  </m:oMath>
                </a14:m>
                <a:r>
                  <a:rPr lang="zh-CN" altLang="zh-CN" dirty="0">
                    <a:effectLst/>
                  </a:rPr>
                  <a:t> </a:t>
                </a:r>
                <a:r>
                  <a:rPr lang="zh-CN" altLang="en-US" dirty="0">
                    <a:effectLst/>
                  </a:rPr>
                  <a:t>的两条轨迹的分离率为</a:t>
                </a:r>
                <a:endParaRPr lang="en-US" altLang="zh-CN" dirty="0">
                  <a:effectLst/>
                </a:endParaRPr>
              </a:p>
              <a:p>
                <a:pPr marL="0" indent="0">
                  <a:buNone/>
                </a:pPr>
                <a:endParaRPr kumimoji="1" lang="en-US" altLang="zh-CN" dirty="0"/>
              </a:p>
              <a:p>
                <a:pPr marL="0" indent="0">
                  <a:buNone/>
                </a:pPr>
                <a:r>
                  <a:rPr kumimoji="1" lang="en-US" altLang="zh-CN" dirty="0"/>
                  <a:t>MLE (Max Lyapunov Exponent) </a:t>
                </a:r>
                <a:r>
                  <a:rPr kumimoji="1" lang="zh-CN" altLang="en-US" dirty="0"/>
                  <a:t>是正的通常表明系统是混沌的。</a:t>
                </a:r>
                <a:endParaRPr kumimoji="1"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FEC5C9F4-610C-394A-AEB9-80928B7D32A7}"/>
                  </a:ext>
                </a:extLst>
              </p:cNvPr>
              <p:cNvSpPr>
                <a:spLocks noGrp="1" noRot="1" noChangeAspect="1" noMove="1" noResize="1" noEditPoints="1" noAdjustHandles="1" noChangeArrowheads="1" noChangeShapeType="1" noTextEdit="1"/>
              </p:cNvSpPr>
              <p:nvPr>
                <p:ph idx="1"/>
              </p:nvPr>
            </p:nvSpPr>
            <p:spPr>
              <a:blipFill>
                <a:blip r:embed="rId2"/>
                <a:stretch>
                  <a:fillRect l="-924" t="-9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D02DB7E4-10A1-6648-858E-EE168D1E579A}"/>
                  </a:ext>
                </a:extLst>
              </p:cNvPr>
              <p:cNvSpPr/>
              <p:nvPr/>
            </p:nvSpPr>
            <p:spPr>
              <a:xfrm>
                <a:off x="4465002" y="1928507"/>
                <a:ext cx="2065373" cy="3819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r>
                              <a:rPr lang="zh-CN" altLang="en-US">
                                <a:latin typeface="Cambria Math" panose="02040503050406030204" pitchFamily="18" charset="0"/>
                              </a:rPr>
                              <m:t>|</m:t>
                            </m:r>
                            <m:r>
                              <a:rPr lang="zh-CN" altLang="en-US" i="1">
                                <a:latin typeface="Cambria Math" panose="02040503050406030204" pitchFamily="18" charset="0"/>
                              </a:rPr>
                              <m:t>𝛿</m:t>
                            </m:r>
                            <m:r>
                              <a:rPr lang="zh-CN" altLang="en-US" i="1">
                                <a:latin typeface="Cambria Math" panose="02040503050406030204" pitchFamily="18" charset="0"/>
                              </a:rPr>
                              <m:t>𝑍</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𝜆</m:t>
                                </m:r>
                                <m:r>
                                  <a:rPr lang="zh-CN" altLang="en-US" i="1">
                                    <a:latin typeface="Cambria Math" panose="02040503050406030204" pitchFamily="18" charset="0"/>
                                  </a:rPr>
                                  <m:t>𝑡</m:t>
                                </m:r>
                              </m:sup>
                            </m:sSup>
                            <m:r>
                              <a:rPr lang="zh-CN" altLang="en-US" i="0">
                                <a:latin typeface="Cambria Math" panose="02040503050406030204" pitchFamily="18" charset="0"/>
                              </a:rPr>
                              <m:t>|</m:t>
                            </m:r>
                            <m:r>
                              <a:rPr lang="zh-CN" altLang="en-US" i="1">
                                <a:latin typeface="Cambria Math" panose="02040503050406030204" pitchFamily="18" charset="0"/>
                              </a:rPr>
                              <m:t>𝛿</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0">
                                    <a:latin typeface="Cambria Math" panose="02040503050406030204" pitchFamily="18" charset="0"/>
                                  </a:rPr>
                                  <m:t>0</m:t>
                                </m:r>
                              </m:sub>
                            </m:sSub>
                            <m:r>
                              <a:rPr lang="zh-CN" altLang="en-US" i="0">
                                <a:latin typeface="Cambria Math" panose="02040503050406030204" pitchFamily="18" charset="0"/>
                              </a:rPr>
                              <m:t>|</m:t>
                            </m:r>
                          </m:e>
                        </m:mr>
                      </m:m>
                    </m:oMath>
                  </m:oMathPara>
                </a14:m>
                <a:endParaRPr lang="zh-CN" altLang="en-US" dirty="0"/>
              </a:p>
            </p:txBody>
          </p:sp>
        </mc:Choice>
        <mc:Fallback>
          <p:sp>
            <p:nvSpPr>
              <p:cNvPr id="6" name="矩形 5">
                <a:extLst>
                  <a:ext uri="{FF2B5EF4-FFF2-40B4-BE49-F238E27FC236}">
                    <a16:creationId xmlns:a16="http://schemas.microsoft.com/office/drawing/2014/main" id="{D02DB7E4-10A1-6648-858E-EE168D1E579A}"/>
                  </a:ext>
                </a:extLst>
              </p:cNvPr>
              <p:cNvSpPr>
                <a:spLocks noRot="1" noChangeAspect="1" noMove="1" noResize="1" noEditPoints="1" noAdjustHandles="1" noChangeArrowheads="1" noChangeShapeType="1" noTextEdit="1"/>
              </p:cNvSpPr>
              <p:nvPr/>
            </p:nvSpPr>
            <p:spPr>
              <a:xfrm>
                <a:off x="4465002" y="1928507"/>
                <a:ext cx="2065373" cy="381964"/>
              </a:xfrm>
              <a:prstGeom prst="rect">
                <a:avLst/>
              </a:prstGeom>
              <a:blipFill>
                <a:blip r:embed="rId3"/>
                <a:stretch>
                  <a:fillRect b="-16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133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8835A-9815-9E4D-A041-D69A66522F83}"/>
              </a:ext>
            </a:extLst>
          </p:cNvPr>
          <p:cNvSpPr>
            <a:spLocks noGrp="1"/>
          </p:cNvSpPr>
          <p:nvPr>
            <p:ph type="title"/>
          </p:nvPr>
        </p:nvSpPr>
        <p:spPr/>
        <p:txBody>
          <a:bodyPr/>
          <a:lstStyle/>
          <a:p>
            <a:r>
              <a:rPr kumimoji="1" lang="zh-CN" altLang="en-US" dirty="0"/>
              <a:t>非线性结构力学进展</a:t>
            </a:r>
          </a:p>
        </p:txBody>
      </p:sp>
      <p:sp>
        <p:nvSpPr>
          <p:cNvPr id="3" name="内容占位符 2">
            <a:extLst>
              <a:ext uri="{FF2B5EF4-FFF2-40B4-BE49-F238E27FC236}">
                <a16:creationId xmlns:a16="http://schemas.microsoft.com/office/drawing/2014/main" id="{C5EB704E-F6E6-A74F-8ECD-4E3032E7982C}"/>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15066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4F7A1-30BC-804F-B3F0-BFB8F16310A1}"/>
              </a:ext>
            </a:extLst>
          </p:cNvPr>
          <p:cNvSpPr>
            <a:spLocks noGrp="1"/>
          </p:cNvSpPr>
          <p:nvPr>
            <p:ph type="title"/>
          </p:nvPr>
        </p:nvSpPr>
        <p:spPr/>
        <p:txBody>
          <a:bodyPr/>
          <a:lstStyle/>
          <a:p>
            <a:r>
              <a:rPr kumimoji="1" lang="zh-CN" altLang="en-US" dirty="0"/>
              <a:t>参考文献</a:t>
            </a:r>
          </a:p>
        </p:txBody>
      </p:sp>
      <p:sp>
        <p:nvSpPr>
          <p:cNvPr id="3" name="内容占位符 2">
            <a:extLst>
              <a:ext uri="{FF2B5EF4-FFF2-40B4-BE49-F238E27FC236}">
                <a16:creationId xmlns:a16="http://schemas.microsoft.com/office/drawing/2014/main" id="{2AFEB773-6DC9-704C-910B-D959F78F2921}"/>
              </a:ext>
            </a:extLst>
          </p:cNvPr>
          <p:cNvSpPr>
            <a:spLocks noGrp="1"/>
          </p:cNvSpPr>
          <p:nvPr>
            <p:ph idx="1"/>
          </p:nvPr>
        </p:nvSpPr>
        <p:spPr/>
        <p:txBody>
          <a:bodyPr anchor="t">
            <a:normAutofit/>
          </a:bodyPr>
          <a:lstStyle/>
          <a:p>
            <a:r>
              <a:rPr lang="zh-CN" altLang="en-US" sz="1600" dirty="0">
                <a:latin typeface="Songti SC" panose="02010600040101010101" pitchFamily="2" charset="-122"/>
                <a:ea typeface="Songti SC" panose="02010600040101010101" pitchFamily="2" charset="-122"/>
              </a:rPr>
              <a:t>陈予恕</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非线性振动系统的分叉和混沌理论</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M]. </a:t>
            </a:r>
            <a:r>
              <a:rPr lang="zh-CN" altLang="en-US" sz="1600" dirty="0">
                <a:latin typeface="Songti SC" panose="02010600040101010101" pitchFamily="2" charset="-122"/>
                <a:ea typeface="Songti SC" panose="02010600040101010101" pitchFamily="2" charset="-122"/>
              </a:rPr>
              <a:t>高等教育出版社</a:t>
            </a:r>
            <a:r>
              <a:rPr lang="en-US" altLang="zh-CN" sz="1600" dirty="0">
                <a:latin typeface="Songti SC" panose="02010600040101010101" pitchFamily="2" charset="-122"/>
                <a:ea typeface="Songti SC" panose="02010600040101010101" pitchFamily="2" charset="-122"/>
              </a:rPr>
              <a:t>, 1993.</a:t>
            </a:r>
          </a:p>
          <a:p>
            <a:r>
              <a:rPr lang="zh-CN" altLang="en-US" sz="1600" dirty="0">
                <a:latin typeface="Songti SC" panose="02010600040101010101" pitchFamily="2" charset="-122"/>
                <a:ea typeface="Songti SC" panose="02010600040101010101" pitchFamily="2" charset="-122"/>
              </a:rPr>
              <a:t>于洪洁</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多自由度转子系统非线性动力学数值分析及混沌控制</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D]. </a:t>
            </a:r>
            <a:r>
              <a:rPr lang="zh-CN" altLang="en-US" sz="1600" dirty="0">
                <a:latin typeface="Songti SC" panose="02010600040101010101" pitchFamily="2" charset="-122"/>
                <a:ea typeface="Songti SC" panose="02010600040101010101" pitchFamily="2" charset="-122"/>
              </a:rPr>
              <a:t>大连理工大学</a:t>
            </a:r>
            <a:r>
              <a:rPr lang="en-US" altLang="zh-CN" sz="1600" dirty="0">
                <a:latin typeface="Songti SC" panose="02010600040101010101" pitchFamily="2" charset="-122"/>
                <a:ea typeface="Songti SC" panose="02010600040101010101" pitchFamily="2" charset="-122"/>
              </a:rPr>
              <a:t>, 2002.</a:t>
            </a:r>
          </a:p>
          <a:p>
            <a:r>
              <a:rPr lang="zh-CN" altLang="en-US" sz="1600" dirty="0">
                <a:latin typeface="Songti SC" panose="02010600040101010101" pitchFamily="2" charset="-122"/>
                <a:ea typeface="Songti SC" panose="02010600040101010101" pitchFamily="2" charset="-122"/>
              </a:rPr>
              <a:t>陈予恕</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非线性振动、分叉和混沌理论及其应用</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振动工程学报</a:t>
            </a:r>
            <a:r>
              <a:rPr lang="en-US" altLang="zh-CN" sz="1600" dirty="0">
                <a:latin typeface="Songti SC" panose="02010600040101010101" pitchFamily="2" charset="-122"/>
                <a:ea typeface="Songti SC" panose="02010600040101010101" pitchFamily="2" charset="-122"/>
              </a:rPr>
              <a:t>, 1992(3):235-250.</a:t>
            </a:r>
          </a:p>
          <a:p>
            <a:r>
              <a:rPr lang="zh-CN" altLang="en-US" sz="1600" dirty="0">
                <a:latin typeface="Songti SC" panose="02010600040101010101" pitchFamily="2" charset="-122"/>
                <a:ea typeface="Songti SC" panose="02010600040101010101" pitchFamily="2" charset="-122"/>
              </a:rPr>
              <a:t>张伟</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霍拳忠</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非线性振动系统的同宿轨道分叉、次谐分叉和混沌</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振动工程学报</a:t>
            </a:r>
            <a:r>
              <a:rPr lang="en-US" altLang="zh-CN" sz="1600" dirty="0">
                <a:latin typeface="Songti SC" panose="02010600040101010101" pitchFamily="2" charset="-122"/>
                <a:ea typeface="Songti SC" panose="02010600040101010101" pitchFamily="2" charset="-122"/>
              </a:rPr>
              <a:t>, 1991(3):41-51.</a:t>
            </a:r>
          </a:p>
          <a:p>
            <a:r>
              <a:rPr lang="zh-CN" altLang="en-US" sz="1600" dirty="0">
                <a:latin typeface="Songti SC" panose="02010600040101010101" pitchFamily="2" charset="-122"/>
                <a:ea typeface="Songti SC" panose="02010600040101010101" pitchFamily="2" charset="-122"/>
              </a:rPr>
              <a:t>高亹</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张新江</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张勇</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非线性转子动力学问题研究综述</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东南大学学报</a:t>
            </a:r>
            <a:r>
              <a:rPr lang="en-US" altLang="zh-CN" sz="1600" dirty="0">
                <a:latin typeface="Songti SC" panose="02010600040101010101" pitchFamily="2" charset="-122"/>
                <a:ea typeface="Songti SC" panose="02010600040101010101" pitchFamily="2" charset="-122"/>
              </a:rPr>
              <a:t>(</a:t>
            </a:r>
            <a:r>
              <a:rPr lang="zh-CN" altLang="en-US" sz="1600" dirty="0">
                <a:latin typeface="Songti SC" panose="02010600040101010101" pitchFamily="2" charset="-122"/>
                <a:ea typeface="Songti SC" panose="02010600040101010101" pitchFamily="2" charset="-122"/>
              </a:rPr>
              <a:t>自然科学版</a:t>
            </a:r>
            <a:r>
              <a:rPr lang="en-US" altLang="zh-CN" sz="1600" dirty="0">
                <a:latin typeface="Songti SC" panose="02010600040101010101" pitchFamily="2" charset="-122"/>
                <a:ea typeface="Songti SC" panose="02010600040101010101" pitchFamily="2" charset="-122"/>
              </a:rPr>
              <a:t>), 2002, 32(3):443-451.</a:t>
            </a:r>
          </a:p>
          <a:p>
            <a:r>
              <a:rPr lang="zh-CN" altLang="en-US" sz="1600" dirty="0">
                <a:latin typeface="Songti SC" panose="02010600040101010101" pitchFamily="2" charset="-122"/>
                <a:ea typeface="Songti SC" panose="02010600040101010101" pitchFamily="2" charset="-122"/>
              </a:rPr>
              <a:t>孙涛</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沈允文</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孙智民</a:t>
            </a:r>
            <a:r>
              <a:rPr lang="en-US" altLang="zh-CN" sz="1600" dirty="0">
                <a:latin typeface="Songti SC" panose="02010600040101010101" pitchFamily="2" charset="-122"/>
                <a:ea typeface="Songti SC" panose="02010600040101010101" pitchFamily="2" charset="-122"/>
              </a:rPr>
              <a:t>, </a:t>
            </a:r>
            <a:r>
              <a:rPr lang="en" altLang="zh-CN" sz="1600" dirty="0">
                <a:latin typeface="Songti SC" panose="02010600040101010101" pitchFamily="2" charset="-122"/>
                <a:ea typeface="Songti SC" panose="02010600040101010101" pitchFamily="2" charset="-122"/>
              </a:rPr>
              <a:t>et al. </a:t>
            </a:r>
            <a:r>
              <a:rPr lang="zh-CN" altLang="en-US" sz="1600" dirty="0">
                <a:latin typeface="Songti SC" panose="02010600040101010101" pitchFamily="2" charset="-122"/>
                <a:ea typeface="Songti SC" panose="02010600040101010101" pitchFamily="2" charset="-122"/>
              </a:rPr>
              <a:t>行星齿轮传动非线性动力学方程求解与动态特性分析</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J]. </a:t>
            </a:r>
            <a:r>
              <a:rPr lang="zh-CN" altLang="en-US" sz="1600" dirty="0">
                <a:latin typeface="Songti SC" panose="02010600040101010101" pitchFamily="2" charset="-122"/>
                <a:ea typeface="Songti SC" panose="02010600040101010101" pitchFamily="2" charset="-122"/>
              </a:rPr>
              <a:t>机械工程学报</a:t>
            </a:r>
            <a:r>
              <a:rPr lang="en-US" altLang="zh-CN" sz="1600" dirty="0">
                <a:latin typeface="Songti SC" panose="02010600040101010101" pitchFamily="2" charset="-122"/>
                <a:ea typeface="Songti SC" panose="02010600040101010101" pitchFamily="2" charset="-122"/>
              </a:rPr>
              <a:t>, 2002, 38(3):11-15.</a:t>
            </a:r>
          </a:p>
          <a:p>
            <a:r>
              <a:rPr lang="zh-CN" altLang="en-US" sz="1600" dirty="0">
                <a:latin typeface="Songti SC" panose="02010600040101010101" pitchFamily="2" charset="-122"/>
                <a:ea typeface="Songti SC" panose="02010600040101010101" pitchFamily="2" charset="-122"/>
              </a:rPr>
              <a:t>陈姗</a:t>
            </a:r>
            <a:r>
              <a:rPr lang="en-US" altLang="zh-CN" sz="1600" dirty="0">
                <a:latin typeface="Songti SC" panose="02010600040101010101" pitchFamily="2" charset="-122"/>
                <a:ea typeface="Songti SC" panose="02010600040101010101" pitchFamily="2" charset="-122"/>
              </a:rPr>
              <a:t>. </a:t>
            </a:r>
            <a:r>
              <a:rPr lang="zh-CN" altLang="en-US" sz="1600" dirty="0">
                <a:latin typeface="Songti SC" panose="02010600040101010101" pitchFamily="2" charset="-122"/>
                <a:ea typeface="Songti SC" panose="02010600040101010101" pitchFamily="2" charset="-122"/>
              </a:rPr>
              <a:t>粘弹性结构振动的非线性动力学研究</a:t>
            </a:r>
            <a:r>
              <a:rPr lang="en-US" altLang="zh-CN" sz="1600" dirty="0">
                <a:latin typeface="Songti SC" panose="02010600040101010101" pitchFamily="2" charset="-122"/>
                <a:ea typeface="Songti SC" panose="02010600040101010101" pitchFamily="2" charset="-122"/>
              </a:rPr>
              <a:t>[</a:t>
            </a:r>
            <a:r>
              <a:rPr lang="en" altLang="zh-CN" sz="1600" dirty="0">
                <a:latin typeface="Songti SC" panose="02010600040101010101" pitchFamily="2" charset="-122"/>
                <a:ea typeface="Songti SC" panose="02010600040101010101" pitchFamily="2" charset="-122"/>
              </a:rPr>
              <a:t>D]. 2015.</a:t>
            </a:r>
          </a:p>
          <a:p>
            <a:r>
              <a:rPr kumimoji="1" lang="en" altLang="zh-CN" sz="1600" dirty="0" err="1">
                <a:latin typeface="Songti SC" panose="02010600040101010101" pitchFamily="2" charset="-122"/>
                <a:ea typeface="Songti SC" panose="02010600040101010101" pitchFamily="2" charset="-122"/>
              </a:rPr>
              <a:t>Guckenheimer</a:t>
            </a:r>
            <a:r>
              <a:rPr kumimoji="1" lang="en" altLang="zh-CN" sz="1600" dirty="0">
                <a:latin typeface="Songti SC" panose="02010600040101010101" pitchFamily="2" charset="-122"/>
                <a:ea typeface="Songti SC" panose="02010600040101010101" pitchFamily="2" charset="-122"/>
              </a:rPr>
              <a:t> J, Holmes P. Nonlinear Oscillations, Dynamical Systems, and Bifurcations of Vector Fields[J]. Physics Today, 1993, 38(11):102-105.</a:t>
            </a:r>
            <a:endParaRPr kumimoji="1" lang="zh-CN" altLang="en-US" sz="16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35106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AB23A5C-6008-9243-8907-03D2E2C3287D}"/>
              </a:ext>
            </a:extLst>
          </p:cNvPr>
          <p:cNvPicPr>
            <a:picLocks noChangeAspect="1"/>
          </p:cNvPicPr>
          <p:nvPr/>
        </p:nvPicPr>
        <p:blipFill>
          <a:blip r:embed="rId2"/>
          <a:stretch>
            <a:fillRect/>
          </a:stretch>
        </p:blipFill>
        <p:spPr>
          <a:xfrm>
            <a:off x="0" y="-1"/>
            <a:ext cx="4498366" cy="6858001"/>
          </a:xfrm>
          <a:prstGeom prst="rect">
            <a:avLst/>
          </a:prstGeom>
        </p:spPr>
      </p:pic>
      <p:pic>
        <p:nvPicPr>
          <p:cNvPr id="7" name="图片 6">
            <a:extLst>
              <a:ext uri="{FF2B5EF4-FFF2-40B4-BE49-F238E27FC236}">
                <a16:creationId xmlns:a16="http://schemas.microsoft.com/office/drawing/2014/main" id="{0310166B-E24E-6F43-8FC2-75EF2E95360A}"/>
              </a:ext>
            </a:extLst>
          </p:cNvPr>
          <p:cNvPicPr>
            <a:picLocks noChangeAspect="1"/>
          </p:cNvPicPr>
          <p:nvPr/>
        </p:nvPicPr>
        <p:blipFill>
          <a:blip r:embed="rId3"/>
          <a:stretch>
            <a:fillRect/>
          </a:stretch>
        </p:blipFill>
        <p:spPr>
          <a:xfrm>
            <a:off x="5685776" y="0"/>
            <a:ext cx="3458224" cy="6858000"/>
          </a:xfrm>
          <a:prstGeom prst="rect">
            <a:avLst/>
          </a:prstGeom>
        </p:spPr>
      </p:pic>
    </p:spTree>
    <p:extLst>
      <p:ext uri="{BB962C8B-B14F-4D97-AF65-F5344CB8AC3E}">
        <p14:creationId xmlns:p14="http://schemas.microsoft.com/office/powerpoint/2010/main" val="290346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2084-0D78-564A-BF15-FC19DA6D8984}"/>
              </a:ext>
            </a:extLst>
          </p:cNvPr>
          <p:cNvSpPr>
            <a:spLocks noGrp="1"/>
          </p:cNvSpPr>
          <p:nvPr>
            <p:ph type="title"/>
          </p:nvPr>
        </p:nvSpPr>
        <p:spPr/>
        <p:txBody>
          <a:bodyPr/>
          <a:lstStyle/>
          <a:p>
            <a:r>
              <a:rPr kumimoji="1" lang="zh-CN" altLang="en-US" dirty="0"/>
              <a:t>一维情况</a:t>
            </a:r>
            <a:br>
              <a:rPr kumimoji="1" lang="en-US" altLang="zh-CN" dirty="0"/>
            </a:br>
            <a:r>
              <a:rPr kumimoji="1" lang="zh-CN" altLang="en-US" dirty="0"/>
              <a:t>定点</a:t>
            </a:r>
          </a:p>
        </p:txBody>
      </p:sp>
      <p:sp>
        <p:nvSpPr>
          <p:cNvPr id="3" name="内容占位符 2">
            <a:extLst>
              <a:ext uri="{FF2B5EF4-FFF2-40B4-BE49-F238E27FC236}">
                <a16:creationId xmlns:a16="http://schemas.microsoft.com/office/drawing/2014/main" id="{DD1BD3F5-AFA3-D843-B433-C51BDB5E0F2D}"/>
              </a:ext>
            </a:extLst>
          </p:cNvPr>
          <p:cNvSpPr>
            <a:spLocks noGrp="1"/>
          </p:cNvSpPr>
          <p:nvPr>
            <p:ph idx="1"/>
          </p:nvPr>
        </p:nvSpPr>
        <p:spPr/>
        <p:txBody>
          <a:bodyPr anchor="t">
            <a:normAutofit/>
          </a:bodyPr>
          <a:lstStyle/>
          <a:p>
            <a:pPr marL="0" indent="0">
              <a:buNone/>
            </a:pPr>
            <a:r>
              <a:rPr kumimoji="1" lang="zh-CN" altLang="en-US" dirty="0"/>
              <a:t>马尔萨斯人口模型：</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确定参数 </a:t>
            </a:r>
            <a:r>
              <a:rPr kumimoji="1" lang="en-US" altLang="zh-CN" dirty="0"/>
              <a:t>r K </a:t>
            </a:r>
            <a:r>
              <a:rPr kumimoji="1" lang="zh-CN" altLang="en-US" dirty="0"/>
              <a:t>时，</a:t>
            </a:r>
            <a:r>
              <a:rPr kumimoji="1" lang="en-US" altLang="zh-CN" dirty="0"/>
              <a:t>N</a:t>
            </a:r>
            <a:r>
              <a:rPr kumimoji="1" lang="zh-CN" altLang="en-US" dirty="0"/>
              <a:t> 的定点</a:t>
            </a:r>
            <a:r>
              <a:rPr kumimoji="1" lang="en-US" altLang="zh-CN" dirty="0"/>
              <a:t> (fix point) </a:t>
            </a:r>
            <a:r>
              <a:rPr kumimoji="1" lang="zh-CN" altLang="en-US" dirty="0"/>
              <a:t>与 </a:t>
            </a:r>
            <a:r>
              <a:rPr kumimoji="1" lang="en-US" altLang="zh-CN" dirty="0"/>
              <a:t>t </a:t>
            </a:r>
            <a:r>
              <a:rPr kumimoji="1" lang="zh-CN" altLang="en-US" dirty="0"/>
              <a:t>无关</a:t>
            </a:r>
            <a:endParaRPr kumimoji="1" lang="en-US" altLang="zh-CN" dirty="0"/>
          </a:p>
          <a:p>
            <a:pPr marL="0" indent="0">
              <a:buNone/>
            </a:pPr>
            <a:r>
              <a:rPr kumimoji="1" lang="zh-CN" altLang="en-US" dirty="0"/>
              <a:t>定点的稳定性取决于一阶导的正负：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zh-CN" altLang="en-US" dirty="0"/>
              <a:t>全局稳定性</a:t>
            </a:r>
            <a:r>
              <a:rPr kumimoji="1" lang="zh-CN" altLang="en-US" dirty="0">
                <a:sym typeface="Wingdings" pitchFamily="2" charset="2"/>
              </a:rPr>
              <a:t>：</a:t>
            </a:r>
            <a:r>
              <a:rPr lang="zh-CN" altLang="en-US" dirty="0"/>
              <a:t>无论任何初始条件，系统都将趋于这样的定点，这样的系统就是</a:t>
            </a:r>
            <a:r>
              <a:rPr lang="zh-CN" altLang="en-US" b="1" dirty="0"/>
              <a:t>高度可预测系统</a:t>
            </a:r>
            <a:r>
              <a:rPr lang="zh-CN" altLang="en-US" dirty="0"/>
              <a:t>。</a:t>
            </a:r>
            <a:endParaRPr kumimoji="1"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213308D-2A5A-4249-BE97-FDE433C68287}"/>
                  </a:ext>
                </a:extLst>
              </p:cNvPr>
              <p:cNvSpPr/>
              <p:nvPr/>
            </p:nvSpPr>
            <p:spPr>
              <a:xfrm>
                <a:off x="3403880" y="1838661"/>
                <a:ext cx="1679242" cy="5068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d>
                              <m:dPr>
                                <m:begChr m:val=""/>
                                <m:ctrlPr>
                                  <a:rPr lang="zh-CN" altLang="en-US">
                                    <a:latin typeface="Cambria Math" panose="02040503050406030204" pitchFamily="18" charset="0"/>
                                  </a:rPr>
                                </m:ctrlPr>
                              </m:dPr>
                              <m:e>
                                <m:limUpp>
                                  <m:limUppPr>
                                    <m:ctrlPr>
                                      <a:rPr lang="zh-CN" altLang="en-US">
                                        <a:latin typeface="Cambria Math" panose="02040503050406030204" pitchFamily="18" charset="0"/>
                                      </a:rPr>
                                    </m:ctrlPr>
                                  </m:limUppPr>
                                  <m:e>
                                    <m:r>
                                      <a:rPr lang="zh-CN" altLang="en-US" i="1">
                                        <a:latin typeface="Cambria Math" panose="02040503050406030204" pitchFamily="18" charset="0"/>
                                      </a:rPr>
                                      <m:t>𝑁</m:t>
                                    </m:r>
                                  </m:e>
                                  <m:lim>
                                    <m:r>
                                      <a:rPr lang="zh-CN" altLang="en-US" i="0">
                                        <a:latin typeface="Cambria Math" panose="02040503050406030204" pitchFamily="18" charset="0"/>
                                      </a:rPr>
                                      <m:t>˙</m:t>
                                    </m:r>
                                  </m:lim>
                                </m:limUpp>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𝐾</m:t>
                                </m:r>
                              </m:e>
                            </m:d>
                          </m:e>
                        </m:mr>
                      </m:m>
                    </m:oMath>
                  </m:oMathPara>
                </a14:m>
                <a:endParaRPr lang="zh-CN" altLang="en-US" dirty="0"/>
              </a:p>
            </p:txBody>
          </p:sp>
        </mc:Choice>
        <mc:Fallback>
          <p:sp>
            <p:nvSpPr>
              <p:cNvPr id="4" name="矩形 3">
                <a:extLst>
                  <a:ext uri="{FF2B5EF4-FFF2-40B4-BE49-F238E27FC236}">
                    <a16:creationId xmlns:a16="http://schemas.microsoft.com/office/drawing/2014/main" id="{6213308D-2A5A-4249-BE97-FDE433C68287}"/>
                  </a:ext>
                </a:extLst>
              </p:cNvPr>
              <p:cNvSpPr>
                <a:spLocks noRot="1" noChangeAspect="1" noMove="1" noResize="1" noEditPoints="1" noAdjustHandles="1" noChangeArrowheads="1" noChangeShapeType="1" noTextEdit="1"/>
              </p:cNvSpPr>
              <p:nvPr/>
            </p:nvSpPr>
            <p:spPr>
              <a:xfrm>
                <a:off x="3403880" y="1838661"/>
                <a:ext cx="1679242" cy="506870"/>
              </a:xfrm>
              <a:prstGeom prst="rect">
                <a:avLst/>
              </a:prstGeom>
              <a:blipFill>
                <a:blip r:embed="rId2"/>
                <a:stretch>
                  <a:fillRect t="-165854" r="-31579" b="-2463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7D3D2DFB-E706-074F-9C2A-E66F6A98A7F2}"/>
                  </a:ext>
                </a:extLst>
              </p:cNvPr>
              <p:cNvSpPr/>
              <p:nvPr/>
            </p:nvSpPr>
            <p:spPr>
              <a:xfrm>
                <a:off x="3267849" y="1232677"/>
                <a:ext cx="1951303" cy="62414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solidFill>
                                <a:schemeClr val="accent2">
                                  <a:lumMod val="50000"/>
                                </a:schemeClr>
                              </a:solidFill>
                              <a:latin typeface="Cambria Math" panose="02040503050406030204" pitchFamily="18" charset="0"/>
                            </a:rPr>
                          </m:ctrlPr>
                        </m:mPr>
                        <m:mr>
                          <m:e>
                            <m:d>
                              <m:dPr>
                                <m:begChr m:val=""/>
                                <m:ctrlPr>
                                  <a:rPr lang="zh-CN" altLang="en-US">
                                    <a:solidFill>
                                      <a:schemeClr val="accent2">
                                        <a:lumMod val="50000"/>
                                      </a:schemeClr>
                                    </a:solidFill>
                                    <a:latin typeface="Cambria Math" panose="02040503050406030204" pitchFamily="18" charset="0"/>
                                  </a:rPr>
                                </m:ctrlPr>
                              </m:dPr>
                              <m:e>
                                <m:f>
                                  <m:fPr>
                                    <m:ctrlPr>
                                      <a:rPr lang="zh-CN" altLang="en-US">
                                        <a:solidFill>
                                          <a:schemeClr val="accent2">
                                            <a:lumMod val="50000"/>
                                          </a:schemeClr>
                                        </a:solidFill>
                                        <a:latin typeface="Cambria Math" panose="02040503050406030204" pitchFamily="18" charset="0"/>
                                      </a:rPr>
                                    </m:ctrlPr>
                                  </m:fPr>
                                  <m:num>
                                    <m:r>
                                      <a:rPr lang="zh-CN" altLang="en-US" i="1">
                                        <a:solidFill>
                                          <a:schemeClr val="accent2">
                                            <a:lumMod val="50000"/>
                                          </a:schemeClr>
                                        </a:solidFill>
                                        <a:latin typeface="Cambria Math" panose="02040503050406030204" pitchFamily="18" charset="0"/>
                                      </a:rPr>
                                      <m:t>𝑑𝑁</m:t>
                                    </m:r>
                                  </m:num>
                                  <m:den>
                                    <m:r>
                                      <a:rPr lang="zh-CN" altLang="en-US" i="1">
                                        <a:solidFill>
                                          <a:schemeClr val="accent2">
                                            <a:lumMod val="50000"/>
                                          </a:schemeClr>
                                        </a:solidFill>
                                        <a:latin typeface="Cambria Math" panose="02040503050406030204" pitchFamily="18" charset="0"/>
                                      </a:rPr>
                                      <m:t>𝑑𝑡</m:t>
                                    </m:r>
                                  </m:den>
                                </m:f>
                                <m:r>
                                  <a:rPr lang="zh-CN" altLang="en-US" i="0">
                                    <a:solidFill>
                                      <a:schemeClr val="accent2">
                                        <a:lumMod val="50000"/>
                                      </a:schemeClr>
                                    </a:solidFill>
                                    <a:latin typeface="Cambria Math" panose="02040503050406030204" pitchFamily="18" charset="0"/>
                                  </a:rPr>
                                  <m:t>=</m:t>
                                </m:r>
                                <m:r>
                                  <a:rPr lang="zh-CN" altLang="en-US" i="1">
                                    <a:solidFill>
                                      <a:schemeClr val="accent2">
                                        <a:lumMod val="50000"/>
                                      </a:schemeClr>
                                    </a:solidFill>
                                    <a:latin typeface="Cambria Math" panose="02040503050406030204" pitchFamily="18" charset="0"/>
                                  </a:rPr>
                                  <m:t>𝑟𝑁</m:t>
                                </m:r>
                                <m:r>
                                  <a:rPr lang="zh-CN" altLang="en-US" i="0">
                                    <a:solidFill>
                                      <a:schemeClr val="accent2">
                                        <a:lumMod val="50000"/>
                                      </a:schemeClr>
                                    </a:solidFill>
                                    <a:latin typeface="Cambria Math" panose="02040503050406030204" pitchFamily="18" charset="0"/>
                                  </a:rPr>
                                  <m:t>(</m:t>
                                </m:r>
                                <m:f>
                                  <m:fPr>
                                    <m:ctrlPr>
                                      <a:rPr lang="zh-CN" altLang="en-US" i="1">
                                        <a:solidFill>
                                          <a:schemeClr val="accent2">
                                            <a:lumMod val="50000"/>
                                          </a:schemeClr>
                                        </a:solidFill>
                                        <a:latin typeface="Cambria Math" panose="02040503050406030204" pitchFamily="18" charset="0"/>
                                      </a:rPr>
                                    </m:ctrlPr>
                                  </m:fPr>
                                  <m:num>
                                    <m:r>
                                      <a:rPr lang="zh-CN" altLang="en-US" i="1">
                                        <a:solidFill>
                                          <a:schemeClr val="accent2">
                                            <a:lumMod val="50000"/>
                                          </a:schemeClr>
                                        </a:solidFill>
                                        <a:latin typeface="Cambria Math" panose="02040503050406030204" pitchFamily="18" charset="0"/>
                                      </a:rPr>
                                      <m:t>𝐾</m:t>
                                    </m:r>
                                    <m:r>
                                      <a:rPr lang="zh-CN" altLang="en-US" i="0">
                                        <a:solidFill>
                                          <a:schemeClr val="accent2">
                                            <a:lumMod val="50000"/>
                                          </a:schemeClr>
                                        </a:solidFill>
                                        <a:latin typeface="Cambria Math" panose="02040503050406030204" pitchFamily="18" charset="0"/>
                                      </a:rPr>
                                      <m:t>−</m:t>
                                    </m:r>
                                    <m:r>
                                      <a:rPr lang="zh-CN" altLang="en-US" i="1">
                                        <a:solidFill>
                                          <a:schemeClr val="accent2">
                                            <a:lumMod val="50000"/>
                                          </a:schemeClr>
                                        </a:solidFill>
                                        <a:latin typeface="Cambria Math" panose="02040503050406030204" pitchFamily="18" charset="0"/>
                                      </a:rPr>
                                      <m:t>𝑁</m:t>
                                    </m:r>
                                  </m:num>
                                  <m:den>
                                    <m:r>
                                      <a:rPr lang="zh-CN" altLang="en-US" i="1">
                                        <a:solidFill>
                                          <a:schemeClr val="accent2">
                                            <a:lumMod val="50000"/>
                                          </a:schemeClr>
                                        </a:solidFill>
                                        <a:latin typeface="Cambria Math" panose="02040503050406030204" pitchFamily="18" charset="0"/>
                                      </a:rPr>
                                      <m:t>𝐾</m:t>
                                    </m:r>
                                  </m:den>
                                </m:f>
                              </m:e>
                            </m:d>
                          </m:e>
                        </m:mr>
                      </m:m>
                    </m:oMath>
                  </m:oMathPara>
                </a14:m>
                <a:endParaRPr lang="zh-CN" altLang="en-US" dirty="0">
                  <a:solidFill>
                    <a:schemeClr val="accent2">
                      <a:lumMod val="50000"/>
                    </a:schemeClr>
                  </a:solidFill>
                </a:endParaRPr>
              </a:p>
            </p:txBody>
          </p:sp>
        </mc:Choice>
        <mc:Fallback>
          <p:sp>
            <p:nvSpPr>
              <p:cNvPr id="5" name="矩形 4">
                <a:extLst>
                  <a:ext uri="{FF2B5EF4-FFF2-40B4-BE49-F238E27FC236}">
                    <a16:creationId xmlns:a16="http://schemas.microsoft.com/office/drawing/2014/main" id="{7D3D2DFB-E706-074F-9C2A-E66F6A98A7F2}"/>
                  </a:ext>
                </a:extLst>
              </p:cNvPr>
              <p:cNvSpPr>
                <a:spLocks noRot="1" noChangeAspect="1" noMove="1" noResize="1" noEditPoints="1" noAdjustHandles="1" noChangeArrowheads="1" noChangeShapeType="1" noTextEdit="1"/>
              </p:cNvSpPr>
              <p:nvPr/>
            </p:nvSpPr>
            <p:spPr>
              <a:xfrm>
                <a:off x="3267849" y="1232677"/>
                <a:ext cx="1951303" cy="624145"/>
              </a:xfrm>
              <a:prstGeom prst="rect">
                <a:avLst/>
              </a:prstGeom>
              <a:blipFill>
                <a:blip r:embed="rId3"/>
                <a:stretch>
                  <a:fillRect t="-162000" r="-34194" b="-244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279915A-1FCA-A24F-8180-B2B29B7EE9FE}"/>
              </a:ext>
            </a:extLst>
          </p:cNvPr>
          <p:cNvPicPr>
            <a:picLocks noChangeAspect="1"/>
          </p:cNvPicPr>
          <p:nvPr/>
        </p:nvPicPr>
        <p:blipFill>
          <a:blip r:embed="rId4"/>
          <a:stretch>
            <a:fillRect/>
          </a:stretch>
        </p:blipFill>
        <p:spPr>
          <a:xfrm>
            <a:off x="5850800" y="552034"/>
            <a:ext cx="2802136" cy="1985433"/>
          </a:xfrm>
          <a:prstGeom prst="rect">
            <a:avLst/>
          </a:prstGeom>
        </p:spPr>
      </p:pic>
      <p:pic>
        <p:nvPicPr>
          <p:cNvPr id="15" name="图片 14">
            <a:extLst>
              <a:ext uri="{FF2B5EF4-FFF2-40B4-BE49-F238E27FC236}">
                <a16:creationId xmlns:a16="http://schemas.microsoft.com/office/drawing/2014/main" id="{2F83A59D-4529-1E4D-BB3D-49C0D2DC33BB}"/>
              </a:ext>
            </a:extLst>
          </p:cNvPr>
          <p:cNvPicPr>
            <a:picLocks noChangeAspect="1"/>
          </p:cNvPicPr>
          <p:nvPr/>
        </p:nvPicPr>
        <p:blipFill>
          <a:blip r:embed="rId5"/>
          <a:stretch>
            <a:fillRect/>
          </a:stretch>
        </p:blipFill>
        <p:spPr>
          <a:xfrm>
            <a:off x="5015758" y="3784051"/>
            <a:ext cx="1201406" cy="782734"/>
          </a:xfrm>
          <a:prstGeom prst="rect">
            <a:avLst/>
          </a:prstGeom>
        </p:spPr>
      </p:pic>
      <p:pic>
        <p:nvPicPr>
          <p:cNvPr id="17" name="图片 16">
            <a:extLst>
              <a:ext uri="{FF2B5EF4-FFF2-40B4-BE49-F238E27FC236}">
                <a16:creationId xmlns:a16="http://schemas.microsoft.com/office/drawing/2014/main" id="{B02F04D9-1DD1-1149-9CAB-581B121E4839}"/>
              </a:ext>
            </a:extLst>
          </p:cNvPr>
          <p:cNvPicPr>
            <a:picLocks noChangeAspect="1"/>
          </p:cNvPicPr>
          <p:nvPr/>
        </p:nvPicPr>
        <p:blipFill>
          <a:blip r:embed="rId6"/>
          <a:stretch>
            <a:fillRect/>
          </a:stretch>
        </p:blipFill>
        <p:spPr>
          <a:xfrm>
            <a:off x="3212527" y="3374481"/>
            <a:ext cx="1492656" cy="1601875"/>
          </a:xfrm>
          <a:prstGeom prst="rect">
            <a:avLst/>
          </a:prstGeom>
        </p:spPr>
      </p:pic>
      <p:pic>
        <p:nvPicPr>
          <p:cNvPr id="19" name="图片 18">
            <a:extLst>
              <a:ext uri="{FF2B5EF4-FFF2-40B4-BE49-F238E27FC236}">
                <a16:creationId xmlns:a16="http://schemas.microsoft.com/office/drawing/2014/main" id="{5F5ACFF9-1B20-BB4F-B88A-0AAFA110ADA9}"/>
              </a:ext>
            </a:extLst>
          </p:cNvPr>
          <p:cNvPicPr>
            <a:picLocks noChangeAspect="1"/>
          </p:cNvPicPr>
          <p:nvPr/>
        </p:nvPicPr>
        <p:blipFill>
          <a:blip r:embed="rId7"/>
          <a:stretch>
            <a:fillRect/>
          </a:stretch>
        </p:blipFill>
        <p:spPr>
          <a:xfrm>
            <a:off x="6510091" y="3374481"/>
            <a:ext cx="1483554" cy="1419843"/>
          </a:xfrm>
          <a:prstGeom prst="rect">
            <a:avLst/>
          </a:prstGeom>
        </p:spPr>
      </p:pic>
    </p:spTree>
    <p:extLst>
      <p:ext uri="{BB962C8B-B14F-4D97-AF65-F5344CB8AC3E}">
        <p14:creationId xmlns:p14="http://schemas.microsoft.com/office/powerpoint/2010/main" val="338690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AF7C3-C26C-0841-8A61-C2D02EE28096}"/>
              </a:ext>
            </a:extLst>
          </p:cNvPr>
          <p:cNvSpPr>
            <a:spLocks noGrp="1"/>
          </p:cNvSpPr>
          <p:nvPr>
            <p:ph type="title"/>
          </p:nvPr>
        </p:nvSpPr>
        <p:spPr/>
        <p:txBody>
          <a:bodyPr/>
          <a:lstStyle/>
          <a:p>
            <a:r>
              <a:rPr kumimoji="1" lang="zh-CN" altLang="en-US" dirty="0"/>
              <a:t>二维情况</a:t>
            </a:r>
            <a:br>
              <a:rPr kumimoji="1" lang="en-US" altLang="zh-CN" dirty="0"/>
            </a:br>
            <a:r>
              <a:rPr kumimoji="1" lang="zh-CN" altLang="en-US" dirty="0"/>
              <a:t>振荡</a:t>
            </a:r>
          </a:p>
        </p:txBody>
      </p:sp>
      <p:sp>
        <p:nvSpPr>
          <p:cNvPr id="3" name="内容占位符 2">
            <a:extLst>
              <a:ext uri="{FF2B5EF4-FFF2-40B4-BE49-F238E27FC236}">
                <a16:creationId xmlns:a16="http://schemas.microsoft.com/office/drawing/2014/main" id="{A001B898-BE8C-A645-B735-E590460DC977}"/>
              </a:ext>
            </a:extLst>
          </p:cNvPr>
          <p:cNvSpPr>
            <a:spLocks noGrp="1"/>
          </p:cNvSpPr>
          <p:nvPr>
            <p:ph idx="1"/>
          </p:nvPr>
        </p:nvSpPr>
        <p:spPr/>
        <p:txBody>
          <a:bodyPr/>
          <a:lstStyle/>
          <a:p>
            <a:pPr marL="0" indent="0">
              <a:buNone/>
            </a:pPr>
            <a:r>
              <a:rPr lang="zh-CN" altLang="en-US" b="1" dirty="0"/>
              <a:t>为什么振动普遍存在？</a:t>
            </a:r>
            <a:endParaRPr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endParaRPr kumimoji="1" lang="en-US" altLang="zh-CN" b="1" dirty="0"/>
          </a:p>
          <a:p>
            <a:pPr marL="0" indent="0">
              <a:buNone/>
            </a:pPr>
            <a:r>
              <a:rPr kumimoji="1" lang="zh-CN" altLang="en-US" b="1" dirty="0"/>
              <a:t>振动</a:t>
            </a:r>
            <a:r>
              <a:rPr kumimoji="1" lang="en-US" altLang="zh-CN" b="1" dirty="0"/>
              <a:t> </a:t>
            </a:r>
            <a:r>
              <a:rPr kumimoji="1" lang="en-US" altLang="zh-CN" b="1" dirty="0">
                <a:sym typeface="Wingdings" pitchFamily="2" charset="2"/>
              </a:rPr>
              <a:t>--&gt; </a:t>
            </a:r>
            <a:r>
              <a:rPr kumimoji="1" lang="zh-CN" altLang="en-US" b="1" dirty="0">
                <a:sym typeface="Wingdings" pitchFamily="2" charset="2"/>
              </a:rPr>
              <a:t>围绕定点的波动</a:t>
            </a:r>
            <a:endParaRPr kumimoji="1" lang="en-US" altLang="zh-CN" b="1" dirty="0"/>
          </a:p>
          <a:p>
            <a:pPr marL="0" indent="0">
              <a:buNone/>
            </a:pPr>
            <a:endParaRPr kumimoji="1"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B828D4C-5035-C849-85E2-D3C1DC80530E}"/>
                  </a:ext>
                </a:extLst>
              </p:cNvPr>
              <p:cNvSpPr/>
              <p:nvPr/>
            </p:nvSpPr>
            <p:spPr>
              <a:xfrm>
                <a:off x="3230013" y="1358810"/>
                <a:ext cx="93391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m:t>
                                </m:r>
                                <m:r>
                                  <a:rPr lang="zh-CN" altLang="en-US" i="1">
                                    <a:latin typeface="Cambria Math" panose="02040503050406030204" pitchFamily="18" charset="0"/>
                                  </a:rPr>
                                  <m:t>𝜃</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𝑣</m:t>
                            </m:r>
                          </m:e>
                        </m:mr>
                      </m:m>
                    </m:oMath>
                  </m:oMathPara>
                </a14:m>
                <a:endParaRPr lang="zh-CN" altLang="en-US" dirty="0"/>
              </a:p>
            </p:txBody>
          </p:sp>
        </mc:Choice>
        <mc:Fallback>
          <p:sp>
            <p:nvSpPr>
              <p:cNvPr id="4" name="矩形 3">
                <a:extLst>
                  <a:ext uri="{FF2B5EF4-FFF2-40B4-BE49-F238E27FC236}">
                    <a16:creationId xmlns:a16="http://schemas.microsoft.com/office/drawing/2014/main" id="{8B828D4C-5035-C849-85E2-D3C1DC80530E}"/>
                  </a:ext>
                </a:extLst>
              </p:cNvPr>
              <p:cNvSpPr>
                <a:spLocks noRot="1" noChangeAspect="1" noMove="1" noResize="1" noEditPoints="1" noAdjustHandles="1" noChangeArrowheads="1" noChangeShapeType="1" noTextEdit="1"/>
              </p:cNvSpPr>
              <p:nvPr/>
            </p:nvSpPr>
            <p:spPr>
              <a:xfrm>
                <a:off x="3230013" y="1358810"/>
                <a:ext cx="933910" cy="618246"/>
              </a:xfrm>
              <a:prstGeom prst="rect">
                <a:avLst/>
              </a:prstGeom>
              <a:blipFill>
                <a:blip r:embed="rId2"/>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84A0885C-388B-484B-9F63-B7680BC7B3CE}"/>
                  </a:ext>
                </a:extLst>
              </p:cNvPr>
              <p:cNvSpPr/>
              <p:nvPr/>
            </p:nvSpPr>
            <p:spPr>
              <a:xfrm>
                <a:off x="3230013" y="1993382"/>
                <a:ext cx="1419619"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𝑑𝑣</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𝑠𝑖𝑛</m:t>
                            </m:r>
                            <m:r>
                              <a:rPr lang="zh-CN" altLang="en-US" i="1">
                                <a:latin typeface="Cambria Math" panose="02040503050406030204" pitchFamily="18" charset="0"/>
                              </a:rPr>
                              <m:t>𝜃</m:t>
                            </m:r>
                          </m:e>
                        </m:mr>
                      </m:m>
                    </m:oMath>
                  </m:oMathPara>
                </a14:m>
                <a:endParaRPr lang="zh-CN" altLang="en-US" dirty="0"/>
              </a:p>
            </p:txBody>
          </p:sp>
        </mc:Choice>
        <mc:Fallback>
          <p:sp>
            <p:nvSpPr>
              <p:cNvPr id="5" name="矩形 4">
                <a:extLst>
                  <a:ext uri="{FF2B5EF4-FFF2-40B4-BE49-F238E27FC236}">
                    <a16:creationId xmlns:a16="http://schemas.microsoft.com/office/drawing/2014/main" id="{84A0885C-388B-484B-9F63-B7680BC7B3CE}"/>
                  </a:ext>
                </a:extLst>
              </p:cNvPr>
              <p:cNvSpPr>
                <a:spLocks noRot="1" noChangeAspect="1" noMove="1" noResize="1" noEditPoints="1" noAdjustHandles="1" noChangeArrowheads="1" noChangeShapeType="1" noTextEdit="1"/>
              </p:cNvSpPr>
              <p:nvPr/>
            </p:nvSpPr>
            <p:spPr>
              <a:xfrm>
                <a:off x="3230013" y="1993382"/>
                <a:ext cx="1419619" cy="618246"/>
              </a:xfrm>
              <a:prstGeom prst="rect">
                <a:avLst/>
              </a:prstGeom>
              <a:blipFill>
                <a:blip r:embed="rId3"/>
                <a:stretch>
                  <a:fillRect b="-200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6779065-EB63-4741-9101-1F3E1289FDA9}"/>
              </a:ext>
            </a:extLst>
          </p:cNvPr>
          <p:cNvPicPr>
            <a:picLocks noChangeAspect="1"/>
          </p:cNvPicPr>
          <p:nvPr/>
        </p:nvPicPr>
        <p:blipFill>
          <a:blip r:embed="rId4"/>
          <a:stretch>
            <a:fillRect/>
          </a:stretch>
        </p:blipFill>
        <p:spPr>
          <a:xfrm>
            <a:off x="2696804" y="2611628"/>
            <a:ext cx="6086127" cy="2400639"/>
          </a:xfrm>
          <a:prstGeom prst="rect">
            <a:avLst/>
          </a:prstGeom>
        </p:spPr>
      </p:pic>
    </p:spTree>
    <p:extLst>
      <p:ext uri="{BB962C8B-B14F-4D97-AF65-F5344CB8AC3E}">
        <p14:creationId xmlns:p14="http://schemas.microsoft.com/office/powerpoint/2010/main" val="196196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88B09-9CC0-8443-86C5-4A1E6821737D}"/>
              </a:ext>
            </a:extLst>
          </p:cNvPr>
          <p:cNvSpPr>
            <a:spLocks noGrp="1"/>
          </p:cNvSpPr>
          <p:nvPr>
            <p:ph type="title"/>
          </p:nvPr>
        </p:nvSpPr>
        <p:spPr/>
        <p:txBody>
          <a:bodyPr/>
          <a:lstStyle/>
          <a:p>
            <a:r>
              <a:rPr kumimoji="1" lang="en-US" altLang="zh-CN" dirty="0"/>
              <a:t>Poincare-</a:t>
            </a:r>
            <a:r>
              <a:rPr kumimoji="1" lang="en-US" altLang="zh-CN" dirty="0" err="1"/>
              <a:t>Bendixson</a:t>
            </a:r>
            <a:r>
              <a:rPr kumimoji="1" lang="en-US" altLang="zh-CN" dirty="0"/>
              <a:t> Theorem</a:t>
            </a:r>
            <a:endParaRPr kumimoji="1" lang="zh-CN" altLang="en-US" dirty="0"/>
          </a:p>
        </p:txBody>
      </p:sp>
      <p:sp>
        <p:nvSpPr>
          <p:cNvPr id="3" name="内容占位符 2">
            <a:extLst>
              <a:ext uri="{FF2B5EF4-FFF2-40B4-BE49-F238E27FC236}">
                <a16:creationId xmlns:a16="http://schemas.microsoft.com/office/drawing/2014/main" id="{D7EA9B91-7B38-4048-A12A-1E3B291D55BA}"/>
              </a:ext>
            </a:extLst>
          </p:cNvPr>
          <p:cNvSpPr>
            <a:spLocks noGrp="1"/>
          </p:cNvSpPr>
          <p:nvPr>
            <p:ph idx="1"/>
          </p:nvPr>
        </p:nvSpPr>
        <p:spPr>
          <a:xfrm>
            <a:off x="2901950" y="3390561"/>
            <a:ext cx="5914671" cy="2660284"/>
          </a:xfrm>
        </p:spPr>
        <p:txBody>
          <a:bodyPr anchor="t">
            <a:normAutofit fontScale="92500" lnSpcReduction="10000"/>
          </a:bodyPr>
          <a:lstStyle/>
          <a:p>
            <a:pPr marL="0" indent="0">
              <a:buNone/>
            </a:pPr>
            <a:r>
              <a:rPr lang="zh-CN" altLang="en-US" dirty="0"/>
              <a:t>条件：</a:t>
            </a:r>
          </a:p>
          <a:p>
            <a:pPr marL="502920" lvl="1" indent="0">
              <a:buNone/>
            </a:pPr>
            <a:r>
              <a:rPr lang="en-US" altLang="zh-CN" dirty="0">
                <a:latin typeface="Times New Roman" panose="02020603050405020304" pitchFamily="18" charset="0"/>
                <a:cs typeface="Times New Roman" panose="02020603050405020304" pitchFamily="18" charset="0"/>
              </a:rPr>
              <a:t>2</a:t>
            </a:r>
            <a:r>
              <a:rPr lang="en" altLang="zh-CN" dirty="0">
                <a:latin typeface="Times New Roman" panose="02020603050405020304" pitchFamily="18" charset="0"/>
                <a:cs typeface="Times New Roman" panose="02020603050405020304" pitchFamily="18" charset="0"/>
              </a:rPr>
              <a:t>D</a:t>
            </a:r>
            <a:r>
              <a:rPr lang="en" altLang="zh-CN" dirty="0"/>
              <a:t> - </a:t>
            </a:r>
            <a:r>
              <a:rPr lang="zh-CN" altLang="en-US" dirty="0"/>
              <a:t>二维的动力学系统</a:t>
            </a:r>
          </a:p>
          <a:p>
            <a:pPr marL="502920" lvl="1" indent="0">
              <a:buNone/>
            </a:pPr>
            <a:r>
              <a:rPr lang="en" altLang="zh-CN" dirty="0">
                <a:latin typeface="Times New Roman" panose="02020603050405020304" pitchFamily="18" charset="0"/>
                <a:cs typeface="Times New Roman" panose="02020603050405020304" pitchFamily="18" charset="0"/>
              </a:rPr>
              <a:t>Continuous</a:t>
            </a:r>
            <a:r>
              <a:rPr lang="en" altLang="zh-CN" dirty="0"/>
              <a:t> - </a:t>
            </a:r>
            <a:r>
              <a:rPr lang="zh-CN" altLang="en-US" dirty="0"/>
              <a:t>系统连续可微</a:t>
            </a:r>
          </a:p>
          <a:p>
            <a:pPr marL="502920" lvl="1" indent="0">
              <a:buNone/>
            </a:pPr>
            <a:r>
              <a:rPr lang="en" altLang="zh-CN" dirty="0">
                <a:latin typeface="Times New Roman" panose="02020603050405020304" pitchFamily="18" charset="0"/>
                <a:cs typeface="Times New Roman" panose="02020603050405020304" pitchFamily="18" charset="0"/>
              </a:rPr>
              <a:t>Confined</a:t>
            </a:r>
            <a:r>
              <a:rPr lang="en" altLang="zh-CN" dirty="0"/>
              <a:t> - </a:t>
            </a:r>
            <a:r>
              <a:rPr lang="zh-CN" altLang="en-US" dirty="0"/>
              <a:t>动力学流在一个区域内封闭</a:t>
            </a:r>
            <a:endParaRPr lang="en-US" altLang="zh-CN" dirty="0"/>
          </a:p>
          <a:p>
            <a:pPr marL="502920" lvl="1" indent="0">
              <a:buNone/>
            </a:pPr>
            <a:r>
              <a:rPr lang="en" altLang="zh-CN" dirty="0">
                <a:latin typeface="Times New Roman" panose="02020603050405020304" pitchFamily="18" charset="0"/>
                <a:cs typeface="Times New Roman" panose="02020603050405020304" pitchFamily="18" charset="0"/>
              </a:rPr>
              <a:t>No fix point </a:t>
            </a:r>
            <a:r>
              <a:rPr lang="en" altLang="zh-CN" dirty="0"/>
              <a:t>- </a:t>
            </a:r>
            <a:r>
              <a:rPr lang="zh-CN" altLang="en-US" dirty="0"/>
              <a:t>在此区域内定点不可达到</a:t>
            </a:r>
            <a:endParaRPr lang="en-US" altLang="zh-CN" dirty="0"/>
          </a:p>
          <a:p>
            <a:pPr marL="0" indent="0">
              <a:buNone/>
            </a:pPr>
            <a:r>
              <a:rPr lang="zh-CN" altLang="en-US" dirty="0"/>
              <a:t>结论：</a:t>
            </a:r>
          </a:p>
          <a:p>
            <a:pPr marL="0" indent="0">
              <a:buNone/>
            </a:pPr>
            <a:r>
              <a:rPr lang="zh-CN" altLang="en-US" dirty="0"/>
              <a:t>该区域内的动力学流将收敛于一条闭合轨道（等价于圆）。</a:t>
            </a:r>
          </a:p>
          <a:p>
            <a:pPr marL="0" indent="0">
              <a:buNone/>
            </a:pPr>
            <a:r>
              <a:rPr lang="zh-CN" altLang="en-US" b="1" dirty="0"/>
              <a:t>二维动力学流非流向定点即指向闭合轨道。</a:t>
            </a:r>
            <a:endParaRPr lang="zh-CN" altLang="en-US" dirty="0"/>
          </a:p>
        </p:txBody>
      </p:sp>
      <p:pic>
        <p:nvPicPr>
          <p:cNvPr id="5" name="图片 4">
            <a:extLst>
              <a:ext uri="{FF2B5EF4-FFF2-40B4-BE49-F238E27FC236}">
                <a16:creationId xmlns:a16="http://schemas.microsoft.com/office/drawing/2014/main" id="{4852944A-EA63-0141-8D02-D29C350D4D21}"/>
              </a:ext>
            </a:extLst>
          </p:cNvPr>
          <p:cNvPicPr>
            <a:picLocks noChangeAspect="1"/>
          </p:cNvPicPr>
          <p:nvPr/>
        </p:nvPicPr>
        <p:blipFill>
          <a:blip r:embed="rId2"/>
          <a:stretch>
            <a:fillRect/>
          </a:stretch>
        </p:blipFill>
        <p:spPr>
          <a:xfrm>
            <a:off x="2640894" y="771681"/>
            <a:ext cx="6175728" cy="2618880"/>
          </a:xfrm>
          <a:prstGeom prst="rect">
            <a:avLst/>
          </a:prstGeom>
        </p:spPr>
      </p:pic>
    </p:spTree>
    <p:extLst>
      <p:ext uri="{BB962C8B-B14F-4D97-AF65-F5344CB8AC3E}">
        <p14:creationId xmlns:p14="http://schemas.microsoft.com/office/powerpoint/2010/main" val="33301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ADFA0F1-4791-4542-B05E-B35FAE2D3F9B}"/>
              </a:ext>
            </a:extLst>
          </p:cNvPr>
          <p:cNvPicPr>
            <a:picLocks noChangeAspect="1"/>
          </p:cNvPicPr>
          <p:nvPr/>
        </p:nvPicPr>
        <p:blipFill>
          <a:blip r:embed="rId2"/>
          <a:stretch>
            <a:fillRect/>
          </a:stretch>
        </p:blipFill>
        <p:spPr>
          <a:xfrm>
            <a:off x="4771371" y="1374876"/>
            <a:ext cx="4009679" cy="1991947"/>
          </a:xfrm>
          <a:prstGeom prst="rect">
            <a:avLst/>
          </a:prstGeom>
        </p:spPr>
      </p:pic>
      <p:sp>
        <p:nvSpPr>
          <p:cNvPr id="2" name="标题 1">
            <a:extLst>
              <a:ext uri="{FF2B5EF4-FFF2-40B4-BE49-F238E27FC236}">
                <a16:creationId xmlns:a16="http://schemas.microsoft.com/office/drawing/2014/main" id="{1D798545-5DA5-614F-A50E-AED6A80D359F}"/>
              </a:ext>
            </a:extLst>
          </p:cNvPr>
          <p:cNvSpPr>
            <a:spLocks noGrp="1"/>
          </p:cNvSpPr>
          <p:nvPr>
            <p:ph type="title"/>
          </p:nvPr>
        </p:nvSpPr>
        <p:spPr/>
        <p:txBody>
          <a:bodyPr/>
          <a:lstStyle/>
          <a:p>
            <a:r>
              <a:rPr kumimoji="1" lang="zh-CN" altLang="en-US" dirty="0"/>
              <a:t>物种共存</a:t>
            </a:r>
          </a:p>
        </p:txBody>
      </p:sp>
      <p:sp>
        <p:nvSpPr>
          <p:cNvPr id="3" name="内容占位符 2">
            <a:extLst>
              <a:ext uri="{FF2B5EF4-FFF2-40B4-BE49-F238E27FC236}">
                <a16:creationId xmlns:a16="http://schemas.microsoft.com/office/drawing/2014/main" id="{F781B186-50C1-014A-A5BE-7A8207D7E33D}"/>
              </a:ext>
            </a:extLst>
          </p:cNvPr>
          <p:cNvSpPr>
            <a:spLocks noGrp="1"/>
          </p:cNvSpPr>
          <p:nvPr>
            <p:ph idx="1"/>
          </p:nvPr>
        </p:nvSpPr>
        <p:spPr/>
        <p:txBody>
          <a:bodyPr anchor="t"/>
          <a:lstStyle/>
          <a:p>
            <a:pPr marL="0" indent="0">
              <a:buNone/>
            </a:pPr>
            <a:r>
              <a:rPr lang="zh-CN" altLang="en-US" dirty="0"/>
              <a:t>狮子吃羚羊，羚羊吃草（假设无限）</a:t>
            </a:r>
            <a:endParaRPr lang="en-US" altLang="zh-CN" dirty="0"/>
          </a:p>
          <a:p>
            <a:pPr marL="0" indent="0">
              <a:buNone/>
            </a:pPr>
            <a:r>
              <a:rPr lang="en" altLang="zh-CN" dirty="0" err="1">
                <a:latin typeface="Times New Roman" panose="02020603050405020304" pitchFamily="18" charset="0"/>
                <a:cs typeface="Times New Roman" panose="02020603050405020304" pitchFamily="18" charset="0"/>
              </a:rPr>
              <a:t>Lotka</a:t>
            </a:r>
            <a:r>
              <a:rPr lang="en" altLang="zh-CN" dirty="0">
                <a:latin typeface="Times New Roman" panose="02020603050405020304" pitchFamily="18" charset="0"/>
                <a:cs typeface="Times New Roman" panose="02020603050405020304" pitchFamily="18" charset="0"/>
              </a:rPr>
              <a:t>-Volterra</a:t>
            </a:r>
            <a:r>
              <a:rPr lang="en" altLang="zh-CN" dirty="0"/>
              <a:t> </a:t>
            </a:r>
            <a:r>
              <a:rPr lang="zh-CN" altLang="en-US" dirty="0"/>
              <a:t>方程：</a:t>
            </a:r>
            <a:endParaRPr lang="en-US" altLang="zh-CN" dirty="0"/>
          </a:p>
          <a:p>
            <a:pPr marL="0" indent="0">
              <a:buNone/>
            </a:pPr>
            <a:endParaRPr kumimoji="1" lang="en-US" altLang="zh-CN"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F09C72C-8AEA-574F-B6CF-A22CFE0B08FE}"/>
                  </a:ext>
                </a:extLst>
              </p:cNvPr>
              <p:cNvSpPr/>
              <p:nvPr/>
            </p:nvSpPr>
            <p:spPr>
              <a:xfrm>
                <a:off x="2980946" y="1875994"/>
                <a:ext cx="1736694"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𝑑𝑥</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1">
                                <a:latin typeface="Cambria Math" panose="02040503050406030204" pitchFamily="18" charset="0"/>
                              </a:rPr>
                              <m:t>𝑥𝑦</m:t>
                            </m:r>
                          </m:e>
                        </m:mr>
                      </m:m>
                    </m:oMath>
                  </m:oMathPara>
                </a14:m>
                <a:endParaRPr lang="zh-CN" altLang="en-US" dirty="0"/>
              </a:p>
            </p:txBody>
          </p:sp>
        </mc:Choice>
        <mc:Fallback>
          <p:sp>
            <p:nvSpPr>
              <p:cNvPr id="4" name="矩形 3">
                <a:extLst>
                  <a:ext uri="{FF2B5EF4-FFF2-40B4-BE49-F238E27FC236}">
                    <a16:creationId xmlns:a16="http://schemas.microsoft.com/office/drawing/2014/main" id="{AF09C72C-8AEA-574F-B6CF-A22CFE0B08FE}"/>
                  </a:ext>
                </a:extLst>
              </p:cNvPr>
              <p:cNvSpPr>
                <a:spLocks noRot="1" noChangeAspect="1" noMove="1" noResize="1" noEditPoints="1" noAdjustHandles="1" noChangeArrowheads="1" noChangeShapeType="1" noTextEdit="1"/>
              </p:cNvSpPr>
              <p:nvPr/>
            </p:nvSpPr>
            <p:spPr>
              <a:xfrm>
                <a:off x="2980946" y="1875994"/>
                <a:ext cx="1736694" cy="618246"/>
              </a:xfrm>
              <a:prstGeom prst="rect">
                <a:avLst/>
              </a:prstGeom>
              <a:blipFill>
                <a:blip r:embed="rId3"/>
                <a:stretch>
                  <a:fillRect b="-40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C4CC2CF-30F2-5847-AFA5-F559ADB68A77}"/>
                  </a:ext>
                </a:extLst>
              </p:cNvPr>
              <p:cNvSpPr/>
              <p:nvPr/>
            </p:nvSpPr>
            <p:spPr>
              <a:xfrm>
                <a:off x="2980946" y="2494240"/>
                <a:ext cx="171143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𝑑𝑦</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𝛿</m:t>
                            </m:r>
                            <m:r>
                              <a:rPr lang="zh-CN" altLang="en-US" i="1">
                                <a:latin typeface="Cambria Math" panose="02040503050406030204" pitchFamily="18" charset="0"/>
                              </a:rPr>
                              <m:t>𝑥𝑦</m:t>
                            </m:r>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1">
                                <a:latin typeface="Cambria Math" panose="02040503050406030204" pitchFamily="18" charset="0"/>
                              </a:rPr>
                              <m:t>𝑦</m:t>
                            </m:r>
                          </m:e>
                        </m:mr>
                      </m:m>
                    </m:oMath>
                  </m:oMathPara>
                </a14:m>
                <a:endParaRPr lang="zh-CN" altLang="en-US" dirty="0"/>
              </a:p>
            </p:txBody>
          </p:sp>
        </mc:Choice>
        <mc:Fallback>
          <p:sp>
            <p:nvSpPr>
              <p:cNvPr id="5" name="矩形 4">
                <a:extLst>
                  <a:ext uri="{FF2B5EF4-FFF2-40B4-BE49-F238E27FC236}">
                    <a16:creationId xmlns:a16="http://schemas.microsoft.com/office/drawing/2014/main" id="{CC4CC2CF-30F2-5847-AFA5-F559ADB68A77}"/>
                  </a:ext>
                </a:extLst>
              </p:cNvPr>
              <p:cNvSpPr>
                <a:spLocks noRot="1" noChangeAspect="1" noMove="1" noResize="1" noEditPoints="1" noAdjustHandles="1" noChangeArrowheads="1" noChangeShapeType="1" noTextEdit="1"/>
              </p:cNvSpPr>
              <p:nvPr/>
            </p:nvSpPr>
            <p:spPr>
              <a:xfrm>
                <a:off x="2980946" y="2494240"/>
                <a:ext cx="1711430" cy="618246"/>
              </a:xfrm>
              <a:prstGeom prst="rect">
                <a:avLst/>
              </a:prstGeom>
              <a:blipFill>
                <a:blip r:embed="rId4"/>
                <a:stretch>
                  <a:fillRect b="-4000"/>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08F74DBF-BD26-9249-9677-FA4ED956DE62}"/>
              </a:ext>
            </a:extLst>
          </p:cNvPr>
          <p:cNvGrpSpPr/>
          <p:nvPr/>
        </p:nvGrpSpPr>
        <p:grpSpPr>
          <a:xfrm>
            <a:off x="3193613" y="3129516"/>
            <a:ext cx="4559071" cy="2926204"/>
            <a:chOff x="2901951" y="2971208"/>
            <a:chExt cx="4559071" cy="2926204"/>
          </a:xfrm>
        </p:grpSpPr>
        <p:pic>
          <p:nvPicPr>
            <p:cNvPr id="7" name="图片 6">
              <a:extLst>
                <a:ext uri="{FF2B5EF4-FFF2-40B4-BE49-F238E27FC236}">
                  <a16:creationId xmlns:a16="http://schemas.microsoft.com/office/drawing/2014/main" id="{9C9F1E05-2510-E14E-B02B-66A38C26DD27}"/>
                </a:ext>
              </a:extLst>
            </p:cNvPr>
            <p:cNvPicPr>
              <a:picLocks noChangeAspect="1"/>
            </p:cNvPicPr>
            <p:nvPr/>
          </p:nvPicPr>
          <p:blipFill>
            <a:blip r:embed="rId5"/>
            <a:stretch>
              <a:fillRect/>
            </a:stretch>
          </p:blipFill>
          <p:spPr>
            <a:xfrm>
              <a:off x="4035779" y="2971208"/>
              <a:ext cx="3425243" cy="2556872"/>
            </a:xfrm>
            <a:prstGeom prst="rect">
              <a:avLst/>
            </a:prstGeom>
          </p:spPr>
        </p:pic>
        <p:sp>
          <p:nvSpPr>
            <p:cNvPr id="8" name="文本框 7">
              <a:extLst>
                <a:ext uri="{FF2B5EF4-FFF2-40B4-BE49-F238E27FC236}">
                  <a16:creationId xmlns:a16="http://schemas.microsoft.com/office/drawing/2014/main" id="{02084184-7089-654B-8538-91D2E9ED516C}"/>
                </a:ext>
              </a:extLst>
            </p:cNvPr>
            <p:cNvSpPr txBox="1"/>
            <p:nvPr/>
          </p:nvSpPr>
          <p:spPr>
            <a:xfrm>
              <a:off x="2901951" y="4249644"/>
              <a:ext cx="1264355" cy="369332"/>
            </a:xfrm>
            <a:prstGeom prst="rect">
              <a:avLst/>
            </a:prstGeom>
            <a:noFill/>
          </p:spPr>
          <p:txBody>
            <a:bodyPr wrap="square" rtlCol="0">
              <a:spAutoFit/>
            </a:bodyPr>
            <a:lstStyle/>
            <a:p>
              <a:r>
                <a:rPr kumimoji="1" lang="en-US" altLang="zh-CN" dirty="0"/>
                <a:t>y </a:t>
              </a:r>
              <a:r>
                <a:rPr kumimoji="1" lang="zh-CN" altLang="en-US" dirty="0"/>
                <a:t>方向收敛</a:t>
              </a:r>
            </a:p>
          </p:txBody>
        </p:sp>
        <p:sp>
          <p:nvSpPr>
            <p:cNvPr id="9" name="文本框 8">
              <a:extLst>
                <a:ext uri="{FF2B5EF4-FFF2-40B4-BE49-F238E27FC236}">
                  <a16:creationId xmlns:a16="http://schemas.microsoft.com/office/drawing/2014/main" id="{7CBBD53D-32A6-D749-9787-20B738D734D7}"/>
                </a:ext>
              </a:extLst>
            </p:cNvPr>
            <p:cNvSpPr txBox="1"/>
            <p:nvPr/>
          </p:nvSpPr>
          <p:spPr>
            <a:xfrm>
              <a:off x="5116222" y="5528080"/>
              <a:ext cx="1264355" cy="369332"/>
            </a:xfrm>
            <a:prstGeom prst="rect">
              <a:avLst/>
            </a:prstGeom>
            <a:noFill/>
          </p:spPr>
          <p:txBody>
            <a:bodyPr wrap="square" rtlCol="0">
              <a:spAutoFit/>
            </a:bodyPr>
            <a:lstStyle/>
            <a:p>
              <a:r>
                <a:rPr kumimoji="1" lang="en-US" altLang="zh-CN" dirty="0"/>
                <a:t>x </a:t>
              </a:r>
              <a:r>
                <a:rPr kumimoji="1" lang="zh-CN" altLang="en-US" dirty="0"/>
                <a:t>方向发散</a:t>
              </a:r>
            </a:p>
          </p:txBody>
        </p:sp>
        <p:sp>
          <p:nvSpPr>
            <p:cNvPr id="10" name="文本框 9">
              <a:extLst>
                <a:ext uri="{FF2B5EF4-FFF2-40B4-BE49-F238E27FC236}">
                  <a16:creationId xmlns:a16="http://schemas.microsoft.com/office/drawing/2014/main" id="{FB97140E-581D-F549-8936-2FC8913DFAFA}"/>
                </a:ext>
              </a:extLst>
            </p:cNvPr>
            <p:cNvSpPr txBox="1"/>
            <p:nvPr/>
          </p:nvSpPr>
          <p:spPr>
            <a:xfrm>
              <a:off x="3207199" y="5405895"/>
              <a:ext cx="653858" cy="369332"/>
            </a:xfrm>
            <a:prstGeom prst="rect">
              <a:avLst/>
            </a:prstGeom>
            <a:noFill/>
          </p:spPr>
          <p:txBody>
            <a:bodyPr wrap="square" rtlCol="0">
              <a:spAutoFit/>
            </a:bodyPr>
            <a:lstStyle/>
            <a:p>
              <a:r>
                <a:rPr kumimoji="1" lang="zh-CN" altLang="en-US" dirty="0"/>
                <a:t>鞍点</a:t>
              </a:r>
            </a:p>
          </p:txBody>
        </p:sp>
        <p:cxnSp>
          <p:nvCxnSpPr>
            <p:cNvPr id="12" name="直线箭头连接符 11">
              <a:extLst>
                <a:ext uri="{FF2B5EF4-FFF2-40B4-BE49-F238E27FC236}">
                  <a16:creationId xmlns:a16="http://schemas.microsoft.com/office/drawing/2014/main" id="{24EF1D13-A9F6-4445-AC15-C9070131E955}"/>
                </a:ext>
              </a:extLst>
            </p:cNvPr>
            <p:cNvCxnSpPr/>
            <p:nvPr/>
          </p:nvCxnSpPr>
          <p:spPr>
            <a:xfrm flipV="1">
              <a:off x="3865510" y="5274279"/>
              <a:ext cx="300796" cy="1155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84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C5608-2CEC-EE45-94B8-B6341054A94C}"/>
              </a:ext>
            </a:extLst>
          </p:cNvPr>
          <p:cNvSpPr>
            <a:spLocks noGrp="1"/>
          </p:cNvSpPr>
          <p:nvPr>
            <p:ph type="title"/>
          </p:nvPr>
        </p:nvSpPr>
        <p:spPr/>
        <p:txBody>
          <a:bodyPr/>
          <a:lstStyle/>
          <a:p>
            <a:r>
              <a:rPr kumimoji="1" lang="zh-CN" altLang="en-US" dirty="0"/>
              <a:t>定点</a:t>
            </a:r>
            <a:r>
              <a:rPr kumimoji="1" lang="en-US" altLang="zh-CN" dirty="0">
                <a:sym typeface="Wingdings" pitchFamily="2" charset="2"/>
              </a:rPr>
              <a:t></a:t>
            </a:r>
            <a:r>
              <a:rPr kumimoji="1" lang="zh-CN" altLang="en-US" dirty="0">
                <a:sym typeface="Wingdings" pitchFamily="2" charset="2"/>
              </a:rPr>
              <a:t>振动</a:t>
            </a:r>
            <a:endParaRPr kumimoji="1" lang="zh-CN" altLang="en-US" dirty="0"/>
          </a:p>
        </p:txBody>
      </p:sp>
      <p:sp>
        <p:nvSpPr>
          <p:cNvPr id="3" name="内容占位符 2">
            <a:extLst>
              <a:ext uri="{FF2B5EF4-FFF2-40B4-BE49-F238E27FC236}">
                <a16:creationId xmlns:a16="http://schemas.microsoft.com/office/drawing/2014/main" id="{B85BF7B9-B2FC-6949-8B8C-B44CFB94FA0D}"/>
              </a:ext>
            </a:extLst>
          </p:cNvPr>
          <p:cNvSpPr>
            <a:spLocks noGrp="1"/>
          </p:cNvSpPr>
          <p:nvPr>
            <p:ph idx="1"/>
          </p:nvPr>
        </p:nvSpPr>
        <p:spPr/>
        <p:txBody>
          <a:bodyPr anchor="t"/>
          <a:lstStyle/>
          <a:p>
            <a:pPr marL="0" indent="0">
              <a:buNone/>
            </a:pPr>
            <a:r>
              <a:rPr kumimoji="1" lang="zh-CN" altLang="en-US" dirty="0"/>
              <a:t>最简单的二维动力学系统</a:t>
            </a:r>
          </a:p>
        </p:txBody>
      </p:sp>
      <p:pic>
        <p:nvPicPr>
          <p:cNvPr id="5" name="图片 4">
            <a:extLst>
              <a:ext uri="{FF2B5EF4-FFF2-40B4-BE49-F238E27FC236}">
                <a16:creationId xmlns:a16="http://schemas.microsoft.com/office/drawing/2014/main" id="{69BD3B4C-FA8E-2846-8C79-61A9513A8FFB}"/>
              </a:ext>
            </a:extLst>
          </p:cNvPr>
          <p:cNvPicPr>
            <a:picLocks noChangeAspect="1"/>
          </p:cNvPicPr>
          <p:nvPr/>
        </p:nvPicPr>
        <p:blipFill>
          <a:blip r:embed="rId2"/>
          <a:stretch>
            <a:fillRect/>
          </a:stretch>
        </p:blipFill>
        <p:spPr>
          <a:xfrm>
            <a:off x="4572384" y="2254818"/>
            <a:ext cx="4122945" cy="3174014"/>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F5F403AF-C1B9-A747-8E37-EA027A639F94}"/>
                  </a:ext>
                </a:extLst>
              </p:cNvPr>
              <p:cNvSpPr/>
              <p:nvPr/>
            </p:nvSpPr>
            <p:spPr>
              <a:xfrm>
                <a:off x="3654151" y="1123838"/>
                <a:ext cx="1632498"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𝑑𝑥</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𝐵𝑦</m:t>
                            </m:r>
                          </m:e>
                        </m:mr>
                      </m:m>
                    </m:oMath>
                  </m:oMathPara>
                </a14:m>
                <a:endParaRPr lang="zh-CN" altLang="en-US" dirty="0"/>
              </a:p>
            </p:txBody>
          </p:sp>
        </mc:Choice>
        <mc:Fallback>
          <p:sp>
            <p:nvSpPr>
              <p:cNvPr id="6" name="矩形 5">
                <a:extLst>
                  <a:ext uri="{FF2B5EF4-FFF2-40B4-BE49-F238E27FC236}">
                    <a16:creationId xmlns:a16="http://schemas.microsoft.com/office/drawing/2014/main" id="{F5F403AF-C1B9-A747-8E37-EA027A639F94}"/>
                  </a:ext>
                </a:extLst>
              </p:cNvPr>
              <p:cNvSpPr>
                <a:spLocks noRot="1" noChangeAspect="1" noMove="1" noResize="1" noEditPoints="1" noAdjustHandles="1" noChangeArrowheads="1" noChangeShapeType="1" noTextEdit="1"/>
              </p:cNvSpPr>
              <p:nvPr/>
            </p:nvSpPr>
            <p:spPr>
              <a:xfrm>
                <a:off x="3654151" y="1123838"/>
                <a:ext cx="1632498" cy="618246"/>
              </a:xfrm>
              <a:prstGeom prst="rect">
                <a:avLst/>
              </a:prstGeom>
              <a:blipFill>
                <a:blip r:embed="rId3"/>
                <a:stretch>
                  <a:fillRect b="-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EFE98ADD-D780-6A4E-A91D-61DF516B92B4}"/>
                  </a:ext>
                </a:extLst>
              </p:cNvPr>
              <p:cNvSpPr/>
              <p:nvPr/>
            </p:nvSpPr>
            <p:spPr>
              <a:xfrm>
                <a:off x="3649149" y="1692691"/>
                <a:ext cx="1637500"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a:latin typeface="Cambria Math" panose="02040503050406030204" pitchFamily="18" charset="0"/>
                            </a:rPr>
                          </m:ctrlPr>
                        </m:mPr>
                        <m:mr>
                          <m:e>
                            <m:f>
                              <m:fPr>
                                <m:ctrlPr>
                                  <a:rPr lang="zh-CN" altLang="en-US">
                                    <a:latin typeface="Cambria Math" panose="02040503050406030204" pitchFamily="18" charset="0"/>
                                  </a:rPr>
                                </m:ctrlPr>
                              </m:fPr>
                              <m:num>
                                <m:r>
                                  <a:rPr lang="zh-CN" altLang="en-US" i="1">
                                    <a:latin typeface="Cambria Math" panose="02040503050406030204" pitchFamily="18" charset="0"/>
                                  </a:rPr>
                                  <m:t>𝑑𝑦</m:t>
                                </m:r>
                              </m:num>
                              <m:den>
                                <m:r>
                                  <a:rPr lang="zh-CN" altLang="en-US" i="1">
                                    <a:latin typeface="Cambria Math" panose="02040503050406030204" pitchFamily="18" charset="0"/>
                                  </a:rPr>
                                  <m:t>𝑑𝑡</m:t>
                                </m:r>
                              </m:den>
                            </m:f>
                            <m:r>
                              <a:rPr lang="zh-CN" altLang="en-US" i="0">
                                <a:latin typeface="Cambria Math" panose="02040503050406030204" pitchFamily="18" charset="0"/>
                              </a:rPr>
                              <m:t>=</m:t>
                            </m:r>
                            <m:r>
                              <a:rPr lang="zh-CN" altLang="en-US" i="1">
                                <a:latin typeface="Cambria Math" panose="02040503050406030204" pitchFamily="18" charset="0"/>
                              </a:rPr>
                              <m:t>𝐶𝑥</m:t>
                            </m:r>
                            <m:r>
                              <a:rPr lang="zh-CN" altLang="en-US" i="0">
                                <a:latin typeface="Cambria Math" panose="02040503050406030204" pitchFamily="18" charset="0"/>
                              </a:rPr>
                              <m:t>+</m:t>
                            </m:r>
                            <m:r>
                              <a:rPr lang="zh-CN" altLang="en-US" i="1">
                                <a:latin typeface="Cambria Math" panose="02040503050406030204" pitchFamily="18" charset="0"/>
                              </a:rPr>
                              <m:t>𝐷𝑦</m:t>
                            </m:r>
                          </m:e>
                        </m:mr>
                      </m:m>
                    </m:oMath>
                  </m:oMathPara>
                </a14:m>
                <a:endParaRPr lang="zh-CN" altLang="en-US" dirty="0"/>
              </a:p>
            </p:txBody>
          </p:sp>
        </mc:Choice>
        <mc:Fallback>
          <p:sp>
            <p:nvSpPr>
              <p:cNvPr id="7" name="矩形 6">
                <a:extLst>
                  <a:ext uri="{FF2B5EF4-FFF2-40B4-BE49-F238E27FC236}">
                    <a16:creationId xmlns:a16="http://schemas.microsoft.com/office/drawing/2014/main" id="{EFE98ADD-D780-6A4E-A91D-61DF516B92B4}"/>
                  </a:ext>
                </a:extLst>
              </p:cNvPr>
              <p:cNvSpPr>
                <a:spLocks noRot="1" noChangeAspect="1" noMove="1" noResize="1" noEditPoints="1" noAdjustHandles="1" noChangeArrowheads="1" noChangeShapeType="1" noTextEdit="1"/>
              </p:cNvSpPr>
              <p:nvPr/>
            </p:nvSpPr>
            <p:spPr>
              <a:xfrm>
                <a:off x="3649149" y="1692691"/>
                <a:ext cx="1637500" cy="618246"/>
              </a:xfrm>
              <a:prstGeom prst="rect">
                <a:avLst/>
              </a:prstGeom>
              <a:blipFill>
                <a:blip r:embed="rId4"/>
                <a:stretch>
                  <a:fillRect b="-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E491B490-8C6D-5C40-A7ED-8A5C67D9EBD0}"/>
                  </a:ext>
                </a:extLst>
              </p:cNvPr>
              <p:cNvSpPr/>
              <p:nvPr/>
            </p:nvSpPr>
            <p:spPr>
              <a:xfrm>
                <a:off x="2901951" y="3226272"/>
                <a:ext cx="1670433" cy="1231106"/>
              </a:xfrm>
              <a:prstGeom prst="rect">
                <a:avLst/>
              </a:prstGeom>
            </p:spPr>
            <p:txBody>
              <a:bodyPr wrap="square">
                <a:spAutoFit/>
              </a:bodyPr>
              <a:lstStyle/>
              <a:p>
                <a:pPr>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a:rPr lang="en-US" altLang="zh-CN" i="1" kern="0">
                                <a:solidFill>
                                  <a:srgbClr val="333333"/>
                                </a:solidFill>
                                <a:latin typeface="Cambria Math" panose="02040503050406030204" pitchFamily="18" charset="0"/>
                                <a:ea typeface="宋体" panose="02010600030101010101" pitchFamily="2" charset="-122"/>
                              </a:rPr>
                              <m:t>𝑝</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𝐴</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𝐷</m:t>
                            </m:r>
                          </m:e>
                        </m:mr>
                      </m:m>
                    </m:oMath>
                  </m:oMathPara>
                </a14:m>
                <a:endParaRPr lang="zh-CN" altLang="zh-CN" sz="1400" kern="100" dirty="0">
                  <a:effectLst/>
                  <a:latin typeface="Times New Roman" panose="02020603050405020304" pitchFamily="18" charset="0"/>
                  <a:ea typeface="宋体" panose="02010600030101010101" pitchFamily="2" charset="-122"/>
                </a:endParaRPr>
              </a:p>
              <a:p>
                <a:pPr>
                  <a:spcBef>
                    <a:spcPts val="1200"/>
                  </a:spcBef>
                  <a:spcAft>
                    <a:spcPts val="1200"/>
                  </a:spcAft>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a:rPr lang="en-US" altLang="zh-CN" i="1" kern="0">
                                <a:solidFill>
                                  <a:srgbClr val="333333"/>
                                </a:solidFill>
                                <a:latin typeface="Cambria Math" panose="02040503050406030204" pitchFamily="18" charset="0"/>
                                <a:ea typeface="宋体" panose="02010600030101010101" pitchFamily="2" charset="-122"/>
                              </a:rPr>
                              <m:t>𝑞</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𝐴𝐷</m:t>
                            </m:r>
                            <m:r>
                              <a:rPr lang="en-US" altLang="zh-CN" i="1" kern="0">
                                <a:solidFill>
                                  <a:srgbClr val="333333"/>
                                </a:solidFill>
                                <a:latin typeface="Cambria Math" panose="02040503050406030204" pitchFamily="18" charset="0"/>
                                <a:ea typeface="宋体" panose="02010600030101010101" pitchFamily="2" charset="-122"/>
                              </a:rPr>
                              <m:t>−</m:t>
                            </m:r>
                            <m:r>
                              <a:rPr lang="en-US" altLang="zh-CN" i="1" kern="0">
                                <a:solidFill>
                                  <a:srgbClr val="333333"/>
                                </a:solidFill>
                                <a:latin typeface="Cambria Math" panose="02040503050406030204" pitchFamily="18" charset="0"/>
                                <a:ea typeface="宋体" panose="02010600030101010101" pitchFamily="2" charset="-122"/>
                              </a:rPr>
                              <m:t>𝐵𝐶</m:t>
                            </m:r>
                          </m:e>
                        </m:mr>
                      </m:m>
                    </m:oMath>
                  </m:oMathPara>
                </a14:m>
                <a:endParaRPr lang="zh-CN" altLang="zh-CN" sz="1400" kern="100" dirty="0">
                  <a:effectLst/>
                  <a:latin typeface="Times New Roman" panose="02020603050405020304" pitchFamily="18" charset="0"/>
                  <a:ea typeface="宋体" panose="02010600030101010101" pitchFamily="2" charset="-122"/>
                </a:endParaRPr>
              </a:p>
              <a:p>
                <a14:m>
                  <m:oMath xmlns:m="http://schemas.openxmlformats.org/officeDocument/2006/math">
                    <m:m>
                      <m:mPr>
                        <m:plcHide m:val="on"/>
                        <m:mcs>
                          <m:mc>
                            <m:mcPr>
                              <m:count m:val="1"/>
                              <m:mcJc m:val="center"/>
                            </m:mcPr>
                          </m:mc>
                        </m:mcs>
                        <m:ctrlPr>
                          <a:rPr lang="zh-CN" altLang="zh-CN" i="1" kern="0">
                            <a:solidFill>
                              <a:srgbClr val="333333"/>
                            </a:solidFill>
                            <a:latin typeface="Cambria Math" panose="02040503050406030204" pitchFamily="18" charset="0"/>
                            <a:ea typeface="Cambria Math" panose="02040503050406030204" pitchFamily="18" charset="0"/>
                          </a:rPr>
                        </m:ctrlPr>
                      </m:mPr>
                      <m:mr>
                        <m:e>
                          <m:r>
                            <m:rPr>
                              <m:sty m:val="p"/>
                            </m:rPr>
                            <a:rPr lang="en-US" altLang="zh-CN"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Δ</m:t>
                          </m:r>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0">
                                  <a:solidFill>
                                    <a:srgbClr val="333333"/>
                                  </a:solidFill>
                                  <a:latin typeface="Cambria Math" panose="02040503050406030204" pitchFamily="18" charset="0"/>
                                  <a:ea typeface="Cambria Math" panose="02040503050406030204" pitchFamily="18" charset="0"/>
                                </a:rPr>
                              </m:ctrlPr>
                            </m:sSupPr>
                            <m:e>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i="1" kern="0">
                              <a:solidFill>
                                <a:srgbClr val="333333"/>
                              </a:solidFill>
                              <a:latin typeface="Cambria Math" panose="02040503050406030204" pitchFamily="18" charset="0"/>
                              <a:ea typeface="宋体" panose="02010600030101010101" pitchFamily="2" charset="-122"/>
                              <a:cs typeface="Times New Roman" panose="02020603050405020304" pitchFamily="18" charset="0"/>
                            </a:rPr>
                            <m:t>𝑞</m:t>
                          </m:r>
                        </m:e>
                      </m:mr>
                    </m:m>
                  </m:oMath>
                </a14:m>
                <a:r>
                  <a:rPr lang="zh-CN" altLang="zh-CN" dirty="0">
                    <a:effectLst/>
                  </a:rPr>
                  <a:t> </a:t>
                </a:r>
                <a:endParaRPr lang="zh-CN" altLang="en-US" dirty="0"/>
              </a:p>
            </p:txBody>
          </p:sp>
        </mc:Choice>
        <mc:Fallback>
          <p:sp>
            <p:nvSpPr>
              <p:cNvPr id="8" name="矩形 7">
                <a:extLst>
                  <a:ext uri="{FF2B5EF4-FFF2-40B4-BE49-F238E27FC236}">
                    <a16:creationId xmlns:a16="http://schemas.microsoft.com/office/drawing/2014/main" id="{E491B490-8C6D-5C40-A7ED-8A5C67D9EBD0}"/>
                  </a:ext>
                </a:extLst>
              </p:cNvPr>
              <p:cNvSpPr>
                <a:spLocks noRot="1" noChangeAspect="1" noMove="1" noResize="1" noEditPoints="1" noAdjustHandles="1" noChangeArrowheads="1" noChangeShapeType="1" noTextEdit="1"/>
              </p:cNvSpPr>
              <p:nvPr/>
            </p:nvSpPr>
            <p:spPr>
              <a:xfrm>
                <a:off x="2901951" y="3226272"/>
                <a:ext cx="1670433" cy="1231106"/>
              </a:xfrm>
              <a:prstGeom prst="rect">
                <a:avLst/>
              </a:prstGeom>
              <a:blipFill>
                <a:blip r:embed="rId5"/>
                <a:stretch>
                  <a:fillRect b="-102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AC4202E-1BAA-A24A-BA45-D26B1A5731C7}"/>
              </a:ext>
            </a:extLst>
          </p:cNvPr>
          <p:cNvSpPr txBox="1"/>
          <p:nvPr/>
        </p:nvSpPr>
        <p:spPr>
          <a:xfrm>
            <a:off x="5286649" y="5427708"/>
            <a:ext cx="2619729" cy="369332"/>
          </a:xfrm>
          <a:prstGeom prst="rect">
            <a:avLst/>
          </a:prstGeom>
          <a:noFill/>
        </p:spPr>
        <p:txBody>
          <a:bodyPr wrap="square" rtlCol="0">
            <a:spAutoFit/>
          </a:bodyPr>
          <a:lstStyle/>
          <a:p>
            <a:r>
              <a:rPr kumimoji="1" lang="zh-CN" altLang="en-US" dirty="0"/>
              <a:t>收敛</a:t>
            </a:r>
            <a:r>
              <a:rPr kumimoji="1" lang="en-US" altLang="zh-CN" dirty="0"/>
              <a:t>			</a:t>
            </a:r>
            <a:r>
              <a:rPr kumimoji="1" lang="zh-CN" altLang="en-US" dirty="0"/>
              <a:t>发散</a:t>
            </a:r>
          </a:p>
        </p:txBody>
      </p:sp>
      <p:sp>
        <p:nvSpPr>
          <p:cNvPr id="10" name="文本框 9">
            <a:extLst>
              <a:ext uri="{FF2B5EF4-FFF2-40B4-BE49-F238E27FC236}">
                <a16:creationId xmlns:a16="http://schemas.microsoft.com/office/drawing/2014/main" id="{2F25FF0F-467A-904D-B8AF-96D9F0EA987F}"/>
              </a:ext>
            </a:extLst>
          </p:cNvPr>
          <p:cNvSpPr txBox="1"/>
          <p:nvPr/>
        </p:nvSpPr>
        <p:spPr>
          <a:xfrm>
            <a:off x="6246557" y="5806293"/>
            <a:ext cx="699911" cy="369332"/>
          </a:xfrm>
          <a:prstGeom prst="rect">
            <a:avLst/>
          </a:prstGeom>
          <a:noFill/>
        </p:spPr>
        <p:txBody>
          <a:bodyPr wrap="square" rtlCol="0">
            <a:spAutoFit/>
          </a:bodyPr>
          <a:lstStyle/>
          <a:p>
            <a:r>
              <a:rPr kumimoji="1" lang="zh-CN" altLang="en-US" dirty="0"/>
              <a:t>分叉</a:t>
            </a:r>
          </a:p>
        </p:txBody>
      </p:sp>
      <p:cxnSp>
        <p:nvCxnSpPr>
          <p:cNvPr id="12" name="直线箭头连接符 11">
            <a:extLst>
              <a:ext uri="{FF2B5EF4-FFF2-40B4-BE49-F238E27FC236}">
                <a16:creationId xmlns:a16="http://schemas.microsoft.com/office/drawing/2014/main" id="{5A09625C-1537-4E45-A7EA-A10998A4A2A4}"/>
              </a:ext>
            </a:extLst>
          </p:cNvPr>
          <p:cNvCxnSpPr>
            <a:cxnSpLocks/>
          </p:cNvCxnSpPr>
          <p:nvPr/>
        </p:nvCxnSpPr>
        <p:spPr>
          <a:xfrm>
            <a:off x="6555159" y="5436961"/>
            <a:ext cx="0" cy="3693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41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89101-97D2-6C4E-9C91-DC7E92D4EE05}"/>
              </a:ext>
            </a:extLst>
          </p:cNvPr>
          <p:cNvSpPr>
            <a:spLocks noGrp="1"/>
          </p:cNvSpPr>
          <p:nvPr>
            <p:ph type="title"/>
          </p:nvPr>
        </p:nvSpPr>
        <p:spPr/>
        <p:txBody>
          <a:bodyPr/>
          <a:lstStyle/>
          <a:p>
            <a:r>
              <a:rPr kumimoji="1" lang="zh-CN" altLang="en-US" dirty="0"/>
              <a:t>分叉</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DA35ED8-08D8-DC49-AE3D-BE76CBD76068}"/>
                  </a:ext>
                </a:extLst>
              </p:cNvPr>
              <p:cNvSpPr>
                <a:spLocks noGrp="1"/>
              </p:cNvSpPr>
              <p:nvPr>
                <p:ph idx="1"/>
              </p:nvPr>
            </p:nvSpPr>
            <p:spPr>
              <a:xfrm>
                <a:off x="2698044" y="864108"/>
                <a:ext cx="5690307" cy="5120640"/>
              </a:xfrm>
            </p:spPr>
            <p:txBody>
              <a:bodyPr anchor="t">
                <a:noAutofit/>
              </a:bodyPr>
              <a:lstStyle/>
              <a:p>
                <a:pPr marL="0" indent="0">
                  <a:lnSpc>
                    <a:spcPct val="110000"/>
                  </a:lnSpc>
                  <a:buNone/>
                </a:pPr>
                <a:r>
                  <a:rPr lang="zh-CN" altLang="zh-CN" sz="1500" dirty="0"/>
                  <a:t>若任意小的参数变化会使结构不稳定的动力学系统的相轨迹拓扑结构发生突然变化</a:t>
                </a:r>
                <a:r>
                  <a:rPr lang="en-US" altLang="zh-CN" sz="1500" dirty="0"/>
                  <a:t>,</a:t>
                </a:r>
                <a:r>
                  <a:rPr lang="zh-CN" altLang="zh-CN" sz="1500" dirty="0"/>
                  <a:t>则称这种变化为分叉。</a:t>
                </a:r>
                <a:endParaRPr lang="en-US" altLang="zh-CN" sz="1500" dirty="0"/>
              </a:p>
              <a:p>
                <a:pPr marL="0" indent="0">
                  <a:lnSpc>
                    <a:spcPct val="110000"/>
                  </a:lnSpc>
                  <a:buNone/>
                </a:pPr>
                <a:r>
                  <a:rPr lang="zh-CN" altLang="zh-CN" sz="1500" dirty="0"/>
                  <a:t>对于含参数的动力学系统：</a:t>
                </a:r>
              </a:p>
              <a:p>
                <a:pPr marL="0" indent="0">
                  <a:lnSpc>
                    <a:spcPct val="110000"/>
                  </a:lnSpc>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zh-CN" sz="1500" i="1"/>
                          </m:ctrlPr>
                        </m:mPr>
                        <m:mr>
                          <m:e>
                            <m:limUpp>
                              <m:limUppPr>
                                <m:ctrlPr>
                                  <a:rPr lang="zh-CN" altLang="zh-CN" sz="1500" i="1"/>
                                </m:ctrlPr>
                              </m:limUppPr>
                              <m:e>
                                <m:r>
                                  <a:rPr lang="en-US" altLang="zh-CN" sz="1500" i="1"/>
                                  <m:t>𝑥</m:t>
                                </m:r>
                              </m:e>
                              <m:lim>
                                <m:r>
                                  <a:rPr lang="en-US" altLang="zh-CN" sz="1500" i="1"/>
                                  <m:t>˙</m:t>
                                </m:r>
                              </m:lim>
                            </m:limUpp>
                            <m:r>
                              <a:rPr lang="en-US" altLang="zh-CN" sz="1500" i="1"/>
                              <m:t>=</m:t>
                            </m:r>
                            <m:r>
                              <a:rPr lang="en-US" altLang="zh-CN" sz="1500" i="1"/>
                              <m:t>𝑓</m:t>
                            </m:r>
                            <m:r>
                              <a:rPr lang="en-US" altLang="zh-CN" sz="1500" i="1"/>
                              <m:t>(</m:t>
                            </m:r>
                            <m:r>
                              <a:rPr lang="en-US" altLang="zh-CN" sz="1500" i="1"/>
                              <m:t>𝑥</m:t>
                            </m:r>
                            <m:r>
                              <a:rPr lang="en-US" altLang="zh-CN" sz="1500" i="1"/>
                              <m:t>,</m:t>
                            </m:r>
                            <m:r>
                              <a:rPr lang="en-US" altLang="zh-CN" sz="1500" i="1"/>
                              <m:t>𝜇</m:t>
                            </m:r>
                            <m:r>
                              <a:rPr lang="en-US" altLang="zh-CN" sz="1500" i="1"/>
                              <m:t>)</m:t>
                            </m:r>
                          </m:e>
                        </m:mr>
                      </m:m>
                    </m:oMath>
                  </m:oMathPara>
                </a14:m>
                <a:endParaRPr lang="zh-CN" altLang="zh-CN" sz="1500" dirty="0"/>
              </a:p>
              <a:p>
                <a:pPr marL="0" indent="0">
                  <a:lnSpc>
                    <a:spcPct val="110000"/>
                  </a:lnSpc>
                  <a:buNone/>
                </a:pPr>
                <a:r>
                  <a:rPr lang="zh-CN" altLang="zh-CN" sz="1500" dirty="0"/>
                  <a:t>其中 </a:t>
                </a:r>
                <a14:m>
                  <m:oMath xmlns:m="http://schemas.openxmlformats.org/officeDocument/2006/math">
                    <m:r>
                      <a:rPr lang="en-US" altLang="zh-CN" sz="1500" i="1"/>
                      <m:t>𝑥</m:t>
                    </m:r>
                    <m:r>
                      <a:rPr lang="en-US" altLang="zh-CN" sz="1500" i="1"/>
                      <m:t>∈</m:t>
                    </m:r>
                    <m:sSup>
                      <m:sSupPr>
                        <m:ctrlPr>
                          <a:rPr lang="zh-CN" altLang="zh-CN" sz="1500" i="1"/>
                        </m:ctrlPr>
                      </m:sSupPr>
                      <m:e>
                        <m:r>
                          <a:rPr lang="en-US" altLang="zh-CN" sz="1500" i="1"/>
                          <m:t>𝑅</m:t>
                        </m:r>
                      </m:e>
                      <m:sup>
                        <m:r>
                          <a:rPr lang="en-US" altLang="zh-CN" sz="1500" i="1"/>
                          <m:t>𝑛</m:t>
                        </m:r>
                      </m:sup>
                    </m:sSup>
                  </m:oMath>
                </a14:m>
                <a:r>
                  <a:rPr lang="en-US" altLang="zh-CN" sz="1500" dirty="0"/>
                  <a:t> </a:t>
                </a:r>
                <a:r>
                  <a:rPr lang="zh-CN" altLang="zh-CN" sz="1500" dirty="0"/>
                  <a:t>为状态变量，</a:t>
                </a:r>
                <a14:m>
                  <m:oMath xmlns:m="http://schemas.openxmlformats.org/officeDocument/2006/math">
                    <m:r>
                      <a:rPr lang="en-US" altLang="zh-CN" sz="1500" i="1"/>
                      <m:t>𝜇</m:t>
                    </m:r>
                    <m:r>
                      <a:rPr lang="en-US" altLang="zh-CN" sz="1500" i="1"/>
                      <m:t>∈</m:t>
                    </m:r>
                    <m:sSup>
                      <m:sSupPr>
                        <m:ctrlPr>
                          <a:rPr lang="zh-CN" altLang="zh-CN" sz="1500" i="1"/>
                        </m:ctrlPr>
                      </m:sSupPr>
                      <m:e>
                        <m:r>
                          <a:rPr lang="en-US" altLang="zh-CN" sz="1500" i="1"/>
                          <m:t>𝑅</m:t>
                        </m:r>
                      </m:e>
                      <m:sup>
                        <m:r>
                          <a:rPr lang="en-US" altLang="zh-CN" sz="1500" i="1"/>
                          <m:t>𝑚</m:t>
                        </m:r>
                      </m:sup>
                    </m:sSup>
                  </m:oMath>
                </a14:m>
                <a:r>
                  <a:rPr lang="en-US" altLang="zh-CN" sz="1500" dirty="0"/>
                  <a:t> </a:t>
                </a:r>
                <a:r>
                  <a:rPr lang="zh-CN" altLang="zh-CN" sz="1500" dirty="0"/>
                  <a:t>称为分叉参数，或控制变量。当参数连续地变动时，若系统的拓扑结构在 </a:t>
                </a:r>
                <a14:m>
                  <m:oMath xmlns:m="http://schemas.openxmlformats.org/officeDocument/2006/math">
                    <m:r>
                      <a:rPr lang="en-US" altLang="zh-CN" sz="1500" i="1"/>
                      <m:t>𝜇</m:t>
                    </m:r>
                    <m:r>
                      <a:rPr lang="en-US" altLang="zh-CN" sz="1500" i="1"/>
                      <m:t>=</m:t>
                    </m:r>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处发生突然变化，则称系统在 </a:t>
                </a:r>
                <a14:m>
                  <m:oMath xmlns:m="http://schemas.openxmlformats.org/officeDocument/2006/math">
                    <m:r>
                      <a:rPr lang="en-US" altLang="zh-CN" sz="1500" i="1"/>
                      <m:t>𝜇</m:t>
                    </m:r>
                    <m:r>
                      <a:rPr lang="en-US" altLang="zh-CN" sz="1500" i="1"/>
                      <m:t>=</m:t>
                    </m:r>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处出现分叉，</a:t>
                </a:r>
                <a14:m>
                  <m:oMath xmlns:m="http://schemas.openxmlformats.org/officeDocument/2006/math">
                    <m:sSub>
                      <m:sSubPr>
                        <m:ctrlPr>
                          <a:rPr lang="zh-CN" altLang="zh-CN" sz="1500" i="1"/>
                        </m:ctrlPr>
                      </m:sSubPr>
                      <m:e>
                        <m:r>
                          <a:rPr lang="en-US" altLang="zh-CN" sz="1500" i="1"/>
                          <m:t>𝜇</m:t>
                        </m:r>
                      </m:e>
                      <m:sub>
                        <m:r>
                          <a:rPr lang="en-US" altLang="zh-CN" sz="1500" i="1"/>
                          <m:t>0</m:t>
                        </m:r>
                      </m:sub>
                    </m:sSub>
                  </m:oMath>
                </a14:m>
                <a:r>
                  <a:rPr lang="en-US" altLang="zh-CN" sz="1500" dirty="0"/>
                  <a:t> </a:t>
                </a:r>
                <a:r>
                  <a:rPr lang="zh-CN" altLang="zh-CN" sz="1500" dirty="0"/>
                  <a:t>称作分叉值。在 </a:t>
                </a:r>
                <a14:m>
                  <m:oMath xmlns:m="http://schemas.openxmlformats.org/officeDocument/2006/math">
                    <m:r>
                      <a:rPr lang="en-US" altLang="zh-CN" sz="1500" i="1"/>
                      <m:t>(</m:t>
                    </m:r>
                    <m:r>
                      <a:rPr lang="en-US" altLang="zh-CN" sz="1500" i="1"/>
                      <m:t>𝑥</m:t>
                    </m:r>
                    <m:r>
                      <a:rPr lang="en-US" altLang="zh-CN" sz="1500" i="1"/>
                      <m:t>,</m:t>
                    </m:r>
                    <m:r>
                      <a:rPr lang="en-US" altLang="zh-CN" sz="1500" i="1"/>
                      <m:t>𝜇</m:t>
                    </m:r>
                    <m:r>
                      <a:rPr lang="en-US" altLang="zh-CN" sz="1500" i="1"/>
                      <m:t>)</m:t>
                    </m:r>
                  </m:oMath>
                </a14:m>
                <a:r>
                  <a:rPr lang="en-US" altLang="zh-CN" sz="1500" dirty="0"/>
                  <a:t> </a:t>
                </a:r>
                <a:r>
                  <a:rPr lang="zh-CN" altLang="zh-CN" sz="1500" dirty="0"/>
                  <a:t>的空间 </a:t>
                </a:r>
                <a14:m>
                  <m:oMath xmlns:m="http://schemas.openxmlformats.org/officeDocument/2006/math">
                    <m:sSup>
                      <m:sSupPr>
                        <m:ctrlPr>
                          <a:rPr lang="zh-CN" altLang="zh-CN" sz="1500" i="1"/>
                        </m:ctrlPr>
                      </m:sSupPr>
                      <m:e>
                        <m:r>
                          <a:rPr lang="en-US" altLang="zh-CN" sz="1500" i="1"/>
                          <m:t>𝑅</m:t>
                        </m:r>
                      </m:e>
                      <m:sup>
                        <m:r>
                          <a:rPr lang="en-US" altLang="zh-CN" sz="1500" i="1"/>
                          <m:t>𝑛</m:t>
                        </m:r>
                      </m:sup>
                    </m:sSup>
                    <m:r>
                      <a:rPr lang="en-US" altLang="zh-CN" sz="1500" i="1"/>
                      <m:t>×</m:t>
                    </m:r>
                    <m:sSup>
                      <m:sSupPr>
                        <m:ctrlPr>
                          <a:rPr lang="zh-CN" altLang="zh-CN" sz="1500" i="1"/>
                        </m:ctrlPr>
                      </m:sSupPr>
                      <m:e>
                        <m:r>
                          <a:rPr lang="en-US" altLang="zh-CN" sz="1500" i="1"/>
                          <m:t>𝑅</m:t>
                        </m:r>
                      </m:e>
                      <m:sup>
                        <m:r>
                          <a:rPr lang="en-US" altLang="zh-CN" sz="1500" i="1"/>
                          <m:t>𝑚</m:t>
                        </m:r>
                      </m:sup>
                    </m:sSup>
                  </m:oMath>
                </a14:m>
                <a:r>
                  <a:rPr lang="en-US" altLang="zh-CN" sz="1500" dirty="0"/>
                  <a:t> </a:t>
                </a:r>
                <a:r>
                  <a:rPr lang="zh-CN" altLang="zh-CN" sz="1500" dirty="0"/>
                  <a:t>中，平衡点和极限环随参数 </a:t>
                </a:r>
                <a:r>
                  <a:rPr lang="en-US" altLang="zh-CN" sz="1500" dirty="0"/>
                  <a:t>​</a:t>
                </a:r>
                <a14:m>
                  <m:oMath xmlns:m="http://schemas.openxmlformats.org/officeDocument/2006/math">
                    <m:r>
                      <a:rPr lang="en-US" altLang="zh-CN" sz="1500" i="1"/>
                      <m:t>𝜇</m:t>
                    </m:r>
                  </m:oMath>
                </a14:m>
                <a:r>
                  <a:rPr lang="en-US" altLang="zh-CN" sz="1500" dirty="0"/>
                  <a:t> </a:t>
                </a:r>
                <a:r>
                  <a:rPr lang="zh-CN" altLang="zh-CN" sz="1500" dirty="0"/>
                  <a:t>变化的图形称为分叉图。</a:t>
                </a:r>
              </a:p>
              <a:p>
                <a:pPr marL="0" indent="0">
                  <a:lnSpc>
                    <a:spcPct val="110000"/>
                  </a:lnSpc>
                  <a:buNone/>
                </a:pPr>
                <a:r>
                  <a:rPr lang="zh-CN" altLang="zh-CN" sz="1500" b="1" dirty="0"/>
                  <a:t>局部分叉</a:t>
                </a:r>
                <a:r>
                  <a:rPr lang="zh-CN" altLang="zh-CN" sz="1500" dirty="0"/>
                  <a:t>：只研究平衡点和闭轨迹附近相轨迹的变化</a:t>
                </a:r>
                <a:r>
                  <a:rPr lang="en-US" altLang="zh-CN" sz="1500" dirty="0"/>
                  <a:t>,</a:t>
                </a:r>
                <a:r>
                  <a:rPr lang="zh-CN" altLang="zh-CN" sz="1500" dirty="0"/>
                  <a:t>即在平衡点或闭轨迹的某个邻域的分叉</a:t>
                </a:r>
                <a:r>
                  <a:rPr lang="en-US" altLang="zh-CN" sz="1500" dirty="0"/>
                  <a:t>,</a:t>
                </a:r>
                <a:r>
                  <a:rPr lang="zh-CN" altLang="zh-CN" sz="1500" dirty="0"/>
                  <a:t>这类问题属于局部分叉。</a:t>
                </a:r>
              </a:p>
              <a:p>
                <a:pPr marL="0" indent="0">
                  <a:lnSpc>
                    <a:spcPct val="110000"/>
                  </a:lnSpc>
                  <a:buNone/>
                </a:pPr>
                <a:r>
                  <a:rPr lang="zh-CN" altLang="zh-CN" sz="1500" b="1" dirty="0"/>
                  <a:t>全局分叉</a:t>
                </a:r>
                <a:r>
                  <a:rPr lang="zh-CN" altLang="zh-CN" sz="1500" dirty="0"/>
                  <a:t>：如果需要考虑相空间中大范围的分叉形态</a:t>
                </a:r>
                <a:r>
                  <a:rPr lang="en-US" altLang="zh-CN" sz="1500" dirty="0"/>
                  <a:t>,</a:t>
                </a:r>
                <a:r>
                  <a:rPr lang="zh-CN" altLang="zh-CN" sz="1500" dirty="0"/>
                  <a:t>则称为全局分叉。</a:t>
                </a:r>
              </a:p>
              <a:p>
                <a:pPr marL="0" indent="0">
                  <a:lnSpc>
                    <a:spcPct val="110000"/>
                  </a:lnSpc>
                  <a:buNone/>
                </a:pPr>
                <a:r>
                  <a:rPr lang="zh-CN" altLang="zh-CN" sz="1500" b="1" dirty="0"/>
                  <a:t>静态分叉</a:t>
                </a:r>
                <a:r>
                  <a:rPr lang="zh-CN" altLang="zh-CN" sz="1500" dirty="0"/>
                  <a:t>：如果只研究平衡点的个数和稳定性随参数的变化，即静态方程 </a:t>
                </a:r>
                <a14:m>
                  <m:oMath xmlns:m="http://schemas.openxmlformats.org/officeDocument/2006/math">
                    <m:r>
                      <a:rPr lang="en-US" altLang="zh-CN" sz="1500" i="1"/>
                      <m:t>𝑓</m:t>
                    </m:r>
                    <m:r>
                      <a:rPr lang="en-US" altLang="zh-CN" sz="1500" i="1"/>
                      <m:t>(</m:t>
                    </m:r>
                    <m:r>
                      <a:rPr lang="en-US" altLang="zh-CN" sz="1500" i="1"/>
                      <m:t>𝑥</m:t>
                    </m:r>
                    <m:r>
                      <a:rPr lang="en-US" altLang="zh-CN" sz="1500" i="1"/>
                      <m:t>,</m:t>
                    </m:r>
                    <m:r>
                      <a:rPr lang="en-US" altLang="zh-CN" sz="1500" i="1"/>
                      <m:t>𝜇</m:t>
                    </m:r>
                    <m:r>
                      <a:rPr lang="en-US" altLang="zh-CN" sz="1500" i="1"/>
                      <m:t>)=0</m:t>
                    </m:r>
                  </m:oMath>
                </a14:m>
                <a:r>
                  <a:rPr lang="en-US" altLang="zh-CN" sz="1500" dirty="0"/>
                  <a:t> </a:t>
                </a:r>
                <a:r>
                  <a:rPr lang="zh-CN" altLang="zh-CN" sz="1500" dirty="0"/>
                  <a:t>解的个数和性质的突然变化</a:t>
                </a:r>
                <a:r>
                  <a:rPr lang="en-US" altLang="zh-CN" sz="1500" dirty="0"/>
                  <a:t>,</a:t>
                </a:r>
                <a:r>
                  <a:rPr lang="zh-CN" altLang="zh-CN" sz="1500" dirty="0"/>
                  <a:t>则称为静态分叉。</a:t>
                </a:r>
              </a:p>
              <a:p>
                <a:pPr marL="0" indent="0">
                  <a:lnSpc>
                    <a:spcPct val="110000"/>
                  </a:lnSpc>
                  <a:buNone/>
                </a:pPr>
                <a:r>
                  <a:rPr lang="zh-CN" altLang="zh-CN" sz="1500" b="1" dirty="0"/>
                  <a:t>动态分叉</a:t>
                </a:r>
                <a:r>
                  <a:rPr lang="zh-CN" altLang="zh-CN" sz="1500" dirty="0"/>
                  <a:t>：静态分叉之外的分叉为动态分叉</a:t>
                </a:r>
                <a:r>
                  <a:rPr lang="en-US" altLang="zh-CN" sz="1500" dirty="0"/>
                  <a:t>,</a:t>
                </a:r>
                <a:r>
                  <a:rPr lang="zh-CN" altLang="zh-CN" sz="1500" dirty="0"/>
                  <a:t>例如闭轨迹的个数和稳定性的突然变化就属于动态分叉。</a:t>
                </a:r>
              </a:p>
            </p:txBody>
          </p:sp>
        </mc:Choice>
        <mc:Fallback>
          <p:sp>
            <p:nvSpPr>
              <p:cNvPr id="3" name="内容占位符 2">
                <a:extLst>
                  <a:ext uri="{FF2B5EF4-FFF2-40B4-BE49-F238E27FC236}">
                    <a16:creationId xmlns:a16="http://schemas.microsoft.com/office/drawing/2014/main" id="{6DA35ED8-08D8-DC49-AE3D-BE76CBD76068}"/>
                  </a:ext>
                </a:extLst>
              </p:cNvPr>
              <p:cNvSpPr>
                <a:spLocks noGrp="1" noRot="1" noChangeAspect="1" noMove="1" noResize="1" noEditPoints="1" noAdjustHandles="1" noChangeArrowheads="1" noChangeShapeType="1" noTextEdit="1"/>
              </p:cNvSpPr>
              <p:nvPr>
                <p:ph idx="1"/>
              </p:nvPr>
            </p:nvSpPr>
            <p:spPr>
              <a:xfrm>
                <a:off x="2698044" y="864108"/>
                <a:ext cx="5690307" cy="5120640"/>
              </a:xfrm>
              <a:blipFill>
                <a:blip r:embed="rId2"/>
                <a:stretch>
                  <a:fillRect l="-222" r="-3556" b="-7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17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39AF1-0D65-5245-8863-DC100B69DA50}"/>
              </a:ext>
            </a:extLst>
          </p:cNvPr>
          <p:cNvSpPr>
            <a:spLocks noGrp="1"/>
          </p:cNvSpPr>
          <p:nvPr>
            <p:ph type="title"/>
          </p:nvPr>
        </p:nvSpPr>
        <p:spPr/>
        <p:txBody>
          <a:bodyPr/>
          <a:lstStyle/>
          <a:p>
            <a:r>
              <a:rPr kumimoji="1" lang="zh-CN" altLang="en-US" dirty="0"/>
              <a:t>典型分叉</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48F207F5-F316-D341-99EB-99F8D5F9E7AF}"/>
                  </a:ext>
                </a:extLst>
              </p:cNvPr>
              <p:cNvSpPr/>
              <p:nvPr/>
            </p:nvSpPr>
            <p:spPr>
              <a:xfrm>
                <a:off x="5085133" y="5725021"/>
                <a:ext cx="1637692" cy="4544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limUpp>
                        <m:limUppPr>
                          <m:ctrlPr>
                            <a:rPr lang="zh-CN" altLang="en-US" i="1">
                              <a:latin typeface="Cambria Math" panose="02040503050406030204" pitchFamily="18" charset="0"/>
                            </a:rPr>
                          </m:ctrlPr>
                        </m:limUppPr>
                        <m:e>
                          <m:r>
                            <a:rPr lang="zh-CN" altLang="en-US" i="1">
                              <a:latin typeface="Cambria Math" panose="02040503050406030204" pitchFamily="18" charset="0"/>
                            </a:rPr>
                            <m:t>𝑥</m:t>
                          </m:r>
                        </m:e>
                        <m:lim>
                          <m:r>
                            <a:rPr lang="zh-CN" altLang="en-US">
                              <a:latin typeface="Cambria Math" panose="02040503050406030204" pitchFamily="18" charset="0"/>
                            </a:rPr>
                            <m:t>˙</m:t>
                          </m:r>
                        </m:lim>
                      </m:limUpp>
                      <m:r>
                        <a:rPr lang="zh-CN" altLang="en-US">
                          <a:latin typeface="Cambria Math" panose="02040503050406030204" pitchFamily="18" charset="0"/>
                        </a:rPr>
                        <m:t>=</m:t>
                      </m:r>
                      <m:r>
                        <a:rPr lang="zh-CN" altLang="en-US" i="1">
                          <a:latin typeface="Cambria Math" panose="02040503050406030204" pitchFamily="18" charset="0"/>
                        </a:rPr>
                        <m:t>𝜇</m:t>
                      </m:r>
                      <m:r>
                        <a:rPr lang="en-US" altLang="zh-CN">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oMath>
                  </m:oMathPara>
                </a14:m>
                <a:endParaRPr lang="zh-CN" altLang="en-US" dirty="0"/>
              </a:p>
            </p:txBody>
          </p:sp>
        </mc:Choice>
        <mc:Fallback>
          <p:sp>
            <p:nvSpPr>
              <p:cNvPr id="5" name="矩形 4">
                <a:extLst>
                  <a:ext uri="{FF2B5EF4-FFF2-40B4-BE49-F238E27FC236}">
                    <a16:creationId xmlns:a16="http://schemas.microsoft.com/office/drawing/2014/main" id="{48F207F5-F316-D341-99EB-99F8D5F9E7AF}"/>
                  </a:ext>
                </a:extLst>
              </p:cNvPr>
              <p:cNvSpPr>
                <a:spLocks noRot="1" noChangeAspect="1" noMove="1" noResize="1" noEditPoints="1" noAdjustHandles="1" noChangeArrowheads="1" noChangeShapeType="1" noTextEdit="1"/>
              </p:cNvSpPr>
              <p:nvPr/>
            </p:nvSpPr>
            <p:spPr>
              <a:xfrm>
                <a:off x="5085133" y="5725021"/>
                <a:ext cx="1637692" cy="454420"/>
              </a:xfrm>
              <a:prstGeom prst="rect">
                <a:avLst/>
              </a:prstGeom>
              <a:blipFill>
                <a:blip r:embed="rId2"/>
                <a:stretch>
                  <a:fillRect b="-108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D97C1F7-CE98-5346-88A0-766CAFF9D21F}"/>
              </a:ext>
            </a:extLst>
          </p:cNvPr>
          <p:cNvPicPr>
            <a:picLocks noChangeAspect="1"/>
          </p:cNvPicPr>
          <p:nvPr/>
        </p:nvPicPr>
        <p:blipFill>
          <a:blip r:embed="rId3"/>
          <a:stretch>
            <a:fillRect/>
          </a:stretch>
        </p:blipFill>
        <p:spPr>
          <a:xfrm>
            <a:off x="2904067" y="893377"/>
            <a:ext cx="5732731" cy="4660757"/>
          </a:xfrm>
          <a:prstGeom prst="rect">
            <a:avLst/>
          </a:prstGeom>
        </p:spPr>
      </p:pic>
    </p:spTree>
    <p:extLst>
      <p:ext uri="{BB962C8B-B14F-4D97-AF65-F5344CB8AC3E}">
        <p14:creationId xmlns:p14="http://schemas.microsoft.com/office/powerpoint/2010/main" val="833046532"/>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996</TotalTime>
  <Words>741</Words>
  <Application>Microsoft Macintosh PowerPoint</Application>
  <PresentationFormat>全屏显示(4:3)</PresentationFormat>
  <Paragraphs>104</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宋体</vt:lpstr>
      <vt:lpstr>幼圆</vt:lpstr>
      <vt:lpstr>Songti SC</vt:lpstr>
      <vt:lpstr>Arial</vt:lpstr>
      <vt:lpstr>Cambria Math</vt:lpstr>
      <vt:lpstr>Corbel</vt:lpstr>
      <vt:lpstr>Times New Roman</vt:lpstr>
      <vt:lpstr>Wingdings</vt:lpstr>
      <vt:lpstr>Wingdings 2</vt:lpstr>
      <vt:lpstr>框架</vt:lpstr>
      <vt:lpstr>结构动力性能非线性振动、分叉和混沌现象分析</vt:lpstr>
      <vt:lpstr>PowerPoint 演示文稿</vt:lpstr>
      <vt:lpstr>一维情况 定点</vt:lpstr>
      <vt:lpstr>二维情况 振荡</vt:lpstr>
      <vt:lpstr>Poincare-Bendixson Theorem</vt:lpstr>
      <vt:lpstr>物种共存</vt:lpstr>
      <vt:lpstr>定点振动</vt:lpstr>
      <vt:lpstr>分叉</vt:lpstr>
      <vt:lpstr>典型分叉</vt:lpstr>
      <vt:lpstr>BZ反应</vt:lpstr>
      <vt:lpstr>三维情况 混沌</vt:lpstr>
      <vt:lpstr>Lyapunov  指数</vt:lpstr>
      <vt:lpstr>非线性结构力学进展</vt:lpstr>
      <vt:lpstr>参考文献</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苏星宇</dc:creator>
  <cp:lastModifiedBy>苏星宇</cp:lastModifiedBy>
  <cp:revision>60</cp:revision>
  <dcterms:created xsi:type="dcterms:W3CDTF">2018-12-27T05:08:11Z</dcterms:created>
  <dcterms:modified xsi:type="dcterms:W3CDTF">2018-12-29T06:41:11Z</dcterms:modified>
</cp:coreProperties>
</file>