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66" r:id="rId3"/>
    <p:sldId id="270" r:id="rId4"/>
    <p:sldId id="272" r:id="rId5"/>
    <p:sldId id="273" r:id="rId6"/>
    <p:sldId id="274" r:id="rId7"/>
    <p:sldId id="275" r:id="rId8"/>
    <p:sldId id="277" r:id="rId9"/>
    <p:sldId id="279" r:id="rId10"/>
    <p:sldId id="278" r:id="rId11"/>
    <p:sldId id="276" r:id="rId12"/>
    <p:sldId id="280" r:id="rId13"/>
    <p:sldId id="281" r:id="rId14"/>
    <p:sldId id="282" r:id="rId15"/>
    <p:sldId id="283" r:id="rId16"/>
    <p:sldId id="284" r:id="rId17"/>
    <p:sldId id="285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m" initials="i" lastIdx="1" clrIdx="0">
    <p:extLst>
      <p:ext uri="{19B8F6BF-5375-455C-9EA6-DF929625EA0E}">
        <p15:presenceInfo xmlns:p15="http://schemas.microsoft.com/office/powerpoint/2012/main" userId="36ace3ca8db509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FC28C-116F-45A4-8072-D91FB9A81BE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4E2-C53D-4D3B-A23D-734FF1DF1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7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D403-DAB7-44D3-81DA-FE63491B9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BF18C-6305-4CE2-B7C5-9ADA13A7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5F0B2-B4AF-4440-9AB1-9C629E00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086EA-8E40-4073-8236-DED4A1A7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9178B-3F86-4712-99F5-48B34B3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6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8C3A3-BD6E-4E09-ADB2-E17A032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EF575-A666-453C-B37B-22566920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1B522-131D-4DF9-A2B6-B144F8B4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0DCF7-76D8-4874-B8C5-088AFA2C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9607E-B170-47D0-BF16-C406FD9D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0EF8C-2CDB-4900-9EEE-16438042B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DA00D-18EE-4476-9275-A96C3ED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3691A-FBD1-4A9C-B558-D954EC38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61E25-D01D-43E3-8CAF-059CEDCA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89FA9-B334-4F33-8370-664B3435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5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5878C-3B64-416E-ABE3-8141951D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E2031-953F-46A0-932E-0A8EB18A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D2556-FB39-415B-9157-AB773489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7D6E8-79B3-4453-AD0D-669B9D70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16F01-B983-445E-A7A0-36F0D78C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4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92CA2-D64D-4A39-A85D-855EC462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785DB-A41F-4C8A-A9B6-E0AB6E99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28514-F1D1-45C1-880B-D7DBAE39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21388-939F-47BF-BB2D-199A5760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F016F-EE59-4D14-9883-E8D6BCFC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2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C92B-E587-42F4-8C10-D76CEC86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BA02C-D5C0-461D-B70E-72A218614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294BB-0CB9-4D12-8007-87468508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AA561-5355-426B-8428-45AE6AD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45C3A-A1AB-4B14-9DA0-8888E2F0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BD58D-72A5-4480-BDA2-9E1F47D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0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CBA7-2AAD-4C64-87B6-19979F1F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238A5-139D-4DAA-AA7D-4A2A9F9F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01647-68DF-4656-8E74-AA382C7F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6EF87-0184-4369-B8B2-EFF39597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DED30-FDBF-4554-9F43-6269280A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3BB05-0776-423E-A40E-51305138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30E92-151B-4FE5-A12A-F35D5977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EABFD-4E44-4860-A163-A49B436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7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06A8-67D7-486E-B51E-E06B540D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4C3A1-7B22-4999-88D8-B13801BD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1F764-ABD8-41DD-B419-B0F62B6C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38F5A-F429-4070-B42B-30507CB9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F224C-929F-4121-8E99-8FA81D2A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A5BF1-10B4-4FF9-8411-A858A137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CCF8A-8EF7-4DAB-9D3E-641E835D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60C1E-BB9F-4F18-8E40-40C9B821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5B6BA-D590-4980-90C6-669386F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AF7B3-10C7-4D2A-A2A1-C99BA486E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76245-D71F-45C0-9ECC-D809699F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86EE3-140A-427C-AF15-77EDFAA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E0965-8811-4A40-87B7-23542AC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6D44-D9C9-4130-9E22-CDDC511A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53626F-D054-4DA1-A316-31C48C983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676F9-6E17-45AD-AEF9-A9B82BF4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4BFAA-B32F-4443-A885-A20DC5D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975A8-BFD0-4B2C-B53A-E322970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4FF28-4348-48F7-B0FB-233C5AF2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BBCEC-1D35-4D48-B966-DBEBC3BE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99D66-5A69-4B5E-A8C7-FCF5E1B7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26487-6177-40A3-891E-4547DD67C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AAFFF-771D-4CD5-8D81-0032B514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9670A-8C4B-4EFB-BDD0-EAA2E0BF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08" y="2137198"/>
            <a:ext cx="11136427" cy="841191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Self-adaptive Update 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ower Bound in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9" t="24232" r="9553" b="22398"/>
          <a:stretch/>
        </p:blipFill>
        <p:spPr>
          <a:xfrm rot="5400000" flipH="1">
            <a:off x="6174215" y="2078265"/>
            <a:ext cx="291257" cy="40158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9ACE221-7568-4E50-9091-C2AA6C8656AD}"/>
              </a:ext>
            </a:extLst>
          </p:cNvPr>
          <p:cNvSpPr txBox="1">
            <a:spLocks/>
          </p:cNvSpPr>
          <p:nvPr/>
        </p:nvSpPr>
        <p:spPr>
          <a:xfrm>
            <a:off x="3357311" y="3225346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66356DE-F808-48DC-91FC-D751D281E0A5}"/>
              </a:ext>
            </a:extLst>
          </p:cNvPr>
          <p:cNvSpPr txBox="1">
            <a:spLocks/>
          </p:cNvSpPr>
          <p:nvPr/>
        </p:nvSpPr>
        <p:spPr>
          <a:xfrm>
            <a:off x="3242504" y="4456479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11812714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张柯远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2021/03/12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9ABA90-D40B-494C-952F-2E81531F8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48" r="72886"/>
          <a:stretch/>
        </p:blipFill>
        <p:spPr>
          <a:xfrm>
            <a:off x="3639453" y="2932689"/>
            <a:ext cx="5131167" cy="1987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0163" y="3274669"/>
            <a:ext cx="75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Evolutionary Algorithms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90221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5684" y="-13227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624751"/>
                  </p:ext>
                </p:extLst>
              </p:nvPr>
            </p:nvGraphicFramePr>
            <p:xfrm>
              <a:off x="134757" y="1640021"/>
              <a:ext cx="1158881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6409">
                      <a:extLst>
                        <a:ext uri="{9D8B030D-6E8A-4147-A177-3AD203B41FA5}">
                          <a16:colId xmlns:a16="http://schemas.microsoft.com/office/drawing/2014/main" val="2225335440"/>
                        </a:ext>
                      </a:extLst>
                    </a:gridCol>
                    <a:gridCol w="2002055">
                      <a:extLst>
                        <a:ext uri="{9D8B030D-6E8A-4147-A177-3AD203B41FA5}">
                          <a16:colId xmlns:a16="http://schemas.microsoft.com/office/drawing/2014/main" val="852219312"/>
                        </a:ext>
                      </a:extLst>
                    </a:gridCol>
                    <a:gridCol w="1588171">
                      <a:extLst>
                        <a:ext uri="{9D8B030D-6E8A-4147-A177-3AD203B41FA5}">
                          <a16:colId xmlns:a16="http://schemas.microsoft.com/office/drawing/2014/main" val="1267814798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3123531234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514984261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002526505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350207614"/>
                        </a:ext>
                      </a:extLst>
                    </a:gridCol>
                  </a:tblGrid>
                  <a:tr h="38930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# of Evaluation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IFEP_DLB2’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FEP_FLB (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flb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= 0.0001)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DLB2- FLB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6398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Signrank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804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2.89E-10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1.51E-9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76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4.16E-4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6.77E-4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942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1.28E-16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2.69e-16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993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1.48E-15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3.73E-15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148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12.69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5.31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78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5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3.54E-2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1.42E-2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528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-10899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358.25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-11409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365.96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189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624751"/>
                  </p:ext>
                </p:extLst>
              </p:nvPr>
            </p:nvGraphicFramePr>
            <p:xfrm>
              <a:off x="134757" y="1640021"/>
              <a:ext cx="1158881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6409">
                      <a:extLst>
                        <a:ext uri="{9D8B030D-6E8A-4147-A177-3AD203B41FA5}">
                          <a16:colId xmlns:a16="http://schemas.microsoft.com/office/drawing/2014/main" val="2225335440"/>
                        </a:ext>
                      </a:extLst>
                    </a:gridCol>
                    <a:gridCol w="2002055">
                      <a:extLst>
                        <a:ext uri="{9D8B030D-6E8A-4147-A177-3AD203B41FA5}">
                          <a16:colId xmlns:a16="http://schemas.microsoft.com/office/drawing/2014/main" val="852219312"/>
                        </a:ext>
                      </a:extLst>
                    </a:gridCol>
                    <a:gridCol w="1588171">
                      <a:extLst>
                        <a:ext uri="{9D8B030D-6E8A-4147-A177-3AD203B41FA5}">
                          <a16:colId xmlns:a16="http://schemas.microsoft.com/office/drawing/2014/main" val="1267814798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3123531234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514984261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002526505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350207614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69207" t="-3846" r="-411585" b="-41384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IFEP_DLB2’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FEP_FLB (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flb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= 0.0001)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DLB2- FLB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639858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Signrank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8043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207692" r="-742478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2.89E-10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1.51E-9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764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307692" r="-74247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4.16E-4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6.77E-4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9429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401515" r="-742478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1.28E-16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2.69e-16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99311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509231" r="-742478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1.48E-15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3.73E-15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1484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609231" r="-742478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12.69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5.31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786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709231" r="-742478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50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809231" r="-74247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3.54E-2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1.42E-2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528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42" t="-909231" r="-7424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-10899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358.25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-11409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365.96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1896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17074" y="1148934"/>
                <a:ext cx="7728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Table1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Comparing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IFEP_DLB2’ with FEP_FLB on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11, 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4" y="1148934"/>
                <a:ext cx="7728964" cy="400110"/>
              </a:xfrm>
              <a:prstGeom prst="rect">
                <a:avLst/>
              </a:prstGeom>
              <a:blipFill>
                <a:blip r:embed="rId7"/>
                <a:stretch>
                  <a:fillRect l="-78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0040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1575684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037486"/>
                  </p:ext>
                </p:extLst>
              </p:nvPr>
            </p:nvGraphicFramePr>
            <p:xfrm>
              <a:off x="134757" y="1487621"/>
              <a:ext cx="11588815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6409">
                      <a:extLst>
                        <a:ext uri="{9D8B030D-6E8A-4147-A177-3AD203B41FA5}">
                          <a16:colId xmlns:a16="http://schemas.microsoft.com/office/drawing/2014/main" val="2225335440"/>
                        </a:ext>
                      </a:extLst>
                    </a:gridCol>
                    <a:gridCol w="2002055">
                      <a:extLst>
                        <a:ext uri="{9D8B030D-6E8A-4147-A177-3AD203B41FA5}">
                          <a16:colId xmlns:a16="http://schemas.microsoft.com/office/drawing/2014/main" val="852219312"/>
                        </a:ext>
                      </a:extLst>
                    </a:gridCol>
                    <a:gridCol w="1588171">
                      <a:extLst>
                        <a:ext uri="{9D8B030D-6E8A-4147-A177-3AD203B41FA5}">
                          <a16:colId xmlns:a16="http://schemas.microsoft.com/office/drawing/2014/main" val="1267814798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3123531234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514984261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002526505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350207614"/>
                        </a:ext>
                      </a:extLst>
                    </a:gridCol>
                  </a:tblGrid>
                  <a:tr h="38930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# of Evaluation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IFEP_DLB2’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FEP_FLB (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flb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= 0.0001)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DLB2’- FLB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6398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signrank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804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31.24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9.23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76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2.40E-5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5.86E-5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5.60E-3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6.1E-3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-4.872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942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1.86E-2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9.75E-2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-2.25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993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-5.17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-9.00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78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037486"/>
                  </p:ext>
                </p:extLst>
              </p:nvPr>
            </p:nvGraphicFramePr>
            <p:xfrm>
              <a:off x="134757" y="1487621"/>
              <a:ext cx="11588815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6409">
                      <a:extLst>
                        <a:ext uri="{9D8B030D-6E8A-4147-A177-3AD203B41FA5}">
                          <a16:colId xmlns:a16="http://schemas.microsoft.com/office/drawing/2014/main" val="2225335440"/>
                        </a:ext>
                      </a:extLst>
                    </a:gridCol>
                    <a:gridCol w="2002055">
                      <a:extLst>
                        <a:ext uri="{9D8B030D-6E8A-4147-A177-3AD203B41FA5}">
                          <a16:colId xmlns:a16="http://schemas.microsoft.com/office/drawing/2014/main" val="852219312"/>
                        </a:ext>
                      </a:extLst>
                    </a:gridCol>
                    <a:gridCol w="1588171">
                      <a:extLst>
                        <a:ext uri="{9D8B030D-6E8A-4147-A177-3AD203B41FA5}">
                          <a16:colId xmlns:a16="http://schemas.microsoft.com/office/drawing/2014/main" val="1267814798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3123531234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514984261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002526505"/>
                        </a:ext>
                      </a:extLst>
                    </a:gridCol>
                    <a:gridCol w="1655545">
                      <a:extLst>
                        <a:ext uri="{9D8B030D-6E8A-4147-A177-3AD203B41FA5}">
                          <a16:colId xmlns:a16="http://schemas.microsoft.com/office/drawing/2014/main" val="2350207614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207" t="-3846" r="-411585" b="-21384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IFEP_DLB2’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FEP_FLB (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flb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= 0.0001)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DLB2’- FLB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639858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Best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Dev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signrank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8043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42" t="-204545" r="-742478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31.24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9.23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4.78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764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42" t="-309231" r="-742478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2.40E-5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5.86E-5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5.60E-3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6.1E-3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-4.872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9429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42" t="-409231" r="-74247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1.86E-2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9.75E-2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-2.25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99311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42" t="-509231" r="-7424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-5.17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-9.00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786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572452" y="4100470"/>
            <a:ext cx="1040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over 30 runs. “Mean Best” indicates the average final best function value and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standard deviation.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Signrank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stands for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Wilcoxon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Rank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714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9" y="1017170"/>
            <a:ext cx="6824585" cy="49694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2586337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02622" y="5986600"/>
                <a:ext cx="55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Comparison IEFP_DLB2’ with EFP_FLB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622" y="5986600"/>
                <a:ext cx="5588000" cy="369332"/>
              </a:xfrm>
              <a:prstGeom prst="rect">
                <a:avLst/>
              </a:prstGeom>
              <a:blipFill>
                <a:blip r:embed="rId5"/>
                <a:stretch>
                  <a:fillRect l="-98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760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2586337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8702" y="5957182"/>
                <a:ext cx="55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Comparison IEFP_DLB2’ with EFP_FLB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02" y="5957182"/>
                <a:ext cx="5588000" cy="369332"/>
              </a:xfrm>
              <a:prstGeom prst="rect">
                <a:avLst/>
              </a:prstGeom>
              <a:blipFill>
                <a:blip r:embed="rId4"/>
                <a:stretch>
                  <a:fillRect l="-8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0" y="922647"/>
            <a:ext cx="6494944" cy="489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233" y="1533549"/>
            <a:ext cx="4584936" cy="36704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29381" y="5495517"/>
            <a:ext cx="410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screenshot from http://www.sfu.ca/~ssurjano/rosen.html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6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00" y="1160709"/>
            <a:ext cx="6055200" cy="43504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6" y="1064887"/>
            <a:ext cx="6056124" cy="45420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2586337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3738" y="5722440"/>
                <a:ext cx="55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4: Comparison IEFP_DLB2’ with EFP_FLB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8" y="5722440"/>
                <a:ext cx="5588000" cy="369332"/>
              </a:xfrm>
              <a:prstGeom prst="rect">
                <a:avLst/>
              </a:prstGeom>
              <a:blipFill>
                <a:blip r:embed="rId6"/>
                <a:stretch>
                  <a:fillRect l="-98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573520" y="5722440"/>
                <a:ext cx="55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5: Comparison IEFP_DLB2’ with EFP_FLB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20" y="5722440"/>
                <a:ext cx="5588000" cy="369332"/>
              </a:xfrm>
              <a:prstGeom prst="rect">
                <a:avLst/>
              </a:prstGeom>
              <a:blipFill>
                <a:blip r:embed="rId7"/>
                <a:stretch>
                  <a:fillRect l="-8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7634973" y="2474472"/>
            <a:ext cx="1732547" cy="1434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7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1" y="851527"/>
            <a:ext cx="6803054" cy="51751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2586337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20520" y="6067433"/>
                <a:ext cx="55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6: Comparison IEFP_DLB2’ with EFP_FLB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0" y="6067433"/>
                <a:ext cx="5588000" cy="369332"/>
              </a:xfrm>
              <a:prstGeom prst="rect">
                <a:avLst/>
              </a:prstGeom>
              <a:blipFill>
                <a:blip r:embed="rId5"/>
                <a:stretch>
                  <a:fillRect l="-981" t="-8197" r="-4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489200" y="3342640"/>
            <a:ext cx="3850640" cy="924560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339840" y="3271520"/>
            <a:ext cx="1221375" cy="375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31822" y="2902188"/>
            <a:ext cx="265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haven’t converged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1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2586337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7280" y="1412240"/>
            <a:ext cx="100787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IEFP_DLB2’: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hange the time to set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bound dynamically.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isadvantages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IEFP_DLB2’: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ome components of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may be negatively influenced by other component.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pace of mutation step is not stable: too fast, stagnate in local optimum; too slow, cost a long time to converge.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15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2586337" y="-13227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6320" y="1747520"/>
            <a:ext cx="1013968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X. Yao, Y. Liu and G. Lin,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“Evolutionary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programming made faster,” IEEE Transactions on Evolutionary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Computation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3(2):82-102, July 1999.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K. H. Liang, X. Yao and C. S. Newton, “Adapting self-adaptive parameters in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evolutionary  algorithms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,”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Applied Intelligence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15(3):171-180,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November/December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32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9ABA90-D40B-494C-952F-2E81531F8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48" r="72886"/>
          <a:stretch/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4B6D3D59-92EB-4184-B3BB-CC6B84AD50A5}"/>
              </a:ext>
            </a:extLst>
          </p:cNvPr>
          <p:cNvSpPr txBox="1">
            <a:spLocks/>
          </p:cNvSpPr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681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5844" y="-13227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F0F71F9-5B0A-4F11-8D97-1A1E0E42F14E}"/>
              </a:ext>
            </a:extLst>
          </p:cNvPr>
          <p:cNvSpPr txBox="1">
            <a:spLocks/>
          </p:cNvSpPr>
          <p:nvPr/>
        </p:nvSpPr>
        <p:spPr>
          <a:xfrm>
            <a:off x="3078052" y="1244396"/>
            <a:ext cx="7616726" cy="3632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Design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521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30" y="-132271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3B44CE-A02E-4685-A9EC-BBF9A65CEDDB}"/>
              </a:ext>
            </a:extLst>
          </p:cNvPr>
          <p:cNvSpPr txBox="1"/>
          <p:nvPr/>
        </p:nvSpPr>
        <p:spPr>
          <a:xfrm>
            <a:off x="1118735" y="1868029"/>
            <a:ext cx="99280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self-adaptive parameter η is applied to CEP, FEP, IFEP[1] in terms of controlling the mutation steps.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loss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step size control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happens inevitably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normal lognormal self-adaptation in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EP[2].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 lower bound can be a possible solution. However, it is highly problem dependent.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4655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30" y="-132271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3986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3B44CE-A02E-4685-A9EC-BBF9A65CEDDB}"/>
              </a:ext>
            </a:extLst>
          </p:cNvPr>
          <p:cNvSpPr txBox="1"/>
          <p:nvPr/>
        </p:nvSpPr>
        <p:spPr>
          <a:xfrm>
            <a:off x="1227643" y="1242389"/>
            <a:ext cx="9252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[2], an algorithm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(IFEP_DLB2) based on IFEP[2], which changes the lower bound of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 every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generations, is proposed.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I tried to reproduce this algorithm,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still problem dependent. If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too large, the loss of step size happens; If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too small, step size explodes.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main task of my experiment is to find a way to change 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dynamically.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7643" y="5259620"/>
            <a:ext cx="46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In the </a:t>
            </a:r>
            <a:r>
              <a:rPr lang="en-US" altLang="zh-CN" dirty="0"/>
              <a:t>paper, </a:t>
            </a:r>
            <a:r>
              <a:rPr lang="el-GR" altLang="zh-CN" dirty="0"/>
              <a:t>α</a:t>
            </a:r>
            <a:r>
              <a:rPr lang="en-US" altLang="zh-CN" dirty="0"/>
              <a:t> = 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1820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5844" y="-13227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F0F71F9-5B0A-4F11-8D97-1A1E0E42F14E}"/>
              </a:ext>
            </a:extLst>
          </p:cNvPr>
          <p:cNvSpPr txBox="1">
            <a:spLocks/>
          </p:cNvSpPr>
          <p:nvPr/>
        </p:nvSpPr>
        <p:spPr>
          <a:xfrm>
            <a:off x="3078052" y="1244396"/>
            <a:ext cx="7616726" cy="3632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Introduction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Algorithm Design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Experimental Results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28754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30" y="-132271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Design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3986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3B44CE-A02E-4685-A9EC-BBF9A65CEDDB}"/>
              </a:ext>
            </a:extLst>
          </p:cNvPr>
          <p:cNvSpPr txBox="1"/>
          <p:nvPr/>
        </p:nvSpPr>
        <p:spPr>
          <a:xfrm>
            <a:off x="1227643" y="1242389"/>
            <a:ext cx="92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0784" y="1064887"/>
                <a:ext cx="9362901" cy="5527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l-GR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= median{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avg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l-GR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j)], j = 1, 2, … , n} [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2, eq.5]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avg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l-GR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j)]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l-GR" altLang="zh-CN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),</m:t>
                        </m:r>
                      </m:e>
                    </m:nary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j = 1, 2, …, n  [2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η_bound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(i+1) = 0.875*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η_bound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+ 0.125*</a:t>
                </a:r>
                <a:r>
                  <a:rPr lang="el-GR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the 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i-th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generation, n is dimension of solution and m is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the accepted offspring.</a:t>
                </a:r>
              </a:p>
              <a:p>
                <a:pPr marL="342900" indent="-342900">
                  <a:lnSpc>
                    <a:spcPts val="7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After </a:t>
                </a:r>
                <a:r>
                  <a:rPr lang="el-GR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generations since last update:</a:t>
                </a:r>
              </a:p>
              <a:p>
                <a:pPr marL="342900" indent="-342900">
                  <a:lnSpc>
                    <a:spcPts val="7000"/>
                  </a:lnSpc>
                  <a:buFont typeface="Arial" panose="020B0604020202020204" pitchFamily="34" charset="0"/>
                  <a:buChar char="•"/>
                </a:pPr>
                <a:r>
                  <a:rPr lang="el-GR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+1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zh-CN" sz="2000" b="0" i="1" baseline="-25000" dirty="0" smtClean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t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+10,   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𝑤h𝑒𝑛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)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η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bound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+1)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l-GR" altLang="zh-CN" sz="2000" dirty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1" baseline="-25000" dirty="0" smtClean="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t</m:t>
                                </m:r>
                              </m:num>
                              <m:den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         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𝑤h𝑒𝑛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)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η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bound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+1)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84" y="1064887"/>
                <a:ext cx="9362901" cy="5527475"/>
              </a:xfrm>
              <a:prstGeom prst="rect">
                <a:avLst/>
              </a:prstGeom>
              <a:blipFill>
                <a:blip r:embed="rId6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3731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30" y="-132271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Pseudo-code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3B44CE-A02E-4685-A9EC-BBF9A65CEDDB}"/>
                  </a:ext>
                </a:extLst>
              </p:cNvPr>
              <p:cNvSpPr txBox="1"/>
              <p:nvPr/>
            </p:nvSpPr>
            <p:spPr>
              <a:xfrm>
                <a:off x="1070624" y="775013"/>
                <a:ext cx="9252328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20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IFEP_DLB2’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func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, n)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1. Initialize 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μ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, 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, 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b, 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 # 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μ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is population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f = </a:t>
                </a:r>
                <a:r>
                  <a:rPr lang="en-US" altLang="zh-CN" sz="2000" dirty="0" err="1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eval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</a:t>
                </a:r>
                <a:r>
                  <a:rPr lang="el-GR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μ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)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count = 1 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while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stop criteria is </a:t>
                </a:r>
                <a:r>
                  <a:rPr lang="en-US" altLang="zh-CN" sz="20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false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offspring = mutate(</a:t>
                </a:r>
                <a:r>
                  <a:rPr lang="el-GR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μ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) # same with IFEP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  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μ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=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err="1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tournament_selection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</a:t>
                </a:r>
                <a:r>
                  <a:rPr lang="el-GR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μ</a:t>
                </a:r>
                <a:r>
                  <a:rPr lang="en-US" altLang="zh-CN" sz="2000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, offspring)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if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count is equal to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δ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= median of average of each component of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endParaRPr lang="en-US" altLang="zh-CN" sz="2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if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δ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l-GR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b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   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=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+ 10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else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 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set the lower bound of </a:t>
                </a:r>
                <a:r>
                  <a:rPr lang="el-GR" altLang="zh-CN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to be </a:t>
                </a:r>
                <a:r>
                  <a:rPr lang="el-GR" altLang="zh-CN" sz="2000" b="1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b</a:t>
                </a:r>
                <a:endParaRPr lang="en-US" altLang="zh-CN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ts val="2400"/>
                  </a:lnSpc>
                  <a:buFontTx/>
                  <a:buAutoNum type="arabicPeriod" startAt="2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    </a:t>
                </a:r>
                <a:r>
                  <a:rPr lang="el-GR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α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altLang="zh-CN" sz="200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  <a:ea typeface="微软雅黑" panose="020B0503020204020204" pitchFamily="34" charset="-122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  <a:ea typeface="微软雅黑" panose="020B0503020204020204" pitchFamily="34" charset="-122"/>
                          </a:rPr>
                          <m:t> / 2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ts val="2400"/>
                  </a:lnSpc>
                  <a:buFontTx/>
                  <a:buAutoNum type="arabicPeriod" startAt="2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 </a:t>
                </a:r>
                <a:r>
                  <a:rPr lang="el-GR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b = 0.875 * </a:t>
                </a:r>
                <a:r>
                  <a:rPr lang="el-GR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η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b + 0.125 * </a:t>
                </a:r>
                <a:r>
                  <a:rPr lang="el-GR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δ</a:t>
                </a:r>
                <a:endParaRPr lang="en-US" altLang="zh-CN" sz="2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     count = 1</a:t>
                </a:r>
              </a:p>
              <a:p>
                <a:pPr marL="457200" indent="-457200">
                  <a:lnSpc>
                    <a:spcPts val="2400"/>
                  </a:lnSpc>
                  <a:buAutoNum type="arabicPeriod" startAt="2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   count += 1</a:t>
                </a:r>
                <a:endPara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3B44CE-A02E-4685-A9EC-BBF9A65C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24" y="775013"/>
                <a:ext cx="9252328" cy="5324535"/>
              </a:xfrm>
              <a:prstGeom prst="rect">
                <a:avLst/>
              </a:prstGeom>
              <a:blipFill>
                <a:blip r:embed="rId5"/>
                <a:stretch>
                  <a:fillRect l="-725" t="-572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8238836" y="4169189"/>
            <a:ext cx="277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change </a:t>
            </a:r>
            <a:r>
              <a:rPr lang="el-G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dynamically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18388" y="1862985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adapted  from [1]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30835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5844" y="-13227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F0F71F9-5B0A-4F11-8D97-1A1E0E42F14E}"/>
              </a:ext>
            </a:extLst>
          </p:cNvPr>
          <p:cNvSpPr txBox="1">
            <a:spLocks/>
          </p:cNvSpPr>
          <p:nvPr/>
        </p:nvSpPr>
        <p:spPr>
          <a:xfrm>
            <a:off x="3078052" y="1244396"/>
            <a:ext cx="7616726" cy="3632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Introduction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Algorithm Design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Experimental Results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70550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80958B-BD51-4259-8083-433D08D4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0405E0-9550-4A17-9425-E8D8856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668F9-3ADB-4018-A592-A7D80BB8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2EF6-2D05-440C-AD10-95303C9A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/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7A052F-6412-409E-84C9-21EA7B7D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/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FA410-CA7B-4155-91AD-C1EFBF72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E538FD91-6A7E-4B4C-9C6A-DBCC95D7869B}"/>
              </a:ext>
            </a:extLst>
          </p:cNvPr>
          <p:cNvSpPr txBox="1">
            <a:spLocks/>
          </p:cNvSpPr>
          <p:nvPr/>
        </p:nvSpPr>
        <p:spPr>
          <a:xfrm>
            <a:off x="-1724303" y="-1335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Setup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980" y="1756854"/>
            <a:ext cx="526501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FEP_FLB: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of population = 100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 lower bound = 0.0001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 value of 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tournament size q = 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89508" y="1756854"/>
            <a:ext cx="5265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FEP_DLB2’: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of population = 10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 lower bound = None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 value of 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tournament size q = 10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minimum 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5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 value of 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= 6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4745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939</Words>
  <Application>Microsoft Office PowerPoint</Application>
  <PresentationFormat>宽屏</PresentationFormat>
  <Paragraphs>203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Cambria Math</vt:lpstr>
      <vt:lpstr>Consolas</vt:lpstr>
      <vt:lpstr>Times New Roman</vt:lpstr>
      <vt:lpstr>Office 主题​​</vt:lpstr>
      <vt:lpstr>Self-adaptive Update Lower Bound in</vt:lpstr>
      <vt:lpstr>Outline</vt:lpstr>
      <vt:lpstr>Introduction</vt:lpstr>
      <vt:lpstr>Introduction</vt:lpstr>
      <vt:lpstr>Outline</vt:lpstr>
      <vt:lpstr>Algorithm Design</vt:lpstr>
      <vt:lpstr>Pseudo-code</vt:lpstr>
      <vt:lpstr>Outline</vt:lpstr>
      <vt:lpstr>PowerPoint 演示文稿</vt:lpstr>
      <vt:lpstr>Experimental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张柯远</dc:creator>
  <cp:lastModifiedBy>ibm</cp:lastModifiedBy>
  <cp:revision>147</cp:revision>
  <dcterms:created xsi:type="dcterms:W3CDTF">2018-03-09T10:15:15Z</dcterms:created>
  <dcterms:modified xsi:type="dcterms:W3CDTF">2021-03-11T14:46:04Z</dcterms:modified>
</cp:coreProperties>
</file>