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1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8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36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40823"/>
            <a:ext cx="10515600" cy="503614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8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6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4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0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5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18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22CF-54BA-4D4B-B273-42C4B78E1BC5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E85F4-FBD1-48F6-93D0-30078C3419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ference_ellipsoid" TargetMode="External"/><Relationship Id="rId2" Type="http://schemas.openxmlformats.org/officeDocument/2006/relationships/hyperlink" Target="https://en.wikipedia.org/wiki/Great-circle_d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documentation.org/packages/geosphere/versions/1.5-10/topics/distVincentyEllipsoi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celandcheng/&#20351;&#29992;google-map-api-geocoding-api-&#24471;&#21040;&#40670;&#20301;&#32291;&#24066;&#37129;&#37806;&#36039;&#26009;-25bf5f0e4a2" TargetMode="External"/><Relationship Id="rId2" Type="http://schemas.openxmlformats.org/officeDocument/2006/relationships/hyperlink" Target="https://medium.com/front-end-augustus-study-notes/google-map-api-1-a4e794b0162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maps-platfo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</a:t>
            </a:r>
            <a:r>
              <a:rPr lang="zh-TW" altLang="en-US" dirty="0" smtClean="0"/>
              <a:t>兩點經緯度之</a:t>
            </a:r>
            <a:r>
              <a:rPr lang="zh-TW" altLang="en-US" dirty="0" smtClean="0"/>
              <a:t>距離實</a:t>
            </a:r>
            <a:r>
              <a:rPr lang="zh-TW" altLang="en-US" dirty="0"/>
              <a:t>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461019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指導教授：中山財管所 王昭文 教授</a:t>
            </a:r>
            <a:endParaRPr lang="en-US" altLang="zh-TW" dirty="0" smtClean="0"/>
          </a:p>
          <a:p>
            <a:r>
              <a:rPr lang="zh-TW" altLang="en-US" dirty="0"/>
              <a:t>簡報</a:t>
            </a:r>
            <a:r>
              <a:rPr lang="zh-TW" altLang="en-US" dirty="0" smtClean="0"/>
              <a:t>製作：中山財管所 蘇彥庭 研究助理</a:t>
            </a:r>
            <a:endParaRPr lang="en-US" altLang="zh-TW" dirty="0" smtClean="0"/>
          </a:p>
          <a:p>
            <a:r>
              <a:rPr lang="en-US" altLang="zh-TW" dirty="0" smtClean="0"/>
              <a:t>2019/09/22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1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由</a:t>
            </a:r>
            <a:r>
              <a:rPr lang="zh-TW" altLang="en-US" dirty="0"/>
              <a:t>於地球</a:t>
            </a:r>
            <a:r>
              <a:rPr lang="zh-TW" altLang="en-US" dirty="0" smtClean="0"/>
              <a:t>為橢圓形，因此在計算兩點距離時，需要考慮下列問題：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大圓距離</a:t>
            </a:r>
            <a:r>
              <a:rPr lang="en-US" altLang="zh-TW" dirty="0" smtClean="0"/>
              <a:t>(Great-circle distance)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wiki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https://en.wikipedia.org/wiki/Great-circle_distance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參考橢球體</a:t>
            </a:r>
            <a:r>
              <a:rPr lang="en-US" altLang="zh-TW" dirty="0" smtClean="0"/>
              <a:t>(Reference ellipsoid)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w</a:t>
            </a:r>
            <a:r>
              <a:rPr lang="en-US" altLang="zh-TW" dirty="0" smtClean="0"/>
              <a:t>iki</a:t>
            </a:r>
            <a:r>
              <a:rPr lang="zh-TW" altLang="en-US" dirty="0" smtClean="0"/>
              <a:t>：</a:t>
            </a:r>
            <a:r>
              <a:rPr lang="en-US" altLang="zh-TW" dirty="0" smtClean="0">
                <a:hlinkClick r:id="rId3"/>
              </a:rPr>
              <a:t>https://en.wikipedia.org/wiki/Reference_ellipsoid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geosphere</a:t>
            </a:r>
            <a:r>
              <a:rPr lang="zh-TW" altLang="en-US" dirty="0" smtClean="0"/>
              <a:t>套件有提供計算函數</a:t>
            </a:r>
            <a:r>
              <a:rPr lang="en-US" altLang="zh-TW" dirty="0" err="1" smtClean="0"/>
              <a:t>distVincentyEllipsoid</a:t>
            </a:r>
            <a:r>
              <a:rPr lang="en-US" altLang="zh-TW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函數說明：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https://www.rdocumentation.org/packages/geosphere/versions/1.5-10/topics/distVincentyEllipsoid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33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r>
              <a:rPr lang="en-US" altLang="zh-TW" dirty="0" smtClean="0"/>
              <a:t>(2/5)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假設至</a:t>
            </a:r>
            <a:r>
              <a:rPr lang="en-US" altLang="zh-TW" dirty="0" smtClean="0"/>
              <a:t>Google API</a:t>
            </a:r>
            <a:r>
              <a:rPr lang="zh-TW" altLang="en-US" dirty="0" smtClean="0"/>
              <a:t>下載到各城市的經緯度資訊：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若要計算</a:t>
            </a:r>
            <a:r>
              <a:rPr lang="zh-TW" altLang="en-US" dirty="0"/>
              <a:t>高雄和</a:t>
            </a:r>
            <a:r>
              <a:rPr lang="zh-TW" altLang="en-US" dirty="0" smtClean="0"/>
              <a:t>台北的距離，則函數寫法為：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21" y="1865746"/>
            <a:ext cx="3002623" cy="23775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21" y="4968172"/>
            <a:ext cx="8245981" cy="4889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21" y="5561655"/>
            <a:ext cx="1562100" cy="381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445092" y="5663169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單位：公尺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30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r>
              <a:rPr lang="en-US" altLang="zh-TW" dirty="0" smtClean="0"/>
              <a:t>(3/5)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140823"/>
            <a:ext cx="6781800" cy="5036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計算台北及高雄兩點距離來驗證套件結果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套件計算結果：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Google Map</a:t>
            </a:r>
            <a:r>
              <a:rPr lang="zh-TW" altLang="en-US" dirty="0" smtClean="0"/>
              <a:t>距離計算結果：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296.74</a:t>
            </a:r>
            <a:r>
              <a:rPr lang="zh-TW" altLang="en-US" dirty="0" smtClean="0"/>
              <a:t>公里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結論：兩者計算結果相近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19" y="3305838"/>
            <a:ext cx="2215972" cy="5404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82264" y="3434031"/>
            <a:ext cx="1108552" cy="284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單位：公尺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62" y="407600"/>
            <a:ext cx="3068950" cy="62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r>
              <a:rPr lang="en-US" altLang="zh-TW" dirty="0" smtClean="0"/>
              <a:t>(4/5)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140823"/>
            <a:ext cx="11242964" cy="5036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若要快速計算兩兩程式間的距離，則可利用</a:t>
            </a:r>
            <a:r>
              <a:rPr lang="en-US" altLang="zh-TW" dirty="0" err="1" smtClean="0"/>
              <a:t>distm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函數計算距離矩陣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2302"/>
          <a:stretch/>
        </p:blipFill>
        <p:spPr>
          <a:xfrm>
            <a:off x="838200" y="2034236"/>
            <a:ext cx="10054362" cy="11338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4598"/>
            <a:ext cx="9926009" cy="226507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3990109" y="2918691"/>
            <a:ext cx="31311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r>
              <a:rPr lang="en-US" altLang="zh-TW" dirty="0" smtClean="0"/>
              <a:t>(5/5)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140823"/>
            <a:ext cx="6781800" cy="5036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以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計算高雄及倫敦兩點距離來驗證套件結果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套件計算結果：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/>
              <a:t> </a:t>
            </a:r>
            <a:r>
              <a:rPr lang="en-US" altLang="zh-TW" dirty="0" smtClean="0"/>
              <a:t>9,960,461</a:t>
            </a:r>
            <a:r>
              <a:rPr lang="zh-TW" altLang="en-US" dirty="0" smtClean="0"/>
              <a:t>公尺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Google Map</a:t>
            </a:r>
            <a:r>
              <a:rPr lang="zh-TW" altLang="en-US" dirty="0" smtClean="0"/>
              <a:t>距離計算結果：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9,943.59</a:t>
            </a:r>
            <a:r>
              <a:rPr lang="zh-TW" altLang="en-US" dirty="0" smtClean="0"/>
              <a:t>公里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結論：兩者計算結果相近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710" y="2770909"/>
            <a:ext cx="6235562" cy="38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https://medium.com/front-end-augustus-study-notes/google-map-api-1-a4e794b0162f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https://medium.com/@icelandcheng/</a:t>
            </a:r>
            <a:r>
              <a:rPr lang="zh-TW" altLang="en-US" dirty="0" smtClean="0">
                <a:hlinkClick r:id="rId3"/>
              </a:rPr>
              <a:t>使用</a:t>
            </a:r>
            <a:r>
              <a:rPr lang="en-US" altLang="zh-TW" dirty="0" smtClean="0">
                <a:hlinkClick r:id="rId3"/>
              </a:rPr>
              <a:t>google-map-</a:t>
            </a:r>
            <a:r>
              <a:rPr lang="en-US" altLang="zh-TW" dirty="0" err="1" smtClean="0">
                <a:hlinkClick r:id="rId3"/>
              </a:rPr>
              <a:t>api</a:t>
            </a:r>
            <a:r>
              <a:rPr lang="en-US" altLang="zh-TW" dirty="0" smtClean="0">
                <a:hlinkClick r:id="rId3"/>
              </a:rPr>
              <a:t>-geocoding-</a:t>
            </a:r>
            <a:r>
              <a:rPr lang="en-US" altLang="zh-TW" dirty="0" err="1" smtClean="0">
                <a:hlinkClick r:id="rId3"/>
              </a:rPr>
              <a:t>api</a:t>
            </a:r>
            <a:r>
              <a:rPr lang="en-US" altLang="zh-TW" dirty="0" smtClean="0">
                <a:hlinkClick r:id="rId3"/>
              </a:rPr>
              <a:t>-</a:t>
            </a:r>
            <a:r>
              <a:rPr lang="zh-TW" altLang="en-US" dirty="0" smtClean="0">
                <a:hlinkClick r:id="rId3"/>
              </a:rPr>
              <a:t>得到點位縣市鄉鎮資料</a:t>
            </a:r>
            <a:r>
              <a:rPr lang="en-US" altLang="zh-TW" dirty="0" smtClean="0">
                <a:hlinkClick r:id="rId3"/>
              </a:rPr>
              <a:t>-25bf5f0e4a2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6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摘要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/>
              <a:t> </a:t>
            </a:r>
            <a:r>
              <a:rPr lang="zh-TW" altLang="en-US" dirty="0" smtClean="0"/>
              <a:t>申辦與設定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API</a:t>
            </a:r>
            <a:r>
              <a:rPr lang="zh-TW" altLang="en-US" dirty="0" smtClean="0"/>
              <a:t>查詢範例說明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R</a:t>
            </a:r>
            <a:r>
              <a:rPr lang="zh-TW" altLang="en-US" dirty="0" smtClean="0"/>
              <a:t>語言下載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資料範例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計算兩點經緯度之距離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0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 smtClean="0"/>
              <a:t> 申辦與設定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 smtClean="0"/>
              <a:t> 目前需要收費，但有提供每月</a:t>
            </a:r>
            <a:r>
              <a:rPr lang="en-US" altLang="zh-TW" dirty="0" smtClean="0"/>
              <a:t>200</a:t>
            </a:r>
            <a:r>
              <a:rPr lang="zh-TW" altLang="en-US" dirty="0" smtClean="0"/>
              <a:t>美元免費額度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申請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需要輸入個人信用卡資料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連結網址：</a:t>
            </a:r>
            <a:r>
              <a:rPr lang="en-US" altLang="zh-TW" dirty="0" smtClean="0">
                <a:hlinkClick r:id="rId2"/>
              </a:rPr>
              <a:t>https://cloud.google.com/maps-platform/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/>
              <a:t>申請完</a:t>
            </a:r>
            <a:r>
              <a:rPr lang="zh-TW" altLang="en-US" dirty="0" smtClean="0"/>
              <a:t>後系統會顯示</a:t>
            </a:r>
            <a:r>
              <a:rPr lang="en-US" altLang="zh-TW" b="1" dirty="0" smtClean="0">
                <a:solidFill>
                  <a:srgbClr val="FF0000"/>
                </a:solidFill>
              </a:rPr>
              <a:t>API</a:t>
            </a:r>
            <a:r>
              <a:rPr lang="zh-TW" altLang="en-US" b="1" dirty="0" smtClean="0">
                <a:solidFill>
                  <a:srgbClr val="FF0000"/>
                </a:solidFill>
              </a:rPr>
              <a:t>金鑰</a:t>
            </a:r>
            <a:r>
              <a:rPr lang="zh-TW" altLang="en-US" dirty="0" smtClean="0"/>
              <a:t>，之後使用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都會需要此金鑰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67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 smtClean="0"/>
              <a:t> 申辦與設定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40823"/>
            <a:ext cx="10515600" cy="6972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Google Map API</a:t>
            </a:r>
            <a:r>
              <a:rPr lang="zh-TW" altLang="en-US" dirty="0" smtClean="0"/>
              <a:t>申辦完後</a:t>
            </a:r>
            <a:r>
              <a:rPr lang="zh-TW" altLang="en-US" dirty="0"/>
              <a:t>，要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Geocoding API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2511"/>
            <a:ext cx="5451330" cy="44247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199" y="4414982"/>
            <a:ext cx="2182092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020291" y="4775200"/>
            <a:ext cx="997527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8199" y="2132511"/>
            <a:ext cx="399473" cy="370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 smtClean="0"/>
              <a:t> 申辦與設定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40823"/>
            <a:ext cx="10515600" cy="6972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Google Map API</a:t>
            </a:r>
            <a:r>
              <a:rPr lang="zh-TW" altLang="en-US" dirty="0" smtClean="0"/>
              <a:t>申辦完後</a:t>
            </a:r>
            <a:r>
              <a:rPr lang="zh-TW" altLang="en-US" dirty="0"/>
              <a:t>，要</a:t>
            </a:r>
            <a:r>
              <a:rPr lang="zh-TW" altLang="en-US" dirty="0" smtClean="0"/>
              <a:t>啟用</a:t>
            </a:r>
            <a:r>
              <a:rPr lang="en-US" altLang="zh-TW" dirty="0" smtClean="0"/>
              <a:t>Geocoding API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2539"/>
            <a:ext cx="7186407" cy="46050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5399" y="3602182"/>
            <a:ext cx="2182092" cy="36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83211" y="3553863"/>
            <a:ext cx="2185278" cy="45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輸入</a:t>
            </a:r>
            <a:r>
              <a:rPr lang="en-US" altLang="zh-TW" dirty="0" smtClean="0">
                <a:solidFill>
                  <a:srgbClr val="FF0000"/>
                </a:solidFill>
              </a:rPr>
              <a:t>Geocoding API</a:t>
            </a:r>
          </a:p>
        </p:txBody>
      </p:sp>
    </p:spTree>
    <p:extLst>
      <p:ext uri="{BB962C8B-B14F-4D97-AF65-F5344CB8AC3E}">
        <p14:creationId xmlns:p14="http://schemas.microsoft.com/office/powerpoint/2010/main" val="4995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API</a:t>
            </a:r>
            <a:r>
              <a:rPr lang="zh-TW" altLang="en-US" dirty="0" smtClean="0"/>
              <a:t> 申辦與設定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6" y="1216602"/>
            <a:ext cx="8763000" cy="5200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7763" y="3537528"/>
            <a:ext cx="1941946" cy="369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17034" y="3468339"/>
            <a:ext cx="30957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點選「啟用」後即可使用</a:t>
            </a:r>
            <a:r>
              <a:rPr lang="en-US" altLang="zh-TW" dirty="0" smtClean="0">
                <a:solidFill>
                  <a:srgbClr val="FF0000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412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查詢範例說明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輸入網址格式：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https://maps.googleapis.com/maps/api/geocode/json?address={</a:t>
            </a:r>
            <a:r>
              <a:rPr lang="zh-TW" altLang="en-US" dirty="0" smtClean="0"/>
              <a:t>要查詢的地址</a:t>
            </a:r>
            <a:r>
              <a:rPr lang="en-US" altLang="zh-TW" dirty="0" smtClean="0"/>
              <a:t>}&amp;key={</a:t>
            </a:r>
            <a:r>
              <a:rPr lang="zh-TW" altLang="en-US" dirty="0" smtClean="0"/>
              <a:t>金鑰</a:t>
            </a:r>
            <a:r>
              <a:rPr lang="en-US" altLang="zh-TW" dirty="0" smtClean="0"/>
              <a:t>}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06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查詢範例說明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範例：查詢「國立中山大學」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2" y="1650134"/>
            <a:ext cx="8639175" cy="361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02" y="2299854"/>
            <a:ext cx="4906165" cy="42758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31291" y="4147127"/>
            <a:ext cx="1544782" cy="406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87439" y="2012084"/>
            <a:ext cx="4570482" cy="8720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輸入網址即可查得國立中山大學經緯度資訊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返回格式為</a:t>
            </a:r>
            <a:r>
              <a:rPr lang="en-US" altLang="zh-TW" dirty="0" smtClean="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11" name="矩形 10"/>
          <p:cNvSpPr/>
          <p:nvPr/>
        </p:nvSpPr>
        <p:spPr>
          <a:xfrm>
            <a:off x="3773775" y="4096670"/>
            <a:ext cx="1338828" cy="45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經緯度資訊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</a:t>
            </a:r>
            <a:r>
              <a:rPr lang="zh-TW" altLang="en-US" dirty="0" smtClean="0"/>
              <a:t>語言下載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資料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範例：查詢「國立中山大學」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632"/>
          <a:stretch/>
        </p:blipFill>
        <p:spPr>
          <a:xfrm>
            <a:off x="533400" y="1658074"/>
            <a:ext cx="11125200" cy="401305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76582" y="3103420"/>
            <a:ext cx="3565236" cy="21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72727" y="2950176"/>
            <a:ext cx="2031325" cy="45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需輸入自己的金鑰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846940"/>
            <a:ext cx="7077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472</Words>
  <Application>Microsoft Office PowerPoint</Application>
  <PresentationFormat>寬螢幕</PresentationFormat>
  <Paragraphs>69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微軟正黑體</vt:lpstr>
      <vt:lpstr>Arial</vt:lpstr>
      <vt:lpstr>Office 佈景主題</vt:lpstr>
      <vt:lpstr>Google Map API及 計算兩點經緯度之距離實作</vt:lpstr>
      <vt:lpstr>摘要</vt:lpstr>
      <vt:lpstr>Google Map API 申辦與設定(1/4)</vt:lpstr>
      <vt:lpstr>Google Map API 申辦與設定(2/4)</vt:lpstr>
      <vt:lpstr>Google Map API 申辦與設定(3/4)</vt:lpstr>
      <vt:lpstr>Google Map API 申辦與設定(4/4)</vt:lpstr>
      <vt:lpstr>API查詢範例說明(1/2)</vt:lpstr>
      <vt:lpstr>API查詢範例說明(2/2)</vt:lpstr>
      <vt:lpstr>R語言下載API資料</vt:lpstr>
      <vt:lpstr>計算兩點經緯度之距離(1/5)</vt:lpstr>
      <vt:lpstr>計算兩點經緯度之距離(2/5)</vt:lpstr>
      <vt:lpstr>計算兩點經緯度之距離(3/5)</vt:lpstr>
      <vt:lpstr>計算兩點經緯度之距離(4/5)</vt:lpstr>
      <vt:lpstr>計算兩點經緯度之距離(5/5)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計算兩點經緯度距離</dc:title>
  <dc:creator>User</dc:creator>
  <cp:lastModifiedBy>User</cp:lastModifiedBy>
  <cp:revision>10</cp:revision>
  <dcterms:created xsi:type="dcterms:W3CDTF">2020-09-22T02:33:53Z</dcterms:created>
  <dcterms:modified xsi:type="dcterms:W3CDTF">2020-09-22T05:54:39Z</dcterms:modified>
</cp:coreProperties>
</file>