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54"/>
  </p:notesMasterIdLst>
  <p:sldIdLst>
    <p:sldId id="256" r:id="rId2"/>
    <p:sldId id="257"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259" r:id="rId17"/>
    <p:sldId id="309" r:id="rId18"/>
    <p:sldId id="258"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5" r:id="rId44"/>
    <p:sldId id="286" r:id="rId45"/>
    <p:sldId id="287" r:id="rId46"/>
    <p:sldId id="288" r:id="rId47"/>
    <p:sldId id="289" r:id="rId48"/>
    <p:sldId id="290" r:id="rId49"/>
    <p:sldId id="291" r:id="rId50"/>
    <p:sldId id="292" r:id="rId51"/>
    <p:sldId id="307" r:id="rId52"/>
    <p:sldId id="308"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Titillium Web" panose="00000500000000000000" pitchFamily="2" charset="0"/>
      <p:regular r:id="rId59"/>
      <p:bold r:id="rId60"/>
      <p:italic r:id="rId61"/>
      <p:boldItalic r:id="rId62"/>
    </p:embeddedFont>
    <p:embeddedFont>
      <p:font typeface="Titillium Web ExtraLight" panose="00000300000000000000" pitchFamily="2" charset="0"/>
      <p:regular r:id="rId63"/>
      <p:bold r:id="rId64"/>
      <p:italic r:id="rId65"/>
      <p:boldItalic r:id="rId66"/>
    </p:embeddedFont>
    <p:embeddedFont>
      <p:font typeface="맑은 고딕" panose="020B0503020000020004" pitchFamily="50" charset="-127"/>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8D4"/>
    <a:srgbClr val="2C3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FCF48-46EC-4215-80DF-682BC34A3257}" v="4" dt="2022-08-18T11:36:23.277"/>
  </p1510:revLst>
</p1510:revInfo>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2887" autoAdjust="0"/>
  </p:normalViewPr>
  <p:slideViewPr>
    <p:cSldViewPr snapToGrid="0">
      <p:cViewPr varScale="1">
        <p:scale>
          <a:sx n="130" d="100"/>
          <a:sy n="130" d="100"/>
        </p:scale>
        <p:origin x="1080"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황 수연" userId="93dc62b20258fb6a" providerId="LiveId" clId="{8B6FCF48-46EC-4215-80DF-682BC34A3257}"/>
    <pc:docChg chg="modSld">
      <pc:chgData name="황 수연" userId="93dc62b20258fb6a" providerId="LiveId" clId="{8B6FCF48-46EC-4215-80DF-682BC34A3257}" dt="2022-08-18T11:36:23.277" v="43"/>
      <pc:docMkLst>
        <pc:docMk/>
      </pc:docMkLst>
      <pc:sldChg chg="modSp mod">
        <pc:chgData name="황 수연" userId="93dc62b20258fb6a" providerId="LiveId" clId="{8B6FCF48-46EC-4215-80DF-682BC34A3257}" dt="2022-08-18T11:36:23.277" v="43"/>
        <pc:sldMkLst>
          <pc:docMk/>
          <pc:sldMk cId="1979687181" sldId="309"/>
        </pc:sldMkLst>
        <pc:graphicFrameChg chg="mod modGraphic">
          <ac:chgData name="황 수연" userId="93dc62b20258fb6a" providerId="LiveId" clId="{8B6FCF48-46EC-4215-80DF-682BC34A3257}" dt="2022-08-18T11:36:23.277" v="43"/>
          <ac:graphicFrameMkLst>
            <pc:docMk/>
            <pc:sldMk cId="1979687181" sldId="309"/>
            <ac:graphicFrameMk id="113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86048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577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169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507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613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68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391111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80313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71991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26623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5548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79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7656" y="2209988"/>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1620" y="3359889"/>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44484" y="268256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2">
            <a:lumMod val="25000"/>
          </a:schemeClr>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yMcGeNdN_W9ruomM0wrKgGaNtvlzIKxG/edit?usp=sharing&amp;ouid=115015941775818643939&amp;rtpof=true&amp;sd=true"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njmxHRALhgN4NsToFLT11H7ES9Lm9wjl/edit?usp=sharing&amp;ouid=115015941775818643939&amp;rtpof=true&amp;sd=true"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5" name="TextBox 4">
            <a:extLst>
              <a:ext uri="{FF2B5EF4-FFF2-40B4-BE49-F238E27FC236}">
                <a16:creationId xmlns:a16="http://schemas.microsoft.com/office/drawing/2014/main" id="{1EE73646-1C91-2236-A95D-B8A942D72602}"/>
              </a:ext>
            </a:extLst>
          </p:cNvPr>
          <p:cNvSpPr txBox="1"/>
          <p:nvPr/>
        </p:nvSpPr>
        <p:spPr>
          <a:xfrm>
            <a:off x="2420609" y="740229"/>
            <a:ext cx="4302781" cy="1015663"/>
          </a:xfrm>
          <a:prstGeom prst="rect">
            <a:avLst/>
          </a:prstGeom>
          <a:noFill/>
        </p:spPr>
        <p:txBody>
          <a:bodyPr wrap="none" rtlCol="0">
            <a:spAutoFit/>
          </a:bodyPr>
          <a:lstStyle/>
          <a:p>
            <a:r>
              <a:rPr lang="ko-KR" altLang="en-US" sz="6000" dirty="0">
                <a:solidFill>
                  <a:schemeClr val="bg1"/>
                </a:solidFill>
                <a:latin typeface="+mn-ea"/>
                <a:ea typeface="+mn-ea"/>
              </a:rPr>
              <a:t>부자와 파산</a:t>
            </a:r>
          </a:p>
        </p:txBody>
      </p:sp>
      <p:graphicFrame>
        <p:nvGraphicFramePr>
          <p:cNvPr id="6" name="표 6">
            <a:extLst>
              <a:ext uri="{FF2B5EF4-FFF2-40B4-BE49-F238E27FC236}">
                <a16:creationId xmlns:a16="http://schemas.microsoft.com/office/drawing/2014/main" id="{37EABBAE-9C17-26CC-F709-8307BF3DA36A}"/>
              </a:ext>
            </a:extLst>
          </p:cNvPr>
          <p:cNvGraphicFramePr>
            <a:graphicFrameLocks noGrp="1"/>
          </p:cNvGraphicFramePr>
          <p:nvPr>
            <p:extLst>
              <p:ext uri="{D42A27DB-BD31-4B8C-83A1-F6EECF244321}">
                <p14:modId xmlns:p14="http://schemas.microsoft.com/office/powerpoint/2010/main" val="4248979561"/>
              </p:ext>
            </p:extLst>
          </p:nvPr>
        </p:nvGraphicFramePr>
        <p:xfrm>
          <a:off x="5386976" y="4161971"/>
          <a:ext cx="3548744" cy="741680"/>
        </p:xfrm>
        <a:graphic>
          <a:graphicData uri="http://schemas.openxmlformats.org/drawingml/2006/table">
            <a:tbl>
              <a:tblPr firstRow="1" bandRow="1">
                <a:tableStyleId>{65EB44B9-4524-4C0D-8AF8-5427DF5A4584}</a:tableStyleId>
              </a:tblPr>
              <a:tblGrid>
                <a:gridCol w="1161144">
                  <a:extLst>
                    <a:ext uri="{9D8B030D-6E8A-4147-A177-3AD203B41FA5}">
                      <a16:colId xmlns:a16="http://schemas.microsoft.com/office/drawing/2014/main" val="3916162007"/>
                    </a:ext>
                  </a:extLst>
                </a:gridCol>
                <a:gridCol w="2387600">
                  <a:extLst>
                    <a:ext uri="{9D8B030D-6E8A-4147-A177-3AD203B41FA5}">
                      <a16:colId xmlns:a16="http://schemas.microsoft.com/office/drawing/2014/main" val="1640932780"/>
                    </a:ext>
                  </a:extLst>
                </a:gridCol>
              </a:tblGrid>
              <a:tr h="370840">
                <a:tc>
                  <a:txBody>
                    <a:bodyPr/>
                    <a:lstStyle/>
                    <a:p>
                      <a:pPr algn="ctr" latinLnBrk="1"/>
                      <a:r>
                        <a:rPr lang="ko-KR" altLang="en-US" dirty="0">
                          <a:solidFill>
                            <a:schemeClr val="bg1"/>
                          </a:solidFill>
                          <a:latin typeface="+mn-ea"/>
                          <a:ea typeface="+mn-ea"/>
                        </a:rPr>
                        <a:t>이름</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r>
                        <a:rPr lang="ko-KR" altLang="en-US" dirty="0">
                          <a:latin typeface="+mn-ea"/>
                          <a:ea typeface="+mn-ea"/>
                        </a:rPr>
                        <a:t>황수연</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70801390"/>
                  </a:ext>
                </a:extLst>
              </a:tr>
              <a:tr h="370840">
                <a:tc>
                  <a:txBody>
                    <a:bodyPr/>
                    <a:lstStyle/>
                    <a:p>
                      <a:pPr algn="ctr" latinLnBrk="1"/>
                      <a:r>
                        <a:rPr lang="ko-KR" altLang="en-US" dirty="0">
                          <a:solidFill>
                            <a:schemeClr val="bg1"/>
                          </a:solidFill>
                          <a:latin typeface="+mn-ea"/>
                          <a:ea typeface="+mn-ea"/>
                        </a:rPr>
                        <a:t>목적</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algn="ctr" latinLnBrk="1"/>
                      <a:r>
                        <a:rPr lang="en-US" altLang="ko-KR" dirty="0">
                          <a:latin typeface="+mn-ea"/>
                          <a:ea typeface="+mn-ea"/>
                        </a:rPr>
                        <a:t>C# </a:t>
                      </a:r>
                      <a:r>
                        <a:rPr lang="ko-KR" altLang="en-US" dirty="0">
                          <a:latin typeface="+mn-ea"/>
                          <a:ea typeface="+mn-ea"/>
                        </a:rPr>
                        <a:t>게임 기획서</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9017023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473"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2" name="TextBox 1">
            <a:extLst>
              <a:ext uri="{FF2B5EF4-FFF2-40B4-BE49-F238E27FC236}">
                <a16:creationId xmlns:a16="http://schemas.microsoft.com/office/drawing/2014/main" id="{1018D4C9-D208-F61C-F6CE-4D611F6C9AAC}"/>
              </a:ext>
            </a:extLst>
          </p:cNvPr>
          <p:cNvSpPr txBox="1"/>
          <p:nvPr/>
        </p:nvSpPr>
        <p:spPr>
          <a:xfrm>
            <a:off x="6864096" y="490987"/>
            <a:ext cx="1426994" cy="261610"/>
          </a:xfrm>
          <a:prstGeom prst="rect">
            <a:avLst/>
          </a:prstGeom>
          <a:noFill/>
        </p:spPr>
        <p:txBody>
          <a:bodyPr wrap="none" rtlCol="0">
            <a:spAutoFit/>
          </a:bodyPr>
          <a:lstStyle/>
          <a:p>
            <a:r>
              <a:rPr lang="ko-KR" altLang="en-US" sz="1100" dirty="0">
                <a:solidFill>
                  <a:schemeClr val="bg1"/>
                </a:solidFill>
                <a:latin typeface="+mn-ea"/>
                <a:ea typeface="+mn-ea"/>
              </a:rPr>
              <a:t>전체 플로우</a:t>
            </a:r>
            <a:r>
              <a:rPr lang="en-US" altLang="ko-KR" sz="1100" dirty="0">
                <a:solidFill>
                  <a:schemeClr val="bg1"/>
                </a:solidFill>
                <a:latin typeface="+mn-ea"/>
                <a:ea typeface="+mn-ea"/>
              </a:rPr>
              <a:t>: Main()</a:t>
            </a:r>
            <a:endParaRPr lang="ko-KR" altLang="en-US" sz="1100" dirty="0">
              <a:solidFill>
                <a:schemeClr val="bg1"/>
              </a:solidFill>
              <a:latin typeface="+mn-ea"/>
              <a:ea typeface="+mn-ea"/>
            </a:endParaRPr>
          </a:p>
        </p:txBody>
      </p:sp>
      <p:sp>
        <p:nvSpPr>
          <p:cNvPr id="6" name="직사각형 5">
            <a:extLst>
              <a:ext uri="{FF2B5EF4-FFF2-40B4-BE49-F238E27FC236}">
                <a16:creationId xmlns:a16="http://schemas.microsoft.com/office/drawing/2014/main" id="{26A38956-2289-B05E-14CF-39B041557131}"/>
              </a:ext>
            </a:extLst>
          </p:cNvPr>
          <p:cNvSpPr/>
          <p:nvPr/>
        </p:nvSpPr>
        <p:spPr>
          <a:xfrm>
            <a:off x="3162300" y="109728"/>
            <a:ext cx="272643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8" name="직선 화살표 연결선 7">
            <a:extLst>
              <a:ext uri="{FF2B5EF4-FFF2-40B4-BE49-F238E27FC236}">
                <a16:creationId xmlns:a16="http://schemas.microsoft.com/office/drawing/2014/main" id="{AA37B60A-29BF-E250-461B-5A7B6A6EEB33}"/>
              </a:ext>
            </a:extLst>
          </p:cNvPr>
          <p:cNvCxnSpPr/>
          <p:nvPr/>
        </p:nvCxnSpPr>
        <p:spPr>
          <a:xfrm>
            <a:off x="5888736" y="6217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C075812D-392F-1538-C267-51DA00856372}"/>
              </a:ext>
            </a:extLst>
          </p:cNvPr>
          <p:cNvSpPr/>
          <p:nvPr/>
        </p:nvSpPr>
        <p:spPr>
          <a:xfrm>
            <a:off x="3255264" y="1664208"/>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 name="직선 화살표 연결선 9">
            <a:extLst>
              <a:ext uri="{FF2B5EF4-FFF2-40B4-BE49-F238E27FC236}">
                <a16:creationId xmlns:a16="http://schemas.microsoft.com/office/drawing/2014/main" id="{CD21CBCE-D2A7-99B0-F27F-B4C16F438E1F}"/>
              </a:ext>
            </a:extLst>
          </p:cNvPr>
          <p:cNvCxnSpPr>
            <a:cxnSpLocks/>
          </p:cNvCxnSpPr>
          <p:nvPr/>
        </p:nvCxnSpPr>
        <p:spPr>
          <a:xfrm flipH="1">
            <a:off x="2368664" y="1950720"/>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E018B9-DBCD-3ED4-2ED8-59255CA19B46}"/>
              </a:ext>
            </a:extLst>
          </p:cNvPr>
          <p:cNvSpPr txBox="1"/>
          <p:nvPr/>
        </p:nvSpPr>
        <p:spPr>
          <a:xfrm>
            <a:off x="853888" y="1735276"/>
            <a:ext cx="1556836" cy="430887"/>
          </a:xfrm>
          <a:prstGeom prst="rect">
            <a:avLst/>
          </a:prstGeom>
          <a:noFill/>
        </p:spPr>
        <p:txBody>
          <a:bodyPr wrap="none" rtlCol="0">
            <a:spAutoFit/>
          </a:bodyPr>
          <a:lstStyle/>
          <a:p>
            <a:r>
              <a:rPr lang="en-US" altLang="ko-KR" sz="1100" dirty="0">
                <a:solidFill>
                  <a:schemeClr val="bg1"/>
                </a:solidFill>
                <a:latin typeface="+mn-ea"/>
                <a:ea typeface="+mn-ea"/>
              </a:rPr>
              <a:t>chapter</a:t>
            </a:r>
            <a:r>
              <a:rPr lang="ko-KR" altLang="en-US" sz="1100" dirty="0">
                <a:solidFill>
                  <a:schemeClr val="bg1"/>
                </a:solidFill>
                <a:latin typeface="+mn-ea"/>
                <a:ea typeface="+mn-ea"/>
              </a:rPr>
              <a:t> 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a:solidFill>
                  <a:schemeClr val="bg1"/>
                </a:solidFill>
                <a:latin typeface="+mn-ea"/>
                <a:ea typeface="+mn-ea"/>
              </a:rPr>
              <a:t>메소드</a:t>
            </a:r>
            <a:r>
              <a:rPr lang="ko-KR" altLang="en-US" sz="1100" dirty="0">
                <a:solidFill>
                  <a:schemeClr val="bg1"/>
                </a:solidFill>
                <a:latin typeface="+mn-ea"/>
                <a:ea typeface="+mn-ea"/>
              </a:rPr>
              <a:t> 호출</a:t>
            </a:r>
          </a:p>
        </p:txBody>
      </p:sp>
      <p:sp>
        <p:nvSpPr>
          <p:cNvPr id="14" name="TextBox 13">
            <a:extLst>
              <a:ext uri="{FF2B5EF4-FFF2-40B4-BE49-F238E27FC236}">
                <a16:creationId xmlns:a16="http://schemas.microsoft.com/office/drawing/2014/main" id="{FA9D1D1B-FF9B-4234-E5B2-1DBA603AE7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5" name="TextBox 14">
            <a:extLst>
              <a:ext uri="{FF2B5EF4-FFF2-40B4-BE49-F238E27FC236}">
                <a16:creationId xmlns:a16="http://schemas.microsoft.com/office/drawing/2014/main" id="{3FBE1B80-6CEA-84FD-56BF-2C61656C9993}"/>
              </a:ext>
            </a:extLst>
          </p:cNvPr>
          <p:cNvSpPr txBox="1"/>
          <p:nvPr/>
        </p:nvSpPr>
        <p:spPr>
          <a:xfrm>
            <a:off x="4100513" y="3770721"/>
            <a:ext cx="61912" cy="153888"/>
          </a:xfrm>
          <a:prstGeom prst="rect">
            <a:avLst/>
          </a:prstGeom>
          <a:solidFill>
            <a:srgbClr val="D5E8D4"/>
          </a:solidFill>
        </p:spPr>
        <p:txBody>
          <a:bodyPr wrap="square" rtlCol="0">
            <a:spAutoFit/>
          </a:bodyPr>
          <a:lstStyle/>
          <a:p>
            <a:endParaRPr lang="ko-KR" altLang="en-US" sz="400" dirty="0"/>
          </a:p>
        </p:txBody>
      </p:sp>
      <p:sp>
        <p:nvSpPr>
          <p:cNvPr id="12" name="직사각형 11">
            <a:extLst>
              <a:ext uri="{FF2B5EF4-FFF2-40B4-BE49-F238E27FC236}">
                <a16:creationId xmlns:a16="http://schemas.microsoft.com/office/drawing/2014/main" id="{C075812D-392F-1538-C267-51DA00856372}"/>
              </a:ext>
            </a:extLst>
          </p:cNvPr>
          <p:cNvSpPr/>
          <p:nvPr/>
        </p:nvSpPr>
        <p:spPr>
          <a:xfrm>
            <a:off x="3255264" y="847380"/>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3" name="직선 화살표 연결선 12">
            <a:extLst>
              <a:ext uri="{FF2B5EF4-FFF2-40B4-BE49-F238E27FC236}">
                <a16:creationId xmlns:a16="http://schemas.microsoft.com/office/drawing/2014/main" id="{CD21CBCE-D2A7-99B0-F27F-B4C16F438E1F}"/>
              </a:ext>
            </a:extLst>
          </p:cNvPr>
          <p:cNvCxnSpPr>
            <a:cxnSpLocks/>
          </p:cNvCxnSpPr>
          <p:nvPr/>
        </p:nvCxnSpPr>
        <p:spPr>
          <a:xfrm>
            <a:off x="4400550" y="1133892"/>
            <a:ext cx="2463546"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18D4C9-D208-F61C-F6CE-4D611F6C9AAC}"/>
              </a:ext>
            </a:extLst>
          </p:cNvPr>
          <p:cNvSpPr txBox="1"/>
          <p:nvPr/>
        </p:nvSpPr>
        <p:spPr>
          <a:xfrm>
            <a:off x="6864096" y="918413"/>
            <a:ext cx="1963999" cy="430887"/>
          </a:xfrm>
          <a:prstGeom prst="rect">
            <a:avLst/>
          </a:prstGeom>
          <a:noFill/>
        </p:spPr>
        <p:txBody>
          <a:bodyPr wrap="none" rtlCol="0">
            <a:spAutoFit/>
          </a:bodyPr>
          <a:lstStyle/>
          <a:p>
            <a:r>
              <a:rPr lang="en-US" altLang="ko-KR" sz="1100" dirty="0">
                <a:solidFill>
                  <a:schemeClr val="bg1"/>
                </a:solidFill>
                <a:latin typeface="+mn-ea"/>
                <a:ea typeface="+mn-ea"/>
              </a:rPr>
              <a:t>List</a:t>
            </a:r>
            <a:r>
              <a:rPr lang="ko-KR" altLang="en-US" sz="1100" dirty="0">
                <a:solidFill>
                  <a:schemeClr val="bg1"/>
                </a:solidFill>
                <a:latin typeface="+mn-ea"/>
                <a:ea typeface="+mn-ea"/>
              </a:rPr>
              <a:t>로 구현</a:t>
            </a:r>
            <a:r>
              <a:rPr lang="en-US" altLang="ko-KR" sz="1100" dirty="0">
                <a:solidFill>
                  <a:schemeClr val="bg1"/>
                </a:solidFill>
                <a:latin typeface="+mn-ea"/>
                <a:ea typeface="+mn-ea"/>
              </a:rPr>
              <a:t>, </a:t>
            </a:r>
            <a:r>
              <a:rPr lang="en-US" altLang="ko-KR" sz="1100" dirty="0">
                <a:solidFill>
                  <a:schemeClr val="bg1"/>
                </a:solidFill>
                <a:latin typeface="+mn-ea"/>
              </a:rPr>
              <a:t>List</a:t>
            </a:r>
            <a:r>
              <a:rPr lang="ko-KR" altLang="en-US" sz="1100" dirty="0">
                <a:solidFill>
                  <a:schemeClr val="bg1"/>
                </a:solidFill>
                <a:latin typeface="+mn-ea"/>
              </a:rPr>
              <a:t>이름</a:t>
            </a:r>
            <a:r>
              <a:rPr lang="en-US" altLang="ko-KR" sz="1100" dirty="0">
                <a:solidFill>
                  <a:schemeClr val="bg1"/>
                </a:solidFill>
                <a:latin typeface="+mn-ea"/>
              </a:rPr>
              <a:t>: assets</a:t>
            </a:r>
            <a:endParaRPr lang="en-US" altLang="ko-KR" sz="1100" dirty="0">
              <a:solidFill>
                <a:schemeClr val="bg1"/>
              </a:solidFill>
              <a:latin typeface="+mn-ea"/>
              <a:ea typeface="+mn-ea"/>
            </a:endParaRPr>
          </a:p>
          <a:p>
            <a:r>
              <a:rPr lang="en-US" altLang="ko-KR" sz="1100" dirty="0">
                <a:solidFill>
                  <a:schemeClr val="bg1"/>
                </a:solidFill>
                <a:latin typeface="+mn-ea"/>
                <a:ea typeface="+mn-ea"/>
              </a:rPr>
              <a:t>cash</a:t>
            </a:r>
            <a:r>
              <a:rPr lang="ko-KR" altLang="en-US" sz="1100" dirty="0">
                <a:solidFill>
                  <a:schemeClr val="bg1"/>
                </a:solidFill>
                <a:latin typeface="+mn-ea"/>
                <a:ea typeface="+mn-ea"/>
              </a:rPr>
              <a:t>이외의 모든 자산은 </a:t>
            </a:r>
            <a:r>
              <a:rPr lang="en-US" altLang="ko-KR" sz="1100" dirty="0">
                <a:solidFill>
                  <a:schemeClr val="bg1"/>
                </a:solidFill>
                <a:latin typeface="+mn-ea"/>
                <a:ea typeface="+mn-ea"/>
              </a:rPr>
              <a:t>0</a:t>
            </a:r>
            <a:r>
              <a:rPr lang="ko-KR" altLang="en-US" sz="1100" dirty="0">
                <a:solidFill>
                  <a:schemeClr val="bg1"/>
                </a:solidFill>
                <a:latin typeface="+mn-ea"/>
                <a:ea typeface="+mn-ea"/>
              </a:rPr>
              <a:t>원</a:t>
            </a:r>
            <a:endParaRPr lang="en-US" altLang="ko-KR" sz="1100" dirty="0">
              <a:solidFill>
                <a:schemeClr val="bg1"/>
              </a:solidFill>
              <a:latin typeface="+mn-ea"/>
              <a:ea typeface="+mn-ea"/>
            </a:endParaRPr>
          </a:p>
        </p:txBody>
      </p:sp>
    </p:spTree>
    <p:extLst>
      <p:ext uri="{BB962C8B-B14F-4D97-AF65-F5344CB8AC3E}">
        <p14:creationId xmlns:p14="http://schemas.microsoft.com/office/powerpoint/2010/main" val="419433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656" y="115003"/>
            <a:ext cx="1684844" cy="49134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4FC148-8C46-7D4A-9C61-2948DAD2C0A0}"/>
              </a:ext>
            </a:extLst>
          </p:cNvPr>
          <p:cNvSpPr txBox="1"/>
          <p:nvPr/>
        </p:nvSpPr>
        <p:spPr>
          <a:xfrm>
            <a:off x="6499860" y="380948"/>
            <a:ext cx="155042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chapter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a:solidFill>
                  <a:schemeClr val="bg1"/>
                </a:solidFill>
                <a:latin typeface="+mn-ea"/>
              </a:rPr>
              <a:t>메소드</a:t>
            </a:r>
            <a:endParaRPr lang="ko-KR" altLang="en-US" sz="1100" dirty="0">
              <a:solidFill>
                <a:schemeClr val="bg1"/>
              </a:solidFill>
              <a:latin typeface="+mn-ea"/>
              <a:ea typeface="+mn-ea"/>
            </a:endParaRPr>
          </a:p>
        </p:txBody>
      </p:sp>
      <p:sp>
        <p:nvSpPr>
          <p:cNvPr id="4" name="직사각형 3">
            <a:extLst>
              <a:ext uri="{FF2B5EF4-FFF2-40B4-BE49-F238E27FC236}">
                <a16:creationId xmlns:a16="http://schemas.microsoft.com/office/drawing/2014/main" id="{71F65258-2C4C-CD9C-433B-DCA081EF34C0}"/>
              </a:ext>
            </a:extLst>
          </p:cNvPr>
          <p:cNvSpPr/>
          <p:nvPr/>
        </p:nvSpPr>
        <p:spPr>
          <a:xfrm>
            <a:off x="3723784" y="109728"/>
            <a:ext cx="180071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D461D35-ACF2-DA19-3CBE-59EFF0BF6CB7}"/>
              </a:ext>
            </a:extLst>
          </p:cNvPr>
          <p:cNvCxnSpPr/>
          <p:nvPr/>
        </p:nvCxnSpPr>
        <p:spPr>
          <a:xfrm>
            <a:off x="5524500" y="5963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E8A864B3-A49A-F406-AF50-3555C767CEA7}"/>
              </a:ext>
            </a:extLst>
          </p:cNvPr>
          <p:cNvSpPr/>
          <p:nvPr/>
        </p:nvSpPr>
        <p:spPr>
          <a:xfrm>
            <a:off x="3873500" y="3638547"/>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5B393B4-D3E6-68CC-1645-94FBD97B9EAE}"/>
              </a:ext>
            </a:extLst>
          </p:cNvPr>
          <p:cNvSpPr txBox="1"/>
          <p:nvPr/>
        </p:nvSpPr>
        <p:spPr>
          <a:xfrm>
            <a:off x="6499860" y="3744876"/>
            <a:ext cx="1958340" cy="430887"/>
          </a:xfrm>
          <a:prstGeom prst="rect">
            <a:avLst/>
          </a:prstGeom>
          <a:noFill/>
        </p:spPr>
        <p:txBody>
          <a:bodyPr wrap="square" rtlCol="0">
            <a:spAutoFit/>
          </a:bodyPr>
          <a:lstStyle/>
          <a:p>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메소드 호출</a:t>
            </a:r>
          </a:p>
        </p:txBody>
      </p:sp>
      <p:cxnSp>
        <p:nvCxnSpPr>
          <p:cNvPr id="10" name="직선 화살표 연결선 9">
            <a:extLst>
              <a:ext uri="{FF2B5EF4-FFF2-40B4-BE49-F238E27FC236}">
                <a16:creationId xmlns:a16="http://schemas.microsoft.com/office/drawing/2014/main" id="{E3BFFE4B-B463-F597-FFAA-DD7D3CBA132D}"/>
              </a:ext>
            </a:extLst>
          </p:cNvPr>
          <p:cNvCxnSpPr>
            <a:cxnSpLocks/>
          </p:cNvCxnSpPr>
          <p:nvPr/>
        </p:nvCxnSpPr>
        <p:spPr>
          <a:xfrm>
            <a:off x="4971538" y="3960320"/>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DDAE4034-F2CB-911E-C733-C3BCF33B6A92}"/>
              </a:ext>
            </a:extLst>
          </p:cNvPr>
          <p:cNvSpPr/>
          <p:nvPr/>
        </p:nvSpPr>
        <p:spPr>
          <a:xfrm>
            <a:off x="3873500" y="2215341"/>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6288E25D-8719-B0D1-CA6F-B6E210BC15EA}"/>
              </a:ext>
            </a:extLst>
          </p:cNvPr>
          <p:cNvSpPr txBox="1"/>
          <p:nvPr/>
        </p:nvSpPr>
        <p:spPr>
          <a:xfrm>
            <a:off x="6499860" y="2321670"/>
            <a:ext cx="1800716" cy="430887"/>
          </a:xfrm>
          <a:prstGeom prst="rect">
            <a:avLst/>
          </a:prstGeom>
          <a:noFill/>
        </p:spPr>
        <p:txBody>
          <a:bodyPr wrap="square" rtlCol="0">
            <a:spAutoFit/>
          </a:bodyPr>
          <a:lstStyle/>
          <a:p>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investment() </a:t>
            </a:r>
            <a:r>
              <a:rPr lang="ko-KR" altLang="en-US" sz="1100" dirty="0">
                <a:solidFill>
                  <a:schemeClr val="bg1"/>
                </a:solidFill>
                <a:latin typeface="+mn-ea"/>
                <a:ea typeface="+mn-ea"/>
              </a:rPr>
              <a:t>메소드 호출</a:t>
            </a:r>
          </a:p>
        </p:txBody>
      </p:sp>
      <p:cxnSp>
        <p:nvCxnSpPr>
          <p:cNvPr id="14" name="직선 화살표 연결선 13">
            <a:extLst>
              <a:ext uri="{FF2B5EF4-FFF2-40B4-BE49-F238E27FC236}">
                <a16:creationId xmlns:a16="http://schemas.microsoft.com/office/drawing/2014/main" id="{50EC60FC-2463-597F-AA1C-7811AE831B9E}"/>
              </a:ext>
            </a:extLst>
          </p:cNvPr>
          <p:cNvCxnSpPr>
            <a:cxnSpLocks/>
          </p:cNvCxnSpPr>
          <p:nvPr/>
        </p:nvCxnSpPr>
        <p:spPr>
          <a:xfrm>
            <a:off x="4971538" y="253711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3418AA3D-96A7-AD34-C344-73AB1E549AEB}"/>
              </a:ext>
            </a:extLst>
          </p:cNvPr>
          <p:cNvSpPr/>
          <p:nvPr/>
        </p:nvSpPr>
        <p:spPr>
          <a:xfrm>
            <a:off x="3873500" y="2926944"/>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TextBox 15">
            <a:extLst>
              <a:ext uri="{FF2B5EF4-FFF2-40B4-BE49-F238E27FC236}">
                <a16:creationId xmlns:a16="http://schemas.microsoft.com/office/drawing/2014/main" id="{C6F02C56-F72C-DAA3-5F39-81DFF29506D3}"/>
              </a:ext>
            </a:extLst>
          </p:cNvPr>
          <p:cNvSpPr txBox="1"/>
          <p:nvPr/>
        </p:nvSpPr>
        <p:spPr>
          <a:xfrm>
            <a:off x="6499860" y="3033273"/>
            <a:ext cx="1550424" cy="430887"/>
          </a:xfrm>
          <a:prstGeom prst="rect">
            <a:avLst/>
          </a:prstGeom>
          <a:noFill/>
        </p:spPr>
        <p:txBody>
          <a:bodyPr wrap="square" rtlCol="0">
            <a:spAutoFit/>
          </a:bodyPr>
          <a:lstStyle/>
          <a:p>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sale() </a:t>
            </a:r>
            <a:r>
              <a:rPr lang="ko-KR" altLang="en-US" sz="1100" dirty="0">
                <a:solidFill>
                  <a:schemeClr val="bg1"/>
                </a:solidFill>
                <a:latin typeface="+mn-ea"/>
                <a:ea typeface="+mn-ea"/>
              </a:rPr>
              <a:t>메소드 호출</a:t>
            </a:r>
          </a:p>
        </p:txBody>
      </p:sp>
      <p:cxnSp>
        <p:nvCxnSpPr>
          <p:cNvPr id="17" name="직선 화살표 연결선 16">
            <a:extLst>
              <a:ext uri="{FF2B5EF4-FFF2-40B4-BE49-F238E27FC236}">
                <a16:creationId xmlns:a16="http://schemas.microsoft.com/office/drawing/2014/main" id="{E2EBEB06-CD10-56D9-503E-60978629C223}"/>
              </a:ext>
            </a:extLst>
          </p:cNvPr>
          <p:cNvCxnSpPr>
            <a:cxnSpLocks/>
          </p:cNvCxnSpPr>
          <p:nvPr/>
        </p:nvCxnSpPr>
        <p:spPr>
          <a:xfrm>
            <a:off x="4971538" y="32487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E9916-62FB-A05F-1F27-E67D91A166CF}"/>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Tree>
    <p:extLst>
      <p:ext uri="{BB962C8B-B14F-4D97-AF65-F5344CB8AC3E}">
        <p14:creationId xmlns:p14="http://schemas.microsoft.com/office/powerpoint/2010/main" val="173487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035" y="0"/>
            <a:ext cx="12573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79DA82-0102-774E-D905-B77401D1EEEA}"/>
              </a:ext>
            </a:extLst>
          </p:cNvPr>
          <p:cNvSpPr txBox="1"/>
          <p:nvPr/>
        </p:nvSpPr>
        <p:spPr>
          <a:xfrm>
            <a:off x="5342403" y="162456"/>
            <a:ext cx="3026791"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investment() </a:t>
            </a:r>
            <a:r>
              <a:rPr lang="ko-KR" altLang="en-US" sz="1100" dirty="0">
                <a:solidFill>
                  <a:schemeClr val="bg1"/>
                </a:solidFill>
                <a:latin typeface="+mn-ea"/>
                <a:ea typeface="+mn-ea"/>
              </a:rPr>
              <a:t>메소드</a:t>
            </a:r>
          </a:p>
        </p:txBody>
      </p:sp>
      <p:sp>
        <p:nvSpPr>
          <p:cNvPr id="4" name="직사각형 3">
            <a:extLst>
              <a:ext uri="{FF2B5EF4-FFF2-40B4-BE49-F238E27FC236}">
                <a16:creationId xmlns:a16="http://schemas.microsoft.com/office/drawing/2014/main" id="{18EE08E7-AD69-6A3B-03AA-37E2584FE202}"/>
              </a:ext>
            </a:extLst>
          </p:cNvPr>
          <p:cNvSpPr/>
          <p:nvPr/>
        </p:nvSpPr>
        <p:spPr>
          <a:xfrm>
            <a:off x="2566327" y="48918"/>
            <a:ext cx="1800716"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1E25B40-68C1-3451-FA84-83B35D33EFFD}"/>
              </a:ext>
            </a:extLst>
          </p:cNvPr>
          <p:cNvCxnSpPr/>
          <p:nvPr/>
        </p:nvCxnSpPr>
        <p:spPr>
          <a:xfrm>
            <a:off x="4367043" y="295479"/>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98E6F29A-7A7D-7DB2-B593-D0588C4DBDF2}"/>
              </a:ext>
            </a:extLst>
          </p:cNvPr>
          <p:cNvSpPr/>
          <p:nvPr/>
        </p:nvSpPr>
        <p:spPr>
          <a:xfrm>
            <a:off x="2870200" y="3049700"/>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AE2E87B6-4339-3211-4B86-C60B9B0979F0}"/>
              </a:ext>
            </a:extLst>
          </p:cNvPr>
          <p:cNvSpPr txBox="1"/>
          <p:nvPr/>
        </p:nvSpPr>
        <p:spPr>
          <a:xfrm>
            <a:off x="5496560" y="3156029"/>
            <a:ext cx="3440176" cy="430887"/>
          </a:xfrm>
          <a:prstGeom prst="rect">
            <a:avLst/>
          </a:prstGeom>
          <a:no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8" name="직선 화살표 연결선 7">
            <a:extLst>
              <a:ext uri="{FF2B5EF4-FFF2-40B4-BE49-F238E27FC236}">
                <a16:creationId xmlns:a16="http://schemas.microsoft.com/office/drawing/2014/main" id="{E231F772-B61F-6DF4-D24D-ADD9C5504A86}"/>
              </a:ext>
            </a:extLst>
          </p:cNvPr>
          <p:cNvCxnSpPr>
            <a:cxnSpLocks/>
          </p:cNvCxnSpPr>
          <p:nvPr/>
        </p:nvCxnSpPr>
        <p:spPr>
          <a:xfrm>
            <a:off x="3968238" y="33714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38D00B7B-146D-0F24-BC79-8FF683E5D292}"/>
              </a:ext>
            </a:extLst>
          </p:cNvPr>
          <p:cNvSpPr/>
          <p:nvPr/>
        </p:nvSpPr>
        <p:spPr>
          <a:xfrm>
            <a:off x="2867026" y="2328595"/>
            <a:ext cx="1203324"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F8A4E2A4-E2CF-A7E2-D306-AD60A853203B}"/>
              </a:ext>
            </a:extLst>
          </p:cNvPr>
          <p:cNvSpPr txBox="1"/>
          <p:nvPr/>
        </p:nvSpPr>
        <p:spPr>
          <a:xfrm>
            <a:off x="5547360" y="2448373"/>
            <a:ext cx="3389376" cy="600164"/>
          </a:xfrm>
          <a:prstGeom prst="rect">
            <a:avLst/>
          </a:prstGeom>
          <a:noFill/>
        </p:spPr>
        <p:txBody>
          <a:bodyPr wrap="square" rtlCol="0">
            <a:spAutoFit/>
          </a:bodyPr>
          <a:lstStyle/>
          <a:p>
            <a:r>
              <a:rPr lang="ko-KR" altLang="en-US" sz="1100" dirty="0">
                <a:solidFill>
                  <a:schemeClr val="bg1"/>
                </a:solidFill>
                <a:latin typeface="+mn-ea"/>
                <a:ea typeface="+mn-ea"/>
              </a:rPr>
              <a:t>최대 투자 가능 금액</a:t>
            </a:r>
            <a:r>
              <a:rPr lang="en-US" altLang="ko-KR" sz="1100" dirty="0">
                <a:solidFill>
                  <a:schemeClr val="bg1"/>
                </a:solidFill>
                <a:latin typeface="+mn-ea"/>
                <a:ea typeface="+mn-ea"/>
              </a:rPr>
              <a:t>: </a:t>
            </a:r>
            <a:r>
              <a:rPr lang="ko-KR" altLang="en-US" sz="1100" dirty="0">
                <a:solidFill>
                  <a:schemeClr val="bg1"/>
                </a:solidFill>
                <a:latin typeface="+mn-ea"/>
                <a:ea typeface="+mn-ea"/>
              </a:rPr>
              <a:t>현재 보유 현금 이하</a:t>
            </a:r>
            <a:endParaRPr lang="en-US" altLang="ko-KR" sz="1100" dirty="0">
              <a:solidFill>
                <a:schemeClr val="bg1"/>
              </a:solidFill>
              <a:latin typeface="+mn-ea"/>
              <a:ea typeface="+mn-ea"/>
            </a:endParaRPr>
          </a:p>
          <a:p>
            <a:r>
              <a:rPr lang="en-US" altLang="ko-KR" sz="1100" dirty="0">
                <a:solidFill>
                  <a:schemeClr val="bg1"/>
                </a:solidFill>
                <a:latin typeface="+mn-ea"/>
                <a:ea typeface="+mn-ea"/>
              </a:rPr>
              <a:t>if(</a:t>
            </a:r>
            <a:r>
              <a:rPr lang="ko-KR" altLang="en-US" sz="1100" dirty="0">
                <a:solidFill>
                  <a:schemeClr val="bg1"/>
                </a:solidFill>
                <a:latin typeface="+mn-ea"/>
                <a:ea typeface="+mn-ea"/>
              </a:rPr>
              <a:t>투자한 금액</a:t>
            </a:r>
            <a:r>
              <a:rPr lang="en-US" altLang="ko-KR" sz="1100" dirty="0">
                <a:solidFill>
                  <a:schemeClr val="bg1"/>
                </a:solidFill>
                <a:latin typeface="+mn-ea"/>
                <a:ea typeface="+mn-ea"/>
              </a:rPr>
              <a:t>&gt;</a:t>
            </a:r>
            <a:r>
              <a:rPr lang="ko-KR" altLang="en-US" sz="1100" dirty="0">
                <a:solidFill>
                  <a:schemeClr val="bg1"/>
                </a:solidFill>
                <a:latin typeface="+mn-ea"/>
                <a:ea typeface="+mn-ea"/>
              </a:rPr>
              <a:t>현재 보유 금액</a:t>
            </a:r>
            <a:r>
              <a:rPr lang="en-US" altLang="ko-KR" sz="1100" dirty="0">
                <a:solidFill>
                  <a:schemeClr val="bg1"/>
                </a:solidFill>
                <a:latin typeface="+mn-ea"/>
                <a:ea typeface="+mn-ea"/>
              </a:rPr>
              <a:t>)</a:t>
            </a:r>
          </a:p>
          <a:p>
            <a:r>
              <a:rPr lang="en-US" altLang="ko-KR" sz="1100" dirty="0">
                <a:solidFill>
                  <a:schemeClr val="bg1"/>
                </a:solidFill>
                <a:latin typeface="+mn-ea"/>
                <a:ea typeface="+mn-ea"/>
              </a:rPr>
              <a:t>  {</a:t>
            </a:r>
            <a:r>
              <a:rPr lang="ko-KR" altLang="en-US" sz="1100" dirty="0">
                <a:solidFill>
                  <a:schemeClr val="bg1"/>
                </a:solidFill>
                <a:latin typeface="+mn-ea"/>
                <a:ea typeface="+mn-ea"/>
              </a:rPr>
              <a:t>다시 투자하도록 설계</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cxnSp>
        <p:nvCxnSpPr>
          <p:cNvPr id="11" name="직선 화살표 연결선 10">
            <a:extLst>
              <a:ext uri="{FF2B5EF4-FFF2-40B4-BE49-F238E27FC236}">
                <a16:creationId xmlns:a16="http://schemas.microsoft.com/office/drawing/2014/main" id="{706BD7D6-D0C8-4366-9225-6F474C1773BE}"/>
              </a:ext>
            </a:extLst>
          </p:cNvPr>
          <p:cNvCxnSpPr>
            <a:cxnSpLocks/>
          </p:cNvCxnSpPr>
          <p:nvPr/>
        </p:nvCxnSpPr>
        <p:spPr>
          <a:xfrm>
            <a:off x="4019038" y="26638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19052E1C-B58D-DE60-3D62-4933A8D4C42B}"/>
              </a:ext>
            </a:extLst>
          </p:cNvPr>
          <p:cNvSpPr/>
          <p:nvPr/>
        </p:nvSpPr>
        <p:spPr>
          <a:xfrm>
            <a:off x="2867026" y="758826"/>
            <a:ext cx="1203324" cy="79057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16342D77-A296-BD13-718B-02CBA87BC7CE}"/>
              </a:ext>
            </a:extLst>
          </p:cNvPr>
          <p:cNvSpPr txBox="1"/>
          <p:nvPr/>
        </p:nvSpPr>
        <p:spPr>
          <a:xfrm>
            <a:off x="5547360" y="922629"/>
            <a:ext cx="1800716" cy="261610"/>
          </a:xfrm>
          <a:prstGeom prst="rect">
            <a:avLst/>
          </a:prstGeom>
          <a:noFill/>
        </p:spPr>
        <p:txBody>
          <a:bodyPr wrap="square" rtlCol="0">
            <a:spAutoFit/>
          </a:bodyPr>
          <a:lstStyle/>
          <a:p>
            <a:r>
              <a:rPr lang="ko-KR" altLang="en-US" sz="1100" dirty="0">
                <a:solidFill>
                  <a:schemeClr val="bg1"/>
                </a:solidFill>
                <a:latin typeface="+mn-ea"/>
                <a:ea typeface="+mn-ea"/>
              </a:rPr>
              <a:t>모든 항목 출력</a:t>
            </a:r>
          </a:p>
        </p:txBody>
      </p:sp>
      <p:cxnSp>
        <p:nvCxnSpPr>
          <p:cNvPr id="14" name="직선 화살표 연결선 13">
            <a:extLst>
              <a:ext uri="{FF2B5EF4-FFF2-40B4-BE49-F238E27FC236}">
                <a16:creationId xmlns:a16="http://schemas.microsoft.com/office/drawing/2014/main" id="{55778B3F-0794-7641-8F6A-AD87C3BE5A3B}"/>
              </a:ext>
            </a:extLst>
          </p:cNvPr>
          <p:cNvCxnSpPr>
            <a:cxnSpLocks/>
          </p:cNvCxnSpPr>
          <p:nvPr/>
        </p:nvCxnSpPr>
        <p:spPr>
          <a:xfrm>
            <a:off x="4019038" y="11380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525AD4-7373-6A3A-DC50-5CD69C30F4A2}"/>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16" name="직사각형 15">
            <a:extLst>
              <a:ext uri="{FF2B5EF4-FFF2-40B4-BE49-F238E27FC236}">
                <a16:creationId xmlns:a16="http://schemas.microsoft.com/office/drawing/2014/main" id="{47131CC6-7FBF-6E99-BA41-1A3CA3D87B67}"/>
              </a:ext>
            </a:extLst>
          </p:cNvPr>
          <p:cNvSpPr/>
          <p:nvPr/>
        </p:nvSpPr>
        <p:spPr>
          <a:xfrm>
            <a:off x="765174" y="236124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직사각형 2">
            <a:extLst>
              <a:ext uri="{FF2B5EF4-FFF2-40B4-BE49-F238E27FC236}">
                <a16:creationId xmlns:a16="http://schemas.microsoft.com/office/drawing/2014/main" id="{73FDA166-8809-FAF0-E3F7-B02CE8241A1E}"/>
              </a:ext>
            </a:extLst>
          </p:cNvPr>
          <p:cNvSpPr/>
          <p:nvPr/>
        </p:nvSpPr>
        <p:spPr>
          <a:xfrm>
            <a:off x="2870200" y="3756192"/>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490F0E48-8752-9A41-5EDF-961BEBC8CC3F}"/>
              </a:ext>
            </a:extLst>
          </p:cNvPr>
          <p:cNvSpPr txBox="1"/>
          <p:nvPr/>
        </p:nvSpPr>
        <p:spPr>
          <a:xfrm>
            <a:off x="5496560" y="3862521"/>
            <a:ext cx="3440176" cy="430887"/>
          </a:xfrm>
          <a:prstGeom prst="rect">
            <a:avLst/>
          </a:prstGeom>
          <a:noFill/>
        </p:spPr>
        <p:txBody>
          <a:bodyPr wrap="square" rtlCol="0">
            <a:spAutoFit/>
          </a:bodyPr>
          <a:lstStyle/>
          <a:p>
            <a:r>
              <a:rPr lang="ko-KR" altLang="en-US" sz="1100" dirty="0">
                <a:solidFill>
                  <a:schemeClr val="bg1"/>
                </a:solidFill>
                <a:latin typeface="+mn-ea"/>
                <a:ea typeface="+mn-ea"/>
              </a:rPr>
              <a:t>그냥 출력하는 것으로</a:t>
            </a:r>
            <a:endParaRPr lang="en-US" altLang="ko-KR" sz="1100" dirty="0">
              <a:solidFill>
                <a:schemeClr val="bg1"/>
              </a:solidFill>
              <a:latin typeface="+mn-ea"/>
              <a:ea typeface="+mn-ea"/>
            </a:endParaRPr>
          </a:p>
          <a:p>
            <a:r>
              <a:rPr lang="ko-KR" altLang="en-US" sz="1100" dirty="0">
                <a:solidFill>
                  <a:schemeClr val="bg1"/>
                </a:solidFill>
                <a:latin typeface="+mn-ea"/>
                <a:ea typeface="+mn-ea"/>
              </a:rPr>
              <a:t>바꾸도록 한다</a:t>
            </a:r>
            <a:r>
              <a:rPr lang="en-US" altLang="ko-KR" sz="1100" dirty="0">
                <a:solidFill>
                  <a:schemeClr val="bg1"/>
                </a:solidFill>
                <a:latin typeface="+mn-ea"/>
                <a:ea typeface="+mn-ea"/>
              </a:rPr>
              <a:t>.</a:t>
            </a:r>
          </a:p>
        </p:txBody>
      </p:sp>
      <p:cxnSp>
        <p:nvCxnSpPr>
          <p:cNvPr id="18" name="직선 화살표 연결선 17">
            <a:extLst>
              <a:ext uri="{FF2B5EF4-FFF2-40B4-BE49-F238E27FC236}">
                <a16:creationId xmlns:a16="http://schemas.microsoft.com/office/drawing/2014/main" id="{1E2FD5C4-4B28-0E40-05AF-19A833FDB883}"/>
              </a:ext>
            </a:extLst>
          </p:cNvPr>
          <p:cNvCxnSpPr>
            <a:cxnSpLocks/>
          </p:cNvCxnSpPr>
          <p:nvPr/>
        </p:nvCxnSpPr>
        <p:spPr>
          <a:xfrm>
            <a:off x="3968238" y="4077965"/>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99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46214CB-722C-E18A-81DC-8CE6DA5118E2}"/>
              </a:ext>
            </a:extLst>
          </p:cNvPr>
          <p:cNvSpPr/>
          <p:nvPr/>
        </p:nvSpPr>
        <p:spPr>
          <a:xfrm>
            <a:off x="2384188" y="48918"/>
            <a:ext cx="4200525"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90BB57-28A6-70AC-B4B1-37AFE36FDFEC}"/>
              </a:ext>
            </a:extLst>
          </p:cNvPr>
          <p:cNvSpPr txBox="1"/>
          <p:nvPr/>
        </p:nvSpPr>
        <p:spPr>
          <a:xfrm>
            <a:off x="7425203" y="80035"/>
            <a:ext cx="131478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p>
          <a:p>
            <a:r>
              <a:rPr lang="en-US" altLang="ko-KR" sz="1100" dirty="0">
                <a:solidFill>
                  <a:schemeClr val="bg1"/>
                </a:solidFill>
                <a:latin typeface="+mn-ea"/>
                <a:ea typeface="+mn-ea"/>
              </a:rPr>
              <a:t>sale() </a:t>
            </a:r>
            <a:r>
              <a:rPr lang="ko-KR" altLang="en-US" sz="1100" dirty="0">
                <a:solidFill>
                  <a:schemeClr val="bg1"/>
                </a:solidFill>
                <a:latin typeface="+mn-ea"/>
                <a:ea typeface="+mn-ea"/>
              </a:rPr>
              <a:t>메소드</a:t>
            </a:r>
          </a:p>
        </p:txBody>
      </p:sp>
      <p:cxnSp>
        <p:nvCxnSpPr>
          <p:cNvPr id="5" name="직선 화살표 연결선 4">
            <a:extLst>
              <a:ext uri="{FF2B5EF4-FFF2-40B4-BE49-F238E27FC236}">
                <a16:creationId xmlns:a16="http://schemas.microsoft.com/office/drawing/2014/main" id="{B8A06D35-C2D9-28BF-0325-1345FD1F202E}"/>
              </a:ext>
            </a:extLst>
          </p:cNvPr>
          <p:cNvCxnSpPr>
            <a:cxnSpLocks/>
          </p:cNvCxnSpPr>
          <p:nvPr/>
        </p:nvCxnSpPr>
        <p:spPr>
          <a:xfrm>
            <a:off x="6584713" y="295479"/>
            <a:ext cx="84049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EE665ED-CD4E-4251-5812-3E0072C730CB}"/>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8" name="직사각형 7">
            <a:extLst>
              <a:ext uri="{FF2B5EF4-FFF2-40B4-BE49-F238E27FC236}">
                <a16:creationId xmlns:a16="http://schemas.microsoft.com/office/drawing/2014/main" id="{AD08866A-83A6-DCB5-7235-F209D258DCF6}"/>
              </a:ext>
            </a:extLst>
          </p:cNvPr>
          <p:cNvSpPr/>
          <p:nvPr/>
        </p:nvSpPr>
        <p:spPr>
          <a:xfrm>
            <a:off x="2443163" y="3529013"/>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02903F5-AA16-2D8A-EAEA-FCF4DC711387}"/>
              </a:ext>
            </a:extLst>
          </p:cNvPr>
          <p:cNvSpPr txBox="1"/>
          <p:nvPr/>
        </p:nvSpPr>
        <p:spPr>
          <a:xfrm>
            <a:off x="5179060" y="3582935"/>
            <a:ext cx="3761740" cy="600164"/>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최대 투자 가능 금액</a:t>
            </a:r>
            <a:r>
              <a:rPr lang="en-US" altLang="ko-KR" sz="1100" dirty="0">
                <a:solidFill>
                  <a:schemeClr val="bg1"/>
                </a:solidFill>
                <a:latin typeface="+mn-ea"/>
                <a:ea typeface="+mn-ea"/>
              </a:rPr>
              <a:t>: </a:t>
            </a:r>
            <a:r>
              <a:rPr lang="ko-KR" altLang="en-US" sz="1100" dirty="0">
                <a:solidFill>
                  <a:schemeClr val="bg1"/>
                </a:solidFill>
                <a:latin typeface="+mn-ea"/>
                <a:ea typeface="+mn-ea"/>
              </a:rPr>
              <a:t>각 투자처 별 현재 보유액 이하</a:t>
            </a:r>
            <a:endParaRPr lang="en-US" altLang="ko-KR" sz="1100" dirty="0">
              <a:solidFill>
                <a:schemeClr val="bg1"/>
              </a:solidFill>
              <a:latin typeface="+mn-ea"/>
              <a:ea typeface="+mn-ea"/>
            </a:endParaRPr>
          </a:p>
          <a:p>
            <a:r>
              <a:rPr lang="en-US" altLang="ko-KR" sz="1100" dirty="0">
                <a:solidFill>
                  <a:schemeClr val="bg1"/>
                </a:solidFill>
                <a:latin typeface="+mn-ea"/>
                <a:ea typeface="+mn-ea"/>
              </a:rPr>
              <a:t>if(</a:t>
            </a:r>
            <a:r>
              <a:rPr lang="ko-KR" altLang="en-US" sz="1100" dirty="0">
                <a:solidFill>
                  <a:schemeClr val="bg1"/>
                </a:solidFill>
                <a:latin typeface="+mn-ea"/>
                <a:ea typeface="+mn-ea"/>
              </a:rPr>
              <a:t>판매한 금액</a:t>
            </a:r>
            <a:r>
              <a:rPr lang="en-US" altLang="ko-KR" sz="1100" dirty="0">
                <a:solidFill>
                  <a:schemeClr val="bg1"/>
                </a:solidFill>
                <a:latin typeface="+mn-ea"/>
                <a:ea typeface="+mn-ea"/>
              </a:rPr>
              <a:t>&gt;</a:t>
            </a:r>
            <a:r>
              <a:rPr lang="ko-KR" altLang="en-US" sz="1100" dirty="0">
                <a:solidFill>
                  <a:schemeClr val="bg1"/>
                </a:solidFill>
                <a:latin typeface="+mn-ea"/>
                <a:ea typeface="+mn-ea"/>
              </a:rPr>
              <a:t>현재 보유 금액</a:t>
            </a:r>
            <a:r>
              <a:rPr lang="en-US" altLang="ko-KR" sz="1100" dirty="0">
                <a:solidFill>
                  <a:schemeClr val="bg1"/>
                </a:solidFill>
                <a:latin typeface="+mn-ea"/>
                <a:ea typeface="+mn-ea"/>
              </a:rPr>
              <a:t>)</a:t>
            </a:r>
          </a:p>
          <a:p>
            <a:r>
              <a:rPr lang="en-US" altLang="ko-KR" sz="1100" dirty="0">
                <a:solidFill>
                  <a:schemeClr val="bg1"/>
                </a:solidFill>
                <a:latin typeface="+mn-ea"/>
                <a:ea typeface="+mn-ea"/>
              </a:rPr>
              <a:t>  {</a:t>
            </a:r>
            <a:r>
              <a:rPr lang="ko-KR" altLang="en-US" sz="1100" dirty="0">
                <a:solidFill>
                  <a:schemeClr val="bg1"/>
                </a:solidFill>
                <a:latin typeface="+mn-ea"/>
                <a:ea typeface="+mn-ea"/>
              </a:rPr>
              <a:t>다시 투자하도록 설계</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cxnSp>
        <p:nvCxnSpPr>
          <p:cNvPr id="10" name="직선 화살표 연결선 9">
            <a:extLst>
              <a:ext uri="{FF2B5EF4-FFF2-40B4-BE49-F238E27FC236}">
                <a16:creationId xmlns:a16="http://schemas.microsoft.com/office/drawing/2014/main" id="{EC1B3660-5BD9-3D5D-286F-72510D8E9700}"/>
              </a:ext>
            </a:extLst>
          </p:cNvPr>
          <p:cNvCxnSpPr>
            <a:cxnSpLocks/>
          </p:cNvCxnSpPr>
          <p:nvPr/>
        </p:nvCxnSpPr>
        <p:spPr>
          <a:xfrm>
            <a:off x="3650738" y="38830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C633FA1B-ADB3-E11C-8EED-539A3C43316C}"/>
              </a:ext>
            </a:extLst>
          </p:cNvPr>
          <p:cNvSpPr/>
          <p:nvPr/>
        </p:nvSpPr>
        <p:spPr>
          <a:xfrm>
            <a:off x="2443163" y="4302770"/>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250569EC-A2FF-56A4-102B-65E0F19ABAA3}"/>
              </a:ext>
            </a:extLst>
          </p:cNvPr>
          <p:cNvSpPr txBox="1"/>
          <p:nvPr/>
        </p:nvSpPr>
        <p:spPr>
          <a:xfrm>
            <a:off x="5179060" y="4356692"/>
            <a:ext cx="3761740" cy="600164"/>
          </a:xfrm>
          <a:prstGeom prst="rect">
            <a:avLst/>
          </a:prstGeom>
          <a:solidFill>
            <a:srgbClr val="2C333E"/>
          </a:solidFill>
        </p:spPr>
        <p:txBody>
          <a:bodyPr wrap="square" rtlCol="0">
            <a:spAutoFit/>
          </a:bodyPr>
          <a:lstStyle/>
          <a:p>
            <a:r>
              <a:rPr lang="en-US" altLang="ko-KR" sz="1100" dirty="0">
                <a:solidFill>
                  <a:schemeClr val="bg1"/>
                </a:solidFill>
                <a:latin typeface="+mn-ea"/>
                <a:ea typeface="+mn-ea"/>
              </a:rPr>
              <a:t>rand(1,100) </a:t>
            </a:r>
            <a:r>
              <a:rPr lang="ko-KR" altLang="en-US" sz="1100" dirty="0">
                <a:solidFill>
                  <a:schemeClr val="bg1"/>
                </a:solidFill>
                <a:latin typeface="+mn-ea"/>
                <a:ea typeface="+mn-ea"/>
              </a:rPr>
              <a:t>사용</a:t>
            </a:r>
            <a:endParaRPr lang="en-US" altLang="ko-KR" sz="1100" dirty="0">
              <a:solidFill>
                <a:schemeClr val="bg1"/>
              </a:solidFill>
              <a:latin typeface="+mn-ea"/>
              <a:ea typeface="+mn-ea"/>
            </a:endParaRPr>
          </a:p>
          <a:p>
            <a:r>
              <a:rPr lang="ko-KR" altLang="en-US" sz="1100" dirty="0">
                <a:solidFill>
                  <a:schemeClr val="bg1"/>
                </a:solidFill>
                <a:latin typeface="+mn-ea"/>
                <a:ea typeface="+mn-ea"/>
              </a:rPr>
              <a:t>나온 숫자가 </a:t>
            </a:r>
            <a:r>
              <a:rPr lang="en-US" altLang="ko-KR" sz="1100" dirty="0">
                <a:solidFill>
                  <a:schemeClr val="bg1"/>
                </a:solidFill>
                <a:latin typeface="+mn-ea"/>
                <a:ea typeface="+mn-ea"/>
              </a:rPr>
              <a:t>1~possibility_of_sale</a:t>
            </a:r>
            <a:r>
              <a:rPr lang="ko-KR" altLang="en-US" sz="1100" dirty="0">
                <a:solidFill>
                  <a:schemeClr val="bg1"/>
                </a:solidFill>
                <a:latin typeface="+mn-ea"/>
                <a:ea typeface="+mn-ea"/>
              </a:rPr>
              <a:t>라면 실행</a:t>
            </a:r>
            <a:r>
              <a:rPr lang="en-US" altLang="ko-KR" sz="1100" dirty="0">
                <a:solidFill>
                  <a:schemeClr val="bg1"/>
                </a:solidFill>
                <a:latin typeface="+mn-ea"/>
                <a:ea typeface="+mn-ea"/>
              </a:rPr>
              <a:t>,</a:t>
            </a:r>
          </a:p>
          <a:p>
            <a:r>
              <a:rPr lang="ko-KR" altLang="en-US" sz="1100" dirty="0">
                <a:solidFill>
                  <a:schemeClr val="bg1"/>
                </a:solidFill>
                <a:latin typeface="+mn-ea"/>
                <a:ea typeface="+mn-ea"/>
              </a:rPr>
              <a:t>그렇지 않다면 </a:t>
            </a:r>
            <a:r>
              <a:rPr lang="en-US" altLang="ko-KR" sz="1100" dirty="0" err="1">
                <a:solidFill>
                  <a:schemeClr val="bg1"/>
                </a:solidFill>
                <a:latin typeface="+mn-ea"/>
                <a:ea typeface="+mn-ea"/>
              </a:rPr>
              <a:t>Readline</a:t>
            </a:r>
            <a:r>
              <a:rPr lang="ko-KR" altLang="en-US" sz="1100" dirty="0">
                <a:solidFill>
                  <a:schemeClr val="bg1"/>
                </a:solidFill>
                <a:latin typeface="+mn-ea"/>
                <a:ea typeface="+mn-ea"/>
              </a:rPr>
              <a:t>에서 받은 값은 무시되고 진행</a:t>
            </a:r>
            <a:endParaRPr lang="en-US" altLang="ko-KR" sz="1100" dirty="0">
              <a:solidFill>
                <a:schemeClr val="bg1"/>
              </a:solidFill>
              <a:latin typeface="+mn-ea"/>
              <a:ea typeface="+mn-ea"/>
            </a:endParaRPr>
          </a:p>
        </p:txBody>
      </p:sp>
      <p:cxnSp>
        <p:nvCxnSpPr>
          <p:cNvPr id="13" name="직선 화살표 연결선 12">
            <a:extLst>
              <a:ext uri="{FF2B5EF4-FFF2-40B4-BE49-F238E27FC236}">
                <a16:creationId xmlns:a16="http://schemas.microsoft.com/office/drawing/2014/main" id="{750D1C76-56EA-BB96-8F84-19C7AAA93197}"/>
              </a:ext>
            </a:extLst>
          </p:cNvPr>
          <p:cNvCxnSpPr>
            <a:cxnSpLocks/>
          </p:cNvCxnSpPr>
          <p:nvPr/>
        </p:nvCxnSpPr>
        <p:spPr>
          <a:xfrm>
            <a:off x="3650738" y="465677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9141284E-4930-AE5D-FCD0-996808390D27}"/>
              </a:ext>
            </a:extLst>
          </p:cNvPr>
          <p:cNvSpPr/>
          <p:nvPr/>
        </p:nvSpPr>
        <p:spPr>
          <a:xfrm>
            <a:off x="3948112" y="908604"/>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2EE5E378-05BE-3651-31C1-4A06E8684250}"/>
              </a:ext>
            </a:extLst>
          </p:cNvPr>
          <p:cNvSpPr txBox="1"/>
          <p:nvPr/>
        </p:nvSpPr>
        <p:spPr>
          <a:xfrm>
            <a:off x="6971055" y="1051015"/>
            <a:ext cx="1939291" cy="430887"/>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20" name="직선 화살표 연결선 19">
            <a:extLst>
              <a:ext uri="{FF2B5EF4-FFF2-40B4-BE49-F238E27FC236}">
                <a16:creationId xmlns:a16="http://schemas.microsoft.com/office/drawing/2014/main" id="{2C3ED913-B419-1AC4-B910-9C149406EE07}"/>
              </a:ext>
            </a:extLst>
          </p:cNvPr>
          <p:cNvCxnSpPr>
            <a:cxnSpLocks/>
            <a:stCxn id="18" idx="3"/>
            <a:endCxn id="19" idx="1"/>
          </p:cNvCxnSpPr>
          <p:nvPr/>
        </p:nvCxnSpPr>
        <p:spPr>
          <a:xfrm>
            <a:off x="5195887" y="1227955"/>
            <a:ext cx="1775168" cy="38504"/>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45E34DE3-E2D8-CD33-9438-D11B96D215DC}"/>
              </a:ext>
            </a:extLst>
          </p:cNvPr>
          <p:cNvSpPr/>
          <p:nvPr/>
        </p:nvSpPr>
        <p:spPr>
          <a:xfrm>
            <a:off x="765174" y="3000432"/>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162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029"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4ED1E4-B5B9-DFEF-B02B-5EA633F4B255}"/>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4" name="직사각형 3">
            <a:extLst>
              <a:ext uri="{FF2B5EF4-FFF2-40B4-BE49-F238E27FC236}">
                <a16:creationId xmlns:a16="http://schemas.microsoft.com/office/drawing/2014/main" id="{3CEC7CBC-C919-78F1-B45B-EBCEBA9F77EE}"/>
              </a:ext>
            </a:extLst>
          </p:cNvPr>
          <p:cNvSpPr/>
          <p:nvPr/>
        </p:nvSpPr>
        <p:spPr>
          <a:xfrm>
            <a:off x="768349" y="364495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0828F34B-E8BB-9C84-9314-84EBC4AECC36}"/>
              </a:ext>
            </a:extLst>
          </p:cNvPr>
          <p:cNvSpPr txBox="1"/>
          <p:nvPr/>
        </p:nvSpPr>
        <p:spPr>
          <a:xfrm>
            <a:off x="5374259" y="220218"/>
            <a:ext cx="3228769"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메소드</a:t>
            </a:r>
          </a:p>
        </p:txBody>
      </p:sp>
      <p:sp>
        <p:nvSpPr>
          <p:cNvPr id="6" name="직사각형 5">
            <a:extLst>
              <a:ext uri="{FF2B5EF4-FFF2-40B4-BE49-F238E27FC236}">
                <a16:creationId xmlns:a16="http://schemas.microsoft.com/office/drawing/2014/main" id="{29342E21-898F-889B-6871-6908E2E4D7EA}"/>
              </a:ext>
            </a:extLst>
          </p:cNvPr>
          <p:cNvSpPr/>
          <p:nvPr/>
        </p:nvSpPr>
        <p:spPr>
          <a:xfrm>
            <a:off x="2598183" y="106680"/>
            <a:ext cx="1800716" cy="496288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화살표 연결선 6">
            <a:extLst>
              <a:ext uri="{FF2B5EF4-FFF2-40B4-BE49-F238E27FC236}">
                <a16:creationId xmlns:a16="http://schemas.microsoft.com/office/drawing/2014/main" id="{BF89121E-9DA7-E236-085C-C2AC9268C529}"/>
              </a:ext>
            </a:extLst>
          </p:cNvPr>
          <p:cNvCxnSpPr/>
          <p:nvPr/>
        </p:nvCxnSpPr>
        <p:spPr>
          <a:xfrm>
            <a:off x="4398899" y="353241"/>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6FBDC07C-7BF2-C759-F187-29A205B11CC5}"/>
              </a:ext>
            </a:extLst>
          </p:cNvPr>
          <p:cNvSpPr/>
          <p:nvPr/>
        </p:nvSpPr>
        <p:spPr>
          <a:xfrm>
            <a:off x="2874169" y="2685202"/>
            <a:ext cx="1238363" cy="639022"/>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a:extLst>
              <a:ext uri="{FF2B5EF4-FFF2-40B4-BE49-F238E27FC236}">
                <a16:creationId xmlns:a16="http://schemas.microsoft.com/office/drawing/2014/main" id="{7A80BF82-444A-0204-BD8B-1C79D16F1BE6}"/>
              </a:ext>
            </a:extLst>
          </p:cNvPr>
          <p:cNvCxnSpPr>
            <a:cxnSpLocks/>
          </p:cNvCxnSpPr>
          <p:nvPr/>
        </p:nvCxnSpPr>
        <p:spPr>
          <a:xfrm>
            <a:off x="4007246" y="3006975"/>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2997E3CC-07F5-E47D-B93D-2C429D931FC1}"/>
              </a:ext>
            </a:extLst>
          </p:cNvPr>
          <p:cNvSpPr/>
          <p:nvPr/>
        </p:nvSpPr>
        <p:spPr>
          <a:xfrm>
            <a:off x="2898882" y="3414026"/>
            <a:ext cx="1203324" cy="868413"/>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E67E0736-ECE1-5E9C-1321-37A04050C665}"/>
              </a:ext>
            </a:extLst>
          </p:cNvPr>
          <p:cNvSpPr txBox="1"/>
          <p:nvPr/>
        </p:nvSpPr>
        <p:spPr>
          <a:xfrm>
            <a:off x="5579216" y="3600690"/>
            <a:ext cx="1800716" cy="430887"/>
          </a:xfrm>
          <a:prstGeom prst="rect">
            <a:avLst/>
          </a:prstGeom>
          <a:noFill/>
        </p:spPr>
        <p:txBody>
          <a:bodyPr wrap="square" rtlCol="0">
            <a:spAutoFit/>
          </a:bodyPr>
          <a:lstStyle/>
          <a:p>
            <a:r>
              <a:rPr lang="en-US" altLang="ko-KR" sz="1100" dirty="0">
                <a:solidFill>
                  <a:schemeClr val="bg1"/>
                </a:solidFill>
                <a:latin typeface="+mn-ea"/>
                <a:ea typeface="+mn-ea"/>
              </a:rPr>
              <a:t>foreach </a:t>
            </a:r>
            <a:r>
              <a:rPr lang="ko-KR" altLang="en-US" sz="1100" dirty="0">
                <a:solidFill>
                  <a:schemeClr val="bg1"/>
                </a:solidFill>
                <a:latin typeface="+mn-ea"/>
                <a:ea typeface="+mn-ea"/>
              </a:rPr>
              <a:t>사용하여 리스트 내 모든 항목 출력</a:t>
            </a:r>
          </a:p>
        </p:txBody>
      </p:sp>
      <p:cxnSp>
        <p:nvCxnSpPr>
          <p:cNvPr id="14" name="직선 화살표 연결선 13">
            <a:extLst>
              <a:ext uri="{FF2B5EF4-FFF2-40B4-BE49-F238E27FC236}">
                <a16:creationId xmlns:a16="http://schemas.microsoft.com/office/drawing/2014/main" id="{A34425FB-7460-1707-3C50-F8ABFD22F81F}"/>
              </a:ext>
            </a:extLst>
          </p:cNvPr>
          <p:cNvCxnSpPr>
            <a:cxnSpLocks/>
          </p:cNvCxnSpPr>
          <p:nvPr/>
        </p:nvCxnSpPr>
        <p:spPr>
          <a:xfrm>
            <a:off x="4050894" y="381613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E1DD6B-A04A-A619-7DEF-43F515794066}"/>
              </a:ext>
            </a:extLst>
          </p:cNvPr>
          <p:cNvSpPr txBox="1"/>
          <p:nvPr/>
        </p:nvSpPr>
        <p:spPr>
          <a:xfrm>
            <a:off x="5579216" y="2789269"/>
            <a:ext cx="2480778" cy="430887"/>
          </a:xfrm>
          <a:prstGeom prst="rect">
            <a:avLst/>
          </a:prstGeom>
          <a:noFill/>
        </p:spPr>
        <p:txBody>
          <a:bodyPr wrap="square" rtlCol="0">
            <a:spAutoFit/>
          </a:bodyPr>
          <a:lstStyle/>
          <a:p>
            <a:r>
              <a:rPr lang="en-US" altLang="ko-KR" sz="1100" dirty="0" err="1">
                <a:solidFill>
                  <a:schemeClr val="bg1"/>
                </a:solidFill>
                <a:latin typeface="+mn-ea"/>
                <a:ea typeface="+mn-ea"/>
              </a:rPr>
              <a:t>math.truncate</a:t>
            </a:r>
            <a:r>
              <a:rPr lang="en-US" altLang="ko-KR" sz="1100" dirty="0">
                <a:solidFill>
                  <a:schemeClr val="bg1"/>
                </a:solidFill>
                <a:latin typeface="+mn-ea"/>
                <a:ea typeface="+mn-ea"/>
              </a:rPr>
              <a:t>()</a:t>
            </a:r>
            <a:r>
              <a:rPr lang="ko-KR" altLang="en-US" sz="1100" dirty="0">
                <a:solidFill>
                  <a:schemeClr val="bg1"/>
                </a:solidFill>
                <a:latin typeface="+mn-ea"/>
                <a:ea typeface="+mn-ea"/>
              </a:rPr>
              <a:t>를 사용하여</a:t>
            </a:r>
            <a:endParaRPr lang="en-US" altLang="ko-KR" sz="1100" dirty="0">
              <a:solidFill>
                <a:schemeClr val="bg1"/>
              </a:solidFill>
              <a:latin typeface="+mn-ea"/>
              <a:ea typeface="+mn-ea"/>
            </a:endParaRPr>
          </a:p>
          <a:p>
            <a:r>
              <a:rPr lang="ko-KR" altLang="en-US" sz="1100" dirty="0">
                <a:solidFill>
                  <a:schemeClr val="bg1"/>
                </a:solidFill>
                <a:latin typeface="+mn-ea"/>
                <a:ea typeface="+mn-ea"/>
              </a:rPr>
              <a:t>소수점이 발생하면 버리도록 한다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extLst>
      <p:ext uri="{BB962C8B-B14F-4D97-AF65-F5344CB8AC3E}">
        <p14:creationId xmlns:p14="http://schemas.microsoft.com/office/powerpoint/2010/main" val="2013833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4799712" cy="338554"/>
          </a:xfrm>
          <a:prstGeom prst="rect">
            <a:avLst/>
          </a:prstGeom>
          <a:noFill/>
        </p:spPr>
        <p:txBody>
          <a:bodyPr wrap="none" rtlCol="0">
            <a:spAutoFit/>
          </a:bodyPr>
          <a:lstStyle/>
          <a:p>
            <a:r>
              <a:rPr lang="en-US" altLang="ko-KR" sz="1600" dirty="0">
                <a:solidFill>
                  <a:schemeClr val="bg1"/>
                </a:solidFill>
                <a:latin typeface="+mn-ea"/>
                <a:ea typeface="+mn-ea"/>
              </a:rPr>
              <a:t>5. </a:t>
            </a:r>
            <a:r>
              <a:rPr lang="ko-KR" altLang="en-US" sz="1600" dirty="0">
                <a:solidFill>
                  <a:schemeClr val="bg1"/>
                </a:solidFill>
                <a:latin typeface="+mn-ea"/>
                <a:ea typeface="+mn-ea"/>
              </a:rPr>
              <a:t>게임 방법 설명</a:t>
            </a:r>
            <a:r>
              <a:rPr lang="en-US" altLang="ko-KR" sz="1600" dirty="0">
                <a:solidFill>
                  <a:schemeClr val="bg1"/>
                </a:solidFill>
                <a:latin typeface="+mn-ea"/>
                <a:ea typeface="+mn-ea"/>
              </a:rPr>
              <a:t>(</a:t>
            </a:r>
            <a:r>
              <a:rPr lang="ko-KR" altLang="en-US" sz="1600" dirty="0">
                <a:solidFill>
                  <a:schemeClr val="bg1"/>
                </a:solidFill>
                <a:latin typeface="+mn-ea"/>
                <a:ea typeface="+mn-ea"/>
              </a:rPr>
              <a:t>유저에게 출력하여 보여줄 내용</a:t>
            </a:r>
            <a:r>
              <a:rPr lang="en-US" altLang="ko-KR" sz="1600" dirty="0">
                <a:solidFill>
                  <a:schemeClr val="bg1"/>
                </a:solidFill>
                <a:latin typeface="+mn-ea"/>
                <a:ea typeface="+mn-ea"/>
              </a:rPr>
              <a:t>)</a:t>
            </a:r>
            <a:endParaRPr lang="ko-KR" altLang="en-US"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166914" y="1698576"/>
            <a:ext cx="8117928" cy="3360535"/>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안녕하십니까</a:t>
            </a:r>
            <a:r>
              <a:rPr lang="en-US" altLang="ko-KR" sz="1100" dirty="0">
                <a:solidFill>
                  <a:schemeClr val="bg1"/>
                </a:solidFill>
                <a:latin typeface="+mn-ea"/>
                <a:ea typeface="+mn-ea"/>
              </a:rPr>
              <a:t>. </a:t>
            </a:r>
            <a:r>
              <a:rPr lang="ko-KR" altLang="en-US" sz="1100" dirty="0">
                <a:solidFill>
                  <a:schemeClr val="bg1"/>
                </a:solidFill>
                <a:latin typeface="+mn-ea"/>
                <a:ea typeface="+mn-ea"/>
              </a:rPr>
              <a:t>부자와 </a:t>
            </a:r>
            <a:r>
              <a:rPr lang="ko-KR" altLang="en-US" sz="1100" dirty="0" err="1">
                <a:solidFill>
                  <a:schemeClr val="bg1"/>
                </a:solidFill>
                <a:latin typeface="+mn-ea"/>
                <a:ea typeface="+mn-ea"/>
              </a:rPr>
              <a:t>파산게임에</a:t>
            </a:r>
            <a:r>
              <a:rPr lang="ko-KR" altLang="en-US" sz="1100" dirty="0">
                <a:solidFill>
                  <a:schemeClr val="bg1"/>
                </a:solidFill>
                <a:latin typeface="+mn-ea"/>
                <a:ea typeface="+mn-ea"/>
              </a:rPr>
              <a:t> 오신 것을 환영합니다</a:t>
            </a:r>
            <a:r>
              <a:rPr lang="en-US" altLang="ko-KR" sz="1100" dirty="0">
                <a:solidFill>
                  <a:schemeClr val="bg1"/>
                </a:solidFill>
                <a:latin typeface="+mn-ea"/>
                <a:ea typeface="+mn-ea"/>
              </a:rPr>
              <a:t>. </a:t>
            </a:r>
            <a:r>
              <a:rPr lang="ko-KR" altLang="en-US" sz="1100" dirty="0">
                <a:solidFill>
                  <a:schemeClr val="bg1"/>
                </a:solidFill>
                <a:latin typeface="+mn-ea"/>
                <a:ea typeface="+mn-ea"/>
              </a:rPr>
              <a:t>게임 규칙을 </a:t>
            </a:r>
            <a:r>
              <a:rPr lang="ko-KR" altLang="en-US" sz="1100" dirty="0" err="1">
                <a:solidFill>
                  <a:schemeClr val="bg1"/>
                </a:solidFill>
                <a:latin typeface="+mn-ea"/>
                <a:ea typeface="+mn-ea"/>
              </a:rPr>
              <a:t>설명드리겠습니다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유동자산은 현금화할 가능성이 높다는 의미</a:t>
            </a:r>
            <a:r>
              <a:rPr lang="en-US" altLang="ko-KR" sz="1100" dirty="0">
                <a:solidFill>
                  <a:schemeClr val="bg1"/>
                </a:solidFill>
                <a:latin typeface="+mn-ea"/>
                <a:ea typeface="+mn-ea"/>
              </a:rPr>
              <a:t>, </a:t>
            </a:r>
            <a:r>
              <a:rPr lang="ko-KR" altLang="en-US" sz="1100" dirty="0">
                <a:solidFill>
                  <a:schemeClr val="bg1"/>
                </a:solidFill>
                <a:latin typeface="+mn-ea"/>
                <a:ea typeface="+mn-ea"/>
              </a:rPr>
              <a:t>반대로 비유동자산은 현금화할 가능성이 낮다는 의미를 가집니다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따라서 현금은 매각 가능성 즉</a:t>
            </a:r>
            <a:r>
              <a:rPr lang="en-US" altLang="ko-KR" sz="1100" dirty="0">
                <a:solidFill>
                  <a:schemeClr val="bg1"/>
                </a:solidFill>
                <a:latin typeface="+mn-ea"/>
                <a:ea typeface="+mn-ea"/>
              </a:rPr>
              <a:t>, </a:t>
            </a:r>
            <a:r>
              <a:rPr lang="ko-KR" altLang="en-US" sz="1100" dirty="0">
                <a:solidFill>
                  <a:schemeClr val="bg1"/>
                </a:solidFill>
                <a:latin typeface="+mn-ea"/>
                <a:ea typeface="+mn-ea"/>
              </a:rPr>
              <a:t>현금화할 가능성은 </a:t>
            </a:r>
            <a:r>
              <a:rPr lang="en-US" altLang="ko-KR" sz="1100" dirty="0">
                <a:solidFill>
                  <a:schemeClr val="bg1"/>
                </a:solidFill>
                <a:latin typeface="+mn-ea"/>
                <a:ea typeface="+mn-ea"/>
              </a:rPr>
              <a:t>100</a:t>
            </a:r>
            <a:r>
              <a:rPr lang="ko-KR" altLang="en-US" sz="1100" dirty="0">
                <a:solidFill>
                  <a:schemeClr val="bg1"/>
                </a:solidFill>
                <a:latin typeface="+mn-ea"/>
                <a:ea typeface="+mn-ea"/>
              </a:rPr>
              <a:t>이나</a:t>
            </a:r>
            <a:r>
              <a:rPr lang="en-US" altLang="ko-KR" sz="1100" dirty="0">
                <a:solidFill>
                  <a:schemeClr val="bg1"/>
                </a:solidFill>
                <a:latin typeface="+mn-ea"/>
                <a:ea typeface="+mn-ea"/>
              </a:rPr>
              <a:t>, </a:t>
            </a:r>
            <a:r>
              <a:rPr lang="ko-KR" altLang="en-US" sz="1100" dirty="0">
                <a:solidFill>
                  <a:schemeClr val="bg1"/>
                </a:solidFill>
                <a:latin typeface="+mn-ea"/>
                <a:ea typeface="+mn-ea"/>
              </a:rPr>
              <a:t>게임 내에서 의미가 없을 뿐더러</a:t>
            </a:r>
            <a:r>
              <a:rPr lang="en-US" altLang="ko-KR" sz="1100" dirty="0">
                <a:solidFill>
                  <a:schemeClr val="bg1"/>
                </a:solidFill>
                <a:latin typeface="+mn-ea"/>
                <a:ea typeface="+mn-ea"/>
              </a:rPr>
              <a:t>, </a:t>
            </a:r>
            <a:r>
              <a:rPr lang="ko-KR" altLang="en-US" sz="1100" dirty="0">
                <a:solidFill>
                  <a:schemeClr val="bg1"/>
                </a:solidFill>
                <a:latin typeface="+mn-ea"/>
                <a:ea typeface="+mn-ea"/>
              </a:rPr>
              <a:t>현금은 재화로만 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본 게임 내에서 유동자산은 현금</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제품이며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비유동자산은 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투자는 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부동산에 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유동자산과 비유동자산에 따라 판매하여 현금화할 가능성이 나눠집니다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즉</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제품은 현금화하기 쉽다는 것이고</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부동산은 현금화하기 어렵다는 것입니다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현재 보유한 자산은 오직 현금 </a:t>
            </a:r>
            <a:r>
              <a:rPr lang="en-US" altLang="ko-KR" sz="1100" dirty="0">
                <a:solidFill>
                  <a:schemeClr val="bg1"/>
                </a:solidFill>
                <a:latin typeface="+mn-ea"/>
                <a:ea typeface="+mn-ea"/>
              </a:rPr>
              <a:t>1000</a:t>
            </a:r>
            <a:r>
              <a:rPr lang="ko-KR" altLang="en-US" sz="1100" dirty="0">
                <a:solidFill>
                  <a:schemeClr val="bg1"/>
                </a:solidFill>
                <a:latin typeface="+mn-ea"/>
                <a:ea typeface="+mn-ea"/>
              </a:rPr>
              <a:t>만원 뿐입니다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챕터는 “구매 → 판매 → </a:t>
            </a:r>
            <a:r>
              <a:rPr lang="ko-KR" altLang="en-US" sz="1100" dirty="0" err="1">
                <a:solidFill>
                  <a:schemeClr val="bg1"/>
                </a:solidFill>
                <a:latin typeface="+mn-ea"/>
                <a:ea typeface="+mn-ea"/>
              </a:rPr>
              <a:t>가격변동”으로</a:t>
            </a:r>
            <a:r>
              <a:rPr lang="ko-KR" altLang="en-US" sz="1100" dirty="0">
                <a:solidFill>
                  <a:schemeClr val="bg1"/>
                </a:solidFill>
                <a:latin typeface="+mn-ea"/>
                <a:ea typeface="+mn-ea"/>
              </a:rPr>
              <a:t> 이루어지며</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a:t>
            </a:r>
            <a:r>
              <a:rPr lang="ko-KR" altLang="en-US" sz="1100" dirty="0" err="1">
                <a:solidFill>
                  <a:schemeClr val="bg1"/>
                </a:solidFill>
                <a:latin typeface="+mn-ea"/>
                <a:ea typeface="+mn-ea"/>
              </a:rPr>
              <a:t>챕터마다</a:t>
            </a:r>
            <a:r>
              <a:rPr lang="ko-KR" altLang="en-US" sz="1100" dirty="0">
                <a:solidFill>
                  <a:schemeClr val="bg1"/>
                </a:solidFill>
                <a:latin typeface="+mn-ea"/>
                <a:ea typeface="+mn-ea"/>
              </a:rPr>
              <a:t> 정보를 구매할 수 있고</a:t>
            </a:r>
            <a:r>
              <a:rPr lang="en-US" altLang="ko-KR" sz="1100" dirty="0">
                <a:solidFill>
                  <a:schemeClr val="bg1"/>
                </a:solidFill>
                <a:latin typeface="+mn-ea"/>
                <a:ea typeface="+mn-ea"/>
              </a:rPr>
              <a:t>, </a:t>
            </a:r>
            <a:r>
              <a:rPr lang="ko-KR" altLang="en-US" sz="1100" dirty="0">
                <a:solidFill>
                  <a:schemeClr val="bg1"/>
                </a:solidFill>
                <a:latin typeface="+mn-ea"/>
                <a:ea typeface="+mn-ea"/>
              </a:rPr>
              <a:t>정보의 가격은 현재 가진 현금의 </a:t>
            </a:r>
            <a:r>
              <a:rPr lang="en-US" altLang="ko-KR" sz="1100" dirty="0">
                <a:solidFill>
                  <a:schemeClr val="bg1"/>
                </a:solidFill>
                <a:latin typeface="+mn-ea"/>
                <a:ea typeface="+mn-ea"/>
              </a:rPr>
              <a:t>5%</a:t>
            </a:r>
            <a:r>
              <a:rPr lang="ko-KR" altLang="en-US" sz="1100" dirty="0">
                <a:solidFill>
                  <a:schemeClr val="bg1"/>
                </a:solidFill>
                <a:latin typeface="+mn-ea"/>
                <a:ea typeface="+mn-ea"/>
              </a:rPr>
              <a:t>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이기려면 현금으로만 </a:t>
            </a:r>
            <a:r>
              <a:rPr lang="en-US" altLang="ko-KR" sz="1100" dirty="0">
                <a:solidFill>
                  <a:schemeClr val="bg1"/>
                </a:solidFill>
                <a:latin typeface="+mn-ea"/>
                <a:ea typeface="+mn-ea"/>
              </a:rPr>
              <a:t>21</a:t>
            </a:r>
            <a:r>
              <a:rPr lang="ko-KR" altLang="en-US" sz="1100" dirty="0">
                <a:solidFill>
                  <a:schemeClr val="bg1"/>
                </a:solidFill>
                <a:latin typeface="+mn-ea"/>
                <a:ea typeface="+mn-ea"/>
              </a:rPr>
              <a:t>억원을 보유하는 것입니다</a:t>
            </a:r>
            <a:r>
              <a:rPr lang="en-US" altLang="ko-KR" sz="1100" dirty="0">
                <a:solidFill>
                  <a:schemeClr val="bg1"/>
                </a:solidFill>
                <a:latin typeface="+mn-ea"/>
                <a:ea typeface="+mn-ea"/>
              </a:rPr>
              <a:t>. </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당신의 현금이 </a:t>
            </a:r>
            <a:r>
              <a:rPr lang="en-US" altLang="ko-KR" sz="1100" dirty="0">
                <a:solidFill>
                  <a:schemeClr val="bg1"/>
                </a:solidFill>
                <a:latin typeface="+mn-ea"/>
                <a:ea typeface="+mn-ea"/>
              </a:rPr>
              <a:t>0</a:t>
            </a:r>
            <a:r>
              <a:rPr lang="ko-KR" altLang="en-US" sz="1100" dirty="0">
                <a:solidFill>
                  <a:schemeClr val="bg1"/>
                </a:solidFill>
                <a:latin typeface="+mn-ea"/>
                <a:ea typeface="+mn-ea"/>
              </a:rPr>
              <a:t>원이거나 총 자산의 가치가 </a:t>
            </a:r>
            <a:r>
              <a:rPr lang="en-US" altLang="ko-KR" sz="1100" dirty="0">
                <a:solidFill>
                  <a:schemeClr val="bg1"/>
                </a:solidFill>
                <a:latin typeface="+mn-ea"/>
                <a:ea typeface="+mn-ea"/>
              </a:rPr>
              <a:t>300</a:t>
            </a:r>
            <a:r>
              <a:rPr lang="ko-KR" altLang="en-US" sz="1100" dirty="0" err="1">
                <a:solidFill>
                  <a:schemeClr val="bg1"/>
                </a:solidFill>
                <a:latin typeface="+mn-ea"/>
                <a:ea typeface="+mn-ea"/>
              </a:rPr>
              <a:t>만원이하가</a:t>
            </a:r>
            <a:r>
              <a:rPr lang="ko-KR" altLang="en-US" sz="1100" dirty="0">
                <a:solidFill>
                  <a:schemeClr val="bg1"/>
                </a:solidFill>
                <a:latin typeface="+mn-ea"/>
                <a:ea typeface="+mn-ea"/>
              </a:rPr>
              <a:t> 된다면</a:t>
            </a:r>
            <a:r>
              <a:rPr lang="en-US" altLang="ko-KR" sz="1100" dirty="0">
                <a:solidFill>
                  <a:schemeClr val="bg1"/>
                </a:solidFill>
                <a:latin typeface="+mn-ea"/>
                <a:ea typeface="+mn-ea"/>
              </a:rPr>
              <a:t>, </a:t>
            </a:r>
            <a:r>
              <a:rPr lang="ko-KR" altLang="en-US" sz="1100" dirty="0">
                <a:solidFill>
                  <a:schemeClr val="bg1"/>
                </a:solidFill>
                <a:latin typeface="+mn-ea"/>
                <a:ea typeface="+mn-ea"/>
              </a:rPr>
              <a:t>파산하여 게임에서 지게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21</a:t>
            </a:r>
            <a:r>
              <a:rPr lang="ko-KR" altLang="en-US" sz="1100" dirty="0">
                <a:solidFill>
                  <a:schemeClr val="bg1"/>
                </a:solidFill>
                <a:latin typeface="+mn-ea"/>
                <a:ea typeface="+mn-ea"/>
              </a:rPr>
              <a:t>억을 보유하여 게임에서 승리하면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빌딩을 구매하여 부자가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꿈의 빌딩</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자신의 자산으로 만드십시오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graphicFrame>
        <p:nvGraphicFramePr>
          <p:cNvPr id="1135" name="Google Shape;1135;p43"/>
          <p:cNvGraphicFramePr/>
          <p:nvPr>
            <p:extLst>
              <p:ext uri="{D42A27DB-BD31-4B8C-83A1-F6EECF244321}">
                <p14:modId xmlns:p14="http://schemas.microsoft.com/office/powerpoint/2010/main" val="806875609"/>
              </p:ext>
            </p:extLst>
          </p:nvPr>
        </p:nvGraphicFramePr>
        <p:xfrm>
          <a:off x="701976" y="1178124"/>
          <a:ext cx="7884599" cy="2715815"/>
        </p:xfrm>
        <a:graphic>
          <a:graphicData uri="http://schemas.openxmlformats.org/drawingml/2006/table">
            <a:tbl>
              <a:tblPr>
                <a:noFill/>
                <a:tableStyleId>{65EB44B9-4524-4C0D-8AF8-5427DF5A4584}</a:tableStyleId>
              </a:tblPr>
              <a:tblGrid>
                <a:gridCol w="1357729">
                  <a:extLst>
                    <a:ext uri="{9D8B030D-6E8A-4147-A177-3AD203B41FA5}">
                      <a16:colId xmlns:a16="http://schemas.microsoft.com/office/drawing/2014/main" val="20000"/>
                    </a:ext>
                  </a:extLst>
                </a:gridCol>
                <a:gridCol w="466205">
                  <a:extLst>
                    <a:ext uri="{9D8B030D-6E8A-4147-A177-3AD203B41FA5}">
                      <a16:colId xmlns:a16="http://schemas.microsoft.com/office/drawing/2014/main" val="20001"/>
                    </a:ext>
                  </a:extLst>
                </a:gridCol>
                <a:gridCol w="466205">
                  <a:extLst>
                    <a:ext uri="{9D8B030D-6E8A-4147-A177-3AD203B41FA5}">
                      <a16:colId xmlns:a16="http://schemas.microsoft.com/office/drawing/2014/main" val="20002"/>
                    </a:ext>
                  </a:extLst>
                </a:gridCol>
                <a:gridCol w="466205">
                  <a:extLst>
                    <a:ext uri="{9D8B030D-6E8A-4147-A177-3AD203B41FA5}">
                      <a16:colId xmlns:a16="http://schemas.microsoft.com/office/drawing/2014/main" val="20003"/>
                    </a:ext>
                  </a:extLst>
                </a:gridCol>
                <a:gridCol w="466205">
                  <a:extLst>
                    <a:ext uri="{9D8B030D-6E8A-4147-A177-3AD203B41FA5}">
                      <a16:colId xmlns:a16="http://schemas.microsoft.com/office/drawing/2014/main" val="20004"/>
                    </a:ext>
                  </a:extLst>
                </a:gridCol>
                <a:gridCol w="466205">
                  <a:extLst>
                    <a:ext uri="{9D8B030D-6E8A-4147-A177-3AD203B41FA5}">
                      <a16:colId xmlns:a16="http://schemas.microsoft.com/office/drawing/2014/main" val="20005"/>
                    </a:ext>
                  </a:extLst>
                </a:gridCol>
                <a:gridCol w="466205">
                  <a:extLst>
                    <a:ext uri="{9D8B030D-6E8A-4147-A177-3AD203B41FA5}">
                      <a16:colId xmlns:a16="http://schemas.microsoft.com/office/drawing/2014/main" val="20006"/>
                    </a:ext>
                  </a:extLst>
                </a:gridCol>
                <a:gridCol w="466205">
                  <a:extLst>
                    <a:ext uri="{9D8B030D-6E8A-4147-A177-3AD203B41FA5}">
                      <a16:colId xmlns:a16="http://schemas.microsoft.com/office/drawing/2014/main" val="20007"/>
                    </a:ext>
                  </a:extLst>
                </a:gridCol>
                <a:gridCol w="466205">
                  <a:extLst>
                    <a:ext uri="{9D8B030D-6E8A-4147-A177-3AD203B41FA5}">
                      <a16:colId xmlns:a16="http://schemas.microsoft.com/office/drawing/2014/main" val="20008"/>
                    </a:ext>
                  </a:extLst>
                </a:gridCol>
                <a:gridCol w="466205">
                  <a:extLst>
                    <a:ext uri="{9D8B030D-6E8A-4147-A177-3AD203B41FA5}">
                      <a16:colId xmlns:a16="http://schemas.microsoft.com/office/drawing/2014/main" val="20009"/>
                    </a:ext>
                  </a:extLst>
                </a:gridCol>
                <a:gridCol w="466205">
                  <a:extLst>
                    <a:ext uri="{9D8B030D-6E8A-4147-A177-3AD203B41FA5}">
                      <a16:colId xmlns:a16="http://schemas.microsoft.com/office/drawing/2014/main" val="20010"/>
                    </a:ext>
                  </a:extLst>
                </a:gridCol>
                <a:gridCol w="466205">
                  <a:extLst>
                    <a:ext uri="{9D8B030D-6E8A-4147-A177-3AD203B41FA5}">
                      <a16:colId xmlns:a16="http://schemas.microsoft.com/office/drawing/2014/main" val="20011"/>
                    </a:ext>
                  </a:extLst>
                </a:gridCol>
                <a:gridCol w="466205">
                  <a:extLst>
                    <a:ext uri="{9D8B030D-6E8A-4147-A177-3AD203B41FA5}">
                      <a16:colId xmlns:a16="http://schemas.microsoft.com/office/drawing/2014/main" val="20012"/>
                    </a:ext>
                  </a:extLst>
                </a:gridCol>
                <a:gridCol w="466205">
                  <a:extLst>
                    <a:ext uri="{9D8B030D-6E8A-4147-A177-3AD203B41FA5}">
                      <a16:colId xmlns:a16="http://schemas.microsoft.com/office/drawing/2014/main" val="20013"/>
                    </a:ext>
                  </a:extLst>
                </a:gridCol>
                <a:gridCol w="466205">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1_</a:t>
                      </a:r>
                      <a:r>
                        <a:rPr lang="ko-KR" altLang="en-US" sz="800" b="1" dirty="0">
                          <a:solidFill>
                            <a:schemeClr val="lt1"/>
                          </a:solidFill>
                          <a:latin typeface="+mn-ea"/>
                          <a:ea typeface="+mn-ea"/>
                          <a:cs typeface="Titillium Web"/>
                          <a:sym typeface="Titillium Web"/>
                        </a:rPr>
                        <a:t>기획</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2_</a:t>
                      </a:r>
                      <a:r>
                        <a:rPr lang="ko-KR" altLang="en-US" sz="800" b="1" dirty="0">
                          <a:solidFill>
                            <a:schemeClr val="lt1"/>
                          </a:solidFill>
                          <a:latin typeface="+mn-ea"/>
                          <a:ea typeface="+mn-ea"/>
                          <a:cs typeface="Titillium Web"/>
                          <a:sym typeface="Titillium Web"/>
                        </a:rPr>
                        <a:t>개발</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5</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6</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7</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8</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9</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10</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ko-KR" altLang="en-US" sz="800" dirty="0">
                          <a:solidFill>
                            <a:schemeClr val="lt1"/>
                          </a:solidFill>
                          <a:latin typeface="+mn-ea"/>
                          <a:ea typeface="+mn-ea"/>
                          <a:cs typeface="Titillium Web"/>
                          <a:sym typeface="Titillium Web"/>
                        </a:rPr>
                        <a:t>기획 및 개발 </a:t>
                      </a:r>
                      <a:r>
                        <a:rPr lang="en-US" sz="800" dirty="0">
                          <a:solidFill>
                            <a:schemeClr val="lt1"/>
                          </a:solidFill>
                          <a:latin typeface="+mn-ea"/>
                          <a:ea typeface="+mn-ea"/>
                          <a:cs typeface="Titillium Web"/>
                          <a:sym typeface="Titillium Web"/>
                        </a:rPr>
                        <a:t>PPT </a:t>
                      </a:r>
                      <a:r>
                        <a:rPr lang="ko-KR" altLang="en-US" sz="800" dirty="0">
                          <a:solidFill>
                            <a:schemeClr val="lt1"/>
                          </a:solidFill>
                          <a:latin typeface="+mn-ea"/>
                          <a:ea typeface="+mn-ea"/>
                          <a:cs typeface="Titillium Web"/>
                          <a:sym typeface="Titillium Web"/>
                        </a:rPr>
                        <a:t>작성</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시작</a:t>
                      </a:r>
                      <a:endParaRPr lang="en-US" altLang="ko-K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마감</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게임 설정 및 시스템 기획</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게임</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개요</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시스템</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en-US" sz="600" dirty="0">
                          <a:solidFill>
                            <a:schemeClr val="tx1"/>
                          </a:solidFill>
                          <a:latin typeface="+mn-ea"/>
                          <a:ea typeface="+mn-ea"/>
                          <a:cs typeface="Titillium Web"/>
                          <a:sym typeface="Titillium Web"/>
                        </a:rPr>
                        <a:t>PPT</a:t>
                      </a:r>
                    </a:p>
                    <a:p>
                      <a:pPr marL="0" lvl="0" indent="0" algn="ctr" rtl="0">
                        <a:spcBef>
                          <a:spcPts val="0"/>
                        </a:spcBef>
                        <a:spcAft>
                          <a:spcPts val="0"/>
                        </a:spcAft>
                        <a:buNone/>
                      </a:pPr>
                      <a:r>
                        <a:rPr lang="en-US" sz="600" dirty="0">
                          <a:solidFill>
                            <a:schemeClr val="tx1"/>
                          </a:solidFill>
                          <a:latin typeface="+mn-ea"/>
                          <a:ea typeface="+mn-ea"/>
                          <a:cs typeface="Titillium Web"/>
                          <a:sym typeface="Titillium Web"/>
                        </a:rPr>
                        <a:t>start</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순서도</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작성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메인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메인 틀</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완성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챕터 전체 </a:t>
                      </a:r>
                      <a:r>
                        <a:rPr lang="ko-KR" altLang="en-US" sz="800" dirty="0" err="1">
                          <a:solidFill>
                            <a:schemeClr val="lt1"/>
                          </a:solidFill>
                          <a:latin typeface="+mn-ea"/>
                          <a:ea typeface="+mn-ea"/>
                          <a:cs typeface="Titillium Web"/>
                          <a:sym typeface="Titillium Web"/>
                        </a:rPr>
                        <a:t>메소</a:t>
                      </a:r>
                      <a:r>
                        <a:rPr lang="ko-KR" altLang="en-US" sz="800" baseline="0" dirty="0" err="1">
                          <a:solidFill>
                            <a:schemeClr val="lt1"/>
                          </a:solidFill>
                          <a:latin typeface="+mn-ea"/>
                          <a:ea typeface="+mn-ea"/>
                          <a:cs typeface="Titillium Web"/>
                          <a:sym typeface="Titillium Web"/>
                        </a:rPr>
                        <a:t>드</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a:solidFill>
                            <a:schemeClr val="bg1"/>
                          </a:solidFill>
                          <a:latin typeface="+mn-ea"/>
                          <a:ea typeface="Arial"/>
                          <a:cs typeface="Arial"/>
                          <a:sym typeface="Arial"/>
                        </a:rPr>
                        <a:t>investment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a:solidFill>
                            <a:schemeClr val="bg1"/>
                          </a:solidFill>
                          <a:latin typeface="+mn-ea"/>
                          <a:ea typeface="Arial"/>
                          <a:cs typeface="Arial"/>
                          <a:sym typeface="Arial"/>
                        </a:rPr>
                        <a:t>sale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r>
                        <a:rPr lang="en-US" altLang="ko-KR" sz="800" b="0" i="0" u="none" strike="noStrike" cap="none" dirty="0">
                          <a:solidFill>
                            <a:schemeClr val="bg1"/>
                          </a:solidFill>
                          <a:latin typeface="+mn-ea"/>
                          <a:ea typeface="Arial"/>
                          <a:cs typeface="Arial"/>
                          <a:sym typeface="Arial"/>
                        </a:rPr>
                        <a:t> </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err="1">
                          <a:solidFill>
                            <a:schemeClr val="bg1"/>
                          </a:solidFill>
                          <a:latin typeface="+mn-ea"/>
                          <a:ea typeface="Arial"/>
                          <a:cs typeface="Arial"/>
                          <a:sym typeface="Arial"/>
                        </a:rPr>
                        <a:t>valuechange</a:t>
                      </a:r>
                      <a:r>
                        <a:rPr lang="en-US" altLang="ko-KR" sz="800" b="0" i="0" u="none" strike="noStrike" cap="none" dirty="0">
                          <a:solidFill>
                            <a:schemeClr val="bg1"/>
                          </a:solidFill>
                          <a:latin typeface="+mn-ea"/>
                          <a:ea typeface="Arial"/>
                          <a:cs typeface="Arial"/>
                          <a:sym typeface="Arial"/>
                        </a:rPr>
                        <a:t>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버그 발생 유무 테스트</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914ED1E4-B5B9-DFEF-B02B-5EA633F4B255}"/>
              </a:ext>
            </a:extLst>
          </p:cNvPr>
          <p:cNvSpPr txBox="1"/>
          <p:nvPr/>
        </p:nvSpPr>
        <p:spPr>
          <a:xfrm>
            <a:off x="166914" y="145143"/>
            <a:ext cx="2145139" cy="338554"/>
          </a:xfrm>
          <a:prstGeom prst="rect">
            <a:avLst/>
          </a:prstGeom>
          <a:noFill/>
        </p:spPr>
        <p:txBody>
          <a:bodyPr wrap="none" rtlCol="0">
            <a:spAutoFit/>
          </a:bodyPr>
          <a:lstStyle/>
          <a:p>
            <a:r>
              <a:rPr lang="en-US" altLang="ko-KR" sz="1600" dirty="0">
                <a:solidFill>
                  <a:schemeClr val="bg1"/>
                </a:solidFill>
                <a:latin typeface="+mn-ea"/>
                <a:ea typeface="+mn-ea"/>
              </a:rPr>
              <a:t>n. </a:t>
            </a:r>
            <a:r>
              <a:rPr lang="ko-KR" altLang="en-US" sz="1600" dirty="0">
                <a:solidFill>
                  <a:schemeClr val="bg1"/>
                </a:solidFill>
                <a:latin typeface="+mn-ea"/>
                <a:ea typeface="+mn-ea"/>
              </a:rPr>
              <a:t>기획 및 개발 일정</a:t>
            </a:r>
          </a:p>
        </p:txBody>
      </p:sp>
    </p:spTree>
    <p:extLst>
      <p:ext uri="{BB962C8B-B14F-4D97-AF65-F5344CB8AC3E}">
        <p14:creationId xmlns:p14="http://schemas.microsoft.com/office/powerpoint/2010/main" val="1979687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dirty="0"/>
              <a:t>HELLO!</a:t>
            </a:r>
            <a:endParaRPr sz="9200" dirty="0"/>
          </a:p>
        </p:txBody>
      </p:sp>
      <p:sp>
        <p:nvSpPr>
          <p:cNvPr id="794" name="Google Shape;794;p1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 am Jayden Smith</a:t>
            </a:r>
            <a:endParaRPr b="1" dirty="0"/>
          </a:p>
          <a:p>
            <a:pPr marL="0" lvl="0" indent="0" algn="l" rtl="0">
              <a:spcBef>
                <a:spcPts val="600"/>
              </a:spcBef>
              <a:spcAft>
                <a:spcPts val="0"/>
              </a:spcAft>
              <a:buClr>
                <a:schemeClr val="dk1"/>
              </a:buClr>
              <a:buSzPts val="1100"/>
              <a:buFont typeface="Arial"/>
              <a:buNone/>
            </a:pPr>
            <a:r>
              <a:rPr lang="en" dirty="0"/>
              <a:t>I am here because I love to give presentations. </a:t>
            </a:r>
            <a:endParaRPr dirty="0"/>
          </a:p>
          <a:p>
            <a:pPr marL="0" lvl="0" indent="0" algn="l" rtl="0">
              <a:spcBef>
                <a:spcPts val="600"/>
              </a:spcBef>
              <a:spcAft>
                <a:spcPts val="0"/>
              </a:spcAft>
              <a:buClr>
                <a:schemeClr val="dk1"/>
              </a:buClr>
              <a:buSzPts val="1100"/>
              <a:buFont typeface="Arial"/>
              <a:buNone/>
            </a:pPr>
            <a:r>
              <a:rPr lang="en" dirty="0"/>
              <a:t>You can find me at @username</a:t>
            </a:r>
            <a:endParaRPr b="1" dirty="0"/>
          </a:p>
        </p:txBody>
      </p:sp>
      <p:pic>
        <p:nvPicPr>
          <p:cNvPr id="795" name="Google Shape;795;p17"/>
          <p:cNvPicPr preferRelativeResize="0"/>
          <p:nvPr/>
        </p:nvPicPr>
        <p:blipFill rotWithShape="1">
          <a:blip r:embed="rId3">
            <a:alphaModFix/>
          </a:blip>
          <a:srcRect l="36052" r="13839"/>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HEADLINE</a:t>
            </a:r>
            <a:endParaRPr/>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3570208" cy="584775"/>
          </a:xfrm>
          <a:prstGeom prst="rect">
            <a:avLst/>
          </a:prstGeom>
          <a:noFill/>
        </p:spPr>
        <p:txBody>
          <a:bodyPr wrap="none" rtlCol="0">
            <a:spAutoFit/>
          </a:bodyPr>
          <a:lstStyle/>
          <a:p>
            <a:r>
              <a:rPr lang="en-US" altLang="ko-KR" sz="3200" dirty="0">
                <a:solidFill>
                  <a:schemeClr val="bg1"/>
                </a:solidFill>
                <a:latin typeface="+mn-ea"/>
                <a:ea typeface="+mn-ea"/>
              </a:rPr>
              <a:t>Document History</a:t>
            </a:r>
            <a:endParaRPr lang="ko-KR" altLang="en-US" sz="3200" dirty="0">
              <a:solidFill>
                <a:schemeClr val="bg1"/>
              </a:solidFill>
              <a:latin typeface="+mn-ea"/>
              <a:ea typeface="+mn-ea"/>
            </a:endParaRPr>
          </a:p>
        </p:txBody>
      </p:sp>
      <p:graphicFrame>
        <p:nvGraphicFramePr>
          <p:cNvPr id="13" name="표 2">
            <a:extLst>
              <a:ext uri="{FF2B5EF4-FFF2-40B4-BE49-F238E27FC236}">
                <a16:creationId xmlns:a16="http://schemas.microsoft.com/office/drawing/2014/main" id="{315319EA-BFD7-BF79-F66C-17FD66B2F729}"/>
              </a:ext>
            </a:extLst>
          </p:cNvPr>
          <p:cNvGraphicFramePr>
            <a:graphicFrameLocks noGrp="1"/>
          </p:cNvGraphicFramePr>
          <p:nvPr>
            <p:extLst>
              <p:ext uri="{D42A27DB-BD31-4B8C-83A1-F6EECF244321}">
                <p14:modId xmlns:p14="http://schemas.microsoft.com/office/powerpoint/2010/main" val="3216079188"/>
              </p:ext>
            </p:extLst>
          </p:nvPr>
        </p:nvGraphicFramePr>
        <p:xfrm>
          <a:off x="300990" y="1259109"/>
          <a:ext cx="8542020" cy="1691833"/>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709868954"/>
                    </a:ext>
                  </a:extLst>
                </a:gridCol>
                <a:gridCol w="1181100">
                  <a:extLst>
                    <a:ext uri="{9D8B030D-6E8A-4147-A177-3AD203B41FA5}">
                      <a16:colId xmlns:a16="http://schemas.microsoft.com/office/drawing/2014/main" val="208092398"/>
                    </a:ext>
                  </a:extLst>
                </a:gridCol>
                <a:gridCol w="5242560">
                  <a:extLst>
                    <a:ext uri="{9D8B030D-6E8A-4147-A177-3AD203B41FA5}">
                      <a16:colId xmlns:a16="http://schemas.microsoft.com/office/drawing/2014/main" val="2237947516"/>
                    </a:ext>
                  </a:extLst>
                </a:gridCol>
                <a:gridCol w="1238250">
                  <a:extLst>
                    <a:ext uri="{9D8B030D-6E8A-4147-A177-3AD203B41FA5}">
                      <a16:colId xmlns:a16="http://schemas.microsoft.com/office/drawing/2014/main" val="2739983659"/>
                    </a:ext>
                  </a:extLst>
                </a:gridCol>
              </a:tblGrid>
              <a:tr h="277750">
                <a:tc>
                  <a:txBody>
                    <a:bodyPr/>
                    <a:lstStyle/>
                    <a:p>
                      <a:pPr algn="ctr" latinLnBrk="1">
                        <a:lnSpc>
                          <a:spcPct val="150000"/>
                        </a:lnSpc>
                      </a:pPr>
                      <a:r>
                        <a:rPr lang="en-US" altLang="ko-KR" sz="1400" b="0" dirty="0" err="1">
                          <a:ln>
                            <a:solidFill>
                              <a:sysClr val="windowText" lastClr="000000"/>
                            </a:solidFill>
                          </a:ln>
                          <a:solidFill>
                            <a:sysClr val="windowText" lastClr="000000"/>
                          </a:solidFill>
                          <a:latin typeface="+mn-ea"/>
                          <a:ea typeface="+mn-ea"/>
                        </a:rPr>
                        <a:t>ver</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날짜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작성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en-US" altLang="ko-KR" sz="1400" b="0" dirty="0">
                          <a:ln>
                            <a:solidFill>
                              <a:sysClr val="windowText" lastClr="000000"/>
                            </a:solidFill>
                          </a:ln>
                          <a:solidFill>
                            <a:sysClr val="windowText" lastClr="000000"/>
                          </a:solidFill>
                          <a:latin typeface="+mn-ea"/>
                          <a:ea typeface="+mn-ea"/>
                        </a:rPr>
                        <a:t>Page</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902411211"/>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문서 최초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작성할 내용 정리</a:t>
                      </a:r>
                      <a:r>
                        <a:rPr lang="en-US" altLang="ko-KR" sz="1200" b="0" dirty="0">
                          <a:ln>
                            <a:solidFill>
                              <a:sysClr val="windowText" lastClr="000000"/>
                            </a:solidFill>
                          </a:ln>
                          <a:solidFill>
                            <a:sysClr val="windowText" lastClr="000000"/>
                          </a:solidFill>
                          <a:latin typeface="+mn-ea"/>
                          <a:ea typeface="+mn-ea"/>
                        </a:rPr>
                        <a:t>, PPT </a:t>
                      </a:r>
                      <a:r>
                        <a:rPr lang="ko-KR" altLang="en-US" sz="1200" b="0" dirty="0">
                          <a:ln>
                            <a:solidFill>
                              <a:sysClr val="windowText" lastClr="000000"/>
                            </a:solidFill>
                          </a:ln>
                          <a:solidFill>
                            <a:sysClr val="windowText" lastClr="000000"/>
                          </a:solidFill>
                          <a:latin typeface="+mn-ea"/>
                          <a:ea typeface="+mn-ea"/>
                        </a:rPr>
                        <a:t>템플릿 정리</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3p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7317376"/>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1200" b="0" dirty="0">
                          <a:ln>
                            <a:solidFill>
                              <a:sysClr val="windowText" lastClr="000000"/>
                            </a:solidFill>
                          </a:ln>
                          <a:solidFill>
                            <a:sysClr val="windowText" lastClr="000000"/>
                          </a:solidFill>
                          <a:latin typeface="+mn-ea"/>
                          <a:ea typeface="+mn-ea"/>
                        </a:rPr>
                        <a:t>게임 개요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플레이 방법 작성</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8p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68729128"/>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1" hangingPunct="1">
                        <a:lnSpc>
                          <a:spcPct val="150000"/>
                        </a:lnSpc>
                        <a:spcBef>
                          <a:spcPts val="0"/>
                        </a:spcBef>
                        <a:spcAft>
                          <a:spcPts val="0"/>
                        </a:spcAft>
                        <a:buClr>
                          <a:srgbClr val="000000"/>
                        </a:buClr>
                        <a:buSzTx/>
                        <a:buFont typeface="Arial"/>
                        <a:buNone/>
                        <a:tabLst/>
                        <a:defRPr/>
                      </a:pPr>
                      <a:r>
                        <a:rPr lang="en-US" altLang="ko-KR" sz="1200" b="0" dirty="0">
                          <a:ln>
                            <a:solidFill>
                              <a:sysClr val="windowText" lastClr="000000"/>
                            </a:solidFill>
                          </a:ln>
                          <a:solidFill>
                            <a:sysClr val="windowText" lastClr="000000"/>
                          </a:solidFill>
                          <a:latin typeface="+mn-ea"/>
                          <a:ea typeface="+mn-ea"/>
                        </a:rPr>
                        <a:t>22.08.12.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작성</a:t>
                      </a:r>
                      <a:r>
                        <a:rPr lang="en-US" altLang="ko-KR" sz="1200" b="0" dirty="0">
                          <a:ln>
                            <a:solidFill>
                              <a:sysClr val="windowText" lastClr="000000"/>
                            </a:solidFill>
                          </a:ln>
                          <a:solidFill>
                            <a:sysClr val="windowText" lastClr="000000"/>
                          </a:solidFill>
                          <a:latin typeface="+mn-ea"/>
                          <a:ea typeface="+mn-ea"/>
                        </a:rPr>
                        <a:t>, 1,2</a:t>
                      </a:r>
                      <a:r>
                        <a:rPr lang="ko-KR" altLang="en-US" sz="1200" b="0" dirty="0">
                          <a:ln>
                            <a:solidFill>
                              <a:sysClr val="windowText" lastClr="000000"/>
                            </a:solidFill>
                          </a:ln>
                          <a:solidFill>
                            <a:sysClr val="windowText" lastClr="000000"/>
                          </a:solidFill>
                          <a:latin typeface="+mn-ea"/>
                          <a:ea typeface="+mn-ea"/>
                        </a:rPr>
                        <a:t>번 세부 사항 수정</a:t>
                      </a:r>
                      <a:r>
                        <a:rPr lang="en-US" altLang="ko-KR" sz="1200" b="0" dirty="0">
                          <a:ln>
                            <a:solidFill>
                              <a:sysClr val="windowText" lastClr="000000"/>
                            </a:solidFill>
                          </a:ln>
                          <a:solidFill>
                            <a:sysClr val="windowText" lastClr="000000"/>
                          </a:solidFill>
                          <a:latin typeface="+mn-ea"/>
                          <a:ea typeface="+mn-ea"/>
                        </a:rPr>
                        <a:t>, </a:t>
                      </a:r>
                      <a:r>
                        <a:rPr lang="en-US" altLang="ko-KR" sz="1200" b="0" dirty="0" err="1">
                          <a:ln>
                            <a:solidFill>
                              <a:sysClr val="windowText" lastClr="000000"/>
                            </a:solidFill>
                          </a:ln>
                          <a:solidFill>
                            <a:sysClr val="windowText" lastClr="000000"/>
                          </a:solidFill>
                          <a:latin typeface="+mn-ea"/>
                          <a:ea typeface="+mn-ea"/>
                        </a:rPr>
                        <a:t>datatable</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링크 연결</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설명 작성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16p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7023759"/>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1.0.3.</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22.08.14.</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세부 사항 수정</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개발 일정 작성 시작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17p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639576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240138"/>
            <a:ext cx="517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dirty="0"/>
              <a:t>BIG CONCEPT</a:t>
            </a:r>
            <a:endParaRPr sz="9200" dirty="0"/>
          </a:p>
        </p:txBody>
      </p:sp>
      <p:sp>
        <p:nvSpPr>
          <p:cNvPr id="822" name="Google Shape;822;p21"/>
          <p:cNvSpPr txBox="1">
            <a:spLocks noGrp="1"/>
          </p:cNvSpPr>
          <p:nvPr>
            <p:ph type="subTitle" idx="4294967295"/>
          </p:nvPr>
        </p:nvSpPr>
        <p:spPr>
          <a:xfrm>
            <a:off x="641049" y="3411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WANT BIG IMPACT?</a:t>
            </a:r>
            <a:endParaRPr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USE BIG IMAGE.</a:t>
            </a:r>
            <a:endParaRPr dirty="0">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7207600" cy="2156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82905" y="247710"/>
            <a:ext cx="1005403" cy="584775"/>
          </a:xfrm>
          <a:prstGeom prst="rect">
            <a:avLst/>
          </a:prstGeom>
          <a:noFill/>
        </p:spPr>
        <p:txBody>
          <a:bodyPr wrap="none" rtlCol="0">
            <a:spAutoFit/>
          </a:bodyPr>
          <a:lstStyle/>
          <a:p>
            <a:r>
              <a:rPr lang="ko-KR" altLang="en-US" sz="3200" dirty="0">
                <a:solidFill>
                  <a:schemeClr val="bg1"/>
                </a:solidFill>
                <a:latin typeface="+mn-ea"/>
                <a:ea typeface="+mn-ea"/>
              </a:rPr>
              <a:t>목차</a:t>
            </a:r>
          </a:p>
        </p:txBody>
      </p:sp>
      <p:sp>
        <p:nvSpPr>
          <p:cNvPr id="2" name="TextBox 1">
            <a:extLst>
              <a:ext uri="{FF2B5EF4-FFF2-40B4-BE49-F238E27FC236}">
                <a16:creationId xmlns:a16="http://schemas.microsoft.com/office/drawing/2014/main" id="{1D04BBDF-1C10-7212-2D9C-C9F715815399}"/>
              </a:ext>
            </a:extLst>
          </p:cNvPr>
          <p:cNvSpPr txBox="1"/>
          <p:nvPr/>
        </p:nvSpPr>
        <p:spPr>
          <a:xfrm>
            <a:off x="247650" y="1291879"/>
            <a:ext cx="1027845"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게임 개요</a:t>
            </a:r>
            <a:endParaRPr lang="en-US" altLang="ko-KR" sz="1200" dirty="0">
              <a:solidFill>
                <a:schemeClr val="bg1"/>
              </a:solidFill>
              <a:latin typeface="+mn-ea"/>
              <a:ea typeface="+mn-ea"/>
            </a:endParaRPr>
          </a:p>
        </p:txBody>
      </p:sp>
      <p:sp>
        <p:nvSpPr>
          <p:cNvPr id="3" name="TextBox 2">
            <a:extLst>
              <a:ext uri="{FF2B5EF4-FFF2-40B4-BE49-F238E27FC236}">
                <a16:creationId xmlns:a16="http://schemas.microsoft.com/office/drawing/2014/main" id="{AC1D27BC-631D-424B-6BF6-668C21938DE6}"/>
              </a:ext>
            </a:extLst>
          </p:cNvPr>
          <p:cNvSpPr txBox="1"/>
          <p:nvPr/>
        </p:nvSpPr>
        <p:spPr>
          <a:xfrm>
            <a:off x="247650" y="1693341"/>
            <a:ext cx="1544012"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플레이 방법</a:t>
            </a:r>
            <a:endParaRPr lang="en-US" altLang="ko-KR" sz="1200" dirty="0">
              <a:solidFill>
                <a:schemeClr val="bg1"/>
              </a:solidFill>
              <a:latin typeface="+mn-ea"/>
              <a:ea typeface="+mn-ea"/>
            </a:endParaRPr>
          </a:p>
        </p:txBody>
      </p:sp>
      <p:sp>
        <p:nvSpPr>
          <p:cNvPr id="4" name="TextBox 3">
            <a:extLst>
              <a:ext uri="{FF2B5EF4-FFF2-40B4-BE49-F238E27FC236}">
                <a16:creationId xmlns:a16="http://schemas.microsoft.com/office/drawing/2014/main" id="{1CB23786-6F66-2978-E0F8-CA4FF9C0256C}"/>
              </a:ext>
            </a:extLst>
          </p:cNvPr>
          <p:cNvSpPr txBox="1"/>
          <p:nvPr/>
        </p:nvSpPr>
        <p:spPr>
          <a:xfrm>
            <a:off x="247650" y="2094803"/>
            <a:ext cx="819455"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순서도</a:t>
            </a:r>
            <a:endParaRPr lang="en-US" altLang="ko-KR" sz="1200" dirty="0">
              <a:solidFill>
                <a:schemeClr val="bg1"/>
              </a:solidFill>
              <a:latin typeface="+mn-ea"/>
              <a:ea typeface="+mn-ea"/>
            </a:endParaRPr>
          </a:p>
        </p:txBody>
      </p:sp>
      <p:sp>
        <p:nvSpPr>
          <p:cNvPr id="5" name="TextBox 4">
            <a:extLst>
              <a:ext uri="{FF2B5EF4-FFF2-40B4-BE49-F238E27FC236}">
                <a16:creationId xmlns:a16="http://schemas.microsoft.com/office/drawing/2014/main" id="{CCD4155E-7127-CD4B-19EB-14033647FF63}"/>
              </a:ext>
            </a:extLst>
          </p:cNvPr>
          <p:cNvSpPr txBox="1"/>
          <p:nvPr/>
        </p:nvSpPr>
        <p:spPr>
          <a:xfrm>
            <a:off x="250605" y="2492642"/>
            <a:ext cx="1027845" cy="276999"/>
          </a:xfrm>
          <a:prstGeom prst="rect">
            <a:avLst/>
          </a:prstGeom>
          <a:noFill/>
        </p:spPr>
        <p:txBody>
          <a:bodyPr wrap="none" rtlCol="0">
            <a:spAutoFit/>
          </a:bodyPr>
          <a:lstStyle/>
          <a:p>
            <a:r>
              <a:rPr lang="en-US" altLang="ko-KR" sz="1200" dirty="0">
                <a:solidFill>
                  <a:schemeClr val="bg1"/>
                </a:solidFill>
                <a:latin typeface="+mn-ea"/>
                <a:ea typeface="+mn-ea"/>
              </a:rPr>
              <a:t>4. </a:t>
            </a:r>
            <a:r>
              <a:rPr lang="ko-KR" altLang="en-US" sz="1200" dirty="0">
                <a:solidFill>
                  <a:schemeClr val="bg1"/>
                </a:solidFill>
                <a:latin typeface="+mn-ea"/>
                <a:ea typeface="+mn-ea"/>
              </a:rPr>
              <a:t>개발 방안</a:t>
            </a:r>
          </a:p>
        </p:txBody>
      </p:sp>
      <p:sp>
        <p:nvSpPr>
          <p:cNvPr id="6" name="TextBox 5">
            <a:extLst>
              <a:ext uri="{FF2B5EF4-FFF2-40B4-BE49-F238E27FC236}">
                <a16:creationId xmlns:a16="http://schemas.microsoft.com/office/drawing/2014/main" id="{F1124224-729B-D218-C4CE-B99E322583EA}"/>
              </a:ext>
            </a:extLst>
          </p:cNvPr>
          <p:cNvSpPr txBox="1"/>
          <p:nvPr/>
        </p:nvSpPr>
        <p:spPr>
          <a:xfrm>
            <a:off x="247650" y="2890481"/>
            <a:ext cx="3647152" cy="276999"/>
          </a:xfrm>
          <a:prstGeom prst="rect">
            <a:avLst/>
          </a:prstGeom>
          <a:noFill/>
        </p:spPr>
        <p:txBody>
          <a:bodyPr wrap="none" rtlCol="0">
            <a:spAutoFit/>
          </a:bodyPr>
          <a:lstStyle/>
          <a:p>
            <a:r>
              <a:rPr lang="en-US" altLang="ko-KR" sz="1200" dirty="0">
                <a:solidFill>
                  <a:schemeClr val="bg1"/>
                </a:solidFill>
                <a:latin typeface="+mn-ea"/>
                <a:ea typeface="+mn-ea"/>
              </a:rPr>
              <a:t>5. </a:t>
            </a:r>
            <a:r>
              <a:rPr lang="ko-KR" altLang="en-US" sz="1200" dirty="0">
                <a:solidFill>
                  <a:schemeClr val="bg1"/>
                </a:solidFill>
                <a:latin typeface="+mn-ea"/>
                <a:ea typeface="+mn-ea"/>
              </a:rPr>
              <a:t>게임 방법 설명</a:t>
            </a:r>
            <a:r>
              <a:rPr lang="en-US" altLang="ko-KR" sz="1200" dirty="0">
                <a:solidFill>
                  <a:schemeClr val="bg1"/>
                </a:solidFill>
                <a:latin typeface="+mn-ea"/>
                <a:ea typeface="+mn-ea"/>
              </a:rPr>
              <a:t>(</a:t>
            </a:r>
            <a:r>
              <a:rPr lang="ko-KR" altLang="en-US" sz="1200" dirty="0">
                <a:solidFill>
                  <a:schemeClr val="bg1"/>
                </a:solidFill>
                <a:latin typeface="+mn-ea"/>
                <a:ea typeface="+mn-ea"/>
              </a:rPr>
              <a:t>유저에게 출력하여 보여줄 내용</a:t>
            </a:r>
            <a:r>
              <a:rPr lang="en-US" altLang="ko-KR" sz="1200" dirty="0">
                <a:solidFill>
                  <a:schemeClr val="bg1"/>
                </a:solidFill>
                <a:latin typeface="+mn-ea"/>
                <a:ea typeface="+mn-ea"/>
              </a:rPr>
              <a:t>)</a:t>
            </a:r>
            <a:endParaRPr lang="ko-KR" altLang="en-US" sz="1200" dirty="0">
              <a:solidFill>
                <a:schemeClr val="bg1"/>
              </a:solidFill>
              <a:latin typeface="+mn-ea"/>
              <a:ea typeface="+mn-ea"/>
            </a:endParaRPr>
          </a:p>
        </p:txBody>
      </p:sp>
    </p:spTree>
    <p:extLst>
      <p:ext uri="{BB962C8B-B14F-4D97-AF65-F5344CB8AC3E}">
        <p14:creationId xmlns:p14="http://schemas.microsoft.com/office/powerpoint/2010/main" val="2354969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79425" y="1425751"/>
            <a:ext cx="4354033" cy="2765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ahyp="http://schemas.microsoft.com/office/drawing/2018/hyperlinkcolor"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TextBox 1">
            <a:extLst>
              <a:ext uri="{FF2B5EF4-FFF2-40B4-BE49-F238E27FC236}">
                <a16:creationId xmlns:a16="http://schemas.microsoft.com/office/drawing/2014/main" id="{E9E8224F-6BB6-7473-90F7-6F8315D17B71}"/>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1. </a:t>
            </a:r>
            <a:r>
              <a:rPr lang="ko-KR" altLang="en-US" sz="1600" dirty="0">
                <a:solidFill>
                  <a:schemeClr val="bg1"/>
                </a:solidFill>
                <a:latin typeface="+mn-ea"/>
                <a:ea typeface="+mn-ea"/>
              </a:rPr>
              <a:t>게임 개요</a:t>
            </a:r>
          </a:p>
        </p:txBody>
      </p:sp>
      <p:grpSp>
        <p:nvGrpSpPr>
          <p:cNvPr id="3" name="그룹 2">
            <a:extLst>
              <a:ext uri="{FF2B5EF4-FFF2-40B4-BE49-F238E27FC236}">
                <a16:creationId xmlns:a16="http://schemas.microsoft.com/office/drawing/2014/main" id="{8941D160-19DA-C665-591D-9980076C0C56}"/>
              </a:ext>
            </a:extLst>
          </p:cNvPr>
          <p:cNvGrpSpPr/>
          <p:nvPr/>
        </p:nvGrpSpPr>
        <p:grpSpPr>
          <a:xfrm>
            <a:off x="374650" y="505430"/>
            <a:ext cx="6769235" cy="564009"/>
            <a:chOff x="374650" y="545119"/>
            <a:chExt cx="6769235" cy="564009"/>
          </a:xfrm>
        </p:grpSpPr>
        <p:sp>
          <p:nvSpPr>
            <p:cNvPr id="13" name="TextBox 12">
              <a:extLst>
                <a:ext uri="{FF2B5EF4-FFF2-40B4-BE49-F238E27FC236}">
                  <a16:creationId xmlns:a16="http://schemas.microsoft.com/office/drawing/2014/main" id="{22F4ED49-7987-374D-CAC9-E7AB4F994264}"/>
                </a:ext>
              </a:extLst>
            </p:cNvPr>
            <p:cNvSpPr txBox="1"/>
            <p:nvPr/>
          </p:nvSpPr>
          <p:spPr>
            <a:xfrm>
              <a:off x="374650" y="545119"/>
              <a:ext cx="1194558"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기획서 목적</a:t>
              </a:r>
            </a:p>
          </p:txBody>
        </p:sp>
        <p:sp>
          <p:nvSpPr>
            <p:cNvPr id="17" name="TextBox 16">
              <a:extLst>
                <a:ext uri="{FF2B5EF4-FFF2-40B4-BE49-F238E27FC236}">
                  <a16:creationId xmlns:a16="http://schemas.microsoft.com/office/drawing/2014/main" id="{E5F34773-DF3B-6F95-F0A8-83D064504DE0}"/>
                </a:ext>
              </a:extLst>
            </p:cNvPr>
            <p:cNvSpPr txBox="1"/>
            <p:nvPr/>
          </p:nvSpPr>
          <p:spPr>
            <a:xfrm>
              <a:off x="596900" y="847518"/>
              <a:ext cx="6546985" cy="261610"/>
            </a:xfrm>
            <a:prstGeom prst="rect">
              <a:avLst/>
            </a:prstGeom>
            <a:noFill/>
          </p:spPr>
          <p:txBody>
            <a:bodyPr wrap="none" rtlCol="0">
              <a:spAutoFit/>
            </a:bodyPr>
            <a:lstStyle/>
            <a:p>
              <a:pPr marL="228600" indent="-228600">
                <a:buClr>
                  <a:schemeClr val="bg1"/>
                </a:buClr>
                <a:buFont typeface="Wingdings" panose="05000000000000000000" pitchFamily="2" charset="2"/>
                <a:buChar char="l"/>
              </a:pPr>
              <a:r>
                <a:rPr lang="en-US" altLang="ko-KR" sz="1100" dirty="0">
                  <a:solidFill>
                    <a:schemeClr val="bg1"/>
                  </a:solidFill>
                  <a:latin typeface="+mn-ea"/>
                  <a:ea typeface="+mn-ea"/>
                </a:rPr>
                <a:t>C#</a:t>
              </a:r>
              <a:r>
                <a:rPr lang="ko-KR" altLang="en-US" sz="1100" dirty="0">
                  <a:solidFill>
                    <a:schemeClr val="bg1"/>
                  </a:solidFill>
                  <a:latin typeface="+mn-ea"/>
                  <a:ea typeface="+mn-ea"/>
                </a:rPr>
                <a:t>만을 활용하여 게임 개발을 위해 개발 목적</a:t>
              </a:r>
              <a:r>
                <a:rPr lang="en-US" altLang="ko-KR" sz="1100" dirty="0">
                  <a:solidFill>
                    <a:schemeClr val="bg1"/>
                  </a:solidFill>
                  <a:latin typeface="+mn-ea"/>
                  <a:ea typeface="+mn-ea"/>
                </a:rPr>
                <a:t>, </a:t>
              </a:r>
              <a:r>
                <a:rPr lang="ko-KR" altLang="en-US" sz="1100" dirty="0">
                  <a:solidFill>
                    <a:schemeClr val="bg1"/>
                  </a:solidFill>
                  <a:latin typeface="+mn-ea"/>
                  <a:ea typeface="+mn-ea"/>
                </a:rPr>
                <a:t>플레이 방법</a:t>
              </a:r>
              <a:r>
                <a:rPr lang="en-US" altLang="ko-KR" sz="1100" dirty="0">
                  <a:solidFill>
                    <a:schemeClr val="bg1"/>
                  </a:solidFill>
                  <a:latin typeface="+mn-ea"/>
                  <a:ea typeface="+mn-ea"/>
                </a:rPr>
                <a:t>, </a:t>
              </a:r>
              <a:r>
                <a:rPr lang="ko-KR" altLang="en-US" sz="1100" dirty="0">
                  <a:solidFill>
                    <a:schemeClr val="bg1"/>
                  </a:solidFill>
                  <a:latin typeface="+mn-ea"/>
                  <a:ea typeface="+mn-ea"/>
                </a:rPr>
                <a:t>세부 기획</a:t>
              </a:r>
              <a:r>
                <a:rPr lang="en-US" altLang="ko-KR" sz="1100" dirty="0">
                  <a:solidFill>
                    <a:schemeClr val="bg1"/>
                  </a:solidFill>
                  <a:latin typeface="+mn-ea"/>
                  <a:ea typeface="+mn-ea"/>
                </a:rPr>
                <a:t>, </a:t>
              </a:r>
              <a:r>
                <a:rPr lang="ko-KR" altLang="en-US" sz="1100" dirty="0">
                  <a:solidFill>
                    <a:schemeClr val="bg1"/>
                  </a:solidFill>
                  <a:latin typeface="+mn-ea"/>
                  <a:ea typeface="+mn-ea"/>
                </a:rPr>
                <a:t>개발 일지 등을 작성한다</a:t>
              </a:r>
              <a:r>
                <a:rPr lang="en-US" altLang="ko-KR" sz="1100" dirty="0">
                  <a:solidFill>
                    <a:schemeClr val="bg1"/>
                  </a:solidFill>
                  <a:latin typeface="+mn-ea"/>
                  <a:ea typeface="+mn-ea"/>
                </a:rPr>
                <a:t>.</a:t>
              </a:r>
            </a:p>
          </p:txBody>
        </p:sp>
      </p:grpSp>
      <p:grpSp>
        <p:nvGrpSpPr>
          <p:cNvPr id="4" name="그룹 3">
            <a:extLst>
              <a:ext uri="{FF2B5EF4-FFF2-40B4-BE49-F238E27FC236}">
                <a16:creationId xmlns:a16="http://schemas.microsoft.com/office/drawing/2014/main" id="{DB7E07E6-D454-A461-2CD5-F2597EE96E46}"/>
              </a:ext>
            </a:extLst>
          </p:cNvPr>
          <p:cNvGrpSpPr/>
          <p:nvPr/>
        </p:nvGrpSpPr>
        <p:grpSpPr>
          <a:xfrm>
            <a:off x="374650" y="1241215"/>
            <a:ext cx="7705389" cy="1377693"/>
            <a:chOff x="374650" y="1228515"/>
            <a:chExt cx="7705389" cy="1377693"/>
          </a:xfrm>
        </p:grpSpPr>
        <p:sp>
          <p:nvSpPr>
            <p:cNvPr id="18" name="TextBox 17">
              <a:extLst>
                <a:ext uri="{FF2B5EF4-FFF2-40B4-BE49-F238E27FC236}">
                  <a16:creationId xmlns:a16="http://schemas.microsoft.com/office/drawing/2014/main" id="{816DCE98-E4D9-6E37-F420-43795F4F7F0E}"/>
                </a:ext>
              </a:extLst>
            </p:cNvPr>
            <p:cNvSpPr txBox="1"/>
            <p:nvPr/>
          </p:nvSpPr>
          <p:spPr>
            <a:xfrm>
              <a:off x="374650" y="1228515"/>
              <a:ext cx="1040670"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개요</a:t>
              </a:r>
            </a:p>
          </p:txBody>
        </p:sp>
        <p:sp>
          <p:nvSpPr>
            <p:cNvPr id="19" name="TextBox 18">
              <a:extLst>
                <a:ext uri="{FF2B5EF4-FFF2-40B4-BE49-F238E27FC236}">
                  <a16:creationId xmlns:a16="http://schemas.microsoft.com/office/drawing/2014/main" id="{BD86A764-35DA-238A-8C73-A84C9C97B516}"/>
                </a:ext>
              </a:extLst>
            </p:cNvPr>
            <p:cNvSpPr txBox="1"/>
            <p:nvPr/>
          </p:nvSpPr>
          <p:spPr>
            <a:xfrm>
              <a:off x="596900" y="1530914"/>
              <a:ext cx="7483139" cy="1075294"/>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장르</a:t>
              </a:r>
              <a:r>
                <a:rPr lang="en-US" altLang="ko-KR" sz="1100" dirty="0">
                  <a:solidFill>
                    <a:schemeClr val="bg1"/>
                  </a:solidFill>
                  <a:latin typeface="+mn-ea"/>
                  <a:ea typeface="+mn-ea"/>
                </a:rPr>
                <a:t>: </a:t>
              </a:r>
              <a:r>
                <a:rPr lang="ko-KR" altLang="en-US" sz="1100" dirty="0">
                  <a:solidFill>
                    <a:schemeClr val="bg1"/>
                  </a:solidFill>
                  <a:latin typeface="+mn-ea"/>
                  <a:ea typeface="+mn-ea"/>
                </a:rPr>
                <a:t>투자 시뮬레이션 게임</a:t>
              </a:r>
              <a:r>
                <a:rPr lang="en-US" altLang="ko-KR" sz="1100" dirty="0">
                  <a:solidFill>
                    <a:schemeClr val="bg1"/>
                  </a:solidFill>
                  <a:latin typeface="+mn-ea"/>
                  <a:ea typeface="+mn-ea"/>
                </a:rPr>
                <a:t>(MUD </a:t>
              </a:r>
              <a:r>
                <a:rPr lang="ko-KR" altLang="en-US" sz="1100" dirty="0">
                  <a:solidFill>
                    <a:schemeClr val="bg1"/>
                  </a:solidFill>
                  <a:latin typeface="+mn-ea"/>
                  <a:ea typeface="+mn-ea"/>
                </a:rPr>
                <a:t>게임</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투자하여</a:t>
              </a:r>
              <a:r>
                <a:rPr lang="en-US" altLang="ko-KR" sz="1100" dirty="0">
                  <a:solidFill>
                    <a:schemeClr val="bg1"/>
                  </a:solidFill>
                  <a:latin typeface="+mn-ea"/>
                  <a:ea typeface="+mn-ea"/>
                </a:rPr>
                <a:t>, </a:t>
              </a:r>
              <a:r>
                <a:rPr lang="ko-KR" altLang="en-US" sz="1100" dirty="0">
                  <a:solidFill>
                    <a:schemeClr val="bg1"/>
                  </a:solidFill>
                  <a:latin typeface="+mn-ea"/>
                  <a:ea typeface="+mn-ea"/>
                </a:rPr>
                <a:t>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빌딩을 구매하면 승리</a:t>
              </a:r>
              <a:r>
                <a:rPr lang="en-US" altLang="ko-KR" sz="1100" dirty="0">
                  <a:solidFill>
                    <a:schemeClr val="bg1"/>
                  </a:solidFill>
                  <a:latin typeface="+mn-ea"/>
                  <a:ea typeface="+mn-ea"/>
                </a:rPr>
                <a:t>, </a:t>
              </a:r>
              <a:r>
                <a:rPr lang="ko-KR" altLang="en-US" sz="1100" dirty="0">
                  <a:solidFill>
                    <a:schemeClr val="bg1"/>
                  </a:solidFill>
                  <a:latin typeface="+mn-ea"/>
                  <a:ea typeface="+mn-ea"/>
                </a:rPr>
                <a:t>특정 자산 미만이 되면 패배</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그래픽</a:t>
              </a:r>
              <a:r>
                <a:rPr lang="en-US" altLang="ko-KR" sz="1100" dirty="0">
                  <a:solidFill>
                    <a:schemeClr val="bg1"/>
                  </a:solidFill>
                  <a:latin typeface="+mn-ea"/>
                  <a:ea typeface="+mn-ea"/>
                </a:rPr>
                <a:t>: MUD</a:t>
              </a:r>
              <a:r>
                <a:rPr lang="ko-KR" altLang="en-US" sz="1100" dirty="0">
                  <a:solidFill>
                    <a:schemeClr val="bg1"/>
                  </a:solidFill>
                  <a:latin typeface="+mn-ea"/>
                  <a:ea typeface="+mn-ea"/>
                </a:rPr>
                <a:t>게임으로</a:t>
              </a:r>
              <a:r>
                <a:rPr lang="en-US" altLang="ko-KR" sz="1100" dirty="0">
                  <a:solidFill>
                    <a:schemeClr val="bg1"/>
                  </a:solidFill>
                  <a:latin typeface="+mn-ea"/>
                  <a:ea typeface="+mn-ea"/>
                </a:rPr>
                <a:t>, C#</a:t>
              </a:r>
              <a:r>
                <a:rPr lang="ko-KR" altLang="en-US" sz="1100" dirty="0">
                  <a:solidFill>
                    <a:schemeClr val="bg1"/>
                  </a:solidFill>
                  <a:latin typeface="+mn-ea"/>
                  <a:ea typeface="+mn-ea"/>
                </a:rPr>
                <a:t>만을 이용하여 구동하므로 아트 작업이 없으며</a:t>
              </a:r>
              <a:r>
                <a:rPr lang="en-US" altLang="ko-KR" sz="1100" dirty="0">
                  <a:solidFill>
                    <a:schemeClr val="bg1"/>
                  </a:solidFill>
                  <a:latin typeface="+mn-ea"/>
                  <a:ea typeface="+mn-ea"/>
                </a:rPr>
                <a:t>, </a:t>
              </a:r>
              <a:r>
                <a:rPr lang="ko-KR" altLang="en-US" sz="1100" dirty="0">
                  <a:solidFill>
                    <a:schemeClr val="bg1"/>
                  </a:solidFill>
                  <a:latin typeface="+mn-ea"/>
                  <a:ea typeface="+mn-ea"/>
                </a:rPr>
                <a:t>그림이 필요하더라도 글자만으로 구현</a:t>
              </a:r>
              <a:endParaRPr lang="en-US" altLang="ko-KR" sz="1100" dirty="0">
                <a:solidFill>
                  <a:schemeClr val="bg1"/>
                </a:solidFill>
                <a:latin typeface="+mn-ea"/>
                <a:ea typeface="+mn-ea"/>
              </a:endParaRPr>
            </a:p>
          </p:txBody>
        </p:sp>
      </p:grpSp>
      <p:grpSp>
        <p:nvGrpSpPr>
          <p:cNvPr id="5" name="그룹 4">
            <a:extLst>
              <a:ext uri="{FF2B5EF4-FFF2-40B4-BE49-F238E27FC236}">
                <a16:creationId xmlns:a16="http://schemas.microsoft.com/office/drawing/2014/main" id="{97E045FE-47CA-479C-E391-F1893DDF2548}"/>
              </a:ext>
            </a:extLst>
          </p:cNvPr>
          <p:cNvGrpSpPr/>
          <p:nvPr/>
        </p:nvGrpSpPr>
        <p:grpSpPr>
          <a:xfrm>
            <a:off x="374650" y="2750995"/>
            <a:ext cx="6583287" cy="1918226"/>
            <a:chOff x="374650" y="2750995"/>
            <a:chExt cx="6583287" cy="1918226"/>
          </a:xfrm>
        </p:grpSpPr>
        <p:sp>
          <p:nvSpPr>
            <p:cNvPr id="20" name="TextBox 19">
              <a:extLst>
                <a:ext uri="{FF2B5EF4-FFF2-40B4-BE49-F238E27FC236}">
                  <a16:creationId xmlns:a16="http://schemas.microsoft.com/office/drawing/2014/main" id="{361DF7D8-4DE7-BCE4-0130-59FD51274452}"/>
                </a:ext>
              </a:extLst>
            </p:cNvPr>
            <p:cNvSpPr txBox="1"/>
            <p:nvPr/>
          </p:nvSpPr>
          <p:spPr>
            <a:xfrm>
              <a:off x="374650" y="2750995"/>
              <a:ext cx="1402948"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게임 제작 목표</a:t>
              </a:r>
            </a:p>
          </p:txBody>
        </p:sp>
        <p:sp>
          <p:nvSpPr>
            <p:cNvPr id="21" name="TextBox 20">
              <a:extLst>
                <a:ext uri="{FF2B5EF4-FFF2-40B4-BE49-F238E27FC236}">
                  <a16:creationId xmlns:a16="http://schemas.microsoft.com/office/drawing/2014/main" id="{137DD81D-B2D3-0D43-AEE5-A571C3451A00}"/>
                </a:ext>
              </a:extLst>
            </p:cNvPr>
            <p:cNvSpPr txBox="1"/>
            <p:nvPr/>
          </p:nvSpPr>
          <p:spPr>
            <a:xfrm>
              <a:off x="596900" y="3053394"/>
              <a:ext cx="6361037" cy="1615827"/>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최대한 숫자와 </a:t>
              </a:r>
              <a:r>
                <a:rPr lang="en-US" altLang="ko-KR" sz="1100" dirty="0">
                  <a:solidFill>
                    <a:schemeClr val="bg1"/>
                  </a:solidFill>
                  <a:latin typeface="+mn-ea"/>
                  <a:ea typeface="+mn-ea"/>
                </a:rPr>
                <a:t>Enter</a:t>
              </a:r>
              <a:r>
                <a:rPr lang="ko-KR" altLang="en-US" sz="1100" dirty="0" err="1">
                  <a:solidFill>
                    <a:schemeClr val="bg1"/>
                  </a:solidFill>
                  <a:latin typeface="+mn-ea"/>
                  <a:ea typeface="+mn-ea"/>
                </a:rPr>
                <a:t>키만을</a:t>
              </a:r>
              <a:r>
                <a:rPr lang="ko-KR" altLang="en-US" sz="1100" dirty="0">
                  <a:solidFill>
                    <a:schemeClr val="bg1"/>
                  </a:solidFill>
                  <a:latin typeface="+mn-ea"/>
                  <a:ea typeface="+mn-ea"/>
                </a:rPr>
                <a:t> 입력하도록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시뮬레이션 장르 특성을 살려</a:t>
              </a:r>
              <a:r>
                <a:rPr lang="en-US" altLang="ko-KR" sz="1100" dirty="0">
                  <a:solidFill>
                    <a:schemeClr val="bg1"/>
                  </a:solidFill>
                  <a:latin typeface="+mn-ea"/>
                  <a:ea typeface="+mn-ea"/>
                </a:rPr>
                <a:t> </a:t>
              </a:r>
              <a:r>
                <a:rPr lang="ko-KR" altLang="en-US" sz="1100" dirty="0">
                  <a:solidFill>
                    <a:schemeClr val="bg1"/>
                  </a:solidFill>
                  <a:latin typeface="+mn-ea"/>
                  <a:ea typeface="+mn-ea"/>
                </a:rPr>
                <a:t>특정 사건에 따라 자산의 가치가 달라지도록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유동자산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비유동자산으로 분류되며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따라 자산을 팔 가능성이 존재하도록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자산을 구매할 때는 반드시 유동자산 중 하나인 현금만을 사용하도록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최종 목표인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빌딩의 가격은 </a:t>
              </a:r>
              <a:r>
                <a:rPr lang="en-US" altLang="ko-KR" sz="1100" dirty="0">
                  <a:solidFill>
                    <a:schemeClr val="bg1"/>
                  </a:solidFill>
                  <a:latin typeface="+mn-ea"/>
                  <a:ea typeface="+mn-ea"/>
                </a:rPr>
                <a:t>21</a:t>
              </a:r>
              <a:r>
                <a:rPr lang="ko-KR" altLang="en-US" sz="1100" dirty="0">
                  <a:solidFill>
                    <a:schemeClr val="bg1"/>
                  </a:solidFill>
                  <a:latin typeface="+mn-ea"/>
                  <a:ea typeface="+mn-ea"/>
                </a:rPr>
                <a:t>억으로</a:t>
              </a:r>
              <a:r>
                <a:rPr lang="en-US" altLang="ko-KR" sz="1100" dirty="0">
                  <a:solidFill>
                    <a:schemeClr val="bg1"/>
                  </a:solidFill>
                  <a:latin typeface="+mn-ea"/>
                  <a:ea typeface="+mn-ea"/>
                </a:rPr>
                <a:t>, </a:t>
              </a:r>
              <a:r>
                <a:rPr lang="ko-KR" altLang="en-US" sz="1100" dirty="0">
                  <a:solidFill>
                    <a:schemeClr val="bg1"/>
                  </a:solidFill>
                  <a:latin typeface="+mn-ea"/>
                  <a:ea typeface="+mn-ea"/>
                </a:rPr>
                <a:t>게임 내 모든 자산은 </a:t>
              </a:r>
              <a:r>
                <a:rPr lang="ko-KR" altLang="en-US" sz="1100" dirty="0" err="1">
                  <a:solidFill>
                    <a:schemeClr val="bg1"/>
                  </a:solidFill>
                  <a:latin typeface="+mn-ea"/>
                  <a:ea typeface="+mn-ea"/>
                </a:rPr>
                <a:t>정수형인</a:t>
              </a:r>
              <a:r>
                <a:rPr lang="ko-KR" altLang="en-US" sz="1100" dirty="0">
                  <a:solidFill>
                    <a:schemeClr val="bg1"/>
                  </a:solidFill>
                  <a:latin typeface="+mn-ea"/>
                  <a:ea typeface="+mn-ea"/>
                </a:rPr>
                <a:t> </a:t>
              </a:r>
              <a:r>
                <a:rPr lang="en-US" altLang="ko-KR" sz="1100" dirty="0">
                  <a:solidFill>
                    <a:schemeClr val="bg1"/>
                  </a:solidFill>
                  <a:latin typeface="+mn-ea"/>
                  <a:ea typeface="+mn-ea"/>
                </a:rPr>
                <a:t>int</a:t>
              </a:r>
              <a:r>
                <a:rPr lang="ko-KR" altLang="en-US" sz="1100" dirty="0">
                  <a:solidFill>
                    <a:schemeClr val="bg1"/>
                  </a:solidFill>
                  <a:latin typeface="+mn-ea"/>
                  <a:ea typeface="+mn-ea"/>
                </a:rPr>
                <a:t>만을 쓰도록 제작</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총 자산은 </a:t>
              </a:r>
              <a:r>
                <a:rPr lang="en-US" altLang="ko-KR" sz="1100" dirty="0" err="1">
                  <a:solidFill>
                    <a:schemeClr val="bg1"/>
                  </a:solidFill>
                  <a:latin typeface="+mn-ea"/>
                  <a:ea typeface="+mn-ea"/>
                </a:rPr>
                <a:t>int</a:t>
              </a:r>
              <a:r>
                <a:rPr lang="ko-KR" altLang="en-US" sz="1100" dirty="0">
                  <a:solidFill>
                    <a:schemeClr val="bg1"/>
                  </a:solidFill>
                  <a:latin typeface="+mn-ea"/>
                  <a:ea typeface="+mn-ea"/>
                </a:rPr>
                <a:t>를 쓰면 </a:t>
              </a:r>
              <a:r>
                <a:rPr lang="en-US" altLang="ko-KR" sz="1100" dirty="0">
                  <a:solidFill>
                    <a:schemeClr val="bg1"/>
                  </a:solidFill>
                  <a:latin typeface="+mn-ea"/>
                  <a:ea typeface="+mn-ea"/>
                </a:rPr>
                <a:t>21</a:t>
              </a:r>
              <a:r>
                <a:rPr lang="ko-KR" altLang="en-US" sz="1100" dirty="0">
                  <a:solidFill>
                    <a:schemeClr val="bg1"/>
                  </a:solidFill>
                  <a:latin typeface="+mn-ea"/>
                  <a:ea typeface="+mn-ea"/>
                </a:rPr>
                <a:t>억을 넘길 수 있으므로</a:t>
              </a:r>
              <a:r>
                <a:rPr lang="en-US" altLang="ko-KR" sz="1100" dirty="0">
                  <a:solidFill>
                    <a:schemeClr val="bg1"/>
                  </a:solidFill>
                  <a:latin typeface="+mn-ea"/>
                  <a:ea typeface="+mn-ea"/>
                </a:rPr>
                <a:t>, long</a:t>
              </a:r>
              <a:r>
                <a:rPr lang="ko-KR" altLang="en-US" sz="1100" dirty="0">
                  <a:solidFill>
                    <a:schemeClr val="bg1"/>
                  </a:solidFill>
                  <a:latin typeface="+mn-ea"/>
                  <a:ea typeface="+mn-ea"/>
                </a:rPr>
                <a:t>형을 사용한다</a:t>
              </a:r>
              <a:r>
                <a:rPr lang="en-US" altLang="ko-KR" sz="1100" dirty="0">
                  <a:solidFill>
                    <a:schemeClr val="bg1"/>
                  </a:solidFill>
                  <a:latin typeface="+mn-ea"/>
                  <a:ea typeface="+mn-ea"/>
                </a:rPr>
                <a:t>.)</a:t>
              </a:r>
            </a:p>
          </p:txBody>
        </p:sp>
      </p:grpSp>
    </p:spTree>
    <p:extLst>
      <p:ext uri="{BB962C8B-B14F-4D97-AF65-F5344CB8AC3E}">
        <p14:creationId xmlns:p14="http://schemas.microsoft.com/office/powerpoint/2010/main" val="770122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graphicFrame>
        <p:nvGraphicFramePr>
          <p:cNvPr id="1269" name="Google Shape;1269;p49"/>
          <p:cNvGraphicFramePr/>
          <p:nvPr/>
        </p:nvGraphicFramePr>
        <p:xfrm>
          <a:off x="823425" y="1354650"/>
          <a:ext cx="7503850" cy="243816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182281"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sp>
        <p:nvSpPr>
          <p:cNvPr id="6" name="TextBox 5">
            <a:extLst>
              <a:ext uri="{FF2B5EF4-FFF2-40B4-BE49-F238E27FC236}">
                <a16:creationId xmlns:a16="http://schemas.microsoft.com/office/drawing/2014/main" id="{DE60DA32-4E92-27EE-38E5-07B28BD7FAE8}"/>
              </a:ext>
            </a:extLst>
          </p:cNvPr>
          <p:cNvSpPr txBox="1"/>
          <p:nvPr/>
        </p:nvSpPr>
        <p:spPr>
          <a:xfrm>
            <a:off x="374650" y="518276"/>
            <a:ext cx="8369599" cy="3106620"/>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초기 자산은 유동자산 중 하나인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이다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투자하며</a:t>
            </a:r>
            <a:r>
              <a:rPr lang="en-US" altLang="ko-KR" sz="1100" dirty="0">
                <a:solidFill>
                  <a:schemeClr val="bg1"/>
                </a:solidFill>
                <a:latin typeface="+mn-ea"/>
                <a:ea typeface="+mn-ea"/>
              </a:rPr>
              <a:t>, </a:t>
            </a:r>
            <a:r>
              <a:rPr lang="ko-KR" altLang="en-US" sz="1100" dirty="0">
                <a:solidFill>
                  <a:schemeClr val="bg1"/>
                </a:solidFill>
                <a:latin typeface="+mn-ea"/>
                <a:ea typeface="+mn-ea"/>
              </a:rPr>
              <a:t>플레이어 소유의 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게임은 한 챕터가 여러 번 반복되는 것으로 구성되며</a:t>
            </a:r>
            <a:r>
              <a:rPr lang="en-US" altLang="ko-KR" sz="1100" dirty="0">
                <a:solidFill>
                  <a:schemeClr val="bg1"/>
                </a:solidFill>
                <a:latin typeface="+mn-ea"/>
                <a:ea typeface="+mn-ea"/>
              </a:rPr>
              <a:t>, </a:t>
            </a:r>
            <a:r>
              <a:rPr lang="ko-KR" altLang="en-US" sz="1100" dirty="0">
                <a:solidFill>
                  <a:schemeClr val="bg1"/>
                </a:solidFill>
                <a:latin typeface="+mn-ea"/>
                <a:ea typeface="+mn-ea"/>
              </a:rPr>
              <a:t>그 한 챕터가 종료된 후</a:t>
            </a:r>
            <a:r>
              <a:rPr lang="en-US" altLang="ko-KR" sz="1100" dirty="0">
                <a:solidFill>
                  <a:schemeClr val="bg1"/>
                </a:solidFill>
                <a:latin typeface="+mn-ea"/>
                <a:ea typeface="+mn-ea"/>
              </a:rPr>
              <a:t>, </a:t>
            </a:r>
            <a:r>
              <a:rPr lang="ko-KR" altLang="en-US" sz="1100" dirty="0">
                <a:solidFill>
                  <a:schemeClr val="bg1"/>
                </a:solidFill>
                <a:latin typeface="+mn-ea"/>
                <a:ea typeface="+mn-ea"/>
              </a:rPr>
              <a:t>부자가 되거나 파산이 되면 게임이 종료된다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3"/>
                </a:solidFill>
                <a:latin typeface="+mn-ea"/>
                <a:ea typeface="+mn-ea"/>
              </a:rPr>
              <a:t>한 챕터의 구성은 다음 장에서 세부적으로 설명</a:t>
            </a:r>
            <a:endParaRPr lang="en-US" altLang="ko-KR" sz="1100" dirty="0">
              <a:solidFill>
                <a:schemeClr val="accent3"/>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 구매비는 현재 플레이어가 소유한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판매가 가능하며</a:t>
            </a:r>
            <a:r>
              <a:rPr lang="en-US" altLang="ko-KR" sz="1100" dirty="0">
                <a:solidFill>
                  <a:schemeClr val="bg1"/>
                </a:solidFill>
                <a:latin typeface="+mn-ea"/>
                <a:ea typeface="+mn-ea"/>
              </a:rPr>
              <a:t>, </a:t>
            </a:r>
            <a:r>
              <a:rPr lang="ko-KR" altLang="en-US" sz="1100" dirty="0">
                <a:solidFill>
                  <a:schemeClr val="bg1"/>
                </a:solidFill>
                <a:latin typeface="+mn-ea"/>
                <a:ea typeface="+mn-ea"/>
              </a:rPr>
              <a:t>투자처에 따라 유동자산과 비유동자산으로 분류된다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유동자산과 비유동자산은 구매시에는 현금만을 사용하며</a:t>
            </a:r>
            <a:r>
              <a:rPr lang="en-US" altLang="ko-KR" sz="1100" dirty="0">
                <a:solidFill>
                  <a:schemeClr val="bg1"/>
                </a:solidFill>
                <a:latin typeface="+mn-ea"/>
                <a:ea typeface="+mn-ea"/>
              </a:rPr>
              <a:t>, </a:t>
            </a:r>
            <a:r>
              <a:rPr lang="ko-KR" altLang="en-US" sz="1100" dirty="0">
                <a:solidFill>
                  <a:schemeClr val="bg1"/>
                </a:solidFill>
                <a:latin typeface="+mn-ea"/>
                <a:ea typeface="+mn-ea"/>
              </a:rPr>
              <a:t>판매할 경우엔 그 분류에 따라 판매 가능성이 존재한다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err="1">
                <a:solidFill>
                  <a:schemeClr val="bg1"/>
                </a:solidFill>
                <a:latin typeface="+mn-ea"/>
                <a:ea typeface="+mn-ea"/>
              </a:rPr>
              <a:t>비유동자산일수록</a:t>
            </a:r>
            <a:r>
              <a:rPr lang="ko-KR" altLang="en-US" sz="1100" dirty="0">
                <a:solidFill>
                  <a:schemeClr val="bg1"/>
                </a:solidFill>
                <a:latin typeface="+mn-ea"/>
                <a:ea typeface="+mn-ea"/>
              </a:rPr>
              <a:t> 판매 가능성은 낮아진다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자산을 구매 및 판매할 경우 중개 수수료와 세금이 발생하며</a:t>
            </a:r>
            <a:r>
              <a:rPr lang="en-US" altLang="ko-KR" sz="1100" dirty="0">
                <a:solidFill>
                  <a:schemeClr val="accent1"/>
                </a:solidFill>
                <a:latin typeface="+mn-ea"/>
                <a:ea typeface="+mn-ea"/>
              </a:rPr>
              <a:t>, </a:t>
            </a:r>
            <a:r>
              <a:rPr lang="ko-KR" altLang="en-US" sz="1100" dirty="0">
                <a:solidFill>
                  <a:schemeClr val="accent1"/>
                </a:solidFill>
                <a:latin typeface="+mn-ea"/>
                <a:ea typeface="+mn-ea"/>
              </a:rPr>
              <a:t>이는 자산별로 그 금액이 상이하다</a:t>
            </a:r>
            <a:r>
              <a:rPr lang="en-US" altLang="ko-KR" sz="1100" dirty="0">
                <a:solidFill>
                  <a:schemeClr val="accent1"/>
                </a:solidFill>
                <a:latin typeface="+mn-ea"/>
                <a:ea typeface="+mn-ea"/>
              </a:rPr>
              <a:t>.(</a:t>
            </a:r>
            <a:r>
              <a:rPr lang="ko-KR" altLang="en-US" sz="1100" dirty="0">
                <a:solidFill>
                  <a:schemeClr val="accent1"/>
                </a:solidFill>
                <a:latin typeface="+mn-ea"/>
                <a:ea typeface="+mn-ea"/>
              </a:rPr>
              <a:t>개발 시 너무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 종료 후 보유한 자산에 따라 게임 승패가 정해지며</a:t>
            </a:r>
            <a:r>
              <a:rPr lang="en-US" altLang="ko-KR" sz="1100" dirty="0">
                <a:solidFill>
                  <a:schemeClr val="bg1"/>
                </a:solidFill>
                <a:latin typeface="+mn-ea"/>
                <a:ea typeface="+mn-ea"/>
              </a:rPr>
              <a:t>, </a:t>
            </a:r>
            <a:r>
              <a:rPr lang="ko-KR" altLang="en-US" sz="1100" dirty="0">
                <a:solidFill>
                  <a:schemeClr val="bg1"/>
                </a:solidFill>
                <a:latin typeface="+mn-ea"/>
                <a:ea typeface="+mn-ea"/>
              </a:rPr>
              <a:t>승패가 정해지지 않으면 다시 한 챕터가 진행된다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승리 조건</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구매할 수 있어 부자가 됨</a:t>
            </a:r>
            <a:r>
              <a:rPr lang="en-US" altLang="ko-KR" sz="1100" dirty="0">
                <a:solidFill>
                  <a:schemeClr val="bg1"/>
                </a:solidFill>
                <a:latin typeface="+mn-ea"/>
                <a:ea typeface="+mn-ea"/>
              </a:rPr>
              <a:t>(</a:t>
            </a:r>
            <a:r>
              <a:rPr lang="ko-KR" altLang="en-US" sz="1100" dirty="0">
                <a:solidFill>
                  <a:schemeClr val="bg1"/>
                </a:solidFill>
                <a:latin typeface="+mn-ea"/>
                <a:ea typeface="+mn-ea"/>
              </a:rPr>
              <a:t>현금 </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(2.1</a:t>
            </a:r>
            <a:r>
              <a:rPr lang="ko-KR" altLang="en-US" sz="1100" dirty="0">
                <a:solidFill>
                  <a:schemeClr val="bg1"/>
                </a:solidFill>
                <a:latin typeface="+mn-ea"/>
                <a:ea typeface="+mn-ea"/>
              </a:rPr>
              <a:t>십억</a:t>
            </a:r>
            <a:r>
              <a:rPr lang="en-US" altLang="ko-KR" sz="1100" dirty="0">
                <a:solidFill>
                  <a:schemeClr val="bg1"/>
                </a:solidFill>
                <a:latin typeface="+mn-ea"/>
                <a:ea typeface="+mn-ea"/>
              </a:rPr>
              <a:t>) </a:t>
            </a:r>
            <a:r>
              <a:rPr lang="ko-KR" altLang="en-US" sz="1100" dirty="0">
                <a:solidFill>
                  <a:schemeClr val="bg1"/>
                </a:solidFill>
                <a:latin typeface="+mn-ea"/>
                <a:ea typeface="+mn-ea"/>
              </a:rPr>
              <a:t>달성</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패배 조건</a:t>
            </a:r>
            <a:r>
              <a:rPr lang="en-US" altLang="ko-KR" sz="1100" dirty="0">
                <a:solidFill>
                  <a:schemeClr val="bg1"/>
                </a:solidFill>
                <a:latin typeface="+mn-ea"/>
                <a:ea typeface="+mn-ea"/>
              </a:rPr>
              <a:t>: </a:t>
            </a:r>
            <a:r>
              <a:rPr lang="ko-KR" altLang="en-US" sz="1100" dirty="0">
                <a:solidFill>
                  <a:schemeClr val="bg1"/>
                </a:solidFill>
                <a:latin typeface="+mn-ea"/>
                <a:ea typeface="+mn-ea"/>
              </a:rPr>
              <a:t>현재 현금이 </a:t>
            </a:r>
            <a:r>
              <a:rPr lang="en-US" altLang="ko-KR" sz="1100" dirty="0">
                <a:solidFill>
                  <a:schemeClr val="bg1"/>
                </a:solidFill>
                <a:latin typeface="+mn-ea"/>
                <a:ea typeface="+mn-ea"/>
              </a:rPr>
              <a:t>0</a:t>
            </a:r>
            <a:r>
              <a:rPr lang="ko-KR" altLang="en-US" sz="1100" dirty="0">
                <a:solidFill>
                  <a:schemeClr val="bg1"/>
                </a:solidFill>
                <a:latin typeface="+mn-ea"/>
                <a:ea typeface="+mn-ea"/>
              </a:rPr>
              <a:t>이거나 총 자산이 초기 자산의 </a:t>
            </a:r>
            <a:r>
              <a:rPr lang="en-US" altLang="ko-KR" sz="1100" dirty="0">
                <a:solidFill>
                  <a:schemeClr val="bg1"/>
                </a:solidFill>
                <a:latin typeface="+mn-ea"/>
                <a:ea typeface="+mn-ea"/>
              </a:rPr>
              <a:t>30% </a:t>
            </a:r>
            <a:r>
              <a:rPr lang="ko-KR" altLang="en-US" sz="1100" dirty="0">
                <a:solidFill>
                  <a:schemeClr val="bg1"/>
                </a:solidFill>
                <a:latin typeface="+mn-ea"/>
                <a:ea typeface="+mn-ea"/>
              </a:rPr>
              <a:t>미만이 되었을 경우</a:t>
            </a:r>
            <a:endParaRPr lang="en-US" altLang="ko-KR" sz="1100" dirty="0">
              <a:solidFill>
                <a:schemeClr val="bg1"/>
              </a:solidFill>
              <a:latin typeface="+mn-ea"/>
              <a:ea typeface="+mn-ea"/>
            </a:endParaRPr>
          </a:p>
        </p:txBody>
      </p:sp>
    </p:spTree>
    <p:extLst>
      <p:ext uri="{BB962C8B-B14F-4D97-AF65-F5344CB8AC3E}">
        <p14:creationId xmlns:p14="http://schemas.microsoft.com/office/powerpoint/2010/main" val="143228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a:solidFill>
                  <a:schemeClr val="bg1"/>
                </a:solidFill>
                <a:latin typeface="+mn-ea"/>
                <a:ea typeface="+mn-ea"/>
              </a:rPr>
              <a:t>임시 메모</a:t>
            </a:r>
            <a:endParaRPr lang="en-US" altLang="ko-KR"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7455887" cy="2631490"/>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스택</a:t>
            </a:r>
            <a:r>
              <a:rPr lang="en-US" altLang="ko-KR" sz="1100" dirty="0">
                <a:solidFill>
                  <a:schemeClr val="bg1"/>
                </a:solidFill>
                <a:latin typeface="+mn-ea"/>
                <a:ea typeface="+mn-ea"/>
              </a:rPr>
              <a:t>(push, pop) last in first out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큐</a:t>
            </a:r>
            <a:r>
              <a:rPr lang="en-US" altLang="ko-KR" sz="1100" dirty="0">
                <a:solidFill>
                  <a:schemeClr val="bg1"/>
                </a:solidFill>
                <a:latin typeface="+mn-ea"/>
                <a:ea typeface="+mn-ea"/>
              </a:rPr>
              <a:t>(</a:t>
            </a:r>
            <a:r>
              <a:rPr lang="en-US" altLang="ko-KR" sz="1100" dirty="0" err="1">
                <a:solidFill>
                  <a:schemeClr val="bg1"/>
                </a:solidFill>
                <a:latin typeface="+mn-ea"/>
                <a:ea typeface="+mn-ea"/>
              </a:rPr>
              <a:t>Enqueue</a:t>
            </a:r>
            <a:r>
              <a:rPr lang="en-US" altLang="ko-KR" sz="1100" dirty="0">
                <a:solidFill>
                  <a:schemeClr val="bg1"/>
                </a:solidFill>
                <a:latin typeface="+mn-ea"/>
                <a:ea typeface="+mn-ea"/>
              </a:rPr>
              <a:t>, </a:t>
            </a:r>
            <a:r>
              <a:rPr lang="en-US" altLang="ko-KR" sz="1100" dirty="0" err="1">
                <a:solidFill>
                  <a:schemeClr val="bg1"/>
                </a:solidFill>
                <a:latin typeface="+mn-ea"/>
                <a:ea typeface="+mn-ea"/>
              </a:rPr>
              <a:t>DeQueue</a:t>
            </a:r>
            <a:r>
              <a:rPr lang="en-US" altLang="ko-KR" sz="1100" dirty="0">
                <a:solidFill>
                  <a:schemeClr val="bg1"/>
                </a:solidFill>
                <a:latin typeface="+mn-ea"/>
                <a:ea typeface="+mn-ea"/>
              </a:rPr>
              <a:t>) first in first out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버블 정렬</a:t>
            </a:r>
            <a:r>
              <a:rPr lang="en-US" altLang="ko-KR" sz="1100" dirty="0">
                <a:solidFill>
                  <a:schemeClr val="bg1"/>
                </a:solidFill>
                <a:latin typeface="+mn-ea"/>
                <a:ea typeface="+mn-ea"/>
              </a:rPr>
              <a:t>: </a:t>
            </a:r>
            <a:r>
              <a:rPr lang="ko-KR" altLang="en-US" sz="1100" dirty="0">
                <a:solidFill>
                  <a:schemeClr val="bg1"/>
                </a:solidFill>
                <a:latin typeface="+mn-ea"/>
                <a:ea typeface="+mn-ea"/>
              </a:rPr>
              <a:t>하나씩 바꿔가면서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선택 정렬</a:t>
            </a:r>
            <a:r>
              <a:rPr lang="en-US" altLang="ko-KR" sz="1100" dirty="0">
                <a:solidFill>
                  <a:schemeClr val="bg1"/>
                </a:solidFill>
                <a:latin typeface="+mn-ea"/>
                <a:ea typeface="+mn-ea"/>
              </a:rPr>
              <a:t>: </a:t>
            </a:r>
            <a:r>
              <a:rPr lang="ko-KR" altLang="en-US" sz="1100" dirty="0">
                <a:solidFill>
                  <a:schemeClr val="bg1"/>
                </a:solidFill>
                <a:latin typeface="+mn-ea"/>
                <a:ea typeface="+mn-ea"/>
              </a:rPr>
              <a:t>가장 작은 값과 첫번째 값의 위치를 바꿔가며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a:solidFill>
                  <a:schemeClr val="bg1"/>
                </a:solidFill>
                <a:latin typeface="+mn-ea"/>
                <a:ea typeface="+mn-ea"/>
              </a:rPr>
              <a:t>퀵</a:t>
            </a:r>
            <a:r>
              <a:rPr lang="ko-KR" altLang="en-US" sz="1100" dirty="0">
                <a:solidFill>
                  <a:schemeClr val="bg1"/>
                </a:solidFill>
                <a:latin typeface="+mn-ea"/>
                <a:ea typeface="+mn-ea"/>
              </a:rPr>
              <a:t> 정렬</a:t>
            </a:r>
            <a:r>
              <a:rPr lang="en-US" altLang="ko-KR" sz="1100" dirty="0">
                <a:solidFill>
                  <a:schemeClr val="bg1"/>
                </a:solidFill>
                <a:latin typeface="+mn-ea"/>
                <a:ea typeface="+mn-ea"/>
              </a:rPr>
              <a:t>: </a:t>
            </a:r>
            <a:r>
              <a:rPr lang="ko-KR" altLang="en-US" sz="1100" dirty="0">
                <a:solidFill>
                  <a:schemeClr val="bg1"/>
                </a:solidFill>
                <a:latin typeface="+mn-ea"/>
                <a:ea typeface="+mn-ea"/>
              </a:rPr>
              <a:t>값 하나</a:t>
            </a:r>
            <a:r>
              <a:rPr lang="en-US" altLang="ko-KR" sz="1100" dirty="0">
                <a:solidFill>
                  <a:schemeClr val="bg1"/>
                </a:solidFill>
                <a:latin typeface="+mn-ea"/>
                <a:ea typeface="+mn-ea"/>
              </a:rPr>
              <a:t>(pivot)</a:t>
            </a:r>
            <a:r>
              <a:rPr lang="ko-KR" altLang="en-US" sz="1100" dirty="0">
                <a:solidFill>
                  <a:schemeClr val="bg1"/>
                </a:solidFill>
                <a:latin typeface="+mn-ea"/>
                <a:ea typeface="+mn-ea"/>
              </a:rPr>
              <a:t>를 기준으로 큰 것과 작은 것을 나누며</a:t>
            </a:r>
            <a:r>
              <a:rPr lang="en-US" altLang="ko-KR" sz="1100" dirty="0">
                <a:solidFill>
                  <a:schemeClr val="bg1"/>
                </a:solidFill>
                <a:latin typeface="+mn-ea"/>
                <a:ea typeface="+mn-ea"/>
              </a:rPr>
              <a:t>, </a:t>
            </a:r>
            <a:r>
              <a:rPr lang="ko-KR" altLang="en-US" sz="1100" dirty="0">
                <a:solidFill>
                  <a:schemeClr val="bg1"/>
                </a:solidFill>
                <a:latin typeface="+mn-ea"/>
                <a:ea typeface="+mn-ea"/>
              </a:rPr>
              <a:t>나뉜 것 중에서도 하나를 정해 같은 방식으로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이진 탐색</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 깊이 우선 탐색</a:t>
            </a:r>
            <a:r>
              <a:rPr lang="en-US" altLang="ko-KR" sz="1100" dirty="0">
                <a:solidFill>
                  <a:schemeClr val="bg1"/>
                </a:solidFill>
                <a:latin typeface="+mn-ea"/>
                <a:ea typeface="+mn-ea"/>
              </a:rPr>
              <a:t>(DFS):  -&gt; </a:t>
            </a:r>
            <a:r>
              <a:rPr lang="ko-KR" altLang="en-US" sz="1100" dirty="0">
                <a:solidFill>
                  <a:schemeClr val="bg1"/>
                </a:solidFill>
                <a:latin typeface="+mn-ea"/>
                <a:ea typeface="+mn-ea"/>
              </a:rPr>
              <a:t>스택</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 너비 우선 탐색</a:t>
            </a:r>
            <a:r>
              <a:rPr lang="en-US" altLang="ko-KR" sz="1100" dirty="0">
                <a:solidFill>
                  <a:schemeClr val="bg1"/>
                </a:solidFill>
                <a:latin typeface="+mn-ea"/>
                <a:ea typeface="+mn-ea"/>
              </a:rPr>
              <a:t>(BFS): </a:t>
            </a:r>
            <a:r>
              <a:rPr lang="ko-KR" altLang="en-US" sz="1100" dirty="0">
                <a:solidFill>
                  <a:schemeClr val="bg1"/>
                </a:solidFill>
                <a:latin typeface="+mn-ea"/>
                <a:ea typeface="+mn-ea"/>
              </a:rPr>
              <a:t>미로 찾기 </a:t>
            </a:r>
            <a:r>
              <a:rPr lang="en-US" altLang="ko-KR" sz="1100" dirty="0">
                <a:solidFill>
                  <a:schemeClr val="bg1"/>
                </a:solidFill>
                <a:latin typeface="+mn-ea"/>
                <a:ea typeface="+mn-ea"/>
              </a:rPr>
              <a:t>-&gt; </a:t>
            </a:r>
            <a:r>
              <a:rPr lang="ko-KR" altLang="en-US" sz="1100" dirty="0">
                <a:solidFill>
                  <a:schemeClr val="bg1"/>
                </a:solidFill>
                <a:latin typeface="+mn-ea"/>
                <a:ea typeface="+mn-ea"/>
              </a:rPr>
              <a:t>큐</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a:solidFill>
                  <a:schemeClr val="bg1"/>
                </a:solidFill>
                <a:latin typeface="+mn-ea"/>
                <a:ea typeface="+mn-ea"/>
              </a:rPr>
              <a:t>그리디</a:t>
            </a:r>
            <a:r>
              <a:rPr lang="en-US" altLang="ko-KR" sz="1100" dirty="0">
                <a:solidFill>
                  <a:schemeClr val="bg1"/>
                </a:solidFill>
                <a:latin typeface="+mn-ea"/>
                <a:ea typeface="+mn-ea"/>
              </a:rPr>
              <a:t>(Greedy)</a:t>
            </a:r>
            <a:r>
              <a:rPr lang="ko-KR" altLang="en-US" sz="1100" dirty="0">
                <a:solidFill>
                  <a:schemeClr val="bg1"/>
                </a:solidFill>
                <a:latin typeface="+mn-ea"/>
                <a:ea typeface="+mn-ea"/>
              </a:rPr>
              <a:t> 알고리즘</a:t>
            </a:r>
            <a:r>
              <a:rPr lang="en-US" altLang="ko-KR" sz="1100" dirty="0">
                <a:solidFill>
                  <a:schemeClr val="bg1"/>
                </a:solidFill>
                <a:latin typeface="+mn-ea"/>
                <a:ea typeface="+mn-ea"/>
              </a:rPr>
              <a:t>: </a:t>
            </a:r>
            <a:r>
              <a:rPr lang="ko-KR" altLang="en-US" sz="1100" dirty="0">
                <a:solidFill>
                  <a:schemeClr val="bg1"/>
                </a:solidFill>
                <a:latin typeface="+mn-ea"/>
                <a:ea typeface="+mn-ea"/>
              </a:rPr>
              <a:t>현재 상황에서 최대의 이익</a:t>
            </a:r>
            <a:r>
              <a:rPr lang="en-US" altLang="ko-KR" sz="1100" dirty="0">
                <a:solidFill>
                  <a:schemeClr val="bg1"/>
                </a:solidFill>
                <a:latin typeface="+mn-ea"/>
                <a:ea typeface="+mn-ea"/>
              </a:rPr>
              <a:t>, </a:t>
            </a:r>
            <a:r>
              <a:rPr lang="ko-KR" altLang="en-US" sz="1100" dirty="0">
                <a:solidFill>
                  <a:schemeClr val="bg1"/>
                </a:solidFill>
                <a:latin typeface="+mn-ea"/>
                <a:ea typeface="+mn-ea"/>
              </a:rPr>
              <a:t>동전 거스름돈</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DP </a:t>
            </a:r>
            <a:r>
              <a:rPr lang="ko-KR" altLang="en-US" sz="1100" dirty="0">
                <a:solidFill>
                  <a:schemeClr val="bg1"/>
                </a:solidFill>
                <a:latin typeface="+mn-ea"/>
                <a:ea typeface="+mn-ea"/>
              </a:rPr>
              <a:t>알고리즘</a:t>
            </a:r>
            <a:r>
              <a:rPr lang="en-US" altLang="ko-KR" sz="1100" dirty="0">
                <a:solidFill>
                  <a:schemeClr val="bg1"/>
                </a:solidFill>
                <a:latin typeface="+mn-ea"/>
                <a:ea typeface="+mn-ea"/>
              </a:rPr>
              <a:t>: </a:t>
            </a:r>
            <a:r>
              <a:rPr lang="ko-KR" altLang="en-US" sz="1100" dirty="0">
                <a:solidFill>
                  <a:schemeClr val="bg1"/>
                </a:solidFill>
                <a:latin typeface="+mn-ea"/>
                <a:ea typeface="+mn-ea"/>
              </a:rPr>
              <a:t>피보나치수열 기존 연산 결과를 저장하며 진행</a:t>
            </a:r>
          </a:p>
        </p:txBody>
      </p:sp>
    </p:spTree>
    <p:extLst>
      <p:ext uri="{BB962C8B-B14F-4D97-AF65-F5344CB8AC3E}">
        <p14:creationId xmlns:p14="http://schemas.microsoft.com/office/powerpoint/2010/main" val="1511955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a:solidFill>
                  <a:schemeClr val="bg1"/>
                </a:solidFill>
                <a:latin typeface="+mn-ea"/>
                <a:ea typeface="+mn-ea"/>
              </a:rPr>
              <a:t>임시 메모</a:t>
            </a:r>
            <a:endParaRPr lang="en-US" altLang="ko-KR"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5904180" cy="2123658"/>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DFS </a:t>
            </a:r>
            <a:r>
              <a:rPr lang="ko-KR" altLang="en-US" sz="1100" dirty="0">
                <a:solidFill>
                  <a:schemeClr val="bg1"/>
                </a:solidFill>
                <a:latin typeface="+mn-ea"/>
                <a:ea typeface="+mn-ea"/>
              </a:rPr>
              <a:t>예시</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List&lt;List&lt;bool&gt;&gt; (</a:t>
            </a:r>
            <a:r>
              <a:rPr lang="ko-KR" altLang="en-US" sz="1100" dirty="0">
                <a:solidFill>
                  <a:schemeClr val="bg1"/>
                </a:solidFill>
                <a:latin typeface="+mn-ea"/>
                <a:ea typeface="+mn-ea"/>
              </a:rPr>
              <a:t>리스트 안에 리스트 </a:t>
            </a:r>
            <a:r>
              <a:rPr lang="en-US" altLang="ko-KR" sz="1100" dirty="0">
                <a:solidFill>
                  <a:schemeClr val="bg1"/>
                </a:solidFill>
                <a:latin typeface="+mn-ea"/>
                <a:ea typeface="+mn-ea"/>
              </a:rPr>
              <a:t>-&gt; </a:t>
            </a:r>
            <a:r>
              <a:rPr lang="ko-KR" altLang="en-US" sz="1100" dirty="0">
                <a:solidFill>
                  <a:schemeClr val="bg1"/>
                </a:solidFill>
                <a:latin typeface="+mn-ea"/>
                <a:ea typeface="+mn-ea"/>
              </a:rPr>
              <a:t>표처럼 만들어짐</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Stack&lt;Map&gt; s=new stack();</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For()</a:t>
            </a:r>
            <a:r>
              <a:rPr lang="ko-KR" altLang="en-US" sz="1100" dirty="0">
                <a:solidFill>
                  <a:schemeClr val="bg1"/>
                </a:solidFill>
                <a:latin typeface="+mn-ea"/>
                <a:ea typeface="+mn-ea"/>
              </a:rPr>
              <a:t> </a:t>
            </a:r>
            <a:r>
              <a:rPr lang="en-US" altLang="ko-KR" sz="1100" dirty="0">
                <a:solidFill>
                  <a:schemeClr val="bg1"/>
                </a:solidFill>
                <a:latin typeface="+mn-ea"/>
                <a:ea typeface="+mn-ea"/>
              </a:rPr>
              <a:t>{ for() { (0,1) } } -&gt; stack Empty()</a:t>
            </a:r>
            <a:r>
              <a:rPr lang="ko-KR" altLang="en-US" sz="1100" dirty="0">
                <a:solidFill>
                  <a:schemeClr val="bg1"/>
                </a:solidFill>
                <a:latin typeface="+mn-ea"/>
                <a:ea typeface="+mn-ea"/>
              </a:rPr>
              <a:t>에 하나씩 </a:t>
            </a:r>
            <a:r>
              <a:rPr lang="en-US" altLang="ko-KR" sz="1100" dirty="0">
                <a:solidFill>
                  <a:schemeClr val="bg1"/>
                </a:solidFill>
                <a:latin typeface="+mn-ea"/>
                <a:ea typeface="+mn-ea"/>
              </a:rPr>
              <a:t>1</a:t>
            </a:r>
            <a:r>
              <a:rPr lang="ko-KR" altLang="en-US" sz="1100" dirty="0">
                <a:solidFill>
                  <a:schemeClr val="bg1"/>
                </a:solidFill>
                <a:latin typeface="+mn-ea"/>
                <a:ea typeface="+mn-ea"/>
              </a:rPr>
              <a:t>이라면 집어넣음</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상하좌우를 보며 </a:t>
            </a:r>
            <a:r>
              <a:rPr lang="en-US" altLang="ko-KR" sz="1100" dirty="0">
                <a:solidFill>
                  <a:schemeClr val="bg1"/>
                </a:solidFill>
                <a:latin typeface="+mn-ea"/>
                <a:ea typeface="+mn-ea"/>
              </a:rPr>
              <a:t>0</a:t>
            </a:r>
            <a:r>
              <a:rPr lang="ko-KR" altLang="en-US" sz="1100" dirty="0">
                <a:solidFill>
                  <a:schemeClr val="bg1"/>
                </a:solidFill>
                <a:latin typeface="+mn-ea"/>
                <a:ea typeface="+mn-ea"/>
              </a:rPr>
              <a:t>과 방문한 것을 지움 </a:t>
            </a:r>
            <a:r>
              <a:rPr lang="en-US" altLang="ko-KR" sz="1100" dirty="0">
                <a:solidFill>
                  <a:schemeClr val="bg1"/>
                </a:solidFill>
                <a:latin typeface="+mn-ea"/>
                <a:ea typeface="+mn-ea"/>
              </a:rPr>
              <a:t>( stack</a:t>
            </a:r>
            <a:r>
              <a:rPr lang="ko-KR" altLang="en-US" sz="1100" dirty="0">
                <a:solidFill>
                  <a:schemeClr val="bg1"/>
                </a:solidFill>
                <a:latin typeface="+mn-ea"/>
                <a:ea typeface="+mn-ea"/>
              </a:rPr>
              <a:t>엔 </a:t>
            </a:r>
            <a:r>
              <a:rPr lang="en-US" altLang="ko-KR" sz="1100" dirty="0">
                <a:solidFill>
                  <a:schemeClr val="bg1"/>
                </a:solidFill>
                <a:latin typeface="+mn-ea"/>
                <a:ea typeface="+mn-ea"/>
              </a:rPr>
              <a:t>1</a:t>
            </a:r>
            <a:r>
              <a:rPr lang="ko-KR" altLang="en-US" sz="1100" dirty="0">
                <a:solidFill>
                  <a:schemeClr val="bg1"/>
                </a:solidFill>
                <a:latin typeface="+mn-ea"/>
                <a:ea typeface="+mn-ea"/>
              </a:rPr>
              <a:t>인 값만이 한 번만 남음</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더 이상 할 것이 없으면</a:t>
            </a:r>
            <a:r>
              <a:rPr lang="en-US" altLang="ko-KR" sz="1100" dirty="0">
                <a:solidFill>
                  <a:schemeClr val="bg1"/>
                </a:solidFill>
                <a:latin typeface="+mn-ea"/>
                <a:ea typeface="+mn-ea"/>
              </a:rPr>
              <a:t>(true</a:t>
            </a:r>
            <a:r>
              <a:rPr lang="ko-KR" altLang="en-US" sz="1100" dirty="0">
                <a:solidFill>
                  <a:schemeClr val="bg1"/>
                </a:solidFill>
                <a:latin typeface="+mn-ea"/>
                <a:ea typeface="+mn-ea"/>
              </a:rPr>
              <a:t>끼리 연결</a:t>
            </a:r>
            <a:r>
              <a:rPr lang="en-US" altLang="ko-KR" sz="1100" dirty="0">
                <a:solidFill>
                  <a:schemeClr val="bg1"/>
                </a:solidFill>
                <a:latin typeface="+mn-ea"/>
                <a:ea typeface="+mn-ea"/>
              </a:rPr>
              <a:t>) result++;</a:t>
            </a:r>
            <a:r>
              <a:rPr lang="ko-KR" altLang="en-US" sz="1100" dirty="0">
                <a:solidFill>
                  <a:schemeClr val="bg1"/>
                </a:solidFill>
                <a:latin typeface="+mn-ea"/>
                <a:ea typeface="+mn-ea"/>
              </a:rPr>
              <a:t>로 </a:t>
            </a:r>
            <a:r>
              <a:rPr lang="en-US" altLang="ko-KR" sz="1100" dirty="0">
                <a:solidFill>
                  <a:schemeClr val="bg1"/>
                </a:solidFill>
                <a:latin typeface="+mn-ea"/>
                <a:ea typeface="+mn-ea"/>
              </a:rPr>
              <a:t>result</a:t>
            </a:r>
            <a:r>
              <a:rPr lang="ko-KR" altLang="en-US" sz="1100" dirty="0">
                <a:solidFill>
                  <a:schemeClr val="bg1"/>
                </a:solidFill>
                <a:latin typeface="+mn-ea"/>
                <a:ea typeface="+mn-ea"/>
              </a:rPr>
              <a:t>로 올림</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방문한 곳을 </a:t>
            </a:r>
            <a:r>
              <a:rPr lang="ko-KR" altLang="en-US" sz="1100" dirty="0" err="1">
                <a:solidFill>
                  <a:schemeClr val="bg1"/>
                </a:solidFill>
                <a:latin typeface="+mn-ea"/>
                <a:ea typeface="+mn-ea"/>
              </a:rPr>
              <a:t>스킵하고</a:t>
            </a:r>
            <a:r>
              <a:rPr lang="en-US" altLang="ko-KR" sz="1100" dirty="0">
                <a:solidFill>
                  <a:schemeClr val="bg1"/>
                </a:solidFill>
                <a:latin typeface="+mn-ea"/>
                <a:ea typeface="+mn-ea"/>
              </a:rPr>
              <a:t>, 0</a:t>
            </a:r>
            <a:r>
              <a:rPr lang="ko-KR" altLang="en-US" sz="1100" dirty="0" err="1">
                <a:solidFill>
                  <a:schemeClr val="bg1"/>
                </a:solidFill>
                <a:latin typeface="+mn-ea"/>
                <a:ea typeface="+mn-ea"/>
              </a:rPr>
              <a:t>인곳을</a:t>
            </a:r>
            <a:r>
              <a:rPr lang="ko-KR" altLang="en-US" sz="1100" dirty="0">
                <a:solidFill>
                  <a:schemeClr val="bg1"/>
                </a:solidFill>
                <a:latin typeface="+mn-ea"/>
                <a:ea typeface="+mn-ea"/>
              </a:rPr>
              <a:t> 건너뛴 뒤</a:t>
            </a:r>
            <a:r>
              <a:rPr lang="en-US" altLang="ko-KR" sz="1100" dirty="0">
                <a:solidFill>
                  <a:schemeClr val="bg1"/>
                </a:solidFill>
                <a:latin typeface="+mn-ea"/>
                <a:ea typeface="+mn-ea"/>
              </a:rPr>
              <a:t>, </a:t>
            </a:r>
            <a:r>
              <a:rPr lang="ko-KR" altLang="en-US" sz="1100" dirty="0">
                <a:solidFill>
                  <a:schemeClr val="bg1"/>
                </a:solidFill>
                <a:latin typeface="+mn-ea"/>
                <a:ea typeface="+mn-ea"/>
              </a:rPr>
              <a:t>처음 </a:t>
            </a:r>
            <a:r>
              <a:rPr lang="en-US" altLang="ko-KR" sz="1100" dirty="0">
                <a:solidFill>
                  <a:schemeClr val="bg1"/>
                </a:solidFill>
                <a:latin typeface="+mn-ea"/>
                <a:ea typeface="+mn-ea"/>
              </a:rPr>
              <a:t>1</a:t>
            </a:r>
            <a:r>
              <a:rPr lang="ko-KR" altLang="en-US" sz="1100" dirty="0">
                <a:solidFill>
                  <a:schemeClr val="bg1"/>
                </a:solidFill>
                <a:latin typeface="+mn-ea"/>
                <a:ea typeface="+mn-ea"/>
              </a:rPr>
              <a:t>이 나오는 것 부터 다시 스택을 올린다</a:t>
            </a:r>
            <a:r>
              <a:rPr lang="en-US" altLang="ko-KR" sz="1100" dirty="0">
                <a:solidFill>
                  <a:schemeClr val="bg1"/>
                </a:solidFill>
                <a:latin typeface="+mn-ea"/>
                <a:ea typeface="+mn-ea"/>
              </a:rPr>
              <a:t>.</a:t>
            </a:r>
          </a:p>
        </p:txBody>
      </p:sp>
    </p:spTree>
    <p:extLst>
      <p:ext uri="{BB962C8B-B14F-4D97-AF65-F5344CB8AC3E}">
        <p14:creationId xmlns:p14="http://schemas.microsoft.com/office/powerpoint/2010/main" val="240140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254417"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a:t>
            </a:r>
          </a:p>
        </p:txBody>
      </p:sp>
      <p:sp>
        <p:nvSpPr>
          <p:cNvPr id="2" name="TextBox 1">
            <a:extLst>
              <a:ext uri="{FF2B5EF4-FFF2-40B4-BE49-F238E27FC236}">
                <a16:creationId xmlns:a16="http://schemas.microsoft.com/office/drawing/2014/main" id="{C29E7031-199F-24E9-CE8E-9E9177556DD9}"/>
              </a:ext>
            </a:extLst>
          </p:cNvPr>
          <p:cNvSpPr txBox="1"/>
          <p:nvPr/>
        </p:nvSpPr>
        <p:spPr>
          <a:xfrm>
            <a:off x="374650" y="518276"/>
            <a:ext cx="7622600" cy="4122282"/>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여러 자산을 가지고 챕터에 진입한다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자산은 여러 개가 있으나 구매할 때 사용되는 자산은 오직 현금 뿐이다</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자산의 종류나 특성은 </a:t>
            </a:r>
            <a:r>
              <a:rPr lang="en-US" altLang="ko-KR" sz="1100" dirty="0" err="1">
                <a:solidFill>
                  <a:schemeClr val="bg1"/>
                </a:solidFill>
                <a:latin typeface="+mn-ea"/>
                <a:ea typeface="+mn-ea"/>
              </a:rPr>
              <a:t>datatable_assets</a:t>
            </a:r>
            <a:r>
              <a:rPr lang="ko-KR" altLang="en-US" sz="1100" dirty="0">
                <a:solidFill>
                  <a:schemeClr val="bg1"/>
                </a:solidFill>
                <a:latin typeface="+mn-ea"/>
                <a:ea typeface="+mn-ea"/>
              </a:rPr>
              <a:t>에 상세 기록되어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정보를 구매할 수 있으며</a:t>
            </a:r>
            <a:r>
              <a:rPr lang="en-US" altLang="ko-KR" sz="1100" dirty="0">
                <a:solidFill>
                  <a:schemeClr val="bg1"/>
                </a:solidFill>
                <a:latin typeface="+mn-ea"/>
                <a:ea typeface="+mn-ea"/>
              </a:rPr>
              <a:t>(1</a:t>
            </a:r>
            <a:r>
              <a:rPr lang="ko-KR" altLang="en-US" sz="1100" dirty="0">
                <a:solidFill>
                  <a:schemeClr val="bg1"/>
                </a:solidFill>
                <a:latin typeface="+mn-ea"/>
                <a:ea typeface="+mn-ea"/>
              </a:rPr>
              <a:t>개만 제공</a:t>
            </a:r>
            <a:r>
              <a:rPr lang="en-US" altLang="ko-KR" sz="1100" dirty="0">
                <a:solidFill>
                  <a:schemeClr val="bg1"/>
                </a:solidFill>
                <a:latin typeface="+mn-ea"/>
                <a:ea typeface="+mn-ea"/>
              </a:rPr>
              <a:t>), </a:t>
            </a:r>
            <a:r>
              <a:rPr lang="ko-KR" altLang="en-US" sz="1100" dirty="0">
                <a:solidFill>
                  <a:schemeClr val="bg1"/>
                </a:solidFill>
                <a:latin typeface="+mn-ea"/>
                <a:ea typeface="+mn-ea"/>
              </a:rPr>
              <a:t>정보 구매비는 현재 보유한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챕터는 한 개의 정보로 투자처들의 자본 가치가 변동된다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 정보는 플레이어에게 반드시 도움이 되지는 않는다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부동산 가치가 하락될 것 같아 부동산을 팔려 했으나 팔리지 않아 정보 구매비용과 부동산 둘 다 손해</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주식의 가치가 상승될 것 같아 주식을 구매하였으나 해당 제품을 구매하는 것이 더 큰 이익이었던 상황</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정보를 구매했다면</a:t>
            </a:r>
            <a:r>
              <a:rPr lang="en-US" altLang="ko-KR" sz="1100" dirty="0">
                <a:solidFill>
                  <a:schemeClr val="bg1"/>
                </a:solidFill>
                <a:latin typeface="+mn-ea"/>
                <a:ea typeface="+mn-ea"/>
              </a:rPr>
              <a:t> </a:t>
            </a:r>
            <a:r>
              <a:rPr lang="ko-KR" altLang="en-US" sz="1100" dirty="0">
                <a:solidFill>
                  <a:schemeClr val="bg1"/>
                </a:solidFill>
                <a:latin typeface="+mn-ea"/>
                <a:ea typeface="+mn-ea"/>
              </a:rPr>
              <a:t>정보가 보여지고</a:t>
            </a:r>
            <a:r>
              <a:rPr lang="en-US" altLang="ko-KR" sz="1100" dirty="0">
                <a:solidFill>
                  <a:schemeClr val="bg1"/>
                </a:solidFill>
                <a:latin typeface="+mn-ea"/>
                <a:ea typeface="+mn-ea"/>
              </a:rPr>
              <a:t>, </a:t>
            </a:r>
            <a:r>
              <a:rPr lang="ko-KR" altLang="en-US" sz="1100" dirty="0">
                <a:solidFill>
                  <a:schemeClr val="bg1"/>
                </a:solidFill>
                <a:latin typeface="+mn-ea"/>
                <a:ea typeface="+mn-ea"/>
              </a:rPr>
              <a:t>정보를 구매하지 않더라도</a:t>
            </a:r>
            <a:r>
              <a:rPr lang="en-US" altLang="ko-KR" sz="1100" dirty="0">
                <a:solidFill>
                  <a:schemeClr val="bg1"/>
                </a:solidFill>
                <a:latin typeface="+mn-ea"/>
                <a:ea typeface="+mn-ea"/>
              </a:rPr>
              <a:t> </a:t>
            </a:r>
            <a:r>
              <a:rPr lang="ko-KR" altLang="en-US" sz="1100" dirty="0">
                <a:solidFill>
                  <a:schemeClr val="bg1"/>
                </a:solidFill>
                <a:latin typeface="+mn-ea"/>
                <a:ea typeface="+mn-ea"/>
              </a:rPr>
              <a:t>투자처들의 자본 가치 변동은 정보 구매시와 같다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플레이어는 현재 보유한 현금의 </a:t>
            </a:r>
            <a:r>
              <a:rPr lang="en-US" altLang="ko-KR" sz="1100" dirty="0">
                <a:solidFill>
                  <a:schemeClr val="accent1"/>
                </a:solidFill>
                <a:latin typeface="+mn-ea"/>
                <a:ea typeface="+mn-ea"/>
              </a:rPr>
              <a:t>5%</a:t>
            </a:r>
            <a:r>
              <a:rPr lang="ko-KR" altLang="en-US" sz="1100" dirty="0">
                <a:solidFill>
                  <a:schemeClr val="accent1"/>
                </a:solidFill>
                <a:latin typeface="+mn-ea"/>
                <a:ea typeface="+mn-ea"/>
              </a:rPr>
              <a:t>는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 (</a:t>
            </a:r>
            <a:r>
              <a:rPr lang="ko-KR" altLang="en-US" sz="1100" dirty="0">
                <a:solidFill>
                  <a:schemeClr val="accent1"/>
                </a:solidFill>
                <a:latin typeface="+mn-ea"/>
                <a:ea typeface="+mn-ea"/>
              </a:rPr>
              <a:t>개발 시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자산을 판매할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판매하지 않아도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 조건이 만족되지 않는다면</a:t>
            </a:r>
            <a:r>
              <a:rPr lang="en-US" altLang="ko-KR" sz="1100" dirty="0">
                <a:solidFill>
                  <a:schemeClr val="bg1"/>
                </a:solidFill>
                <a:latin typeface="+mn-ea"/>
                <a:ea typeface="+mn-ea"/>
              </a:rPr>
              <a:t>, </a:t>
            </a:r>
            <a:r>
              <a:rPr lang="ko-KR" altLang="en-US" sz="1100" dirty="0">
                <a:solidFill>
                  <a:schemeClr val="bg1"/>
                </a:solidFill>
                <a:latin typeface="+mn-ea"/>
                <a:ea typeface="+mn-ea"/>
              </a:rPr>
              <a:t>하나의 챕터는 반복된다</a:t>
            </a:r>
            <a:r>
              <a:rPr lang="en-US" altLang="ko-KR" sz="1100" dirty="0">
                <a:solidFill>
                  <a:schemeClr val="bg1"/>
                </a:solidFill>
                <a:latin typeface="+mn-ea"/>
                <a:ea typeface="+mn-ea"/>
              </a:rPr>
              <a:t>.</a:t>
            </a:r>
          </a:p>
        </p:txBody>
      </p:sp>
      <p:sp>
        <p:nvSpPr>
          <p:cNvPr id="4" name="직사각형 3">
            <a:hlinkClick r:id="rId2"/>
            <a:extLst>
              <a:ext uri="{FF2B5EF4-FFF2-40B4-BE49-F238E27FC236}">
                <a16:creationId xmlns:a16="http://schemas.microsoft.com/office/drawing/2014/main" id="{0E24DDB3-F039-E8A7-C980-873D4ABD91E4}"/>
              </a:ext>
            </a:extLst>
          </p:cNvPr>
          <p:cNvSpPr/>
          <p:nvPr/>
        </p:nvSpPr>
        <p:spPr>
          <a:xfrm>
            <a:off x="6709374" y="145143"/>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datatable_assets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243610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3809056"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 예시</a:t>
            </a:r>
          </a:p>
        </p:txBody>
      </p:sp>
      <p:sp>
        <p:nvSpPr>
          <p:cNvPr id="4" name="TextBox 3">
            <a:extLst>
              <a:ext uri="{FF2B5EF4-FFF2-40B4-BE49-F238E27FC236}">
                <a16:creationId xmlns:a16="http://schemas.microsoft.com/office/drawing/2014/main" id="{D9760C50-7342-7AA4-DF13-F8D2D9CD0D97}"/>
              </a:ext>
            </a:extLst>
          </p:cNvPr>
          <p:cNvSpPr txBox="1"/>
          <p:nvPr/>
        </p:nvSpPr>
        <p:spPr>
          <a:xfrm>
            <a:off x="374650" y="518276"/>
            <a:ext cx="7964040" cy="4376198"/>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과 원재료 시가 </a:t>
            </a:r>
            <a:r>
              <a:rPr lang="en-US" altLang="ko-KR" sz="1100" dirty="0">
                <a:solidFill>
                  <a:schemeClr val="bg1"/>
                </a:solidFill>
                <a:latin typeface="+mn-ea"/>
                <a:ea typeface="+mn-ea"/>
              </a:rPr>
              <a:t>200</a:t>
            </a:r>
            <a:r>
              <a:rPr lang="ko-KR" altLang="en-US" sz="1100" dirty="0">
                <a:solidFill>
                  <a:schemeClr val="bg1"/>
                </a:solidFill>
                <a:latin typeface="+mn-ea"/>
                <a:ea typeface="+mn-ea"/>
              </a:rPr>
              <a:t>만원으로 진입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a:t>
            </a:r>
            <a:r>
              <a:rPr lang="en-US" altLang="ko-KR" sz="1100" dirty="0">
                <a:solidFill>
                  <a:schemeClr val="bg1"/>
                </a:solidFill>
                <a:latin typeface="+mn-ea"/>
                <a:ea typeface="+mn-ea"/>
              </a:rPr>
              <a:t>50</a:t>
            </a:r>
            <a:r>
              <a:rPr lang="ko-KR" altLang="en-US" sz="1100" dirty="0">
                <a:solidFill>
                  <a:schemeClr val="bg1"/>
                </a:solidFill>
                <a:latin typeface="+mn-ea"/>
                <a:ea typeface="+mn-ea"/>
              </a:rPr>
              <a:t>만원의 현금으로 정보를 구입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a:t>
            </a:r>
            <a:r>
              <a:rPr lang="en-US" altLang="ko-KR" sz="1100" dirty="0">
                <a:solidFill>
                  <a:schemeClr val="bg1"/>
                </a:solidFill>
                <a:latin typeface="+mn-ea"/>
                <a:ea typeface="+mn-ea"/>
              </a:rPr>
              <a:t>: SY</a:t>
            </a:r>
            <a:r>
              <a:rPr lang="ko-KR" altLang="en-US" sz="1100" dirty="0">
                <a:solidFill>
                  <a:schemeClr val="bg1"/>
                </a:solidFill>
                <a:latin typeface="+mn-ea"/>
                <a:ea typeface="+mn-ea"/>
              </a:rPr>
              <a:t>그룹</a:t>
            </a:r>
            <a:r>
              <a:rPr lang="en-US" altLang="ko-KR" sz="1100" dirty="0">
                <a:solidFill>
                  <a:schemeClr val="bg1"/>
                </a:solidFill>
                <a:latin typeface="+mn-ea"/>
                <a:ea typeface="+mn-ea"/>
              </a:rPr>
              <a:t>, </a:t>
            </a:r>
            <a:r>
              <a:rPr lang="ko-KR" altLang="en-US" sz="1100" dirty="0">
                <a:solidFill>
                  <a:schemeClr val="bg1"/>
                </a:solidFill>
                <a:latin typeface="+mn-ea"/>
                <a:ea typeface="+mn-ea"/>
              </a:rPr>
              <a:t>신규 제품 생산을 위한 공장 건설 계획 발표</a:t>
            </a:r>
            <a:r>
              <a:rPr lang="en-US" altLang="ko-KR" sz="1100" dirty="0">
                <a:solidFill>
                  <a:schemeClr val="bg1"/>
                </a:solidFill>
                <a:latin typeface="+mn-ea"/>
                <a:ea typeface="+mn-ea"/>
              </a:rPr>
              <a:t> (</a:t>
            </a:r>
            <a:r>
              <a:rPr lang="ko-KR" altLang="en-US" sz="1100" dirty="0">
                <a:solidFill>
                  <a:schemeClr val="bg1"/>
                </a:solidFill>
                <a:latin typeface="+mn-ea"/>
                <a:ea typeface="+mn-ea"/>
              </a:rPr>
              <a:t>각</a:t>
            </a:r>
            <a:r>
              <a:rPr lang="en-US" altLang="ko-KR" sz="1100" dirty="0">
                <a:solidFill>
                  <a:schemeClr val="bg1"/>
                </a:solidFill>
                <a:latin typeface="+mn-ea"/>
                <a:ea typeface="+mn-ea"/>
              </a:rPr>
              <a:t> </a:t>
            </a:r>
            <a:r>
              <a:rPr lang="ko-KR" altLang="en-US" sz="1100" dirty="0">
                <a:solidFill>
                  <a:schemeClr val="bg1"/>
                </a:solidFill>
                <a:latin typeface="+mn-ea"/>
                <a:ea typeface="+mn-ea"/>
              </a:rPr>
              <a:t>정보와 그에 따른 데이터는 </a:t>
            </a:r>
            <a:r>
              <a:rPr lang="en-US" altLang="ko-KR" sz="1100" dirty="0" err="1">
                <a:solidFill>
                  <a:schemeClr val="bg1"/>
                </a:solidFill>
                <a:latin typeface="+mn-ea"/>
                <a:ea typeface="+mn-ea"/>
              </a:rPr>
              <a:t>datatable_chapters</a:t>
            </a:r>
            <a:r>
              <a:rPr lang="ko-KR" altLang="en-US" sz="1100" dirty="0">
                <a:solidFill>
                  <a:schemeClr val="bg1"/>
                </a:solidFill>
                <a:latin typeface="+mn-ea"/>
                <a:ea typeface="+mn-ea"/>
              </a:rPr>
              <a:t>에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남은 현금 </a:t>
            </a:r>
            <a:r>
              <a:rPr lang="en-US" altLang="ko-KR" sz="1100" dirty="0">
                <a:solidFill>
                  <a:schemeClr val="accent1"/>
                </a:solidFill>
                <a:latin typeface="+mn-ea"/>
                <a:ea typeface="+mn-ea"/>
              </a:rPr>
              <a:t>950</a:t>
            </a:r>
            <a:r>
              <a:rPr lang="ko-KR" altLang="en-US" sz="1100" dirty="0">
                <a:solidFill>
                  <a:schemeClr val="accent1"/>
                </a:solidFill>
                <a:latin typeface="+mn-ea"/>
                <a:ea typeface="+mn-ea"/>
              </a:rPr>
              <a:t>만원 중 </a:t>
            </a:r>
            <a:r>
              <a:rPr lang="en-US" altLang="ko-KR" sz="1100" dirty="0">
                <a:solidFill>
                  <a:schemeClr val="accent1"/>
                </a:solidFill>
                <a:latin typeface="+mn-ea"/>
                <a:ea typeface="+mn-ea"/>
              </a:rPr>
              <a:t>5%</a:t>
            </a:r>
            <a:r>
              <a:rPr lang="ko-KR" altLang="en-US" sz="1100" dirty="0">
                <a:solidFill>
                  <a:schemeClr val="accent1"/>
                </a:solidFill>
                <a:latin typeface="+mn-ea"/>
                <a:ea typeface="+mn-ea"/>
              </a:rPr>
              <a:t>인 </a:t>
            </a:r>
            <a:r>
              <a:rPr lang="en-US" altLang="ko-KR" sz="1100" dirty="0">
                <a:solidFill>
                  <a:schemeClr val="accent1"/>
                </a:solidFill>
                <a:latin typeface="+mn-ea"/>
                <a:ea typeface="+mn-ea"/>
              </a:rPr>
              <a:t>47</a:t>
            </a:r>
            <a:r>
              <a:rPr lang="ko-KR" altLang="en-US" sz="1100" dirty="0">
                <a:solidFill>
                  <a:schemeClr val="accent1"/>
                </a:solidFill>
                <a:latin typeface="+mn-ea"/>
                <a:ea typeface="+mn-ea"/>
              </a:rPr>
              <a:t>만 </a:t>
            </a:r>
            <a:r>
              <a:rPr lang="en-US" altLang="ko-KR" sz="1100" dirty="0">
                <a:solidFill>
                  <a:schemeClr val="accent1"/>
                </a:solidFill>
                <a:latin typeface="+mn-ea"/>
                <a:ea typeface="+mn-ea"/>
              </a:rPr>
              <a:t>5</a:t>
            </a:r>
            <a:r>
              <a:rPr lang="ko-KR" altLang="en-US" sz="1100" dirty="0">
                <a:solidFill>
                  <a:schemeClr val="accent1"/>
                </a:solidFill>
                <a:latin typeface="+mn-ea"/>
                <a:ea typeface="+mn-ea"/>
              </a:rPr>
              <a:t>천원 이상은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원재료</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부동산의 항목을 각 </a:t>
            </a:r>
            <a:r>
              <a:rPr lang="en-US" altLang="ko-KR" sz="1100" dirty="0">
                <a:solidFill>
                  <a:schemeClr val="bg1"/>
                </a:solidFill>
                <a:latin typeface="+mn-ea"/>
                <a:ea typeface="+mn-ea"/>
              </a:rPr>
              <a:t>0</a:t>
            </a:r>
            <a:r>
              <a:rPr lang="ko-KR" altLang="en-US" sz="1100" dirty="0">
                <a:solidFill>
                  <a:schemeClr val="bg1"/>
                </a:solidFill>
                <a:latin typeface="+mn-ea"/>
                <a:ea typeface="+mn-ea"/>
              </a:rPr>
              <a:t>원</a:t>
            </a:r>
            <a:r>
              <a:rPr lang="en-US" altLang="ko-KR" sz="1100" dirty="0">
                <a:solidFill>
                  <a:schemeClr val="bg1"/>
                </a:solidFill>
                <a:latin typeface="+mn-ea"/>
                <a:ea typeface="+mn-ea"/>
              </a:rPr>
              <a:t>, 300</a:t>
            </a:r>
            <a:r>
              <a:rPr lang="ko-KR" altLang="en-US" sz="1100" dirty="0">
                <a:solidFill>
                  <a:schemeClr val="bg1"/>
                </a:solidFill>
                <a:latin typeface="+mn-ea"/>
                <a:ea typeface="+mn-ea"/>
              </a:rPr>
              <a:t>만원</a:t>
            </a:r>
            <a:r>
              <a:rPr lang="en-US" altLang="ko-KR" sz="1100" dirty="0">
                <a:solidFill>
                  <a:schemeClr val="bg1"/>
                </a:solidFill>
                <a:latin typeface="+mn-ea"/>
                <a:ea typeface="+mn-ea"/>
              </a:rPr>
              <a:t>, 50</a:t>
            </a:r>
            <a:r>
              <a:rPr lang="ko-KR" altLang="en-US" sz="1100" dirty="0" err="1">
                <a:solidFill>
                  <a:schemeClr val="bg1"/>
                </a:solidFill>
                <a:latin typeface="+mn-ea"/>
                <a:ea typeface="+mn-ea"/>
              </a:rPr>
              <a:t>만원씩</a:t>
            </a:r>
            <a:r>
              <a:rPr lang="ko-KR" altLang="en-US" sz="1100" dirty="0">
                <a:solidFill>
                  <a:schemeClr val="bg1"/>
                </a:solidFill>
                <a:latin typeface="+mn-ea"/>
                <a:ea typeface="+mn-ea"/>
              </a:rPr>
              <a:t> 투자</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 중 원재료 </a:t>
            </a:r>
            <a:r>
              <a:rPr lang="en-US" altLang="ko-KR" sz="1100" dirty="0">
                <a:solidFill>
                  <a:schemeClr val="bg1"/>
                </a:solidFill>
                <a:latin typeface="+mn-ea"/>
                <a:ea typeface="+mn-ea"/>
              </a:rPr>
              <a:t>100</a:t>
            </a:r>
            <a:r>
              <a:rPr lang="ko-KR" altLang="en-US" sz="1100" dirty="0">
                <a:solidFill>
                  <a:schemeClr val="bg1"/>
                </a:solidFill>
                <a:latin typeface="+mn-ea"/>
                <a:ea typeface="+mn-ea"/>
              </a:rPr>
              <a:t>만원 어치를 판매하려고 시도한다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확률에 따라 원재료가 판매에 성공하여</a:t>
            </a:r>
            <a:r>
              <a:rPr lang="en-US" altLang="ko-KR" sz="1100" dirty="0">
                <a:solidFill>
                  <a:schemeClr val="bg1"/>
                </a:solidFill>
                <a:latin typeface="+mn-ea"/>
                <a:ea typeface="+mn-ea"/>
              </a:rPr>
              <a:t>, </a:t>
            </a:r>
            <a:r>
              <a:rPr lang="ko-KR" altLang="en-US" sz="1100" dirty="0">
                <a:solidFill>
                  <a:schemeClr val="bg1"/>
                </a:solidFill>
                <a:latin typeface="+mn-ea"/>
                <a:ea typeface="+mn-ea"/>
              </a:rPr>
              <a:t>현금 </a:t>
            </a:r>
            <a:r>
              <a:rPr lang="en-US" altLang="ko-KR" sz="1100" dirty="0">
                <a:solidFill>
                  <a:schemeClr val="bg1"/>
                </a:solidFill>
                <a:latin typeface="+mn-ea"/>
                <a:ea typeface="+mn-ea"/>
              </a:rPr>
              <a:t>100</a:t>
            </a:r>
            <a:r>
              <a:rPr lang="ko-KR" altLang="en-US" sz="1100" dirty="0">
                <a:solidFill>
                  <a:schemeClr val="bg1"/>
                </a:solidFill>
                <a:latin typeface="+mn-ea"/>
                <a:ea typeface="+mn-ea"/>
              </a:rPr>
              <a:t>만원으로 교환되었다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현재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(1000-50-300-50+100), </a:t>
            </a:r>
            <a:r>
              <a:rPr lang="ko-KR" altLang="en-US" sz="1100" dirty="0">
                <a:solidFill>
                  <a:schemeClr val="bg1"/>
                </a:solidFill>
                <a:latin typeface="+mn-ea"/>
                <a:ea typeface="+mn-ea"/>
              </a:rPr>
              <a:t>원재료</a:t>
            </a:r>
            <a:r>
              <a:rPr lang="en-US" altLang="ko-KR" sz="1100" dirty="0">
                <a:solidFill>
                  <a:schemeClr val="bg1"/>
                </a:solidFill>
                <a:latin typeface="+mn-ea"/>
                <a:ea typeface="+mn-ea"/>
              </a:rPr>
              <a:t>(100), </a:t>
            </a:r>
            <a:r>
              <a:rPr lang="ko-KR" altLang="en-US" sz="1100" dirty="0">
                <a:solidFill>
                  <a:schemeClr val="bg1"/>
                </a:solidFill>
                <a:latin typeface="+mn-ea"/>
                <a:ea typeface="+mn-ea"/>
              </a:rPr>
              <a:t>주식</a:t>
            </a:r>
            <a:r>
              <a:rPr lang="en-US" altLang="ko-KR" sz="1100" dirty="0">
                <a:solidFill>
                  <a:schemeClr val="bg1"/>
                </a:solidFill>
                <a:latin typeface="+mn-ea"/>
                <a:ea typeface="+mn-ea"/>
              </a:rPr>
              <a:t>(300), </a:t>
            </a:r>
            <a:r>
              <a:rPr lang="ko-KR" altLang="en-US" sz="1100" dirty="0">
                <a:solidFill>
                  <a:schemeClr val="bg1"/>
                </a:solidFill>
                <a:latin typeface="+mn-ea"/>
                <a:ea typeface="+mn-ea"/>
              </a:rPr>
              <a:t>부동산</a:t>
            </a:r>
            <a:r>
              <a:rPr lang="en-US" altLang="ko-KR" sz="1100" dirty="0">
                <a:solidFill>
                  <a:schemeClr val="bg1"/>
                </a:solidFill>
                <a:latin typeface="+mn-ea"/>
                <a:ea typeface="+mn-ea"/>
              </a:rPr>
              <a:t>(50)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공장 건설을 위한 원재료 가격 상승</a:t>
            </a:r>
            <a:r>
              <a:rPr lang="en-US" altLang="ko-KR" sz="1100" dirty="0">
                <a:solidFill>
                  <a:schemeClr val="bg1"/>
                </a:solidFill>
                <a:latin typeface="+mn-ea"/>
                <a:ea typeface="+mn-ea"/>
              </a:rPr>
              <a:t>(+10%), </a:t>
            </a:r>
            <a:r>
              <a:rPr lang="ko-KR" altLang="en-US" sz="1100" dirty="0">
                <a:solidFill>
                  <a:schemeClr val="bg1"/>
                </a:solidFill>
                <a:latin typeface="+mn-ea"/>
                <a:ea typeface="+mn-ea"/>
              </a:rPr>
              <a:t>신제품 기대로 인한 주식 상승</a:t>
            </a:r>
            <a:r>
              <a:rPr lang="en-US" altLang="ko-KR" sz="1100" dirty="0">
                <a:solidFill>
                  <a:schemeClr val="bg1"/>
                </a:solidFill>
                <a:latin typeface="+mn-ea"/>
                <a:ea typeface="+mn-ea"/>
              </a:rPr>
              <a:t>(+3%), </a:t>
            </a:r>
            <a:r>
              <a:rPr lang="ko-KR" altLang="en-US" sz="1100" dirty="0">
                <a:solidFill>
                  <a:schemeClr val="bg1"/>
                </a:solidFill>
                <a:latin typeface="+mn-ea"/>
                <a:ea typeface="+mn-ea"/>
              </a:rPr>
              <a:t>신축공장부지 가격 상승</a:t>
            </a:r>
            <a:r>
              <a:rPr lang="en-US" altLang="ko-KR" sz="1100" dirty="0">
                <a:solidFill>
                  <a:schemeClr val="bg1"/>
                </a:solidFill>
                <a:latin typeface="+mn-ea"/>
                <a:ea typeface="+mn-ea"/>
              </a:rPr>
              <a:t>(+30%)</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이후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(700), </a:t>
            </a:r>
            <a:r>
              <a:rPr lang="ko-KR" altLang="en-US" sz="1100" dirty="0">
                <a:solidFill>
                  <a:schemeClr val="bg1"/>
                </a:solidFill>
                <a:latin typeface="+mn-ea"/>
                <a:ea typeface="+mn-ea"/>
              </a:rPr>
              <a:t>원재료</a:t>
            </a:r>
            <a:r>
              <a:rPr lang="en-US" altLang="ko-KR" sz="1100" dirty="0">
                <a:solidFill>
                  <a:schemeClr val="bg1"/>
                </a:solidFill>
                <a:latin typeface="+mn-ea"/>
                <a:ea typeface="+mn-ea"/>
              </a:rPr>
              <a:t>(110), </a:t>
            </a:r>
            <a:r>
              <a:rPr lang="ko-KR" altLang="en-US" sz="1100" dirty="0">
                <a:solidFill>
                  <a:schemeClr val="bg1"/>
                </a:solidFill>
                <a:latin typeface="+mn-ea"/>
                <a:ea typeface="+mn-ea"/>
              </a:rPr>
              <a:t>주식</a:t>
            </a:r>
            <a:r>
              <a:rPr lang="en-US" altLang="ko-KR" sz="1100" dirty="0">
                <a:solidFill>
                  <a:schemeClr val="bg1"/>
                </a:solidFill>
                <a:latin typeface="+mn-ea"/>
                <a:ea typeface="+mn-ea"/>
              </a:rPr>
              <a:t>(309), </a:t>
            </a:r>
            <a:r>
              <a:rPr lang="ko-KR" altLang="en-US" sz="1100" dirty="0">
                <a:solidFill>
                  <a:schemeClr val="bg1"/>
                </a:solidFill>
                <a:latin typeface="+mn-ea"/>
                <a:ea typeface="+mn-ea"/>
              </a:rPr>
              <a:t>부동산</a:t>
            </a:r>
            <a:r>
              <a:rPr lang="en-US" altLang="ko-KR" sz="1100" dirty="0">
                <a:solidFill>
                  <a:schemeClr val="bg1"/>
                </a:solidFill>
                <a:latin typeface="+mn-ea"/>
                <a:ea typeface="+mn-ea"/>
              </a:rPr>
              <a:t>(65)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)&lt;</a:t>
            </a:r>
            <a:r>
              <a:rPr lang="ko-KR" altLang="en-US" sz="1100" dirty="0">
                <a:solidFill>
                  <a:schemeClr val="bg1"/>
                </a:solidFill>
                <a:latin typeface="+mn-ea"/>
                <a:ea typeface="+mn-ea"/>
              </a:rPr>
              <a:t>승리조건현금</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승리조건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)&gt;0, </a:t>
            </a:r>
            <a:r>
              <a:rPr lang="ko-KR" altLang="en-US" sz="1100" dirty="0">
                <a:solidFill>
                  <a:schemeClr val="bg1"/>
                </a:solidFill>
                <a:latin typeface="+mn-ea"/>
                <a:ea typeface="+mn-ea"/>
              </a:rPr>
              <a:t>보유가치</a:t>
            </a:r>
            <a:r>
              <a:rPr lang="en-US" altLang="ko-KR" sz="1100" dirty="0">
                <a:solidFill>
                  <a:schemeClr val="bg1"/>
                </a:solidFill>
                <a:latin typeface="+mn-ea"/>
                <a:ea typeface="+mn-ea"/>
              </a:rPr>
              <a:t>(1184</a:t>
            </a:r>
            <a:r>
              <a:rPr lang="ko-KR" altLang="en-US" sz="1100" dirty="0">
                <a:solidFill>
                  <a:schemeClr val="bg1"/>
                </a:solidFill>
                <a:latin typeface="+mn-ea"/>
                <a:ea typeface="+mn-ea"/>
              </a:rPr>
              <a:t>만</a:t>
            </a:r>
            <a:r>
              <a:rPr lang="en-US" altLang="ko-KR" sz="1100" dirty="0">
                <a:solidFill>
                  <a:schemeClr val="bg1"/>
                </a:solidFill>
                <a:latin typeface="+mn-ea"/>
                <a:ea typeface="+mn-ea"/>
              </a:rPr>
              <a:t>)&gt;</a:t>
            </a:r>
            <a:r>
              <a:rPr lang="ko-KR" altLang="en-US" sz="1100" dirty="0">
                <a:solidFill>
                  <a:schemeClr val="bg1"/>
                </a:solidFill>
                <a:latin typeface="+mn-ea"/>
                <a:ea typeface="+mn-ea"/>
              </a:rPr>
              <a:t>초기자금</a:t>
            </a:r>
            <a:r>
              <a:rPr lang="en-US" altLang="ko-KR" sz="1100" dirty="0">
                <a:solidFill>
                  <a:schemeClr val="bg1"/>
                </a:solidFill>
                <a:latin typeface="+mn-ea"/>
                <a:ea typeface="+mn-ea"/>
              </a:rPr>
              <a:t>(1000</a:t>
            </a:r>
            <a:r>
              <a:rPr lang="ko-KR" altLang="en-US" sz="1100" dirty="0">
                <a:solidFill>
                  <a:schemeClr val="bg1"/>
                </a:solidFill>
                <a:latin typeface="+mn-ea"/>
                <a:ea typeface="+mn-ea"/>
              </a:rPr>
              <a:t>만</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패배조건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승패조건이 달성되지 않아 다른 챕터로 진입한다</a:t>
            </a:r>
            <a:r>
              <a:rPr lang="en-US" altLang="ko-KR" sz="1100" dirty="0">
                <a:solidFill>
                  <a:schemeClr val="bg1"/>
                </a:solidFill>
                <a:latin typeface="+mn-ea"/>
                <a:ea typeface="+mn-ea"/>
              </a:rPr>
              <a:t>.</a:t>
            </a:r>
          </a:p>
        </p:txBody>
      </p:sp>
      <p:sp>
        <p:nvSpPr>
          <p:cNvPr id="8" name="직사각형 7">
            <a:hlinkClick r:id="rId2"/>
            <a:extLst>
              <a:ext uri="{FF2B5EF4-FFF2-40B4-BE49-F238E27FC236}">
                <a16:creationId xmlns:a16="http://schemas.microsoft.com/office/drawing/2014/main" id="{7743E606-F7D7-2E36-7FC5-A8D40BDAE8FE}"/>
              </a:ext>
            </a:extLst>
          </p:cNvPr>
          <p:cNvSpPr/>
          <p:nvPr/>
        </p:nvSpPr>
        <p:spPr>
          <a:xfrm>
            <a:off x="6709374" y="153332"/>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datatable_chapters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158911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9" name="TextBox 8">
            <a:extLst>
              <a:ext uri="{FF2B5EF4-FFF2-40B4-BE49-F238E27FC236}">
                <a16:creationId xmlns:a16="http://schemas.microsoft.com/office/drawing/2014/main" id="{6C01CA64-977F-BA4D-B650-7FFEF67C88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1" name="TextBox 10">
            <a:extLst>
              <a:ext uri="{FF2B5EF4-FFF2-40B4-BE49-F238E27FC236}">
                <a16:creationId xmlns:a16="http://schemas.microsoft.com/office/drawing/2014/main" id="{931A9342-8B88-7B2C-CFF5-C42F0644A215}"/>
              </a:ext>
            </a:extLst>
          </p:cNvPr>
          <p:cNvSpPr txBox="1"/>
          <p:nvPr/>
        </p:nvSpPr>
        <p:spPr>
          <a:xfrm>
            <a:off x="4100513" y="3770720"/>
            <a:ext cx="61912" cy="153888"/>
          </a:xfrm>
          <a:prstGeom prst="rect">
            <a:avLst/>
          </a:prstGeom>
          <a:solidFill>
            <a:srgbClr val="D5E8D4"/>
          </a:solidFill>
        </p:spPr>
        <p:txBody>
          <a:bodyPr wrap="square" rtlCol="0">
            <a:spAutoFit/>
          </a:bodyPr>
          <a:lstStyle/>
          <a:p>
            <a:endParaRPr lang="ko-KR" altLang="en-US" sz="400" dirty="0"/>
          </a:p>
        </p:txBody>
      </p:sp>
    </p:spTree>
    <p:extLst>
      <p:ext uri="{BB962C8B-B14F-4D97-AF65-F5344CB8AC3E}">
        <p14:creationId xmlns:p14="http://schemas.microsoft.com/office/powerpoint/2010/main" val="404897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555" y="0"/>
            <a:ext cx="12573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19082"/>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TotalTime>
  <Words>3128</Words>
  <Application>Microsoft Office PowerPoint</Application>
  <PresentationFormat>화면 슬라이드 쇼(16:9)</PresentationFormat>
  <Paragraphs>553</Paragraphs>
  <Slides>52</Slides>
  <Notes>47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52</vt:i4>
      </vt:variant>
    </vt:vector>
  </HeadingPairs>
  <TitlesOfParts>
    <vt:vector size="59" baseType="lpstr">
      <vt:lpstr>Wingdings</vt:lpstr>
      <vt:lpstr>Titillium Web</vt:lpstr>
      <vt:lpstr>맑은 고딕</vt:lpstr>
      <vt:lpstr>Calibri</vt:lpstr>
      <vt:lpstr>Titillium Web ExtraLight</vt:lpstr>
      <vt:lpstr>Arial</vt:lpstr>
      <vt:lpstr>Thaliard template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HELLO!</vt:lpstr>
      <vt:lpstr>TRANSITION HEADLINE</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SWOT ANALYSIS</vt:lpstr>
      <vt:lpstr>BUSINESS MODEL CANVAS</vt:lpstr>
      <vt:lpstr>FUNNEL</vt:lpstr>
      <vt:lpstr>TEAM PRESENTATION</vt:lpstr>
      <vt:lpstr>COMPETITOR MATRIX</vt:lpstr>
      <vt:lpstr>WEEKLY PLANNER</vt:lpstr>
      <vt:lpstr>PowerPoint 프레젠테이션</vt:lpstr>
      <vt:lpstr>Diagrams and infographics</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황수연</dc:creator>
  <cp:lastModifiedBy>황수연</cp:lastModifiedBy>
  <cp:revision>52</cp:revision>
  <dcterms:modified xsi:type="dcterms:W3CDTF">2022-08-18T11:36:25Z</dcterms:modified>
</cp:coreProperties>
</file>