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54"/>
  </p:notesMasterIdLst>
  <p:sldIdLst>
    <p:sldId id="256" r:id="rId2"/>
    <p:sldId id="257"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259" r:id="rId17"/>
    <p:sldId id="309" r:id="rId18"/>
    <p:sldId id="258"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5" r:id="rId44"/>
    <p:sldId id="286" r:id="rId45"/>
    <p:sldId id="287" r:id="rId46"/>
    <p:sldId id="288" r:id="rId47"/>
    <p:sldId id="289" r:id="rId48"/>
    <p:sldId id="290" r:id="rId49"/>
    <p:sldId id="291" r:id="rId50"/>
    <p:sldId id="292" r:id="rId51"/>
    <p:sldId id="307" r:id="rId52"/>
    <p:sldId id="308" r:id="rId53"/>
  </p:sldIdLst>
  <p:sldSz cx="9144000" cy="5143500" type="screen16x9"/>
  <p:notesSz cx="6858000" cy="9144000"/>
  <p:embeddedFontLst>
    <p:embeddedFont>
      <p:font typeface="Titillium Web ExtraLight" panose="020B0600000101010101" charset="0"/>
      <p:regular r:id="rId55"/>
      <p:bold r:id="rId56"/>
      <p:italic r:id="rId57"/>
      <p:boldItalic r:id="rId58"/>
    </p:embeddedFont>
    <p:embeddedFont>
      <p:font typeface="Titillium Web" panose="020B0600000101010101" charset="0"/>
      <p:regular r:id="rId59"/>
      <p:bold r:id="rId60"/>
      <p:italic r:id="rId61"/>
      <p:boldItalic r:id="rId62"/>
    </p:embeddedFont>
    <p:embeddedFont>
      <p:font typeface="맑은 고딕" panose="020B0503020000020004" pitchFamily="50" charset="-127"/>
      <p:regular r:id="rId63"/>
      <p:bold r:id="rId64"/>
    </p:embeddedFont>
    <p:embeddedFont>
      <p:font typeface="Calibri" panose="020F050202020403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8D4"/>
    <a:srgbClr val="2C3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2887" autoAdjust="0"/>
  </p:normalViewPr>
  <p:slideViewPr>
    <p:cSldViewPr snapToGrid="0">
      <p:cViewPr varScale="1">
        <p:scale>
          <a:sx n="141" d="100"/>
          <a:sy n="141" d="100"/>
        </p:scale>
        <p:origin x="750"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68604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e10566ab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e10566ab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577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169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e10566ab4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e10566ab4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e10566ab4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e10566ab4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e10566ab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e10566ab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e10566ab4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e10566ab4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e10566ab4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e10566ab4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507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e10566ab40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e10566ab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e10566ab4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e10566ab4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e10566ab40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e10566ab40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e10566ab40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e10566ab40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803d90e9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803d90e9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613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68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91111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58031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71991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6623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548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79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7656" y="2209988"/>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1620" y="3359889"/>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44484" y="268256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3"/>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bg2">
            <a:lumMod val="25000"/>
          </a:schemeClr>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fontsquirrel.com/fonts/titilliu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yMcGeNdN_W9ruomM0wrKgGaNtvlzIKxG/edit?usp=sharing&amp;ouid=115015941775818643939&amp;rtpof=true&amp;sd=true"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njmxHRALhgN4NsToFLT11H7ES9Lm9wjl/edit?usp=sharing&amp;ouid=115015941775818643939&amp;rtpof=true&amp;sd=true"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5" name="TextBox 4">
            <a:extLst>
              <a:ext uri="{FF2B5EF4-FFF2-40B4-BE49-F238E27FC236}">
                <a16:creationId xmlns:a16="http://schemas.microsoft.com/office/drawing/2014/main" id="{1EE73646-1C91-2236-A95D-B8A942D72602}"/>
              </a:ext>
            </a:extLst>
          </p:cNvPr>
          <p:cNvSpPr txBox="1"/>
          <p:nvPr/>
        </p:nvSpPr>
        <p:spPr>
          <a:xfrm>
            <a:off x="2420609" y="740229"/>
            <a:ext cx="4302781" cy="1015663"/>
          </a:xfrm>
          <a:prstGeom prst="rect">
            <a:avLst/>
          </a:prstGeom>
          <a:noFill/>
        </p:spPr>
        <p:txBody>
          <a:bodyPr wrap="none" rtlCol="0">
            <a:spAutoFit/>
          </a:bodyPr>
          <a:lstStyle/>
          <a:p>
            <a:r>
              <a:rPr lang="ko-KR" altLang="en-US" sz="6000" dirty="0">
                <a:solidFill>
                  <a:schemeClr val="bg1"/>
                </a:solidFill>
                <a:latin typeface="+mn-ea"/>
                <a:ea typeface="+mn-ea"/>
              </a:rPr>
              <a:t>부자와 파산</a:t>
            </a:r>
          </a:p>
        </p:txBody>
      </p:sp>
      <p:graphicFrame>
        <p:nvGraphicFramePr>
          <p:cNvPr id="6" name="표 6">
            <a:extLst>
              <a:ext uri="{FF2B5EF4-FFF2-40B4-BE49-F238E27FC236}">
                <a16:creationId xmlns:a16="http://schemas.microsoft.com/office/drawing/2014/main" id="{37EABBAE-9C17-26CC-F709-8307BF3DA36A}"/>
              </a:ext>
            </a:extLst>
          </p:cNvPr>
          <p:cNvGraphicFramePr>
            <a:graphicFrameLocks noGrp="1"/>
          </p:cNvGraphicFramePr>
          <p:nvPr>
            <p:extLst>
              <p:ext uri="{D42A27DB-BD31-4B8C-83A1-F6EECF244321}">
                <p14:modId xmlns:p14="http://schemas.microsoft.com/office/powerpoint/2010/main" val="4248979561"/>
              </p:ext>
            </p:extLst>
          </p:nvPr>
        </p:nvGraphicFramePr>
        <p:xfrm>
          <a:off x="5386976" y="4161971"/>
          <a:ext cx="3548744" cy="741680"/>
        </p:xfrm>
        <a:graphic>
          <a:graphicData uri="http://schemas.openxmlformats.org/drawingml/2006/table">
            <a:tbl>
              <a:tblPr firstRow="1" bandRow="1">
                <a:tableStyleId>{65EB44B9-4524-4C0D-8AF8-5427DF5A4584}</a:tableStyleId>
              </a:tblPr>
              <a:tblGrid>
                <a:gridCol w="1161144">
                  <a:extLst>
                    <a:ext uri="{9D8B030D-6E8A-4147-A177-3AD203B41FA5}">
                      <a16:colId xmlns:a16="http://schemas.microsoft.com/office/drawing/2014/main" val="3916162007"/>
                    </a:ext>
                  </a:extLst>
                </a:gridCol>
                <a:gridCol w="2387600">
                  <a:extLst>
                    <a:ext uri="{9D8B030D-6E8A-4147-A177-3AD203B41FA5}">
                      <a16:colId xmlns:a16="http://schemas.microsoft.com/office/drawing/2014/main" val="1640932780"/>
                    </a:ext>
                  </a:extLst>
                </a:gridCol>
              </a:tblGrid>
              <a:tr h="370840">
                <a:tc>
                  <a:txBody>
                    <a:bodyPr/>
                    <a:lstStyle/>
                    <a:p>
                      <a:pPr algn="ctr" latinLnBrk="1"/>
                      <a:r>
                        <a:rPr lang="ko-KR" altLang="en-US" dirty="0">
                          <a:solidFill>
                            <a:schemeClr val="bg1"/>
                          </a:solidFill>
                          <a:latin typeface="+mn-ea"/>
                          <a:ea typeface="+mn-ea"/>
                        </a:rPr>
                        <a:t>이름</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latinLnBrk="1"/>
                      <a:r>
                        <a:rPr lang="ko-KR" altLang="en-US" dirty="0">
                          <a:latin typeface="+mn-ea"/>
                          <a:ea typeface="+mn-ea"/>
                        </a:rPr>
                        <a:t>황수연</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70801390"/>
                  </a:ext>
                </a:extLst>
              </a:tr>
              <a:tr h="370840">
                <a:tc>
                  <a:txBody>
                    <a:bodyPr/>
                    <a:lstStyle/>
                    <a:p>
                      <a:pPr algn="ctr" latinLnBrk="1"/>
                      <a:r>
                        <a:rPr lang="ko-KR" altLang="en-US" dirty="0">
                          <a:solidFill>
                            <a:schemeClr val="bg1"/>
                          </a:solidFill>
                          <a:latin typeface="+mn-ea"/>
                          <a:ea typeface="+mn-ea"/>
                        </a:rPr>
                        <a:t>목적</a:t>
                      </a:r>
                    </a:p>
                  </a:txBody>
                  <a:tcPr anchor="ct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algn="ctr" latinLnBrk="1"/>
                      <a:r>
                        <a:rPr lang="en-US" altLang="ko-KR" dirty="0">
                          <a:latin typeface="+mn-ea"/>
                          <a:ea typeface="+mn-ea"/>
                        </a:rPr>
                        <a:t>C# </a:t>
                      </a:r>
                      <a:r>
                        <a:rPr lang="ko-KR" altLang="en-US" dirty="0">
                          <a:latin typeface="+mn-ea"/>
                          <a:ea typeface="+mn-ea"/>
                        </a:rPr>
                        <a:t>게임 기획서</a:t>
                      </a:r>
                    </a:p>
                  </a:txBody>
                  <a:tcPr anchor="ct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90170237"/>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473"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1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2" name="TextBox 1">
            <a:extLst>
              <a:ext uri="{FF2B5EF4-FFF2-40B4-BE49-F238E27FC236}">
                <a16:creationId xmlns:a16="http://schemas.microsoft.com/office/drawing/2014/main" id="{1018D4C9-D208-F61C-F6CE-4D611F6C9AAC}"/>
              </a:ext>
            </a:extLst>
          </p:cNvPr>
          <p:cNvSpPr txBox="1"/>
          <p:nvPr/>
        </p:nvSpPr>
        <p:spPr>
          <a:xfrm>
            <a:off x="6864096" y="490987"/>
            <a:ext cx="1426994" cy="261610"/>
          </a:xfrm>
          <a:prstGeom prst="rect">
            <a:avLst/>
          </a:prstGeom>
          <a:noFill/>
        </p:spPr>
        <p:txBody>
          <a:bodyPr wrap="none" rtlCol="0">
            <a:spAutoFit/>
          </a:bodyPr>
          <a:lstStyle/>
          <a:p>
            <a:r>
              <a:rPr lang="ko-KR" altLang="en-US" sz="1100" dirty="0">
                <a:solidFill>
                  <a:schemeClr val="bg1"/>
                </a:solidFill>
                <a:latin typeface="+mn-ea"/>
                <a:ea typeface="+mn-ea"/>
              </a:rPr>
              <a:t>전체 플로우</a:t>
            </a:r>
            <a:r>
              <a:rPr lang="en-US" altLang="ko-KR" sz="1100" dirty="0">
                <a:solidFill>
                  <a:schemeClr val="bg1"/>
                </a:solidFill>
                <a:latin typeface="+mn-ea"/>
                <a:ea typeface="+mn-ea"/>
              </a:rPr>
              <a:t>: Main()</a:t>
            </a:r>
            <a:endParaRPr lang="ko-KR" altLang="en-US" sz="1100" dirty="0">
              <a:solidFill>
                <a:schemeClr val="bg1"/>
              </a:solidFill>
              <a:latin typeface="+mn-ea"/>
              <a:ea typeface="+mn-ea"/>
            </a:endParaRPr>
          </a:p>
        </p:txBody>
      </p:sp>
      <p:sp>
        <p:nvSpPr>
          <p:cNvPr id="6" name="직사각형 5">
            <a:extLst>
              <a:ext uri="{FF2B5EF4-FFF2-40B4-BE49-F238E27FC236}">
                <a16:creationId xmlns:a16="http://schemas.microsoft.com/office/drawing/2014/main" id="{26A38956-2289-B05E-14CF-39B041557131}"/>
              </a:ext>
            </a:extLst>
          </p:cNvPr>
          <p:cNvSpPr/>
          <p:nvPr/>
        </p:nvSpPr>
        <p:spPr>
          <a:xfrm>
            <a:off x="3162300" y="109728"/>
            <a:ext cx="272643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8" name="직선 화살표 연결선 7">
            <a:extLst>
              <a:ext uri="{FF2B5EF4-FFF2-40B4-BE49-F238E27FC236}">
                <a16:creationId xmlns:a16="http://schemas.microsoft.com/office/drawing/2014/main" id="{AA37B60A-29BF-E250-461B-5A7B6A6EEB33}"/>
              </a:ext>
            </a:extLst>
          </p:cNvPr>
          <p:cNvCxnSpPr/>
          <p:nvPr/>
        </p:nvCxnSpPr>
        <p:spPr>
          <a:xfrm>
            <a:off x="5888736" y="6217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C075812D-392F-1538-C267-51DA00856372}"/>
              </a:ext>
            </a:extLst>
          </p:cNvPr>
          <p:cNvSpPr/>
          <p:nvPr/>
        </p:nvSpPr>
        <p:spPr>
          <a:xfrm>
            <a:off x="3255264" y="1664208"/>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 name="직선 화살표 연결선 9">
            <a:extLst>
              <a:ext uri="{FF2B5EF4-FFF2-40B4-BE49-F238E27FC236}">
                <a16:creationId xmlns:a16="http://schemas.microsoft.com/office/drawing/2014/main" id="{CD21CBCE-D2A7-99B0-F27F-B4C16F438E1F}"/>
              </a:ext>
            </a:extLst>
          </p:cNvPr>
          <p:cNvCxnSpPr>
            <a:cxnSpLocks/>
          </p:cNvCxnSpPr>
          <p:nvPr/>
        </p:nvCxnSpPr>
        <p:spPr>
          <a:xfrm flipH="1">
            <a:off x="2368664" y="1950720"/>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018B9-DBCD-3ED4-2ED8-59255CA19B46}"/>
              </a:ext>
            </a:extLst>
          </p:cNvPr>
          <p:cNvSpPr txBox="1"/>
          <p:nvPr/>
        </p:nvSpPr>
        <p:spPr>
          <a:xfrm>
            <a:off x="853888" y="1735276"/>
            <a:ext cx="1556836" cy="430887"/>
          </a:xfrm>
          <a:prstGeom prst="rect">
            <a:avLst/>
          </a:prstGeom>
          <a:noFill/>
        </p:spPr>
        <p:txBody>
          <a:bodyPr wrap="none" rtlCol="0">
            <a:spAutoFit/>
          </a:bodyPr>
          <a:lstStyle/>
          <a:p>
            <a:r>
              <a:rPr lang="en-US" altLang="ko-KR" sz="1100" dirty="0">
                <a:solidFill>
                  <a:schemeClr val="bg1"/>
                </a:solidFill>
                <a:latin typeface="+mn-ea"/>
                <a:ea typeface="+mn-ea"/>
              </a:rPr>
              <a:t>chapter</a:t>
            </a:r>
            <a:r>
              <a:rPr lang="ko-KR" altLang="en-US" sz="1100" dirty="0">
                <a:solidFill>
                  <a:schemeClr val="bg1"/>
                </a:solidFill>
                <a:latin typeface="+mn-ea"/>
                <a:ea typeface="+mn-ea"/>
              </a:rPr>
              <a:t> 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smtClean="0">
                <a:solidFill>
                  <a:schemeClr val="bg1"/>
                </a:solidFill>
                <a:latin typeface="+mn-ea"/>
                <a:ea typeface="+mn-ea"/>
              </a:rPr>
              <a:t>메소드</a:t>
            </a:r>
            <a:r>
              <a:rPr lang="ko-KR" altLang="en-US" sz="1100" dirty="0" smtClean="0">
                <a:solidFill>
                  <a:schemeClr val="bg1"/>
                </a:solidFill>
                <a:latin typeface="+mn-ea"/>
                <a:ea typeface="+mn-ea"/>
              </a:rPr>
              <a:t> </a:t>
            </a:r>
            <a:r>
              <a:rPr lang="ko-KR" altLang="en-US" sz="1100" dirty="0" smtClean="0">
                <a:solidFill>
                  <a:schemeClr val="bg1"/>
                </a:solidFill>
                <a:latin typeface="+mn-ea"/>
                <a:ea typeface="+mn-ea"/>
              </a:rPr>
              <a:t>호출</a:t>
            </a:r>
            <a:endParaRPr lang="ko-KR" altLang="en-US" sz="1100" dirty="0">
              <a:solidFill>
                <a:schemeClr val="bg1"/>
              </a:solidFill>
              <a:latin typeface="+mn-ea"/>
              <a:ea typeface="+mn-ea"/>
            </a:endParaRPr>
          </a:p>
        </p:txBody>
      </p:sp>
      <p:sp>
        <p:nvSpPr>
          <p:cNvPr id="14" name="TextBox 13">
            <a:extLst>
              <a:ext uri="{FF2B5EF4-FFF2-40B4-BE49-F238E27FC236}">
                <a16:creationId xmlns:a16="http://schemas.microsoft.com/office/drawing/2014/main" id="{FA9D1D1B-FF9B-4234-E5B2-1DBA603AE7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5" name="TextBox 14">
            <a:extLst>
              <a:ext uri="{FF2B5EF4-FFF2-40B4-BE49-F238E27FC236}">
                <a16:creationId xmlns:a16="http://schemas.microsoft.com/office/drawing/2014/main" id="{3FBE1B80-6CEA-84FD-56BF-2C61656C9993}"/>
              </a:ext>
            </a:extLst>
          </p:cNvPr>
          <p:cNvSpPr txBox="1"/>
          <p:nvPr/>
        </p:nvSpPr>
        <p:spPr>
          <a:xfrm>
            <a:off x="4100513" y="3770721"/>
            <a:ext cx="61912" cy="153888"/>
          </a:xfrm>
          <a:prstGeom prst="rect">
            <a:avLst/>
          </a:prstGeom>
          <a:solidFill>
            <a:srgbClr val="D5E8D4"/>
          </a:solidFill>
        </p:spPr>
        <p:txBody>
          <a:bodyPr wrap="square" rtlCol="0">
            <a:spAutoFit/>
          </a:bodyPr>
          <a:lstStyle/>
          <a:p>
            <a:endParaRPr lang="ko-KR" altLang="en-US" sz="400" dirty="0"/>
          </a:p>
        </p:txBody>
      </p:sp>
      <p:sp>
        <p:nvSpPr>
          <p:cNvPr id="12" name="직사각형 11">
            <a:extLst>
              <a:ext uri="{FF2B5EF4-FFF2-40B4-BE49-F238E27FC236}">
                <a16:creationId xmlns:a16="http://schemas.microsoft.com/office/drawing/2014/main" id="{C075812D-392F-1538-C267-51DA00856372}"/>
              </a:ext>
            </a:extLst>
          </p:cNvPr>
          <p:cNvSpPr/>
          <p:nvPr/>
        </p:nvSpPr>
        <p:spPr>
          <a:xfrm>
            <a:off x="3255264" y="847380"/>
            <a:ext cx="1145286" cy="5791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3" name="직선 화살표 연결선 12">
            <a:extLst>
              <a:ext uri="{FF2B5EF4-FFF2-40B4-BE49-F238E27FC236}">
                <a16:creationId xmlns:a16="http://schemas.microsoft.com/office/drawing/2014/main" id="{CD21CBCE-D2A7-99B0-F27F-B4C16F438E1F}"/>
              </a:ext>
            </a:extLst>
          </p:cNvPr>
          <p:cNvCxnSpPr>
            <a:cxnSpLocks/>
          </p:cNvCxnSpPr>
          <p:nvPr/>
        </p:nvCxnSpPr>
        <p:spPr>
          <a:xfrm>
            <a:off x="4400550" y="1133892"/>
            <a:ext cx="2463546"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18D4C9-D208-F61C-F6CE-4D611F6C9AAC}"/>
              </a:ext>
            </a:extLst>
          </p:cNvPr>
          <p:cNvSpPr txBox="1"/>
          <p:nvPr/>
        </p:nvSpPr>
        <p:spPr>
          <a:xfrm>
            <a:off x="6864096" y="918413"/>
            <a:ext cx="1963999" cy="430887"/>
          </a:xfrm>
          <a:prstGeom prst="rect">
            <a:avLst/>
          </a:prstGeom>
          <a:noFill/>
        </p:spPr>
        <p:txBody>
          <a:bodyPr wrap="none" rtlCol="0">
            <a:spAutoFit/>
          </a:bodyPr>
          <a:lstStyle/>
          <a:p>
            <a:r>
              <a:rPr lang="en-US" altLang="ko-KR" sz="1100" dirty="0" smtClean="0">
                <a:solidFill>
                  <a:schemeClr val="bg1"/>
                </a:solidFill>
                <a:latin typeface="+mn-ea"/>
                <a:ea typeface="+mn-ea"/>
              </a:rPr>
              <a:t>List</a:t>
            </a:r>
            <a:r>
              <a:rPr lang="ko-KR" altLang="en-US" sz="1100" dirty="0" smtClean="0">
                <a:solidFill>
                  <a:schemeClr val="bg1"/>
                </a:solidFill>
                <a:latin typeface="+mn-ea"/>
                <a:ea typeface="+mn-ea"/>
              </a:rPr>
              <a:t>로 구현</a:t>
            </a:r>
            <a:r>
              <a:rPr lang="en-US" altLang="ko-KR" sz="1100" dirty="0" smtClean="0">
                <a:solidFill>
                  <a:schemeClr val="bg1"/>
                </a:solidFill>
                <a:latin typeface="+mn-ea"/>
                <a:ea typeface="+mn-ea"/>
              </a:rPr>
              <a:t>, </a:t>
            </a:r>
            <a:r>
              <a:rPr lang="en-US" altLang="ko-KR" sz="1100" dirty="0">
                <a:solidFill>
                  <a:schemeClr val="bg1"/>
                </a:solidFill>
                <a:latin typeface="+mn-ea"/>
              </a:rPr>
              <a:t>List</a:t>
            </a:r>
            <a:r>
              <a:rPr lang="ko-KR" altLang="en-US" sz="1100" dirty="0">
                <a:solidFill>
                  <a:schemeClr val="bg1"/>
                </a:solidFill>
                <a:latin typeface="+mn-ea"/>
              </a:rPr>
              <a:t>이름</a:t>
            </a:r>
            <a:r>
              <a:rPr lang="en-US" altLang="ko-KR" sz="1100" dirty="0">
                <a:solidFill>
                  <a:schemeClr val="bg1"/>
                </a:solidFill>
                <a:latin typeface="+mn-ea"/>
              </a:rPr>
              <a:t>: </a:t>
            </a:r>
            <a:r>
              <a:rPr lang="en-US" altLang="ko-KR" sz="1100" dirty="0" smtClean="0">
                <a:solidFill>
                  <a:schemeClr val="bg1"/>
                </a:solidFill>
                <a:latin typeface="+mn-ea"/>
              </a:rPr>
              <a:t>assets</a:t>
            </a:r>
            <a:endParaRPr lang="en-US" altLang="ko-KR" sz="1100" dirty="0" smtClean="0">
              <a:solidFill>
                <a:schemeClr val="bg1"/>
              </a:solidFill>
              <a:latin typeface="+mn-ea"/>
              <a:ea typeface="+mn-ea"/>
            </a:endParaRPr>
          </a:p>
          <a:p>
            <a:r>
              <a:rPr lang="en-US" altLang="ko-KR" sz="1100" dirty="0" smtClean="0">
                <a:solidFill>
                  <a:schemeClr val="bg1"/>
                </a:solidFill>
                <a:latin typeface="+mn-ea"/>
                <a:ea typeface="+mn-ea"/>
              </a:rPr>
              <a:t>cash</a:t>
            </a:r>
            <a:r>
              <a:rPr lang="ko-KR" altLang="en-US" sz="1100" dirty="0" smtClean="0">
                <a:solidFill>
                  <a:schemeClr val="bg1"/>
                </a:solidFill>
                <a:latin typeface="+mn-ea"/>
                <a:ea typeface="+mn-ea"/>
              </a:rPr>
              <a:t>이외의 모든 자산은 </a:t>
            </a:r>
            <a:r>
              <a:rPr lang="en-US" altLang="ko-KR" sz="1100" dirty="0" smtClean="0">
                <a:solidFill>
                  <a:schemeClr val="bg1"/>
                </a:solidFill>
                <a:latin typeface="+mn-ea"/>
                <a:ea typeface="+mn-ea"/>
              </a:rPr>
              <a:t>0</a:t>
            </a:r>
            <a:r>
              <a:rPr lang="ko-KR" altLang="en-US" sz="1100" dirty="0" smtClean="0">
                <a:solidFill>
                  <a:schemeClr val="bg1"/>
                </a:solidFill>
                <a:latin typeface="+mn-ea"/>
                <a:ea typeface="+mn-ea"/>
              </a:rPr>
              <a:t>원</a:t>
            </a:r>
            <a:endParaRPr lang="en-US" altLang="ko-KR" sz="1100" dirty="0" smtClean="0">
              <a:solidFill>
                <a:schemeClr val="bg1"/>
              </a:solidFill>
              <a:latin typeface="+mn-ea"/>
              <a:ea typeface="+mn-ea"/>
            </a:endParaRPr>
          </a:p>
        </p:txBody>
      </p:sp>
    </p:spTree>
    <p:extLst>
      <p:ext uri="{BB962C8B-B14F-4D97-AF65-F5344CB8AC3E}">
        <p14:creationId xmlns:p14="http://schemas.microsoft.com/office/powerpoint/2010/main" val="4194336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656" y="115003"/>
            <a:ext cx="1684844" cy="49134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4FC148-8C46-7D4A-9C61-2948DAD2C0A0}"/>
              </a:ext>
            </a:extLst>
          </p:cNvPr>
          <p:cNvSpPr txBox="1"/>
          <p:nvPr/>
        </p:nvSpPr>
        <p:spPr>
          <a:xfrm>
            <a:off x="6499860" y="380948"/>
            <a:ext cx="155042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chapter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chapter() </a:t>
            </a:r>
            <a:r>
              <a:rPr lang="ko-KR" altLang="en-US" sz="1100" dirty="0" err="1">
                <a:solidFill>
                  <a:schemeClr val="bg1"/>
                </a:solidFill>
                <a:latin typeface="+mn-ea"/>
              </a:rPr>
              <a:t>메소드</a:t>
            </a:r>
            <a:endParaRPr lang="ko-KR" altLang="en-US" sz="1100" dirty="0">
              <a:solidFill>
                <a:schemeClr val="bg1"/>
              </a:solidFill>
              <a:latin typeface="+mn-ea"/>
              <a:ea typeface="+mn-ea"/>
            </a:endParaRPr>
          </a:p>
        </p:txBody>
      </p:sp>
      <p:sp>
        <p:nvSpPr>
          <p:cNvPr id="4" name="직사각형 3">
            <a:extLst>
              <a:ext uri="{FF2B5EF4-FFF2-40B4-BE49-F238E27FC236}">
                <a16:creationId xmlns:a16="http://schemas.microsoft.com/office/drawing/2014/main" id="{71F65258-2C4C-CD9C-433B-DCA081EF34C0}"/>
              </a:ext>
            </a:extLst>
          </p:cNvPr>
          <p:cNvSpPr/>
          <p:nvPr/>
        </p:nvSpPr>
        <p:spPr>
          <a:xfrm>
            <a:off x="3723784" y="109728"/>
            <a:ext cx="1800716" cy="493014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D461D35-ACF2-DA19-3CBE-59EFF0BF6CB7}"/>
              </a:ext>
            </a:extLst>
          </p:cNvPr>
          <p:cNvCxnSpPr/>
          <p:nvPr/>
        </p:nvCxnSpPr>
        <p:spPr>
          <a:xfrm>
            <a:off x="5524500" y="596392"/>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E8A864B3-A49A-F406-AF50-3555C767CEA7}"/>
              </a:ext>
            </a:extLst>
          </p:cNvPr>
          <p:cNvSpPr/>
          <p:nvPr/>
        </p:nvSpPr>
        <p:spPr>
          <a:xfrm>
            <a:off x="3873500" y="3638547"/>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5B393B4-D3E6-68CC-1645-94FBD97B9EAE}"/>
              </a:ext>
            </a:extLst>
          </p:cNvPr>
          <p:cNvSpPr txBox="1"/>
          <p:nvPr/>
        </p:nvSpPr>
        <p:spPr>
          <a:xfrm>
            <a:off x="6499860" y="3744876"/>
            <a:ext cx="1958340" cy="430887"/>
          </a:xfrm>
          <a:prstGeom prst="rect">
            <a:avLst/>
          </a:prstGeom>
          <a:noFill/>
        </p:spPr>
        <p:txBody>
          <a:bodyPr wrap="square" rtlCol="0">
            <a:spAutoFit/>
          </a:bodyPr>
          <a:lstStyle/>
          <a:p>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 호출</a:t>
            </a:r>
          </a:p>
        </p:txBody>
      </p:sp>
      <p:cxnSp>
        <p:nvCxnSpPr>
          <p:cNvPr id="10" name="직선 화살표 연결선 9">
            <a:extLst>
              <a:ext uri="{FF2B5EF4-FFF2-40B4-BE49-F238E27FC236}">
                <a16:creationId xmlns:a16="http://schemas.microsoft.com/office/drawing/2014/main" id="{E3BFFE4B-B463-F597-FFAA-DD7D3CBA132D}"/>
              </a:ext>
            </a:extLst>
          </p:cNvPr>
          <p:cNvCxnSpPr>
            <a:cxnSpLocks/>
          </p:cNvCxnSpPr>
          <p:nvPr/>
        </p:nvCxnSpPr>
        <p:spPr>
          <a:xfrm>
            <a:off x="4971538" y="3960320"/>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DDAE4034-F2CB-911E-C733-C3BCF33B6A92}"/>
              </a:ext>
            </a:extLst>
          </p:cNvPr>
          <p:cNvSpPr/>
          <p:nvPr/>
        </p:nvSpPr>
        <p:spPr>
          <a:xfrm>
            <a:off x="3873500" y="2215341"/>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6288E25D-8719-B0D1-CA6F-B6E210BC15EA}"/>
              </a:ext>
            </a:extLst>
          </p:cNvPr>
          <p:cNvSpPr txBox="1"/>
          <p:nvPr/>
        </p:nvSpPr>
        <p:spPr>
          <a:xfrm>
            <a:off x="6499860" y="2321670"/>
            <a:ext cx="1800716" cy="430887"/>
          </a:xfrm>
          <a:prstGeom prst="rect">
            <a:avLst/>
          </a:prstGeom>
          <a:noFill/>
        </p:spPr>
        <p:txBody>
          <a:bodyPr wrap="square" rtlCol="0">
            <a:spAutoFit/>
          </a:bodyPr>
          <a:lstStyle/>
          <a:p>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investment() </a:t>
            </a:r>
            <a:r>
              <a:rPr lang="ko-KR" altLang="en-US" sz="1100" dirty="0">
                <a:solidFill>
                  <a:schemeClr val="bg1"/>
                </a:solidFill>
                <a:latin typeface="+mn-ea"/>
                <a:ea typeface="+mn-ea"/>
              </a:rPr>
              <a:t>메소드 호출</a:t>
            </a:r>
          </a:p>
        </p:txBody>
      </p:sp>
      <p:cxnSp>
        <p:nvCxnSpPr>
          <p:cNvPr id="14" name="직선 화살표 연결선 13">
            <a:extLst>
              <a:ext uri="{FF2B5EF4-FFF2-40B4-BE49-F238E27FC236}">
                <a16:creationId xmlns:a16="http://schemas.microsoft.com/office/drawing/2014/main" id="{50EC60FC-2463-597F-AA1C-7811AE831B9E}"/>
              </a:ext>
            </a:extLst>
          </p:cNvPr>
          <p:cNvCxnSpPr>
            <a:cxnSpLocks/>
          </p:cNvCxnSpPr>
          <p:nvPr/>
        </p:nvCxnSpPr>
        <p:spPr>
          <a:xfrm>
            <a:off x="4971538" y="253711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3418AA3D-96A7-AD34-C344-73AB1E549AEB}"/>
              </a:ext>
            </a:extLst>
          </p:cNvPr>
          <p:cNvSpPr/>
          <p:nvPr/>
        </p:nvSpPr>
        <p:spPr>
          <a:xfrm>
            <a:off x="3873500" y="2926944"/>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TextBox 15">
            <a:extLst>
              <a:ext uri="{FF2B5EF4-FFF2-40B4-BE49-F238E27FC236}">
                <a16:creationId xmlns:a16="http://schemas.microsoft.com/office/drawing/2014/main" id="{C6F02C56-F72C-DAA3-5F39-81DFF29506D3}"/>
              </a:ext>
            </a:extLst>
          </p:cNvPr>
          <p:cNvSpPr txBox="1"/>
          <p:nvPr/>
        </p:nvSpPr>
        <p:spPr>
          <a:xfrm>
            <a:off x="6499860" y="3033273"/>
            <a:ext cx="1550424" cy="430887"/>
          </a:xfrm>
          <a:prstGeom prst="rect">
            <a:avLst/>
          </a:prstGeom>
          <a:noFill/>
        </p:spPr>
        <p:txBody>
          <a:bodyPr wrap="square" rtlCol="0">
            <a:spAutoFit/>
          </a:bodyPr>
          <a:lstStyle/>
          <a:p>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sale() </a:t>
            </a:r>
            <a:r>
              <a:rPr lang="ko-KR" altLang="en-US" sz="1100" dirty="0">
                <a:solidFill>
                  <a:schemeClr val="bg1"/>
                </a:solidFill>
                <a:latin typeface="+mn-ea"/>
                <a:ea typeface="+mn-ea"/>
              </a:rPr>
              <a:t>메소드 호출</a:t>
            </a:r>
          </a:p>
        </p:txBody>
      </p:sp>
      <p:cxnSp>
        <p:nvCxnSpPr>
          <p:cNvPr id="17" name="직선 화살표 연결선 16">
            <a:extLst>
              <a:ext uri="{FF2B5EF4-FFF2-40B4-BE49-F238E27FC236}">
                <a16:creationId xmlns:a16="http://schemas.microsoft.com/office/drawing/2014/main" id="{E2EBEB06-CD10-56D9-503E-60978629C223}"/>
              </a:ext>
            </a:extLst>
          </p:cNvPr>
          <p:cNvCxnSpPr>
            <a:cxnSpLocks/>
          </p:cNvCxnSpPr>
          <p:nvPr/>
        </p:nvCxnSpPr>
        <p:spPr>
          <a:xfrm>
            <a:off x="4971538" y="32487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3E9916-62FB-A05F-1F27-E67D91A166CF}"/>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Tree>
    <p:extLst>
      <p:ext uri="{BB962C8B-B14F-4D97-AF65-F5344CB8AC3E}">
        <p14:creationId xmlns:p14="http://schemas.microsoft.com/office/powerpoint/2010/main" val="1734872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35" y="0"/>
            <a:ext cx="12573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79DA82-0102-774E-D905-B77401D1EEEA}"/>
              </a:ext>
            </a:extLst>
          </p:cNvPr>
          <p:cNvSpPr txBox="1"/>
          <p:nvPr/>
        </p:nvSpPr>
        <p:spPr>
          <a:xfrm>
            <a:off x="5342403" y="162456"/>
            <a:ext cx="3026791"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investment </a:t>
            </a:r>
            <a:r>
              <a:rPr lang="ko-KR" altLang="en-US" sz="1100" dirty="0">
                <a:solidFill>
                  <a:schemeClr val="bg1"/>
                </a:solidFill>
                <a:latin typeface="+mn-ea"/>
                <a:ea typeface="+mn-ea"/>
              </a:rPr>
              <a:t>플로우</a:t>
            </a:r>
            <a:r>
              <a:rPr lang="en-US" altLang="ko-KR" sz="1100" dirty="0">
                <a:solidFill>
                  <a:schemeClr val="bg1"/>
                </a:solidFill>
                <a:latin typeface="+mn-ea"/>
                <a:ea typeface="+mn-ea"/>
              </a:rPr>
              <a:t>: investment() </a:t>
            </a:r>
            <a:r>
              <a:rPr lang="ko-KR" altLang="en-US" sz="1100" dirty="0">
                <a:solidFill>
                  <a:schemeClr val="bg1"/>
                </a:solidFill>
                <a:latin typeface="+mn-ea"/>
                <a:ea typeface="+mn-ea"/>
              </a:rPr>
              <a:t>메소드</a:t>
            </a:r>
          </a:p>
        </p:txBody>
      </p:sp>
      <p:sp>
        <p:nvSpPr>
          <p:cNvPr id="4" name="직사각형 3">
            <a:extLst>
              <a:ext uri="{FF2B5EF4-FFF2-40B4-BE49-F238E27FC236}">
                <a16:creationId xmlns:a16="http://schemas.microsoft.com/office/drawing/2014/main" id="{18EE08E7-AD69-6A3B-03AA-37E2584FE202}"/>
              </a:ext>
            </a:extLst>
          </p:cNvPr>
          <p:cNvSpPr/>
          <p:nvPr/>
        </p:nvSpPr>
        <p:spPr>
          <a:xfrm>
            <a:off x="2566327" y="48918"/>
            <a:ext cx="1800716"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화살표 연결선 4">
            <a:extLst>
              <a:ext uri="{FF2B5EF4-FFF2-40B4-BE49-F238E27FC236}">
                <a16:creationId xmlns:a16="http://schemas.microsoft.com/office/drawing/2014/main" id="{21E25B40-68C1-3451-FA84-83B35D33EFFD}"/>
              </a:ext>
            </a:extLst>
          </p:cNvPr>
          <p:cNvCxnSpPr/>
          <p:nvPr/>
        </p:nvCxnSpPr>
        <p:spPr>
          <a:xfrm>
            <a:off x="4367043" y="295479"/>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98E6F29A-7A7D-7DB2-B593-D0588C4DBDF2}"/>
              </a:ext>
            </a:extLst>
          </p:cNvPr>
          <p:cNvSpPr/>
          <p:nvPr/>
        </p:nvSpPr>
        <p:spPr>
          <a:xfrm>
            <a:off x="2870200" y="3049700"/>
            <a:ext cx="1179513"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AE2E87B6-4339-3211-4B86-C60B9B0979F0}"/>
              </a:ext>
            </a:extLst>
          </p:cNvPr>
          <p:cNvSpPr txBox="1"/>
          <p:nvPr/>
        </p:nvSpPr>
        <p:spPr>
          <a:xfrm>
            <a:off x="5496560" y="3156029"/>
            <a:ext cx="3440176" cy="430887"/>
          </a:xfrm>
          <a:prstGeom prst="rect">
            <a:avLst/>
          </a:prstGeom>
          <a:no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8" name="직선 화살표 연결선 7">
            <a:extLst>
              <a:ext uri="{FF2B5EF4-FFF2-40B4-BE49-F238E27FC236}">
                <a16:creationId xmlns:a16="http://schemas.microsoft.com/office/drawing/2014/main" id="{E231F772-B61F-6DF4-D24D-ADD9C5504A86}"/>
              </a:ext>
            </a:extLst>
          </p:cNvPr>
          <p:cNvCxnSpPr>
            <a:cxnSpLocks/>
          </p:cNvCxnSpPr>
          <p:nvPr/>
        </p:nvCxnSpPr>
        <p:spPr>
          <a:xfrm>
            <a:off x="3968238" y="33714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38D00B7B-146D-0F24-BC79-8FF683E5D292}"/>
              </a:ext>
            </a:extLst>
          </p:cNvPr>
          <p:cNvSpPr/>
          <p:nvPr/>
        </p:nvSpPr>
        <p:spPr>
          <a:xfrm>
            <a:off x="2867026" y="2328595"/>
            <a:ext cx="1203324" cy="619919"/>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Box 9">
            <a:extLst>
              <a:ext uri="{FF2B5EF4-FFF2-40B4-BE49-F238E27FC236}">
                <a16:creationId xmlns:a16="http://schemas.microsoft.com/office/drawing/2014/main" id="{F8A4E2A4-E2CF-A7E2-D306-AD60A853203B}"/>
              </a:ext>
            </a:extLst>
          </p:cNvPr>
          <p:cNvSpPr txBox="1"/>
          <p:nvPr/>
        </p:nvSpPr>
        <p:spPr>
          <a:xfrm>
            <a:off x="5547360" y="2448373"/>
            <a:ext cx="3389376" cy="600164"/>
          </a:xfrm>
          <a:prstGeom prst="rect">
            <a:avLst/>
          </a:prstGeom>
          <a:no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현재 보유 현금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투자한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1" name="직선 화살표 연결선 10">
            <a:extLst>
              <a:ext uri="{FF2B5EF4-FFF2-40B4-BE49-F238E27FC236}">
                <a16:creationId xmlns:a16="http://schemas.microsoft.com/office/drawing/2014/main" id="{706BD7D6-D0C8-4366-9225-6F474C1773BE}"/>
              </a:ext>
            </a:extLst>
          </p:cNvPr>
          <p:cNvCxnSpPr>
            <a:cxnSpLocks/>
          </p:cNvCxnSpPr>
          <p:nvPr/>
        </p:nvCxnSpPr>
        <p:spPr>
          <a:xfrm>
            <a:off x="4019038" y="26638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19052E1C-B58D-DE60-3D62-4933A8D4C42B}"/>
              </a:ext>
            </a:extLst>
          </p:cNvPr>
          <p:cNvSpPr/>
          <p:nvPr/>
        </p:nvSpPr>
        <p:spPr>
          <a:xfrm>
            <a:off x="2867026" y="758826"/>
            <a:ext cx="1203324" cy="79057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16342D77-A296-BD13-718B-02CBA87BC7CE}"/>
              </a:ext>
            </a:extLst>
          </p:cNvPr>
          <p:cNvSpPr txBox="1"/>
          <p:nvPr/>
        </p:nvSpPr>
        <p:spPr>
          <a:xfrm>
            <a:off x="5547360" y="922629"/>
            <a:ext cx="1800716" cy="430887"/>
          </a:xfrm>
          <a:prstGeom prst="rect">
            <a:avLst/>
          </a:prstGeom>
          <a:noFill/>
        </p:spPr>
        <p:txBody>
          <a:bodyPr wrap="square" rtlCol="0">
            <a:spAutoFit/>
          </a:bodyPr>
          <a:lstStyle/>
          <a:p>
            <a:r>
              <a:rPr lang="en-US" altLang="ko-KR" sz="1100" dirty="0">
                <a:solidFill>
                  <a:schemeClr val="bg1"/>
                </a:solidFill>
                <a:latin typeface="+mn-ea"/>
                <a:ea typeface="+mn-ea"/>
              </a:rPr>
              <a:t>foreach </a:t>
            </a:r>
            <a:r>
              <a:rPr lang="ko-KR" altLang="en-US" sz="1100" dirty="0">
                <a:solidFill>
                  <a:schemeClr val="bg1"/>
                </a:solidFill>
                <a:latin typeface="+mn-ea"/>
                <a:ea typeface="+mn-ea"/>
              </a:rPr>
              <a:t>사용하여 리스트 내 모든 항목 출력</a:t>
            </a:r>
          </a:p>
        </p:txBody>
      </p:sp>
      <p:cxnSp>
        <p:nvCxnSpPr>
          <p:cNvPr id="14" name="직선 화살표 연결선 13">
            <a:extLst>
              <a:ext uri="{FF2B5EF4-FFF2-40B4-BE49-F238E27FC236}">
                <a16:creationId xmlns:a16="http://schemas.microsoft.com/office/drawing/2014/main" id="{55778B3F-0794-7641-8F6A-AD87C3BE5A3B}"/>
              </a:ext>
            </a:extLst>
          </p:cNvPr>
          <p:cNvCxnSpPr>
            <a:cxnSpLocks/>
          </p:cNvCxnSpPr>
          <p:nvPr/>
        </p:nvCxnSpPr>
        <p:spPr>
          <a:xfrm>
            <a:off x="4019038" y="1138073"/>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525AD4-7373-6A3A-DC50-5CD69C30F4A2}"/>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16" name="직사각형 15">
            <a:extLst>
              <a:ext uri="{FF2B5EF4-FFF2-40B4-BE49-F238E27FC236}">
                <a16:creationId xmlns:a16="http://schemas.microsoft.com/office/drawing/2014/main" id="{47131CC6-7FBF-6E99-BA41-1A3CA3D87B67}"/>
              </a:ext>
            </a:extLst>
          </p:cNvPr>
          <p:cNvSpPr/>
          <p:nvPr/>
        </p:nvSpPr>
        <p:spPr>
          <a:xfrm>
            <a:off x="765174" y="236124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839997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46214CB-722C-E18A-81DC-8CE6DA5118E2}"/>
              </a:ext>
            </a:extLst>
          </p:cNvPr>
          <p:cNvSpPr/>
          <p:nvPr/>
        </p:nvSpPr>
        <p:spPr>
          <a:xfrm>
            <a:off x="2384188" y="48918"/>
            <a:ext cx="4200525" cy="5036820"/>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90BB57-28A6-70AC-B4B1-37AFE36FDFEC}"/>
              </a:ext>
            </a:extLst>
          </p:cNvPr>
          <p:cNvSpPr txBox="1"/>
          <p:nvPr/>
        </p:nvSpPr>
        <p:spPr>
          <a:xfrm>
            <a:off x="7425203" y="80035"/>
            <a:ext cx="1314784" cy="430887"/>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a:solidFill>
                  <a:schemeClr val="bg1"/>
                </a:solidFill>
                <a:latin typeface="+mn-ea"/>
                <a:ea typeface="+mn-ea"/>
              </a:rPr>
              <a:t>sale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p>
          <a:p>
            <a:r>
              <a:rPr lang="en-US" altLang="ko-KR" sz="1100" dirty="0">
                <a:solidFill>
                  <a:schemeClr val="bg1"/>
                </a:solidFill>
                <a:latin typeface="+mn-ea"/>
                <a:ea typeface="+mn-ea"/>
              </a:rPr>
              <a:t>sale() </a:t>
            </a:r>
            <a:r>
              <a:rPr lang="ko-KR" altLang="en-US" sz="1100" dirty="0">
                <a:solidFill>
                  <a:schemeClr val="bg1"/>
                </a:solidFill>
                <a:latin typeface="+mn-ea"/>
                <a:ea typeface="+mn-ea"/>
              </a:rPr>
              <a:t>메소드</a:t>
            </a:r>
          </a:p>
        </p:txBody>
      </p:sp>
      <p:cxnSp>
        <p:nvCxnSpPr>
          <p:cNvPr id="5" name="직선 화살표 연결선 4">
            <a:extLst>
              <a:ext uri="{FF2B5EF4-FFF2-40B4-BE49-F238E27FC236}">
                <a16:creationId xmlns:a16="http://schemas.microsoft.com/office/drawing/2014/main" id="{B8A06D35-C2D9-28BF-0325-1345FD1F202E}"/>
              </a:ext>
            </a:extLst>
          </p:cNvPr>
          <p:cNvCxnSpPr>
            <a:cxnSpLocks/>
          </p:cNvCxnSpPr>
          <p:nvPr/>
        </p:nvCxnSpPr>
        <p:spPr>
          <a:xfrm>
            <a:off x="6584713" y="295479"/>
            <a:ext cx="84049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E665ED-CD4E-4251-5812-3E0072C730CB}"/>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8" name="직사각형 7">
            <a:extLst>
              <a:ext uri="{FF2B5EF4-FFF2-40B4-BE49-F238E27FC236}">
                <a16:creationId xmlns:a16="http://schemas.microsoft.com/office/drawing/2014/main" id="{AD08866A-83A6-DCB5-7235-F209D258DCF6}"/>
              </a:ext>
            </a:extLst>
          </p:cNvPr>
          <p:cNvSpPr/>
          <p:nvPr/>
        </p:nvSpPr>
        <p:spPr>
          <a:xfrm>
            <a:off x="2443163" y="3529013"/>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02903F5-AA16-2D8A-EAEA-FCF4DC711387}"/>
              </a:ext>
            </a:extLst>
          </p:cNvPr>
          <p:cNvSpPr txBox="1"/>
          <p:nvPr/>
        </p:nvSpPr>
        <p:spPr>
          <a:xfrm>
            <a:off x="5179060" y="3582935"/>
            <a:ext cx="3761740" cy="600164"/>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최대 투자 가능 금액</a:t>
            </a:r>
            <a:r>
              <a:rPr lang="en-US" altLang="ko-KR" sz="1100" dirty="0">
                <a:solidFill>
                  <a:schemeClr val="bg1"/>
                </a:solidFill>
                <a:latin typeface="+mn-ea"/>
                <a:ea typeface="+mn-ea"/>
              </a:rPr>
              <a:t>: </a:t>
            </a:r>
            <a:r>
              <a:rPr lang="ko-KR" altLang="en-US" sz="1100" dirty="0">
                <a:solidFill>
                  <a:schemeClr val="bg1"/>
                </a:solidFill>
                <a:latin typeface="+mn-ea"/>
                <a:ea typeface="+mn-ea"/>
              </a:rPr>
              <a:t>각 투자처 별 현재 보유액 이하</a:t>
            </a:r>
            <a:endParaRPr lang="en-US" altLang="ko-KR" sz="1100" dirty="0">
              <a:solidFill>
                <a:schemeClr val="bg1"/>
              </a:solidFill>
              <a:latin typeface="+mn-ea"/>
              <a:ea typeface="+mn-ea"/>
            </a:endParaRPr>
          </a:p>
          <a:p>
            <a:r>
              <a:rPr lang="en-US" altLang="ko-KR" sz="1100" dirty="0">
                <a:solidFill>
                  <a:schemeClr val="bg1"/>
                </a:solidFill>
                <a:latin typeface="+mn-ea"/>
                <a:ea typeface="+mn-ea"/>
              </a:rPr>
              <a:t>if(</a:t>
            </a:r>
            <a:r>
              <a:rPr lang="ko-KR" altLang="en-US" sz="1100" dirty="0">
                <a:solidFill>
                  <a:schemeClr val="bg1"/>
                </a:solidFill>
                <a:latin typeface="+mn-ea"/>
                <a:ea typeface="+mn-ea"/>
              </a:rPr>
              <a:t>판매한 금액</a:t>
            </a:r>
            <a:r>
              <a:rPr lang="en-US" altLang="ko-KR" sz="1100" dirty="0">
                <a:solidFill>
                  <a:schemeClr val="bg1"/>
                </a:solidFill>
                <a:latin typeface="+mn-ea"/>
                <a:ea typeface="+mn-ea"/>
              </a:rPr>
              <a:t>&gt;</a:t>
            </a:r>
            <a:r>
              <a:rPr lang="ko-KR" altLang="en-US" sz="1100" dirty="0">
                <a:solidFill>
                  <a:schemeClr val="bg1"/>
                </a:solidFill>
                <a:latin typeface="+mn-ea"/>
                <a:ea typeface="+mn-ea"/>
              </a:rPr>
              <a:t>현재 보유 금액</a:t>
            </a:r>
            <a:r>
              <a:rPr lang="en-US" altLang="ko-KR" sz="1100" dirty="0">
                <a:solidFill>
                  <a:schemeClr val="bg1"/>
                </a:solidFill>
                <a:latin typeface="+mn-ea"/>
                <a:ea typeface="+mn-ea"/>
              </a:rPr>
              <a:t>)</a:t>
            </a:r>
          </a:p>
          <a:p>
            <a:r>
              <a:rPr lang="en-US" altLang="ko-KR" sz="1100" dirty="0">
                <a:solidFill>
                  <a:schemeClr val="bg1"/>
                </a:solidFill>
                <a:latin typeface="+mn-ea"/>
                <a:ea typeface="+mn-ea"/>
              </a:rPr>
              <a:t>  {</a:t>
            </a:r>
            <a:r>
              <a:rPr lang="ko-KR" altLang="en-US" sz="1100" dirty="0">
                <a:solidFill>
                  <a:schemeClr val="bg1"/>
                </a:solidFill>
                <a:latin typeface="+mn-ea"/>
                <a:ea typeface="+mn-ea"/>
              </a:rPr>
              <a:t>다시 투자하도록 설계</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cxnSp>
        <p:nvCxnSpPr>
          <p:cNvPr id="10" name="직선 화살표 연결선 9">
            <a:extLst>
              <a:ext uri="{FF2B5EF4-FFF2-40B4-BE49-F238E27FC236}">
                <a16:creationId xmlns:a16="http://schemas.microsoft.com/office/drawing/2014/main" id="{EC1B3660-5BD9-3D5D-286F-72510D8E9700}"/>
              </a:ext>
            </a:extLst>
          </p:cNvPr>
          <p:cNvCxnSpPr>
            <a:cxnSpLocks/>
          </p:cNvCxnSpPr>
          <p:nvPr/>
        </p:nvCxnSpPr>
        <p:spPr>
          <a:xfrm>
            <a:off x="3650738" y="3883017"/>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633FA1B-ADB3-E11C-8EED-539A3C43316C}"/>
              </a:ext>
            </a:extLst>
          </p:cNvPr>
          <p:cNvSpPr/>
          <p:nvPr/>
        </p:nvSpPr>
        <p:spPr>
          <a:xfrm>
            <a:off x="2443163" y="4302770"/>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TextBox 11">
            <a:extLst>
              <a:ext uri="{FF2B5EF4-FFF2-40B4-BE49-F238E27FC236}">
                <a16:creationId xmlns:a16="http://schemas.microsoft.com/office/drawing/2014/main" id="{250569EC-A2FF-56A4-102B-65E0F19ABAA3}"/>
              </a:ext>
            </a:extLst>
          </p:cNvPr>
          <p:cNvSpPr txBox="1"/>
          <p:nvPr/>
        </p:nvSpPr>
        <p:spPr>
          <a:xfrm>
            <a:off x="5179060" y="4356692"/>
            <a:ext cx="3761740" cy="600164"/>
          </a:xfrm>
          <a:prstGeom prst="rect">
            <a:avLst/>
          </a:prstGeom>
          <a:solidFill>
            <a:srgbClr val="2C333E"/>
          </a:solidFill>
        </p:spPr>
        <p:txBody>
          <a:bodyPr wrap="square" rtlCol="0">
            <a:spAutoFit/>
          </a:bodyPr>
          <a:lstStyle/>
          <a:p>
            <a:r>
              <a:rPr lang="en-US" altLang="ko-KR" sz="1100" dirty="0">
                <a:solidFill>
                  <a:schemeClr val="bg1"/>
                </a:solidFill>
                <a:latin typeface="+mn-ea"/>
                <a:ea typeface="+mn-ea"/>
              </a:rPr>
              <a:t>rand(1,100) </a:t>
            </a:r>
            <a:r>
              <a:rPr lang="ko-KR" altLang="en-US" sz="1100" dirty="0">
                <a:solidFill>
                  <a:schemeClr val="bg1"/>
                </a:solidFill>
                <a:latin typeface="+mn-ea"/>
                <a:ea typeface="+mn-ea"/>
              </a:rPr>
              <a:t>사용</a:t>
            </a:r>
            <a:endParaRPr lang="en-US" altLang="ko-KR" sz="1100" dirty="0">
              <a:solidFill>
                <a:schemeClr val="bg1"/>
              </a:solidFill>
              <a:latin typeface="+mn-ea"/>
              <a:ea typeface="+mn-ea"/>
            </a:endParaRPr>
          </a:p>
          <a:p>
            <a:r>
              <a:rPr lang="ko-KR" altLang="en-US" sz="1100" dirty="0">
                <a:solidFill>
                  <a:schemeClr val="bg1"/>
                </a:solidFill>
                <a:latin typeface="+mn-ea"/>
                <a:ea typeface="+mn-ea"/>
              </a:rPr>
              <a:t>나온 숫자가 </a:t>
            </a:r>
            <a:r>
              <a:rPr lang="en-US" altLang="ko-KR" sz="1100" dirty="0">
                <a:solidFill>
                  <a:schemeClr val="bg1"/>
                </a:solidFill>
                <a:latin typeface="+mn-ea"/>
                <a:ea typeface="+mn-ea"/>
              </a:rPr>
              <a:t>1~possibility_of_sale</a:t>
            </a:r>
            <a:r>
              <a:rPr lang="ko-KR" altLang="en-US" sz="1100" dirty="0">
                <a:solidFill>
                  <a:schemeClr val="bg1"/>
                </a:solidFill>
                <a:latin typeface="+mn-ea"/>
                <a:ea typeface="+mn-ea"/>
              </a:rPr>
              <a:t>라면 실행</a:t>
            </a:r>
            <a:r>
              <a:rPr lang="en-US" altLang="ko-KR" sz="1100" dirty="0">
                <a:solidFill>
                  <a:schemeClr val="bg1"/>
                </a:solidFill>
                <a:latin typeface="+mn-ea"/>
                <a:ea typeface="+mn-ea"/>
              </a:rPr>
              <a:t>,</a:t>
            </a:r>
          </a:p>
          <a:p>
            <a:r>
              <a:rPr lang="ko-KR" altLang="en-US" sz="1100" dirty="0">
                <a:solidFill>
                  <a:schemeClr val="bg1"/>
                </a:solidFill>
                <a:latin typeface="+mn-ea"/>
                <a:ea typeface="+mn-ea"/>
              </a:rPr>
              <a:t>그렇지 않다면 </a:t>
            </a:r>
            <a:r>
              <a:rPr lang="en-US" altLang="ko-KR" sz="1100" dirty="0" err="1">
                <a:solidFill>
                  <a:schemeClr val="bg1"/>
                </a:solidFill>
                <a:latin typeface="+mn-ea"/>
                <a:ea typeface="+mn-ea"/>
              </a:rPr>
              <a:t>Readline</a:t>
            </a:r>
            <a:r>
              <a:rPr lang="ko-KR" altLang="en-US" sz="1100" dirty="0">
                <a:solidFill>
                  <a:schemeClr val="bg1"/>
                </a:solidFill>
                <a:latin typeface="+mn-ea"/>
                <a:ea typeface="+mn-ea"/>
              </a:rPr>
              <a:t>에서 받은 값은 무시되고 진행</a:t>
            </a:r>
            <a:endParaRPr lang="en-US" altLang="ko-KR" sz="1100" dirty="0">
              <a:solidFill>
                <a:schemeClr val="bg1"/>
              </a:solidFill>
              <a:latin typeface="+mn-ea"/>
              <a:ea typeface="+mn-ea"/>
            </a:endParaRPr>
          </a:p>
        </p:txBody>
      </p:sp>
      <p:cxnSp>
        <p:nvCxnSpPr>
          <p:cNvPr id="13" name="직선 화살표 연결선 12">
            <a:extLst>
              <a:ext uri="{FF2B5EF4-FFF2-40B4-BE49-F238E27FC236}">
                <a16:creationId xmlns:a16="http://schemas.microsoft.com/office/drawing/2014/main" id="{750D1C76-56EA-BB96-8F84-19C7AAA93197}"/>
              </a:ext>
            </a:extLst>
          </p:cNvPr>
          <p:cNvCxnSpPr>
            <a:cxnSpLocks/>
          </p:cNvCxnSpPr>
          <p:nvPr/>
        </p:nvCxnSpPr>
        <p:spPr>
          <a:xfrm>
            <a:off x="3650738" y="465677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9141284E-4930-AE5D-FCD0-996808390D27}"/>
              </a:ext>
            </a:extLst>
          </p:cNvPr>
          <p:cNvSpPr/>
          <p:nvPr/>
        </p:nvSpPr>
        <p:spPr>
          <a:xfrm>
            <a:off x="3948112" y="908604"/>
            <a:ext cx="1247775" cy="638701"/>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2EE5E378-05BE-3651-31C1-4A06E8684250}"/>
              </a:ext>
            </a:extLst>
          </p:cNvPr>
          <p:cNvSpPr txBox="1"/>
          <p:nvPr/>
        </p:nvSpPr>
        <p:spPr>
          <a:xfrm>
            <a:off x="6971055" y="1051015"/>
            <a:ext cx="1939291" cy="430887"/>
          </a:xfrm>
          <a:prstGeom prst="rect">
            <a:avLst/>
          </a:prstGeom>
          <a:solidFill>
            <a:srgbClr val="2C333E"/>
          </a:solidFill>
        </p:spPr>
        <p:txBody>
          <a:bodyPr wrap="square" rtlCol="0">
            <a:spAutoFit/>
          </a:bodyPr>
          <a:lstStyle/>
          <a:p>
            <a:r>
              <a:rPr lang="ko-KR" altLang="en-US" sz="1100" dirty="0">
                <a:solidFill>
                  <a:schemeClr val="bg1"/>
                </a:solidFill>
                <a:latin typeface="+mn-ea"/>
                <a:ea typeface="+mn-ea"/>
              </a:rPr>
              <a:t>기존 리스트에 입력된 값을</a:t>
            </a:r>
            <a:endParaRPr lang="en-US" altLang="ko-KR" sz="1100" dirty="0">
              <a:solidFill>
                <a:schemeClr val="bg1"/>
              </a:solidFill>
              <a:latin typeface="+mn-ea"/>
              <a:ea typeface="+mn-ea"/>
            </a:endParaRPr>
          </a:p>
          <a:p>
            <a:r>
              <a:rPr lang="ko-KR" altLang="en-US" sz="1100" dirty="0">
                <a:solidFill>
                  <a:schemeClr val="bg1"/>
                </a:solidFill>
                <a:latin typeface="+mn-ea"/>
                <a:ea typeface="+mn-ea"/>
              </a:rPr>
              <a:t>각각 더하고 뺀다</a:t>
            </a:r>
            <a:r>
              <a:rPr lang="en-US" altLang="ko-KR" sz="1100" dirty="0">
                <a:solidFill>
                  <a:schemeClr val="bg1"/>
                </a:solidFill>
                <a:latin typeface="+mn-ea"/>
                <a:ea typeface="+mn-ea"/>
              </a:rPr>
              <a:t>.</a:t>
            </a:r>
          </a:p>
        </p:txBody>
      </p:sp>
      <p:cxnSp>
        <p:nvCxnSpPr>
          <p:cNvPr id="20" name="직선 화살표 연결선 19">
            <a:extLst>
              <a:ext uri="{FF2B5EF4-FFF2-40B4-BE49-F238E27FC236}">
                <a16:creationId xmlns:a16="http://schemas.microsoft.com/office/drawing/2014/main" id="{2C3ED913-B419-1AC4-B910-9C149406EE07}"/>
              </a:ext>
            </a:extLst>
          </p:cNvPr>
          <p:cNvCxnSpPr>
            <a:cxnSpLocks/>
            <a:stCxn id="18" idx="3"/>
            <a:endCxn id="19" idx="1"/>
          </p:cNvCxnSpPr>
          <p:nvPr/>
        </p:nvCxnSpPr>
        <p:spPr>
          <a:xfrm>
            <a:off x="5195887" y="1227955"/>
            <a:ext cx="1775168" cy="38504"/>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45E34DE3-E2D8-CD33-9438-D11B96D215DC}"/>
              </a:ext>
            </a:extLst>
          </p:cNvPr>
          <p:cNvSpPr/>
          <p:nvPr/>
        </p:nvSpPr>
        <p:spPr>
          <a:xfrm>
            <a:off x="765174" y="3000432"/>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1625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AF9BDDA-41D0-8E9B-8627-4A54A29E4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029" y="145143"/>
            <a:ext cx="1343025" cy="492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4ED1E4-B5B9-DFEF-B02B-5EA633F4B255}"/>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4. </a:t>
            </a:r>
            <a:r>
              <a:rPr lang="ko-KR" altLang="en-US" sz="1600" dirty="0">
                <a:solidFill>
                  <a:schemeClr val="bg1"/>
                </a:solidFill>
                <a:latin typeface="+mn-ea"/>
                <a:ea typeface="+mn-ea"/>
              </a:rPr>
              <a:t>개발 방안</a:t>
            </a:r>
          </a:p>
        </p:txBody>
      </p:sp>
      <p:sp>
        <p:nvSpPr>
          <p:cNvPr id="4" name="직사각형 3">
            <a:extLst>
              <a:ext uri="{FF2B5EF4-FFF2-40B4-BE49-F238E27FC236}">
                <a16:creationId xmlns:a16="http://schemas.microsoft.com/office/drawing/2014/main" id="{3CEC7CBC-C919-78F1-B45B-EBCEBA9F77EE}"/>
              </a:ext>
            </a:extLst>
          </p:cNvPr>
          <p:cNvSpPr/>
          <p:nvPr/>
        </p:nvSpPr>
        <p:spPr>
          <a:xfrm>
            <a:off x="768349" y="3644957"/>
            <a:ext cx="1085851" cy="5825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0828F34B-E8BB-9C84-9314-84EBC4AECC36}"/>
              </a:ext>
            </a:extLst>
          </p:cNvPr>
          <p:cNvSpPr txBox="1"/>
          <p:nvPr/>
        </p:nvSpPr>
        <p:spPr>
          <a:xfrm>
            <a:off x="5374259" y="220218"/>
            <a:ext cx="3228769" cy="261610"/>
          </a:xfrm>
          <a:prstGeom prst="rect">
            <a:avLst/>
          </a:prstGeom>
          <a:noFill/>
        </p:spPr>
        <p:txBody>
          <a:bodyPr wrap="none" rtlCol="0">
            <a:spAutoFit/>
          </a:bodyPr>
          <a:lstStyle/>
          <a:p>
            <a:r>
              <a:rPr lang="ko-KR" altLang="en-US" sz="1100" dirty="0">
                <a:solidFill>
                  <a:schemeClr val="bg1"/>
                </a:solidFill>
                <a:latin typeface="+mn-ea"/>
                <a:ea typeface="+mn-ea"/>
              </a:rPr>
              <a:t>전체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플로우</a:t>
            </a:r>
            <a:r>
              <a:rPr lang="en-US" altLang="ko-KR" sz="1100" dirty="0">
                <a:solidFill>
                  <a:schemeClr val="bg1"/>
                </a:solidFill>
                <a:latin typeface="+mn-ea"/>
                <a:ea typeface="+mn-ea"/>
              </a:rPr>
              <a:t>: </a:t>
            </a:r>
            <a:r>
              <a:rPr lang="en-US" altLang="ko-KR" sz="1100" dirty="0" err="1">
                <a:solidFill>
                  <a:schemeClr val="bg1"/>
                </a:solidFill>
                <a:latin typeface="+mn-ea"/>
                <a:ea typeface="+mn-ea"/>
              </a:rPr>
              <a:t>valuechange</a:t>
            </a:r>
            <a:r>
              <a:rPr lang="en-US" altLang="ko-KR" sz="1100" dirty="0">
                <a:solidFill>
                  <a:schemeClr val="bg1"/>
                </a:solidFill>
                <a:latin typeface="+mn-ea"/>
                <a:ea typeface="+mn-ea"/>
              </a:rPr>
              <a:t>() </a:t>
            </a:r>
            <a:r>
              <a:rPr lang="ko-KR" altLang="en-US" sz="1100" dirty="0">
                <a:solidFill>
                  <a:schemeClr val="bg1"/>
                </a:solidFill>
                <a:latin typeface="+mn-ea"/>
                <a:ea typeface="+mn-ea"/>
              </a:rPr>
              <a:t>메소드</a:t>
            </a:r>
          </a:p>
        </p:txBody>
      </p:sp>
      <p:sp>
        <p:nvSpPr>
          <p:cNvPr id="6" name="직사각형 5">
            <a:extLst>
              <a:ext uri="{FF2B5EF4-FFF2-40B4-BE49-F238E27FC236}">
                <a16:creationId xmlns:a16="http://schemas.microsoft.com/office/drawing/2014/main" id="{29342E21-898F-889B-6871-6908E2E4D7EA}"/>
              </a:ext>
            </a:extLst>
          </p:cNvPr>
          <p:cNvSpPr/>
          <p:nvPr/>
        </p:nvSpPr>
        <p:spPr>
          <a:xfrm>
            <a:off x="2598183" y="106680"/>
            <a:ext cx="1800716" cy="496288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7" name="직선 화살표 연결선 6">
            <a:extLst>
              <a:ext uri="{FF2B5EF4-FFF2-40B4-BE49-F238E27FC236}">
                <a16:creationId xmlns:a16="http://schemas.microsoft.com/office/drawing/2014/main" id="{BF89121E-9DA7-E236-085C-C2AC9268C529}"/>
              </a:ext>
            </a:extLst>
          </p:cNvPr>
          <p:cNvCxnSpPr/>
          <p:nvPr/>
        </p:nvCxnSpPr>
        <p:spPr>
          <a:xfrm>
            <a:off x="4398899" y="353241"/>
            <a:ext cx="975360"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6FBDC07C-7BF2-C759-F187-29A205B11CC5}"/>
              </a:ext>
            </a:extLst>
          </p:cNvPr>
          <p:cNvSpPr/>
          <p:nvPr/>
        </p:nvSpPr>
        <p:spPr>
          <a:xfrm>
            <a:off x="2874169" y="2685202"/>
            <a:ext cx="1238363" cy="63902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a:extLst>
              <a:ext uri="{FF2B5EF4-FFF2-40B4-BE49-F238E27FC236}">
                <a16:creationId xmlns:a16="http://schemas.microsoft.com/office/drawing/2014/main" id="{7A80BF82-444A-0204-BD8B-1C79D16F1BE6}"/>
              </a:ext>
            </a:extLst>
          </p:cNvPr>
          <p:cNvCxnSpPr>
            <a:cxnSpLocks/>
          </p:cNvCxnSpPr>
          <p:nvPr/>
        </p:nvCxnSpPr>
        <p:spPr>
          <a:xfrm>
            <a:off x="4007246" y="3006975"/>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2997E3CC-07F5-E47D-B93D-2C429D931FC1}"/>
              </a:ext>
            </a:extLst>
          </p:cNvPr>
          <p:cNvSpPr/>
          <p:nvPr/>
        </p:nvSpPr>
        <p:spPr>
          <a:xfrm>
            <a:off x="2898882" y="3414026"/>
            <a:ext cx="1203324" cy="868413"/>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E67E0736-ECE1-5E9C-1321-37A04050C665}"/>
              </a:ext>
            </a:extLst>
          </p:cNvPr>
          <p:cNvSpPr txBox="1"/>
          <p:nvPr/>
        </p:nvSpPr>
        <p:spPr>
          <a:xfrm>
            <a:off x="5579216" y="3600690"/>
            <a:ext cx="1800716" cy="430887"/>
          </a:xfrm>
          <a:prstGeom prst="rect">
            <a:avLst/>
          </a:prstGeom>
          <a:noFill/>
        </p:spPr>
        <p:txBody>
          <a:bodyPr wrap="square" rtlCol="0">
            <a:spAutoFit/>
          </a:bodyPr>
          <a:lstStyle/>
          <a:p>
            <a:r>
              <a:rPr lang="en-US" altLang="ko-KR" sz="1100" dirty="0">
                <a:solidFill>
                  <a:schemeClr val="bg1"/>
                </a:solidFill>
                <a:latin typeface="+mn-ea"/>
                <a:ea typeface="+mn-ea"/>
              </a:rPr>
              <a:t>foreach </a:t>
            </a:r>
            <a:r>
              <a:rPr lang="ko-KR" altLang="en-US" sz="1100" dirty="0">
                <a:solidFill>
                  <a:schemeClr val="bg1"/>
                </a:solidFill>
                <a:latin typeface="+mn-ea"/>
                <a:ea typeface="+mn-ea"/>
              </a:rPr>
              <a:t>사용하여 리스트 내 모든 항목 출력</a:t>
            </a:r>
          </a:p>
        </p:txBody>
      </p:sp>
      <p:cxnSp>
        <p:nvCxnSpPr>
          <p:cNvPr id="14" name="직선 화살표 연결선 13">
            <a:extLst>
              <a:ext uri="{FF2B5EF4-FFF2-40B4-BE49-F238E27FC236}">
                <a16:creationId xmlns:a16="http://schemas.microsoft.com/office/drawing/2014/main" id="{A34425FB-7460-1707-3C50-F8ABFD22F81F}"/>
              </a:ext>
            </a:extLst>
          </p:cNvPr>
          <p:cNvCxnSpPr>
            <a:cxnSpLocks/>
          </p:cNvCxnSpPr>
          <p:nvPr/>
        </p:nvCxnSpPr>
        <p:spPr>
          <a:xfrm>
            <a:off x="4050894" y="3816134"/>
            <a:ext cx="1528322" cy="0"/>
          </a:xfrm>
          <a:prstGeom prst="straightConnector1">
            <a:avLst/>
          </a:prstGeom>
          <a:ln w="25400">
            <a:solidFill>
              <a:schemeClr val="accent4"/>
            </a:solidFill>
            <a:prstDash val="dash"/>
            <a:headEnd w="lg" len="lg"/>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E1DD6B-A04A-A619-7DEF-43F515794066}"/>
              </a:ext>
            </a:extLst>
          </p:cNvPr>
          <p:cNvSpPr txBox="1"/>
          <p:nvPr/>
        </p:nvSpPr>
        <p:spPr>
          <a:xfrm>
            <a:off x="5579216" y="2789269"/>
            <a:ext cx="2480778" cy="430887"/>
          </a:xfrm>
          <a:prstGeom prst="rect">
            <a:avLst/>
          </a:prstGeom>
          <a:noFill/>
        </p:spPr>
        <p:txBody>
          <a:bodyPr wrap="square" rtlCol="0">
            <a:spAutoFit/>
          </a:bodyPr>
          <a:lstStyle/>
          <a:p>
            <a:r>
              <a:rPr lang="en-US" altLang="ko-KR" sz="1100" dirty="0" err="1">
                <a:solidFill>
                  <a:schemeClr val="bg1"/>
                </a:solidFill>
                <a:latin typeface="+mn-ea"/>
                <a:ea typeface="+mn-ea"/>
              </a:rPr>
              <a:t>math.truncate</a:t>
            </a:r>
            <a:r>
              <a:rPr lang="en-US" altLang="ko-KR" sz="1100" dirty="0">
                <a:solidFill>
                  <a:schemeClr val="bg1"/>
                </a:solidFill>
                <a:latin typeface="+mn-ea"/>
                <a:ea typeface="+mn-ea"/>
              </a:rPr>
              <a:t>()</a:t>
            </a:r>
            <a:r>
              <a:rPr lang="ko-KR" altLang="en-US" sz="1100" dirty="0">
                <a:solidFill>
                  <a:schemeClr val="bg1"/>
                </a:solidFill>
                <a:latin typeface="+mn-ea"/>
                <a:ea typeface="+mn-ea"/>
              </a:rPr>
              <a:t>를 사용하여</a:t>
            </a:r>
            <a:endParaRPr lang="en-US" altLang="ko-KR" sz="1100" dirty="0">
              <a:solidFill>
                <a:schemeClr val="bg1"/>
              </a:solidFill>
              <a:latin typeface="+mn-ea"/>
              <a:ea typeface="+mn-ea"/>
            </a:endParaRPr>
          </a:p>
          <a:p>
            <a:r>
              <a:rPr lang="ko-KR" altLang="en-US" sz="1100" dirty="0">
                <a:solidFill>
                  <a:schemeClr val="bg1"/>
                </a:solidFill>
                <a:latin typeface="+mn-ea"/>
                <a:ea typeface="+mn-ea"/>
              </a:rPr>
              <a:t>소수점이 발생하면 버리도록 한다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extLst>
      <p:ext uri="{BB962C8B-B14F-4D97-AF65-F5344CB8AC3E}">
        <p14:creationId xmlns:p14="http://schemas.microsoft.com/office/powerpoint/2010/main" val="2013833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4799712" cy="338554"/>
          </a:xfrm>
          <a:prstGeom prst="rect">
            <a:avLst/>
          </a:prstGeom>
          <a:noFill/>
        </p:spPr>
        <p:txBody>
          <a:bodyPr wrap="none" rtlCol="0">
            <a:spAutoFit/>
          </a:bodyPr>
          <a:lstStyle/>
          <a:p>
            <a:r>
              <a:rPr lang="en-US" altLang="ko-KR" sz="1600" dirty="0">
                <a:solidFill>
                  <a:schemeClr val="bg1"/>
                </a:solidFill>
                <a:latin typeface="+mn-ea"/>
                <a:ea typeface="+mn-ea"/>
              </a:rPr>
              <a:t>5. </a:t>
            </a:r>
            <a:r>
              <a:rPr lang="ko-KR" altLang="en-US" sz="1600" dirty="0">
                <a:solidFill>
                  <a:schemeClr val="bg1"/>
                </a:solidFill>
                <a:latin typeface="+mn-ea"/>
                <a:ea typeface="+mn-ea"/>
              </a:rPr>
              <a:t>게임 방법 설명</a:t>
            </a:r>
            <a:r>
              <a:rPr lang="en-US" altLang="ko-KR" sz="1600" dirty="0">
                <a:solidFill>
                  <a:schemeClr val="bg1"/>
                </a:solidFill>
                <a:latin typeface="+mn-ea"/>
                <a:ea typeface="+mn-ea"/>
              </a:rPr>
              <a:t>(</a:t>
            </a:r>
            <a:r>
              <a:rPr lang="ko-KR" altLang="en-US" sz="1600" dirty="0">
                <a:solidFill>
                  <a:schemeClr val="bg1"/>
                </a:solidFill>
                <a:latin typeface="+mn-ea"/>
                <a:ea typeface="+mn-ea"/>
              </a:rPr>
              <a:t>유저에게 출력하여 보여줄 내용</a:t>
            </a:r>
            <a:r>
              <a:rPr lang="en-US" altLang="ko-KR" sz="1600" dirty="0">
                <a:solidFill>
                  <a:schemeClr val="bg1"/>
                </a:solidFill>
                <a:latin typeface="+mn-ea"/>
                <a:ea typeface="+mn-ea"/>
              </a:rPr>
              <a:t>)</a:t>
            </a:r>
            <a:endParaRPr lang="ko-KR" altLang="en-US" sz="1600" dirty="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166914" y="1698576"/>
            <a:ext cx="8117928" cy="3360535"/>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안녕하십니까</a:t>
            </a:r>
            <a:r>
              <a:rPr lang="en-US" altLang="ko-KR" sz="1100" dirty="0">
                <a:solidFill>
                  <a:schemeClr val="bg1"/>
                </a:solidFill>
                <a:latin typeface="+mn-ea"/>
                <a:ea typeface="+mn-ea"/>
              </a:rPr>
              <a:t>. </a:t>
            </a:r>
            <a:r>
              <a:rPr lang="ko-KR" altLang="en-US" sz="1100" dirty="0">
                <a:solidFill>
                  <a:schemeClr val="bg1"/>
                </a:solidFill>
                <a:latin typeface="+mn-ea"/>
                <a:ea typeface="+mn-ea"/>
              </a:rPr>
              <a:t>부자와 </a:t>
            </a:r>
            <a:r>
              <a:rPr lang="ko-KR" altLang="en-US" sz="1100" dirty="0" err="1">
                <a:solidFill>
                  <a:schemeClr val="bg1"/>
                </a:solidFill>
                <a:latin typeface="+mn-ea"/>
                <a:ea typeface="+mn-ea"/>
              </a:rPr>
              <a:t>파산게임에</a:t>
            </a:r>
            <a:r>
              <a:rPr lang="ko-KR" altLang="en-US" sz="1100" dirty="0">
                <a:solidFill>
                  <a:schemeClr val="bg1"/>
                </a:solidFill>
                <a:latin typeface="+mn-ea"/>
                <a:ea typeface="+mn-ea"/>
              </a:rPr>
              <a:t> 오신 것을 환영합니다</a:t>
            </a:r>
            <a:r>
              <a:rPr lang="en-US" altLang="ko-KR" sz="1100" dirty="0">
                <a:solidFill>
                  <a:schemeClr val="bg1"/>
                </a:solidFill>
                <a:latin typeface="+mn-ea"/>
                <a:ea typeface="+mn-ea"/>
              </a:rPr>
              <a:t>. </a:t>
            </a:r>
            <a:r>
              <a:rPr lang="ko-KR" altLang="en-US" sz="1100" dirty="0">
                <a:solidFill>
                  <a:schemeClr val="bg1"/>
                </a:solidFill>
                <a:latin typeface="+mn-ea"/>
                <a:ea typeface="+mn-ea"/>
              </a:rPr>
              <a:t>게임 규칙을 </a:t>
            </a:r>
            <a:r>
              <a:rPr lang="ko-KR" altLang="en-US" sz="1100" dirty="0" err="1">
                <a:solidFill>
                  <a:schemeClr val="bg1"/>
                </a:solidFill>
                <a:latin typeface="+mn-ea"/>
                <a:ea typeface="+mn-ea"/>
              </a:rPr>
              <a:t>설명드리겠습니다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유동자산은 현금화할 가능성이 높다는 의미</a:t>
            </a:r>
            <a:r>
              <a:rPr lang="en-US" altLang="ko-KR" sz="1100" dirty="0">
                <a:solidFill>
                  <a:schemeClr val="bg1"/>
                </a:solidFill>
                <a:latin typeface="+mn-ea"/>
                <a:ea typeface="+mn-ea"/>
              </a:rPr>
              <a:t>, </a:t>
            </a:r>
            <a:r>
              <a:rPr lang="ko-KR" altLang="en-US" sz="1100" dirty="0">
                <a:solidFill>
                  <a:schemeClr val="bg1"/>
                </a:solidFill>
                <a:latin typeface="+mn-ea"/>
                <a:ea typeface="+mn-ea"/>
              </a:rPr>
              <a:t>반대로 비유동자산은 현금화할 가능성이 낮다는 의미를 가집니다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따라서 현금은 매각 가능성 즉</a:t>
            </a:r>
            <a:r>
              <a:rPr lang="en-US" altLang="ko-KR" sz="1100" dirty="0">
                <a:solidFill>
                  <a:schemeClr val="bg1"/>
                </a:solidFill>
                <a:latin typeface="+mn-ea"/>
                <a:ea typeface="+mn-ea"/>
              </a:rPr>
              <a:t>, </a:t>
            </a:r>
            <a:r>
              <a:rPr lang="ko-KR" altLang="en-US" sz="1100" dirty="0">
                <a:solidFill>
                  <a:schemeClr val="bg1"/>
                </a:solidFill>
                <a:latin typeface="+mn-ea"/>
                <a:ea typeface="+mn-ea"/>
              </a:rPr>
              <a:t>현금화할 가능성은 </a:t>
            </a:r>
            <a:r>
              <a:rPr lang="en-US" altLang="ko-KR" sz="1100" dirty="0">
                <a:solidFill>
                  <a:schemeClr val="bg1"/>
                </a:solidFill>
                <a:latin typeface="+mn-ea"/>
                <a:ea typeface="+mn-ea"/>
              </a:rPr>
              <a:t>100</a:t>
            </a:r>
            <a:r>
              <a:rPr lang="ko-KR" altLang="en-US" sz="1100" dirty="0">
                <a:solidFill>
                  <a:schemeClr val="bg1"/>
                </a:solidFill>
                <a:latin typeface="+mn-ea"/>
                <a:ea typeface="+mn-ea"/>
              </a:rPr>
              <a:t>이나</a:t>
            </a:r>
            <a:r>
              <a:rPr lang="en-US" altLang="ko-KR" sz="1100" dirty="0">
                <a:solidFill>
                  <a:schemeClr val="bg1"/>
                </a:solidFill>
                <a:latin typeface="+mn-ea"/>
                <a:ea typeface="+mn-ea"/>
              </a:rPr>
              <a:t>, </a:t>
            </a:r>
            <a:r>
              <a:rPr lang="ko-KR" altLang="en-US" sz="1100" dirty="0">
                <a:solidFill>
                  <a:schemeClr val="bg1"/>
                </a:solidFill>
                <a:latin typeface="+mn-ea"/>
                <a:ea typeface="+mn-ea"/>
              </a:rPr>
              <a:t>게임 내에서 의미가 없을 뿐더러</a:t>
            </a:r>
            <a:r>
              <a:rPr lang="en-US" altLang="ko-KR" sz="1100" dirty="0">
                <a:solidFill>
                  <a:schemeClr val="bg1"/>
                </a:solidFill>
                <a:latin typeface="+mn-ea"/>
                <a:ea typeface="+mn-ea"/>
              </a:rPr>
              <a:t>, </a:t>
            </a:r>
            <a:r>
              <a:rPr lang="ko-KR" altLang="en-US" sz="1100" dirty="0">
                <a:solidFill>
                  <a:schemeClr val="bg1"/>
                </a:solidFill>
                <a:latin typeface="+mn-ea"/>
                <a:ea typeface="+mn-ea"/>
              </a:rPr>
              <a:t>현금은 재화로만 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본 게임 내에서 유동자산은 현금</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제품이며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비유동자산은 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투자는 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부동산에 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유동자산과 비유동자산에 따라 판매하여 현금화할 가능성이 나눠집니다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즉</a:t>
            </a:r>
            <a:r>
              <a:rPr lang="en-US" altLang="ko-KR" sz="1100" dirty="0">
                <a:solidFill>
                  <a:schemeClr val="bg1"/>
                </a:solidFill>
                <a:latin typeface="+mn-ea"/>
                <a:ea typeface="+mn-ea"/>
              </a:rPr>
              <a:t>, </a:t>
            </a:r>
            <a:r>
              <a:rPr lang="ko-KR" altLang="en-US" sz="1100" dirty="0">
                <a:solidFill>
                  <a:schemeClr val="bg1"/>
                </a:solidFill>
                <a:latin typeface="+mn-ea"/>
                <a:ea typeface="+mn-ea"/>
              </a:rPr>
              <a:t>원재료</a:t>
            </a:r>
            <a:r>
              <a:rPr lang="en-US" altLang="ko-KR" sz="1100" dirty="0">
                <a:solidFill>
                  <a:schemeClr val="bg1"/>
                </a:solidFill>
                <a:latin typeface="+mn-ea"/>
                <a:ea typeface="+mn-ea"/>
              </a:rPr>
              <a:t>, </a:t>
            </a:r>
            <a:r>
              <a:rPr lang="ko-KR" altLang="en-US" sz="1100" dirty="0">
                <a:solidFill>
                  <a:schemeClr val="bg1"/>
                </a:solidFill>
                <a:latin typeface="+mn-ea"/>
                <a:ea typeface="+mn-ea"/>
              </a:rPr>
              <a:t>제품은 현금화하기 쉽다는 것이고</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부동산은 현금화하기 어렵다는 것입니다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현재 보유한 자산은 오직 현금 </a:t>
            </a:r>
            <a:r>
              <a:rPr lang="en-US" altLang="ko-KR" sz="1100" dirty="0">
                <a:solidFill>
                  <a:schemeClr val="bg1"/>
                </a:solidFill>
                <a:latin typeface="+mn-ea"/>
                <a:ea typeface="+mn-ea"/>
              </a:rPr>
              <a:t>1000</a:t>
            </a:r>
            <a:r>
              <a:rPr lang="ko-KR" altLang="en-US" sz="1100" dirty="0">
                <a:solidFill>
                  <a:schemeClr val="bg1"/>
                </a:solidFill>
                <a:latin typeface="+mn-ea"/>
                <a:ea typeface="+mn-ea"/>
              </a:rPr>
              <a:t>만원 뿐입니다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챕터는 “구매 → 판매 → </a:t>
            </a:r>
            <a:r>
              <a:rPr lang="ko-KR" altLang="en-US" sz="1100" dirty="0" err="1">
                <a:solidFill>
                  <a:schemeClr val="bg1"/>
                </a:solidFill>
                <a:latin typeface="+mn-ea"/>
                <a:ea typeface="+mn-ea"/>
              </a:rPr>
              <a:t>가격변동”으로</a:t>
            </a:r>
            <a:r>
              <a:rPr lang="ko-KR" altLang="en-US" sz="1100" dirty="0">
                <a:solidFill>
                  <a:schemeClr val="bg1"/>
                </a:solidFill>
                <a:latin typeface="+mn-ea"/>
                <a:ea typeface="+mn-ea"/>
              </a:rPr>
              <a:t> 이루어지며</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각 </a:t>
            </a:r>
            <a:r>
              <a:rPr lang="ko-KR" altLang="en-US" sz="1100" dirty="0" err="1">
                <a:solidFill>
                  <a:schemeClr val="bg1"/>
                </a:solidFill>
                <a:latin typeface="+mn-ea"/>
                <a:ea typeface="+mn-ea"/>
              </a:rPr>
              <a:t>챕터마다</a:t>
            </a:r>
            <a:r>
              <a:rPr lang="ko-KR" altLang="en-US" sz="1100" dirty="0">
                <a:solidFill>
                  <a:schemeClr val="bg1"/>
                </a:solidFill>
                <a:latin typeface="+mn-ea"/>
                <a:ea typeface="+mn-ea"/>
              </a:rPr>
              <a:t> 정보를 구매할 수 있고</a:t>
            </a:r>
            <a:r>
              <a:rPr lang="en-US" altLang="ko-KR" sz="1100" dirty="0">
                <a:solidFill>
                  <a:schemeClr val="bg1"/>
                </a:solidFill>
                <a:latin typeface="+mn-ea"/>
                <a:ea typeface="+mn-ea"/>
              </a:rPr>
              <a:t>, </a:t>
            </a:r>
            <a:r>
              <a:rPr lang="ko-KR" altLang="en-US" sz="1100" dirty="0">
                <a:solidFill>
                  <a:schemeClr val="bg1"/>
                </a:solidFill>
                <a:latin typeface="+mn-ea"/>
                <a:ea typeface="+mn-ea"/>
              </a:rPr>
              <a:t>정보의 가격은 현재 가진 현금의 </a:t>
            </a:r>
            <a:r>
              <a:rPr lang="en-US" altLang="ko-KR" sz="1100" dirty="0">
                <a:solidFill>
                  <a:schemeClr val="bg1"/>
                </a:solidFill>
                <a:latin typeface="+mn-ea"/>
                <a:ea typeface="+mn-ea"/>
              </a:rPr>
              <a:t>5%</a:t>
            </a:r>
            <a:r>
              <a:rPr lang="ko-KR" altLang="en-US" sz="1100" dirty="0">
                <a:solidFill>
                  <a:schemeClr val="bg1"/>
                </a:solidFill>
                <a:latin typeface="+mn-ea"/>
                <a:ea typeface="+mn-ea"/>
              </a:rPr>
              <a:t>입니다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당신이 이기려면 현금으로만 </a:t>
            </a:r>
            <a:r>
              <a:rPr lang="en-US" altLang="ko-KR" sz="1100" dirty="0">
                <a:solidFill>
                  <a:schemeClr val="bg1"/>
                </a:solidFill>
                <a:latin typeface="+mn-ea"/>
                <a:ea typeface="+mn-ea"/>
              </a:rPr>
              <a:t>21</a:t>
            </a:r>
            <a:r>
              <a:rPr lang="ko-KR" altLang="en-US" sz="1100" dirty="0">
                <a:solidFill>
                  <a:schemeClr val="bg1"/>
                </a:solidFill>
                <a:latin typeface="+mn-ea"/>
                <a:ea typeface="+mn-ea"/>
              </a:rPr>
              <a:t>억원을 보유하는 것입니다</a:t>
            </a:r>
            <a:r>
              <a:rPr lang="en-US" altLang="ko-KR" sz="1100" dirty="0">
                <a:solidFill>
                  <a:schemeClr val="bg1"/>
                </a:solidFill>
                <a:latin typeface="+mn-ea"/>
                <a:ea typeface="+mn-ea"/>
              </a:rPr>
              <a:t>. </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당신의 현금이 </a:t>
            </a:r>
            <a:r>
              <a:rPr lang="en-US" altLang="ko-KR" sz="1100" dirty="0">
                <a:solidFill>
                  <a:schemeClr val="bg1"/>
                </a:solidFill>
                <a:latin typeface="+mn-ea"/>
                <a:ea typeface="+mn-ea"/>
              </a:rPr>
              <a:t>0</a:t>
            </a:r>
            <a:r>
              <a:rPr lang="ko-KR" altLang="en-US" sz="1100" dirty="0">
                <a:solidFill>
                  <a:schemeClr val="bg1"/>
                </a:solidFill>
                <a:latin typeface="+mn-ea"/>
                <a:ea typeface="+mn-ea"/>
              </a:rPr>
              <a:t>원이거나 총 자산의 가치가 </a:t>
            </a:r>
            <a:r>
              <a:rPr lang="en-US" altLang="ko-KR" sz="1100" dirty="0">
                <a:solidFill>
                  <a:schemeClr val="bg1"/>
                </a:solidFill>
                <a:latin typeface="+mn-ea"/>
                <a:ea typeface="+mn-ea"/>
              </a:rPr>
              <a:t>300</a:t>
            </a:r>
            <a:r>
              <a:rPr lang="ko-KR" altLang="en-US" sz="1100" dirty="0" err="1">
                <a:solidFill>
                  <a:schemeClr val="bg1"/>
                </a:solidFill>
                <a:latin typeface="+mn-ea"/>
                <a:ea typeface="+mn-ea"/>
              </a:rPr>
              <a:t>만원이하가</a:t>
            </a:r>
            <a:r>
              <a:rPr lang="ko-KR" altLang="en-US" sz="1100" dirty="0">
                <a:solidFill>
                  <a:schemeClr val="bg1"/>
                </a:solidFill>
                <a:latin typeface="+mn-ea"/>
                <a:ea typeface="+mn-ea"/>
              </a:rPr>
              <a:t> 된다면</a:t>
            </a:r>
            <a:r>
              <a:rPr lang="en-US" altLang="ko-KR" sz="1100" dirty="0">
                <a:solidFill>
                  <a:schemeClr val="bg1"/>
                </a:solidFill>
                <a:latin typeface="+mn-ea"/>
                <a:ea typeface="+mn-ea"/>
              </a:rPr>
              <a:t>, </a:t>
            </a:r>
            <a:r>
              <a:rPr lang="ko-KR" altLang="en-US" sz="1100" dirty="0">
                <a:solidFill>
                  <a:schemeClr val="bg1"/>
                </a:solidFill>
                <a:latin typeface="+mn-ea"/>
                <a:ea typeface="+mn-ea"/>
              </a:rPr>
              <a:t>파산하여 게임에서 지게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a:solidFill>
                  <a:schemeClr val="bg1"/>
                </a:solidFill>
                <a:latin typeface="+mn-ea"/>
                <a:ea typeface="+mn-ea"/>
              </a:rPr>
              <a:t>21</a:t>
            </a:r>
            <a:r>
              <a:rPr lang="ko-KR" altLang="en-US" sz="1100" dirty="0">
                <a:solidFill>
                  <a:schemeClr val="bg1"/>
                </a:solidFill>
                <a:latin typeface="+mn-ea"/>
                <a:ea typeface="+mn-ea"/>
              </a:rPr>
              <a:t>억을 보유하여 게임에서 승리하면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빌딩을 구매하여 부자가 됩니다</a:t>
            </a:r>
            <a:r>
              <a:rPr lang="en-US" altLang="ko-KR" sz="1100" dirty="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a:solidFill>
                  <a:schemeClr val="bg1"/>
                </a:solidFill>
                <a:latin typeface="+mn-ea"/>
                <a:ea typeface="+mn-ea"/>
              </a:rPr>
              <a:t>꿈의 빌딩</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자신의 자산으로 만드십시오</a:t>
            </a:r>
            <a:r>
              <a:rPr lang="en-US" altLang="ko-KR" sz="1100" dirty="0">
                <a:solidFill>
                  <a:schemeClr val="bg1"/>
                </a:solidFill>
                <a:latin typeface="+mn-ea"/>
                <a:ea typeface="+mn-ea"/>
              </a:rPr>
              <a:t>!</a:t>
            </a:r>
            <a:endParaRPr lang="ko-KR" altLang="en-US" sz="1100" dirty="0">
              <a:solidFill>
                <a:schemeClr val="bg1"/>
              </a:solidFill>
              <a:latin typeface="+mn-ea"/>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aphicFrame>
        <p:nvGraphicFramePr>
          <p:cNvPr id="1135" name="Google Shape;1135;p43"/>
          <p:cNvGraphicFramePr/>
          <p:nvPr>
            <p:extLst>
              <p:ext uri="{D42A27DB-BD31-4B8C-83A1-F6EECF244321}">
                <p14:modId xmlns:p14="http://schemas.microsoft.com/office/powerpoint/2010/main" val="253757944"/>
              </p:ext>
            </p:extLst>
          </p:nvPr>
        </p:nvGraphicFramePr>
        <p:xfrm>
          <a:off x="701976" y="1178124"/>
          <a:ext cx="7884599" cy="2715815"/>
        </p:xfrm>
        <a:graphic>
          <a:graphicData uri="http://schemas.openxmlformats.org/drawingml/2006/table">
            <a:tbl>
              <a:tblPr>
                <a:noFill/>
                <a:tableStyleId>{65EB44B9-4524-4C0D-8AF8-5427DF5A4584}</a:tableStyleId>
              </a:tblPr>
              <a:tblGrid>
                <a:gridCol w="1357729">
                  <a:extLst>
                    <a:ext uri="{9D8B030D-6E8A-4147-A177-3AD203B41FA5}">
                      <a16:colId xmlns:a16="http://schemas.microsoft.com/office/drawing/2014/main" val="20000"/>
                    </a:ext>
                  </a:extLst>
                </a:gridCol>
                <a:gridCol w="466205">
                  <a:extLst>
                    <a:ext uri="{9D8B030D-6E8A-4147-A177-3AD203B41FA5}">
                      <a16:colId xmlns:a16="http://schemas.microsoft.com/office/drawing/2014/main" val="20001"/>
                    </a:ext>
                  </a:extLst>
                </a:gridCol>
                <a:gridCol w="466205">
                  <a:extLst>
                    <a:ext uri="{9D8B030D-6E8A-4147-A177-3AD203B41FA5}">
                      <a16:colId xmlns:a16="http://schemas.microsoft.com/office/drawing/2014/main" val="20002"/>
                    </a:ext>
                  </a:extLst>
                </a:gridCol>
                <a:gridCol w="466205">
                  <a:extLst>
                    <a:ext uri="{9D8B030D-6E8A-4147-A177-3AD203B41FA5}">
                      <a16:colId xmlns:a16="http://schemas.microsoft.com/office/drawing/2014/main" val="20003"/>
                    </a:ext>
                  </a:extLst>
                </a:gridCol>
                <a:gridCol w="466205">
                  <a:extLst>
                    <a:ext uri="{9D8B030D-6E8A-4147-A177-3AD203B41FA5}">
                      <a16:colId xmlns:a16="http://schemas.microsoft.com/office/drawing/2014/main" val="20004"/>
                    </a:ext>
                  </a:extLst>
                </a:gridCol>
                <a:gridCol w="466205">
                  <a:extLst>
                    <a:ext uri="{9D8B030D-6E8A-4147-A177-3AD203B41FA5}">
                      <a16:colId xmlns:a16="http://schemas.microsoft.com/office/drawing/2014/main" val="20005"/>
                    </a:ext>
                  </a:extLst>
                </a:gridCol>
                <a:gridCol w="466205">
                  <a:extLst>
                    <a:ext uri="{9D8B030D-6E8A-4147-A177-3AD203B41FA5}">
                      <a16:colId xmlns:a16="http://schemas.microsoft.com/office/drawing/2014/main" val="20006"/>
                    </a:ext>
                  </a:extLst>
                </a:gridCol>
                <a:gridCol w="466205">
                  <a:extLst>
                    <a:ext uri="{9D8B030D-6E8A-4147-A177-3AD203B41FA5}">
                      <a16:colId xmlns:a16="http://schemas.microsoft.com/office/drawing/2014/main" val="20007"/>
                    </a:ext>
                  </a:extLst>
                </a:gridCol>
                <a:gridCol w="466205">
                  <a:extLst>
                    <a:ext uri="{9D8B030D-6E8A-4147-A177-3AD203B41FA5}">
                      <a16:colId xmlns:a16="http://schemas.microsoft.com/office/drawing/2014/main" val="20008"/>
                    </a:ext>
                  </a:extLst>
                </a:gridCol>
                <a:gridCol w="466205">
                  <a:extLst>
                    <a:ext uri="{9D8B030D-6E8A-4147-A177-3AD203B41FA5}">
                      <a16:colId xmlns:a16="http://schemas.microsoft.com/office/drawing/2014/main" val="20009"/>
                    </a:ext>
                  </a:extLst>
                </a:gridCol>
                <a:gridCol w="466205">
                  <a:extLst>
                    <a:ext uri="{9D8B030D-6E8A-4147-A177-3AD203B41FA5}">
                      <a16:colId xmlns:a16="http://schemas.microsoft.com/office/drawing/2014/main" val="20010"/>
                    </a:ext>
                  </a:extLst>
                </a:gridCol>
                <a:gridCol w="466205">
                  <a:extLst>
                    <a:ext uri="{9D8B030D-6E8A-4147-A177-3AD203B41FA5}">
                      <a16:colId xmlns:a16="http://schemas.microsoft.com/office/drawing/2014/main" val="20011"/>
                    </a:ext>
                  </a:extLst>
                </a:gridCol>
                <a:gridCol w="466205">
                  <a:extLst>
                    <a:ext uri="{9D8B030D-6E8A-4147-A177-3AD203B41FA5}">
                      <a16:colId xmlns:a16="http://schemas.microsoft.com/office/drawing/2014/main" val="20012"/>
                    </a:ext>
                  </a:extLst>
                </a:gridCol>
                <a:gridCol w="466205">
                  <a:extLst>
                    <a:ext uri="{9D8B030D-6E8A-4147-A177-3AD203B41FA5}">
                      <a16:colId xmlns:a16="http://schemas.microsoft.com/office/drawing/2014/main" val="20013"/>
                    </a:ext>
                  </a:extLst>
                </a:gridCol>
                <a:gridCol w="466205">
                  <a:extLst>
                    <a:ext uri="{9D8B030D-6E8A-4147-A177-3AD203B41FA5}">
                      <a16:colId xmlns:a16="http://schemas.microsoft.com/office/drawing/2014/main" val="20014"/>
                    </a:ext>
                  </a:extLst>
                </a:gridCol>
              </a:tblGrid>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a:t>
                      </a:r>
                      <a:r>
                        <a:rPr lang="en" sz="800" b="1" dirty="0" smtClean="0">
                          <a:solidFill>
                            <a:schemeClr val="lt1"/>
                          </a:solidFill>
                          <a:latin typeface="+mn-ea"/>
                          <a:ea typeface="+mn-ea"/>
                          <a:cs typeface="Titillium Web"/>
                          <a:sym typeface="Titillium Web"/>
                        </a:rPr>
                        <a:t>1_</a:t>
                      </a:r>
                      <a:r>
                        <a:rPr lang="ko-KR" altLang="en-US" sz="800" b="1" dirty="0" smtClean="0">
                          <a:solidFill>
                            <a:schemeClr val="lt1"/>
                          </a:solidFill>
                          <a:latin typeface="+mn-ea"/>
                          <a:ea typeface="+mn-ea"/>
                          <a:cs typeface="Titillium Web"/>
                          <a:sym typeface="Titillium Web"/>
                        </a:rPr>
                        <a:t>기획</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gridSpan="7">
                  <a:txBody>
                    <a:bodyPr/>
                    <a:lstStyle/>
                    <a:p>
                      <a:pPr marL="0" lvl="0" indent="0" algn="ctr" rtl="0">
                        <a:spcBef>
                          <a:spcPts val="0"/>
                        </a:spcBef>
                        <a:spcAft>
                          <a:spcPts val="0"/>
                        </a:spcAft>
                        <a:buNone/>
                      </a:pPr>
                      <a:r>
                        <a:rPr lang="en" sz="800" b="1" dirty="0">
                          <a:solidFill>
                            <a:schemeClr val="lt1"/>
                          </a:solidFill>
                          <a:latin typeface="+mn-ea"/>
                          <a:ea typeface="+mn-ea"/>
                          <a:cs typeface="Titillium Web"/>
                          <a:sym typeface="Titillium Web"/>
                        </a:rPr>
                        <a:t>Week </a:t>
                      </a:r>
                      <a:r>
                        <a:rPr lang="en" sz="800" b="1" dirty="0" smtClean="0">
                          <a:solidFill>
                            <a:schemeClr val="lt1"/>
                          </a:solidFill>
                          <a:latin typeface="+mn-ea"/>
                          <a:ea typeface="+mn-ea"/>
                          <a:cs typeface="Titillium Web"/>
                          <a:sym typeface="Titillium Web"/>
                        </a:rPr>
                        <a:t>2_</a:t>
                      </a:r>
                      <a:r>
                        <a:rPr lang="ko-KR" altLang="en-US" sz="800" b="1" dirty="0" smtClean="0">
                          <a:solidFill>
                            <a:schemeClr val="lt1"/>
                          </a:solidFill>
                          <a:latin typeface="+mn-ea"/>
                          <a:ea typeface="+mn-ea"/>
                          <a:cs typeface="Titillium Web"/>
                          <a:sym typeface="Titillium Web"/>
                        </a:rPr>
                        <a:t>개발</a:t>
                      </a:r>
                      <a:endParaRPr sz="800" b="1"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70425">
                <a:tc>
                  <a:txBody>
                    <a:bodyPr/>
                    <a:lstStyle/>
                    <a:p>
                      <a:pPr marL="0" lvl="0" indent="0" algn="l" rtl="0">
                        <a:spcBef>
                          <a:spcPts val="0"/>
                        </a:spcBef>
                        <a:spcAft>
                          <a:spcPts val="0"/>
                        </a:spcAft>
                        <a:buNone/>
                      </a:pP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5</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6</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7</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8</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9</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10</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11</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12</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13</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mn-ea"/>
                          <a:ea typeface="+mn-ea"/>
                          <a:cs typeface="Titillium Web"/>
                          <a:sym typeface="Titillium Web"/>
                        </a:rPr>
                        <a:t>14</a:t>
                      </a:r>
                      <a:endParaRPr sz="80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1"/>
                  </a:ext>
                </a:extLst>
              </a:tr>
              <a:tr h="270425">
                <a:tc>
                  <a:txBody>
                    <a:bodyPr/>
                    <a:lstStyle/>
                    <a:p>
                      <a:pPr marL="0" lvl="0" indent="0" algn="r" rtl="0">
                        <a:spcBef>
                          <a:spcPts val="0"/>
                        </a:spcBef>
                        <a:spcAft>
                          <a:spcPts val="0"/>
                        </a:spcAft>
                        <a:buNone/>
                      </a:pPr>
                      <a:r>
                        <a:rPr lang="ko-KR" altLang="en-US" sz="800" dirty="0" smtClean="0">
                          <a:solidFill>
                            <a:schemeClr val="lt1"/>
                          </a:solidFill>
                          <a:latin typeface="+mn-ea"/>
                          <a:ea typeface="+mn-ea"/>
                          <a:cs typeface="Titillium Web"/>
                          <a:sym typeface="Titillium Web"/>
                        </a:rPr>
                        <a:t>기획 및 개발 </a:t>
                      </a:r>
                      <a:r>
                        <a:rPr lang="en-US" sz="800" dirty="0" smtClean="0">
                          <a:solidFill>
                            <a:schemeClr val="lt1"/>
                          </a:solidFill>
                          <a:latin typeface="+mn-ea"/>
                          <a:ea typeface="+mn-ea"/>
                          <a:cs typeface="Titillium Web"/>
                          <a:sym typeface="Titillium Web"/>
                        </a:rPr>
                        <a:t>PPT </a:t>
                      </a:r>
                      <a:r>
                        <a:rPr lang="ko-KR" altLang="en-US" sz="800" dirty="0" smtClean="0">
                          <a:solidFill>
                            <a:schemeClr val="lt1"/>
                          </a:solidFill>
                          <a:latin typeface="+mn-ea"/>
                          <a:ea typeface="+mn-ea"/>
                          <a:cs typeface="Titillium Web"/>
                          <a:sym typeface="Titillium Web"/>
                        </a:rPr>
                        <a:t>작성</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기획</a:t>
                      </a:r>
                      <a:endParaRPr lang="en-US" altLang="ko-KR" sz="600" dirty="0" smtClean="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시작</a:t>
                      </a:r>
                      <a:endParaRPr lang="en-US" altLang="ko-KR" sz="600" dirty="0" smtClean="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기획</a:t>
                      </a:r>
                      <a:endParaRPr lang="en-US" altLang="ko-KR" sz="600" dirty="0" smtClean="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마감</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4">
                        <a:lumMod val="40000"/>
                        <a:lumOff val="60000"/>
                      </a:schemeClr>
                    </a:solidFill>
                  </a:tcPr>
                </a:tc>
                <a:extLst>
                  <a:ext uri="{0D108BD9-81ED-4DB2-BD59-A6C34878D82A}">
                    <a16:rowId xmlns:a16="http://schemas.microsoft.com/office/drawing/2014/main" val="10002"/>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smtClean="0">
                          <a:solidFill>
                            <a:schemeClr val="lt1"/>
                          </a:solidFill>
                          <a:latin typeface="+mn-ea"/>
                          <a:ea typeface="+mn-ea"/>
                          <a:cs typeface="Titillium Web"/>
                          <a:sym typeface="Titillium Web"/>
                        </a:rPr>
                        <a:t>게임 설정 및 시스템 기획</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게임</a:t>
                      </a:r>
                      <a:endParaRPr lang="en-US" altLang="ko-KR" sz="600" dirty="0" smtClean="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개요</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시스템</a:t>
                      </a:r>
                      <a:endParaRPr lang="en-US" altLang="ko-KR" sz="600" dirty="0" smtClean="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기획</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en-US" sz="600" dirty="0" smtClean="0">
                          <a:solidFill>
                            <a:schemeClr val="tx1"/>
                          </a:solidFill>
                          <a:latin typeface="+mn-ea"/>
                          <a:ea typeface="+mn-ea"/>
                          <a:cs typeface="Titillium Web"/>
                          <a:sym typeface="Titillium Web"/>
                        </a:rPr>
                        <a:t>PPT</a:t>
                      </a:r>
                    </a:p>
                    <a:p>
                      <a:pPr marL="0" lvl="0" indent="0" algn="ctr" rtl="0">
                        <a:spcBef>
                          <a:spcPts val="0"/>
                        </a:spcBef>
                        <a:spcAft>
                          <a:spcPts val="0"/>
                        </a:spcAft>
                        <a:buNone/>
                      </a:pPr>
                      <a:r>
                        <a:rPr lang="en-US" sz="600" dirty="0" smtClean="0">
                          <a:solidFill>
                            <a:schemeClr val="tx1"/>
                          </a:solidFill>
                          <a:latin typeface="+mn-ea"/>
                          <a:ea typeface="+mn-ea"/>
                          <a:cs typeface="Titillium Web"/>
                          <a:sym typeface="Titillium Web"/>
                        </a:rPr>
                        <a:t>start</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순서도</a:t>
                      </a:r>
                      <a:endParaRPr lang="en-US" altLang="ko-KR" sz="600" dirty="0" smtClean="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작성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lumMod val="60000"/>
                        <a:lumOff val="40000"/>
                      </a:schemeClr>
                    </a:solid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3"/>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smtClean="0">
                          <a:solidFill>
                            <a:schemeClr val="lt1"/>
                          </a:solidFill>
                          <a:latin typeface="+mn-ea"/>
                          <a:ea typeface="+mn-ea"/>
                          <a:cs typeface="Titillium Web"/>
                          <a:sym typeface="Titillium Web"/>
                        </a:rPr>
                        <a:t>메인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메인 틀</a:t>
                      </a:r>
                      <a:endParaRPr lang="en-US" altLang="ko-KR" sz="600" dirty="0" smtClean="0">
                        <a:solidFill>
                          <a:schemeClr val="tx1"/>
                        </a:solidFill>
                        <a:latin typeface="+mn-ea"/>
                        <a:ea typeface="+mn-ea"/>
                        <a:cs typeface="Titillium Web"/>
                        <a:sym typeface="Titillium Web"/>
                      </a:endParaRPr>
                    </a:p>
                    <a:p>
                      <a:pPr marL="0" lvl="0" indent="0" algn="ctr" rtl="0">
                        <a:spcBef>
                          <a:spcPts val="0"/>
                        </a:spcBef>
                        <a:spcAft>
                          <a:spcPts val="0"/>
                        </a:spcAft>
                        <a:buNone/>
                      </a:pPr>
                      <a:r>
                        <a:rPr lang="ko-KR" altLang="en-US" sz="600" dirty="0" smtClean="0">
                          <a:solidFill>
                            <a:schemeClr val="tx1"/>
                          </a:solidFill>
                          <a:latin typeface="+mn-ea"/>
                          <a:ea typeface="+mn-ea"/>
                          <a:cs typeface="Titillium Web"/>
                          <a:sym typeface="Titillium Web"/>
                        </a:rPr>
                        <a:t>완성</a:t>
                      </a: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lumMod val="75000"/>
                      </a:schemeClr>
                    </a:solidFill>
                  </a:tcPr>
                </a:tc>
                <a:extLst>
                  <a:ext uri="{0D108BD9-81ED-4DB2-BD59-A6C34878D82A}">
                    <a16:rowId xmlns:a16="http://schemas.microsoft.com/office/drawing/2014/main" val="10004"/>
                  </a:ext>
                </a:extLst>
              </a:tr>
              <a:tr h="270425">
                <a:tc>
                  <a:txBody>
                    <a:bodyPr/>
                    <a:lstStyle/>
                    <a:p>
                      <a:pPr marL="0" lvl="0" indent="0" algn="r" rtl="0">
                        <a:spcBef>
                          <a:spcPts val="0"/>
                        </a:spcBef>
                        <a:spcAft>
                          <a:spcPts val="0"/>
                        </a:spcAft>
                        <a:buClr>
                          <a:schemeClr val="dk1"/>
                        </a:buClr>
                        <a:buSzPts val="1100"/>
                        <a:buFont typeface="Arial"/>
                        <a:buNone/>
                      </a:pPr>
                      <a:r>
                        <a:rPr lang="ko-KR" altLang="en-US" sz="800" dirty="0" smtClean="0">
                          <a:solidFill>
                            <a:schemeClr val="lt1"/>
                          </a:solidFill>
                          <a:latin typeface="+mn-ea"/>
                          <a:ea typeface="+mn-ea"/>
                          <a:cs typeface="Titillium Web"/>
                          <a:sym typeface="Titillium Web"/>
                        </a:rPr>
                        <a:t>챕터 전체 </a:t>
                      </a:r>
                      <a:r>
                        <a:rPr lang="ko-KR" altLang="en-US" sz="800" dirty="0" err="1" smtClean="0">
                          <a:solidFill>
                            <a:schemeClr val="lt1"/>
                          </a:solidFill>
                          <a:latin typeface="+mn-ea"/>
                          <a:ea typeface="+mn-ea"/>
                          <a:cs typeface="Titillium Web"/>
                          <a:sym typeface="Titillium Web"/>
                        </a:rPr>
                        <a:t>메소</a:t>
                      </a:r>
                      <a:r>
                        <a:rPr lang="ko-KR" altLang="en-US" sz="800" baseline="0" dirty="0" err="1" smtClean="0">
                          <a:solidFill>
                            <a:schemeClr val="lt1"/>
                          </a:solidFill>
                          <a:latin typeface="+mn-ea"/>
                          <a:ea typeface="+mn-ea"/>
                          <a:cs typeface="Titillium Web"/>
                          <a:sym typeface="Titillium Web"/>
                        </a:rPr>
                        <a:t>드</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2">
                        <a:lumMod val="90000"/>
                      </a:schemeClr>
                    </a:solidFill>
                  </a:tcPr>
                </a:tc>
                <a:extLst>
                  <a:ext uri="{0D108BD9-81ED-4DB2-BD59-A6C34878D82A}">
                    <a16:rowId xmlns:a16="http://schemas.microsoft.com/office/drawing/2014/main" val="10005"/>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smtClean="0">
                          <a:solidFill>
                            <a:schemeClr val="bg1"/>
                          </a:solidFill>
                          <a:latin typeface="+mn-ea"/>
                          <a:ea typeface="Arial"/>
                          <a:cs typeface="Arial"/>
                          <a:sym typeface="Arial"/>
                        </a:rPr>
                        <a:t>investment </a:t>
                      </a:r>
                      <a:r>
                        <a:rPr lang="ko-KR" altLang="en-US" sz="800" b="0" i="0" u="none" strike="noStrike" cap="none" dirty="0" err="1" smtClean="0">
                          <a:solidFill>
                            <a:schemeClr val="bg1"/>
                          </a:solidFill>
                          <a:latin typeface="+mn-ea"/>
                          <a:ea typeface="Arial"/>
                          <a:cs typeface="Arial"/>
                          <a:sym typeface="Arial"/>
                        </a:rPr>
                        <a:t>메소드</a:t>
                      </a:r>
                      <a:r>
                        <a:rPr lang="ko-KR" altLang="en-US" sz="800" b="0" i="0" u="none" strike="noStrike" cap="none" dirty="0" smtClean="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smtClean="0">
                          <a:solidFill>
                            <a:schemeClr val="bg1"/>
                          </a:solidFill>
                          <a:latin typeface="+mn-ea"/>
                          <a:ea typeface="Arial"/>
                          <a:cs typeface="Arial"/>
                          <a:sym typeface="Arial"/>
                        </a:rPr>
                        <a:t>sale </a:t>
                      </a:r>
                      <a:r>
                        <a:rPr lang="ko-KR" altLang="en-US" sz="800" b="0" i="0" u="none" strike="noStrike" cap="none" dirty="0" err="1" smtClean="0">
                          <a:solidFill>
                            <a:schemeClr val="bg1"/>
                          </a:solidFill>
                          <a:latin typeface="+mn-ea"/>
                          <a:ea typeface="Arial"/>
                          <a:cs typeface="Arial"/>
                          <a:sym typeface="Arial"/>
                        </a:rPr>
                        <a:t>메소드</a:t>
                      </a:r>
                      <a:r>
                        <a:rPr lang="ko-KR" altLang="en-US" sz="800" b="0" i="0" u="none" strike="noStrike" cap="none" dirty="0" smtClean="0">
                          <a:solidFill>
                            <a:schemeClr val="bg1"/>
                          </a:solidFill>
                          <a:latin typeface="+mn-ea"/>
                          <a:ea typeface="Arial"/>
                          <a:cs typeface="Arial"/>
                          <a:sym typeface="Arial"/>
                        </a:rPr>
                        <a:t> 구현</a:t>
                      </a:r>
                      <a:r>
                        <a:rPr lang="en-US" altLang="ko-KR" sz="800" b="0" i="0" u="none" strike="noStrike" cap="none" dirty="0" smtClean="0">
                          <a:solidFill>
                            <a:schemeClr val="bg1"/>
                          </a:solidFill>
                          <a:latin typeface="+mn-ea"/>
                          <a:ea typeface="Arial"/>
                          <a:cs typeface="Arial"/>
                          <a:sym typeface="Arial"/>
                        </a:rPr>
                        <a:t> </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41C">
                        <a:alpha val="18460"/>
                      </a:srgbClr>
                    </a:solid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l"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7"/>
                  </a:ext>
                </a:extLst>
              </a:tr>
              <a:tr h="270425">
                <a:tc>
                  <a:txBody>
                    <a:bodyPr/>
                    <a:lstStyle/>
                    <a:p>
                      <a:pPr marL="0" lvl="0" indent="0" algn="r" rtl="0">
                        <a:spcBef>
                          <a:spcPts val="0"/>
                        </a:spcBef>
                        <a:spcAft>
                          <a:spcPts val="0"/>
                        </a:spcAft>
                        <a:buClr>
                          <a:schemeClr val="dk1"/>
                        </a:buClr>
                        <a:buSzPts val="1100"/>
                        <a:buFont typeface="Arial"/>
                        <a:buNone/>
                      </a:pPr>
                      <a:r>
                        <a:rPr lang="en-US" altLang="ko-KR" sz="800" b="0" i="0" u="none" strike="noStrike" cap="none" dirty="0" err="1" smtClean="0">
                          <a:solidFill>
                            <a:schemeClr val="bg1"/>
                          </a:solidFill>
                          <a:latin typeface="+mn-ea"/>
                          <a:ea typeface="Arial"/>
                          <a:cs typeface="Arial"/>
                          <a:sym typeface="Arial"/>
                        </a:rPr>
                        <a:t>valuechange</a:t>
                      </a:r>
                      <a:r>
                        <a:rPr lang="en-US" altLang="ko-KR" sz="800" b="0" i="0" u="none" strike="noStrike" cap="none" dirty="0" smtClean="0">
                          <a:solidFill>
                            <a:schemeClr val="bg1"/>
                          </a:solidFill>
                          <a:latin typeface="+mn-ea"/>
                          <a:ea typeface="Arial"/>
                          <a:cs typeface="Arial"/>
                          <a:sym typeface="Arial"/>
                        </a:rPr>
                        <a:t> </a:t>
                      </a:r>
                      <a:r>
                        <a:rPr lang="ko-KR" altLang="en-US" sz="800" b="0" i="0" u="none" strike="noStrike" cap="none" dirty="0" err="1" smtClean="0">
                          <a:solidFill>
                            <a:schemeClr val="bg1"/>
                          </a:solidFill>
                          <a:latin typeface="+mn-ea"/>
                          <a:ea typeface="Arial"/>
                          <a:cs typeface="Arial"/>
                          <a:sym typeface="Arial"/>
                        </a:rPr>
                        <a:t>메소드</a:t>
                      </a:r>
                      <a:r>
                        <a:rPr lang="ko-KR" altLang="en-US" sz="800" b="0" i="0" u="none" strike="noStrike" cap="none" dirty="0" smtClean="0">
                          <a:solidFill>
                            <a:schemeClr val="bg1"/>
                          </a:solidFill>
                          <a:latin typeface="+mn-ea"/>
                          <a:ea typeface="Arial"/>
                          <a:cs typeface="Arial"/>
                          <a:sym typeface="Arial"/>
                        </a:rPr>
                        <a:t>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noFill/>
                  </a:tcPr>
                </a:tc>
                <a:extLst>
                  <a:ext uri="{0D108BD9-81ED-4DB2-BD59-A6C34878D82A}">
                    <a16:rowId xmlns:a16="http://schemas.microsoft.com/office/drawing/2014/main" val="10008"/>
                  </a:ext>
                </a:extLst>
              </a:tr>
              <a:tr h="270425">
                <a:tc>
                  <a:txBody>
                    <a:bodyPr/>
                    <a:lstStyle/>
                    <a:p>
                      <a:pPr marL="0" lvl="0" indent="0" algn="r" rtl="0">
                        <a:spcBef>
                          <a:spcPts val="0"/>
                        </a:spcBef>
                        <a:spcAft>
                          <a:spcPts val="0"/>
                        </a:spcAft>
                        <a:buClr>
                          <a:schemeClr val="dk1"/>
                        </a:buClr>
                        <a:buSzPts val="1100"/>
                        <a:buFont typeface="Arial"/>
                        <a:buNone/>
                      </a:pPr>
                      <a:r>
                        <a:rPr lang="en-US" sz="800" dirty="0" smtClean="0">
                          <a:solidFill>
                            <a:schemeClr val="lt1"/>
                          </a:solidFill>
                          <a:latin typeface="+mn-ea"/>
                          <a:ea typeface="+mn-ea"/>
                          <a:cs typeface="Titillium Web"/>
                          <a:sym typeface="Titillium Web"/>
                        </a:rPr>
                        <a:t>M</a:t>
                      </a:r>
                      <a:r>
                        <a:rPr lang="en" sz="800" dirty="0" smtClean="0">
                          <a:solidFill>
                            <a:schemeClr val="lt1"/>
                          </a:solidFill>
                          <a:latin typeface="+mn-ea"/>
                          <a:ea typeface="+mn-ea"/>
                          <a:cs typeface="Titillium Web"/>
                          <a:sym typeface="Titillium Web"/>
                        </a:rPr>
                        <a:t>ain</a:t>
                      </a:r>
                      <a:r>
                        <a:rPr lang="ko-KR" altLang="en-US" sz="800" dirty="0" smtClean="0">
                          <a:solidFill>
                            <a:schemeClr val="lt1"/>
                          </a:solidFill>
                          <a:latin typeface="+mn-ea"/>
                          <a:ea typeface="+mn-ea"/>
                          <a:cs typeface="Titillium Web"/>
                          <a:sym typeface="Titillium Web"/>
                        </a:rPr>
                        <a:t>에서 최종 구현</a:t>
                      </a:r>
                      <a:endParaRPr sz="800" dirty="0">
                        <a:solidFill>
                          <a:schemeClr val="lt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tc>
                  <a:txBody>
                    <a:bodyPr/>
                    <a:lstStyle/>
                    <a:p>
                      <a:pPr marL="0" lvl="0" indent="0" algn="ctr" rtl="0">
                        <a:spcBef>
                          <a:spcPts val="0"/>
                        </a:spcBef>
                        <a:spcAft>
                          <a:spcPts val="0"/>
                        </a:spcAft>
                        <a:buNone/>
                      </a:pPr>
                      <a:endParaRPr sz="600" dirty="0">
                        <a:solidFill>
                          <a:schemeClr val="tx1"/>
                        </a:solidFill>
                        <a:latin typeface="+mn-ea"/>
                        <a:ea typeface="+mn-ea"/>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no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914ED1E4-B5B9-DFEF-B02B-5EA633F4B255}"/>
              </a:ext>
            </a:extLst>
          </p:cNvPr>
          <p:cNvSpPr txBox="1"/>
          <p:nvPr/>
        </p:nvSpPr>
        <p:spPr>
          <a:xfrm>
            <a:off x="166914" y="145143"/>
            <a:ext cx="2145139" cy="338554"/>
          </a:xfrm>
          <a:prstGeom prst="rect">
            <a:avLst/>
          </a:prstGeom>
          <a:noFill/>
        </p:spPr>
        <p:txBody>
          <a:bodyPr wrap="none" rtlCol="0">
            <a:spAutoFit/>
          </a:bodyPr>
          <a:lstStyle/>
          <a:p>
            <a:r>
              <a:rPr lang="en-US" altLang="ko-KR" sz="1600" dirty="0" smtClean="0">
                <a:solidFill>
                  <a:schemeClr val="bg1"/>
                </a:solidFill>
                <a:latin typeface="+mn-ea"/>
                <a:ea typeface="+mn-ea"/>
              </a:rPr>
              <a:t>n. </a:t>
            </a:r>
            <a:r>
              <a:rPr lang="ko-KR" altLang="en-US" sz="1600" dirty="0" smtClean="0">
                <a:solidFill>
                  <a:schemeClr val="bg1"/>
                </a:solidFill>
                <a:latin typeface="+mn-ea"/>
                <a:ea typeface="+mn-ea"/>
              </a:rPr>
              <a:t>기획 및 개발 일정</a:t>
            </a:r>
            <a:endParaRPr lang="ko-KR" altLang="en-US" sz="1600" dirty="0">
              <a:solidFill>
                <a:schemeClr val="bg1"/>
              </a:solidFill>
              <a:latin typeface="+mn-ea"/>
              <a:ea typeface="+mn-ea"/>
            </a:endParaRPr>
          </a:p>
        </p:txBody>
      </p:sp>
    </p:spTree>
    <p:extLst>
      <p:ext uri="{BB962C8B-B14F-4D97-AF65-F5344CB8AC3E}">
        <p14:creationId xmlns:p14="http://schemas.microsoft.com/office/powerpoint/2010/main" val="1979687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7"/>
          <p:cNvSpPr txBox="1">
            <a:spLocks noGrp="1"/>
          </p:cNvSpPr>
          <p:nvPr>
            <p:ph type="title"/>
          </p:nvPr>
        </p:nvSpPr>
        <p:spPr>
          <a:xfrm>
            <a:off x="368660" y="683838"/>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200" dirty="0"/>
              <a:t>HELLO!</a:t>
            </a:r>
            <a:endParaRPr sz="9200" dirty="0"/>
          </a:p>
        </p:txBody>
      </p:sp>
      <p:sp>
        <p:nvSpPr>
          <p:cNvPr id="794" name="Google Shape;794;p1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 am Jayden Smith</a:t>
            </a:r>
            <a:endParaRPr b="1" dirty="0"/>
          </a:p>
          <a:p>
            <a:pPr marL="0" lvl="0" indent="0" algn="l"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l" rtl="0">
              <a:spcBef>
                <a:spcPts val="600"/>
              </a:spcBef>
              <a:spcAft>
                <a:spcPts val="0"/>
              </a:spcAft>
              <a:buClr>
                <a:schemeClr val="dk1"/>
              </a:buClr>
              <a:buSzPts val="1100"/>
              <a:buFont typeface="Arial"/>
              <a:buNone/>
            </a:pPr>
            <a:r>
              <a:rPr lang="en" dirty="0"/>
              <a:t>You can find me at @username</a:t>
            </a:r>
            <a:endParaRPr b="1" dirty="0"/>
          </a:p>
        </p:txBody>
      </p:sp>
      <p:pic>
        <p:nvPicPr>
          <p:cNvPr id="795" name="Google Shape;795;p17"/>
          <p:cNvPicPr preferRelativeResize="0"/>
          <p:nvPr/>
        </p:nvPicPr>
        <p:blipFill rotWithShape="1">
          <a:blip r:embed="rId3">
            <a:alphaModFix/>
          </a:blip>
          <a:srcRect l="36052" r="13839"/>
          <a:stretch/>
        </p:blipFill>
        <p:spPr>
          <a:xfrm>
            <a:off x="5546725" y="544875"/>
            <a:ext cx="3039850" cy="4049375"/>
          </a:xfrm>
          <a:prstGeom prst="rect">
            <a:avLst/>
          </a:prstGeom>
          <a:noFill/>
          <a:ln>
            <a:noFill/>
          </a:ln>
        </p:spPr>
      </p:pic>
      <p:sp>
        <p:nvSpPr>
          <p:cNvPr id="796" name="Google Shape;796;p1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TRANSITION HEADLINE</a:t>
            </a:r>
            <a:endParaRPr/>
          </a:p>
        </p:txBody>
      </p:sp>
      <p:sp>
        <p:nvSpPr>
          <p:cNvPr id="808" name="Google Shape;808;p19"/>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73380" y="228600"/>
            <a:ext cx="3570208" cy="584775"/>
          </a:xfrm>
          <a:prstGeom prst="rect">
            <a:avLst/>
          </a:prstGeom>
          <a:noFill/>
        </p:spPr>
        <p:txBody>
          <a:bodyPr wrap="none" rtlCol="0">
            <a:spAutoFit/>
          </a:bodyPr>
          <a:lstStyle/>
          <a:p>
            <a:r>
              <a:rPr lang="en-US" altLang="ko-KR" sz="3200" dirty="0">
                <a:solidFill>
                  <a:schemeClr val="bg1"/>
                </a:solidFill>
                <a:latin typeface="+mn-ea"/>
                <a:ea typeface="+mn-ea"/>
              </a:rPr>
              <a:t>Document History</a:t>
            </a:r>
            <a:endParaRPr lang="ko-KR" altLang="en-US" sz="3200" dirty="0">
              <a:solidFill>
                <a:schemeClr val="bg1"/>
              </a:solidFill>
              <a:latin typeface="+mn-ea"/>
              <a:ea typeface="+mn-ea"/>
            </a:endParaRPr>
          </a:p>
        </p:txBody>
      </p:sp>
      <p:graphicFrame>
        <p:nvGraphicFramePr>
          <p:cNvPr id="13" name="표 2">
            <a:extLst>
              <a:ext uri="{FF2B5EF4-FFF2-40B4-BE49-F238E27FC236}">
                <a16:creationId xmlns:a16="http://schemas.microsoft.com/office/drawing/2014/main" id="{315319EA-BFD7-BF79-F66C-17FD66B2F729}"/>
              </a:ext>
            </a:extLst>
          </p:cNvPr>
          <p:cNvGraphicFramePr>
            <a:graphicFrameLocks noGrp="1"/>
          </p:cNvGraphicFramePr>
          <p:nvPr>
            <p:extLst>
              <p:ext uri="{D42A27DB-BD31-4B8C-83A1-F6EECF244321}">
                <p14:modId xmlns:p14="http://schemas.microsoft.com/office/powerpoint/2010/main" val="3216079188"/>
              </p:ext>
            </p:extLst>
          </p:nvPr>
        </p:nvGraphicFramePr>
        <p:xfrm>
          <a:off x="300990" y="1259109"/>
          <a:ext cx="8542020" cy="1874520"/>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709868954"/>
                    </a:ext>
                  </a:extLst>
                </a:gridCol>
                <a:gridCol w="1181100">
                  <a:extLst>
                    <a:ext uri="{9D8B030D-6E8A-4147-A177-3AD203B41FA5}">
                      <a16:colId xmlns:a16="http://schemas.microsoft.com/office/drawing/2014/main" val="208092398"/>
                    </a:ext>
                  </a:extLst>
                </a:gridCol>
                <a:gridCol w="5242560">
                  <a:extLst>
                    <a:ext uri="{9D8B030D-6E8A-4147-A177-3AD203B41FA5}">
                      <a16:colId xmlns:a16="http://schemas.microsoft.com/office/drawing/2014/main" val="2237947516"/>
                    </a:ext>
                  </a:extLst>
                </a:gridCol>
                <a:gridCol w="1238250">
                  <a:extLst>
                    <a:ext uri="{9D8B030D-6E8A-4147-A177-3AD203B41FA5}">
                      <a16:colId xmlns:a16="http://schemas.microsoft.com/office/drawing/2014/main" val="2739983659"/>
                    </a:ext>
                  </a:extLst>
                </a:gridCol>
              </a:tblGrid>
              <a:tr h="277750">
                <a:tc>
                  <a:txBody>
                    <a:bodyPr/>
                    <a:lstStyle/>
                    <a:p>
                      <a:pPr algn="ctr" latinLnBrk="1">
                        <a:lnSpc>
                          <a:spcPct val="150000"/>
                        </a:lnSpc>
                      </a:pPr>
                      <a:r>
                        <a:rPr lang="en-US" altLang="ko-KR" sz="1400" b="0" dirty="0" err="1">
                          <a:ln>
                            <a:solidFill>
                              <a:sysClr val="windowText" lastClr="000000"/>
                            </a:solidFill>
                          </a:ln>
                          <a:solidFill>
                            <a:sysClr val="windowText" lastClr="000000"/>
                          </a:solidFill>
                          <a:latin typeface="+mn-ea"/>
                          <a:ea typeface="+mn-ea"/>
                        </a:rPr>
                        <a:t>ver</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ko-KR" altLang="en-US" sz="1400" b="0" dirty="0">
                          <a:ln>
                            <a:solidFill>
                              <a:sysClr val="windowText" lastClr="000000"/>
                            </a:solidFill>
                          </a:ln>
                          <a:solidFill>
                            <a:sysClr val="windowText" lastClr="000000"/>
                          </a:solidFill>
                          <a:latin typeface="+mn-ea"/>
                          <a:ea typeface="+mn-ea"/>
                        </a:rPr>
                        <a:t>작성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latinLnBrk="1">
                        <a:lnSpc>
                          <a:spcPct val="150000"/>
                        </a:lnSpc>
                      </a:pPr>
                      <a:r>
                        <a:rPr lang="en-US" altLang="ko-KR" sz="1400" b="0" dirty="0">
                          <a:ln>
                            <a:solidFill>
                              <a:sysClr val="windowText" lastClr="000000"/>
                            </a:solidFill>
                          </a:ln>
                          <a:solidFill>
                            <a:sysClr val="windowText" lastClr="000000"/>
                          </a:solidFill>
                          <a:latin typeface="+mn-ea"/>
                          <a:ea typeface="+mn-ea"/>
                        </a:rPr>
                        <a:t>Page</a:t>
                      </a:r>
                      <a:endParaRPr lang="ko-KR" altLang="en-US" sz="14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902411211"/>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22.08.10.</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문서 최초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작성할 내용 정리</a:t>
                      </a:r>
                      <a:r>
                        <a:rPr lang="en-US" altLang="ko-KR" sz="1200" b="0" dirty="0">
                          <a:ln>
                            <a:solidFill>
                              <a:sysClr val="windowText" lastClr="000000"/>
                            </a:solidFill>
                          </a:ln>
                          <a:solidFill>
                            <a:sysClr val="windowText" lastClr="000000"/>
                          </a:solidFill>
                          <a:latin typeface="+mn-ea"/>
                          <a:ea typeface="+mn-ea"/>
                        </a:rPr>
                        <a:t>, PPT </a:t>
                      </a:r>
                      <a:r>
                        <a:rPr lang="ko-KR" altLang="en-US" sz="1200" b="0" dirty="0">
                          <a:ln>
                            <a:solidFill>
                              <a:sysClr val="windowText" lastClr="000000"/>
                            </a:solidFill>
                          </a:ln>
                          <a:solidFill>
                            <a:sysClr val="windowText" lastClr="000000"/>
                          </a:solidFill>
                          <a:latin typeface="+mn-ea"/>
                          <a:ea typeface="+mn-ea"/>
                        </a:rPr>
                        <a:t>템플릿 정리</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3p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07317376"/>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22.08.11.</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1" hangingPunct="1">
                        <a:lnSpc>
                          <a:spcPct val="150000"/>
                        </a:lnSpc>
                        <a:spcBef>
                          <a:spcPts val="0"/>
                        </a:spcBef>
                        <a:spcAft>
                          <a:spcPts val="0"/>
                        </a:spcAft>
                        <a:buClrTx/>
                        <a:buSzTx/>
                        <a:buFont typeface="Arial" panose="020B0604020202020204" pitchFamily="34" charset="0"/>
                        <a:buNone/>
                        <a:tabLst/>
                        <a:defRPr/>
                      </a:pPr>
                      <a:r>
                        <a:rPr lang="ko-KR" altLang="en-US" sz="1200" b="0" dirty="0">
                          <a:ln>
                            <a:solidFill>
                              <a:sysClr val="windowText" lastClr="000000"/>
                            </a:solidFill>
                          </a:ln>
                          <a:solidFill>
                            <a:sysClr val="windowText" lastClr="000000"/>
                          </a:solidFill>
                          <a:latin typeface="+mn-ea"/>
                          <a:ea typeface="+mn-ea"/>
                        </a:rPr>
                        <a:t>게임 개요 작성</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플레이 방법 작성</a:t>
                      </a:r>
                      <a:endParaRPr lang="en-US" altLang="ko-KR"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8p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68729128"/>
                  </a:ext>
                </a:extLst>
              </a:tr>
              <a:tr h="330391">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1.0.2.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rtl="0" eaLnBrk="1" fontAlgn="auto" latinLnBrk="1" hangingPunct="1">
                        <a:lnSpc>
                          <a:spcPct val="150000"/>
                        </a:lnSpc>
                        <a:spcBef>
                          <a:spcPts val="0"/>
                        </a:spcBef>
                        <a:spcAft>
                          <a:spcPts val="0"/>
                        </a:spcAft>
                        <a:buClr>
                          <a:srgbClr val="000000"/>
                        </a:buClr>
                        <a:buSzTx/>
                        <a:buFont typeface="Arial"/>
                        <a:buNone/>
                        <a:tabLst/>
                        <a:defRPr/>
                      </a:pPr>
                      <a:r>
                        <a:rPr lang="en-US" altLang="ko-KR" sz="1200" b="0" dirty="0">
                          <a:ln>
                            <a:solidFill>
                              <a:sysClr val="windowText" lastClr="000000"/>
                            </a:solidFill>
                          </a:ln>
                          <a:solidFill>
                            <a:sysClr val="windowText" lastClr="000000"/>
                          </a:solidFill>
                          <a:latin typeface="+mn-ea"/>
                          <a:ea typeface="+mn-ea"/>
                        </a:rPr>
                        <a:t>22.08.12.</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a:ln>
                            <a:solidFill>
                              <a:sysClr val="windowText" lastClr="000000"/>
                            </a:solidFill>
                          </a:ln>
                          <a:solidFill>
                            <a:sysClr val="windowText" lastClr="000000"/>
                          </a:solidFill>
                          <a:latin typeface="+mn-ea"/>
                          <a:ea typeface="+mn-ea"/>
                        </a:rPr>
                        <a:t>순서도 작성</a:t>
                      </a:r>
                      <a:r>
                        <a:rPr lang="en-US" altLang="ko-KR" sz="1200" b="0" dirty="0">
                          <a:ln>
                            <a:solidFill>
                              <a:sysClr val="windowText" lastClr="000000"/>
                            </a:solidFill>
                          </a:ln>
                          <a:solidFill>
                            <a:sysClr val="windowText" lastClr="000000"/>
                          </a:solidFill>
                          <a:latin typeface="+mn-ea"/>
                          <a:ea typeface="+mn-ea"/>
                        </a:rPr>
                        <a:t>, 1,2</a:t>
                      </a:r>
                      <a:r>
                        <a:rPr lang="ko-KR" altLang="en-US" sz="1200" b="0" dirty="0">
                          <a:ln>
                            <a:solidFill>
                              <a:sysClr val="windowText" lastClr="000000"/>
                            </a:solidFill>
                          </a:ln>
                          <a:solidFill>
                            <a:sysClr val="windowText" lastClr="000000"/>
                          </a:solidFill>
                          <a:latin typeface="+mn-ea"/>
                          <a:ea typeface="+mn-ea"/>
                        </a:rPr>
                        <a:t>번 세부 사항 수정</a:t>
                      </a:r>
                      <a:r>
                        <a:rPr lang="en-US" altLang="ko-KR" sz="1200" b="0" dirty="0">
                          <a:ln>
                            <a:solidFill>
                              <a:sysClr val="windowText" lastClr="000000"/>
                            </a:solidFill>
                          </a:ln>
                          <a:solidFill>
                            <a:sysClr val="windowText" lastClr="000000"/>
                          </a:solidFill>
                          <a:latin typeface="+mn-ea"/>
                          <a:ea typeface="+mn-ea"/>
                        </a:rPr>
                        <a:t>, </a:t>
                      </a:r>
                      <a:r>
                        <a:rPr lang="en-US" altLang="ko-KR" sz="1200" b="0" dirty="0" err="1">
                          <a:ln>
                            <a:solidFill>
                              <a:sysClr val="windowText" lastClr="000000"/>
                            </a:solidFill>
                          </a:ln>
                          <a:solidFill>
                            <a:sysClr val="windowText" lastClr="000000"/>
                          </a:solidFill>
                          <a:latin typeface="+mn-ea"/>
                          <a:ea typeface="+mn-ea"/>
                        </a:rPr>
                        <a:t>datatable</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링크 연결</a:t>
                      </a:r>
                      <a:r>
                        <a:rPr lang="en-US" altLang="ko-KR" sz="1200" b="0" dirty="0">
                          <a:ln>
                            <a:solidFill>
                              <a:sysClr val="windowText" lastClr="000000"/>
                            </a:solidFill>
                          </a:ln>
                          <a:solidFill>
                            <a:sysClr val="windowText" lastClr="000000"/>
                          </a:solidFill>
                          <a:latin typeface="+mn-ea"/>
                          <a:ea typeface="+mn-ea"/>
                        </a:rPr>
                        <a:t>, </a:t>
                      </a:r>
                      <a:r>
                        <a:rPr lang="ko-KR" altLang="en-US" sz="1200" b="0" dirty="0">
                          <a:ln>
                            <a:solidFill>
                              <a:sysClr val="windowText" lastClr="000000"/>
                            </a:solidFill>
                          </a:ln>
                          <a:solidFill>
                            <a:sysClr val="windowText" lastClr="000000"/>
                          </a:solidFill>
                          <a:latin typeface="+mn-ea"/>
                          <a:ea typeface="+mn-ea"/>
                        </a:rPr>
                        <a:t>게임 설명 작성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a:ln>
                            <a:solidFill>
                              <a:sysClr val="windowText" lastClr="000000"/>
                            </a:solidFill>
                          </a:ln>
                          <a:solidFill>
                            <a:sysClr val="windowText" lastClr="000000"/>
                          </a:solidFill>
                          <a:latin typeface="+mn-ea"/>
                          <a:ea typeface="+mn-ea"/>
                        </a:rPr>
                        <a:t>16p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07023759"/>
                  </a:ext>
                </a:extLst>
              </a:tr>
              <a:tr h="330391">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1.0.3.</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22.08.14.</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indent="0" algn="l" latinLnBrk="1">
                        <a:lnSpc>
                          <a:spcPct val="150000"/>
                        </a:lnSpc>
                        <a:buFont typeface="Arial" panose="020B0604020202020204" pitchFamily="34" charset="0"/>
                        <a:buNone/>
                      </a:pPr>
                      <a:r>
                        <a:rPr lang="ko-KR" altLang="en-US" sz="1200" b="0" dirty="0" smtClean="0">
                          <a:ln>
                            <a:solidFill>
                              <a:sysClr val="windowText" lastClr="000000"/>
                            </a:solidFill>
                          </a:ln>
                          <a:solidFill>
                            <a:sysClr val="windowText" lastClr="000000"/>
                          </a:solidFill>
                          <a:latin typeface="+mn-ea"/>
                          <a:ea typeface="+mn-ea"/>
                        </a:rPr>
                        <a:t>순서도 세부 사항 수정</a:t>
                      </a:r>
                      <a:r>
                        <a:rPr lang="en-US" altLang="ko-KR" sz="1200" b="0" dirty="0" smtClean="0">
                          <a:ln>
                            <a:solidFill>
                              <a:sysClr val="windowText" lastClr="000000"/>
                            </a:solidFill>
                          </a:ln>
                          <a:solidFill>
                            <a:sysClr val="windowText" lastClr="000000"/>
                          </a:solidFill>
                          <a:latin typeface="+mn-ea"/>
                          <a:ea typeface="+mn-ea"/>
                        </a:rPr>
                        <a:t>, </a:t>
                      </a:r>
                      <a:r>
                        <a:rPr lang="ko-KR" altLang="en-US" sz="1200" b="0" dirty="0" smtClean="0">
                          <a:ln>
                            <a:solidFill>
                              <a:sysClr val="windowText" lastClr="000000"/>
                            </a:solidFill>
                          </a:ln>
                          <a:solidFill>
                            <a:sysClr val="windowText" lastClr="000000"/>
                          </a:solidFill>
                          <a:latin typeface="+mn-ea"/>
                          <a:ea typeface="+mn-ea"/>
                        </a:rPr>
                        <a:t>개발 일정 작성 시작</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lnSpc>
                          <a:spcPct val="150000"/>
                        </a:lnSpc>
                      </a:pPr>
                      <a:r>
                        <a:rPr lang="en-US" altLang="ko-KR" sz="1200" b="0" dirty="0" smtClean="0">
                          <a:ln>
                            <a:solidFill>
                              <a:sysClr val="windowText" lastClr="000000"/>
                            </a:solidFill>
                          </a:ln>
                          <a:solidFill>
                            <a:sysClr val="windowText" lastClr="000000"/>
                          </a:solidFill>
                          <a:latin typeface="+mn-ea"/>
                          <a:ea typeface="+mn-ea"/>
                        </a:rPr>
                        <a:t>17p</a:t>
                      </a:r>
                      <a:endParaRPr lang="ko-KR" altLang="en-US" sz="1200" b="0" dirty="0">
                        <a:ln>
                          <a:solidFill>
                            <a:sysClr val="windowText" lastClr="000000"/>
                          </a:solidFill>
                        </a:ln>
                        <a:solidFill>
                          <a:sysClr val="windowText" lastClr="0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66395763"/>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641049" y="2240138"/>
            <a:ext cx="517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200" dirty="0"/>
              <a:t>BIG CONCEPT</a:t>
            </a:r>
            <a:endParaRPr sz="9200" dirty="0"/>
          </a:p>
        </p:txBody>
      </p:sp>
      <p:sp>
        <p:nvSpPr>
          <p:cNvPr id="822" name="Google Shape;822;p21"/>
          <p:cNvSpPr txBox="1">
            <a:spLocks noGrp="1"/>
          </p:cNvSpPr>
          <p:nvPr>
            <p:ph type="subTitle" idx="4294967295"/>
          </p:nvPr>
        </p:nvSpPr>
        <p:spPr>
          <a:xfrm>
            <a:off x="641049" y="3411552"/>
            <a:ext cx="5178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grpSp>
        <p:nvGrpSpPr>
          <p:cNvPr id="823" name="Google Shape;823;p21"/>
          <p:cNvGrpSpPr/>
          <p:nvPr/>
        </p:nvGrpSpPr>
        <p:grpSpPr>
          <a:xfrm>
            <a:off x="6386449" y="535979"/>
            <a:ext cx="2049541" cy="2049503"/>
            <a:chOff x="6643075" y="3664250"/>
            <a:chExt cx="407950" cy="407975"/>
          </a:xfrm>
        </p:grpSpPr>
        <p:sp>
          <p:nvSpPr>
            <p:cNvPr id="824" name="Google Shape;82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1"/>
          <p:cNvGrpSpPr/>
          <p:nvPr/>
        </p:nvGrpSpPr>
        <p:grpSpPr>
          <a:xfrm rot="-587398">
            <a:off x="6265771" y="2852329"/>
            <a:ext cx="842620" cy="842572"/>
            <a:chOff x="576250" y="4319400"/>
            <a:chExt cx="442075" cy="442050"/>
          </a:xfrm>
        </p:grpSpPr>
        <p:sp>
          <p:nvSpPr>
            <p:cNvPr id="827" name="Google Shape;82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1"/>
          <p:cNvSpPr/>
          <p:nvPr/>
        </p:nvSpPr>
        <p:spPr>
          <a:xfrm>
            <a:off x="5895981" y="1009302"/>
            <a:ext cx="320368" cy="3058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2697547">
            <a:off x="8007055" y="2575333"/>
            <a:ext cx="486304" cy="46434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8391773" y="2310235"/>
            <a:ext cx="194803" cy="18607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rot="1280241">
            <a:off x="5674028" y="1931959"/>
            <a:ext cx="194750" cy="18604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841" name="Google Shape;841;p2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842" name="Google Shape;842;p22"/>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843" name="Google Shape;843;p2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23"/>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849" name="Google Shape;849;p23"/>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850" name="Google Shape;850;p23"/>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851" name="Google Shape;851;p23"/>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852" name="Google Shape;852;p2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4"/>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sp>
        <p:nvSpPr>
          <p:cNvPr id="858" name="Google Shape;858;p24"/>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Google Shape;859;p2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860" name="Google Shape;860;p24"/>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WANT BIG IMPACT?</a:t>
            </a:r>
            <a:endParaRPr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dirty="0">
                <a:solidFill>
                  <a:srgbClr val="FFFFFF"/>
                </a:solidFill>
                <a:latin typeface="Titillium Web"/>
                <a:ea typeface="Titillium Web"/>
                <a:cs typeface="Titillium Web"/>
                <a:sym typeface="Titillium Web"/>
              </a:rPr>
              <a:t>USE BIG IMAGE.</a:t>
            </a:r>
            <a:endParaRPr dirty="0">
              <a:solidFill>
                <a:srgbClr val="FFFFFF"/>
              </a:solidFill>
              <a:latin typeface="Titillium Web"/>
              <a:ea typeface="Titillium Web"/>
              <a:cs typeface="Titillium Web"/>
              <a:sym typeface="Titillium Web"/>
            </a:endParaRPr>
          </a:p>
        </p:txBody>
      </p:sp>
      <p:sp>
        <p:nvSpPr>
          <p:cNvPr id="866" name="Google Shape;866;p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6"/>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872" name="Google Shape;872;p2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73" name="Google Shape;873;p26"/>
          <p:cNvSpPr/>
          <p:nvPr/>
        </p:nvSpPr>
        <p:spPr>
          <a:xfrm rot="-711057">
            <a:off x="6976677"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4" name="Google Shape;874;p26"/>
          <p:cNvSpPr/>
          <p:nvPr/>
        </p:nvSpPr>
        <p:spPr>
          <a:xfrm rot="711057" flipH="1">
            <a:off x="5435971"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75" name="Google Shape;875;p26"/>
          <p:cNvGrpSpPr/>
          <p:nvPr/>
        </p:nvGrpSpPr>
        <p:grpSpPr>
          <a:xfrm>
            <a:off x="5921968" y="3039612"/>
            <a:ext cx="2053870" cy="1475874"/>
            <a:chOff x="5921968" y="3039612"/>
            <a:chExt cx="2053870" cy="1475874"/>
          </a:xfrm>
        </p:grpSpPr>
        <p:sp>
          <p:nvSpPr>
            <p:cNvPr id="876" name="Google Shape;876;p26"/>
            <p:cNvSpPr/>
            <p:nvPr/>
          </p:nvSpPr>
          <p:spPr>
            <a:xfrm rot="-1789476">
              <a:off x="6852687" y="3074718"/>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7" name="Google Shape;877;p26"/>
            <p:cNvSpPr txBox="1"/>
            <p:nvPr/>
          </p:nvSpPr>
          <p:spPr>
            <a:xfrm>
              <a:off x="6521554"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Google Shape;878;p26"/>
            <p:cNvSpPr/>
            <p:nvPr/>
          </p:nvSpPr>
          <p:spPr>
            <a:xfrm>
              <a:off x="5921968" y="3671848"/>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79" name="Google Shape;879;p26"/>
            <p:cNvSpPr txBox="1"/>
            <p:nvPr/>
          </p:nvSpPr>
          <p:spPr>
            <a:xfrm>
              <a:off x="5975032"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Google Shape;880;p26"/>
            <p:cNvSpPr/>
            <p:nvPr/>
          </p:nvSpPr>
          <p:spPr>
            <a:xfrm>
              <a:off x="6894939" y="3594321"/>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81" name="Google Shape;881;p26"/>
          <p:cNvSpPr/>
          <p:nvPr/>
        </p:nvSpPr>
        <p:spPr>
          <a:xfrm rot="-711057">
            <a:off x="3899789" y="2972399"/>
            <a:ext cx="1620031" cy="69019"/>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2" name="Google Shape;882;p26"/>
          <p:cNvGrpSpPr/>
          <p:nvPr/>
        </p:nvGrpSpPr>
        <p:grpSpPr>
          <a:xfrm>
            <a:off x="4419278" y="1479246"/>
            <a:ext cx="2053870" cy="1495107"/>
            <a:chOff x="4419278" y="1479246"/>
            <a:chExt cx="2053870" cy="1495107"/>
          </a:xfrm>
        </p:grpSpPr>
        <p:sp>
          <p:nvSpPr>
            <p:cNvPr id="883" name="Google Shape;883;p26"/>
            <p:cNvSpPr/>
            <p:nvPr/>
          </p:nvSpPr>
          <p:spPr>
            <a:xfrm rot="-1789476">
              <a:off x="5349997" y="2746834"/>
              <a:ext cx="192413" cy="192413"/>
            </a:xfrm>
            <a:prstGeom prst="ellipse">
              <a:avLst/>
            </a:prstGeom>
            <a:solidFill>
              <a:srgbClr val="6E86B6"/>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4" name="Google Shape;884;p26"/>
            <p:cNvSpPr txBox="1"/>
            <p:nvPr/>
          </p:nvSpPr>
          <p:spPr>
            <a:xfrm>
              <a:off x="5033785"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Google Shape;885;p26"/>
            <p:cNvSpPr/>
            <p:nvPr/>
          </p:nvSpPr>
          <p:spPr>
            <a:xfrm>
              <a:off x="4419278" y="1479246"/>
              <a:ext cx="2053870" cy="843637"/>
            </a:xfrm>
            <a:prstGeom prst="roundRect">
              <a:avLst>
                <a:gd name="adj" fmla="val 44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6" name="Google Shape;886;p26"/>
            <p:cNvSpPr/>
            <p:nvPr/>
          </p:nvSpPr>
          <p:spPr>
            <a:xfrm rot="10800000">
              <a:off x="5392219" y="2317599"/>
              <a:ext cx="107928" cy="80946"/>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87" name="Google Shape;887;p26"/>
            <p:cNvSpPr txBox="1"/>
            <p:nvPr/>
          </p:nvSpPr>
          <p:spPr>
            <a:xfrm>
              <a:off x="4472343"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Google Shape;888;p26"/>
          <p:cNvSpPr/>
          <p:nvPr/>
        </p:nvSpPr>
        <p:spPr>
          <a:xfrm rot="711057" flipH="1">
            <a:off x="2350760"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89" name="Google Shape;889;p26"/>
          <p:cNvGrpSpPr/>
          <p:nvPr/>
        </p:nvGrpSpPr>
        <p:grpSpPr>
          <a:xfrm>
            <a:off x="2912587" y="3039612"/>
            <a:ext cx="2053870" cy="1475874"/>
            <a:chOff x="2912587" y="3039612"/>
            <a:chExt cx="2053870" cy="1475874"/>
          </a:xfrm>
        </p:grpSpPr>
        <p:sp>
          <p:nvSpPr>
            <p:cNvPr id="890" name="Google Shape;890;p26"/>
            <p:cNvSpPr txBox="1"/>
            <p:nvPr/>
          </p:nvSpPr>
          <p:spPr>
            <a:xfrm>
              <a:off x="3521663" y="3272001"/>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Google Shape;891;p26"/>
            <p:cNvSpPr/>
            <p:nvPr/>
          </p:nvSpPr>
          <p:spPr>
            <a:xfrm rot="-1789476">
              <a:off x="3843305" y="3074718"/>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2" name="Google Shape;892;p26"/>
            <p:cNvSpPr/>
            <p:nvPr/>
          </p:nvSpPr>
          <p:spPr>
            <a:xfrm>
              <a:off x="2912587" y="3671848"/>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3" name="Google Shape;893;p26"/>
            <p:cNvSpPr txBox="1"/>
            <p:nvPr/>
          </p:nvSpPr>
          <p:spPr>
            <a:xfrm>
              <a:off x="2965651" y="3716458"/>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Google Shape;894;p26"/>
            <p:cNvSpPr/>
            <p:nvPr/>
          </p:nvSpPr>
          <p:spPr>
            <a:xfrm>
              <a:off x="3885558" y="3594321"/>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
        <p:nvSpPr>
          <p:cNvPr id="895" name="Google Shape;895;p26"/>
          <p:cNvSpPr/>
          <p:nvPr/>
        </p:nvSpPr>
        <p:spPr>
          <a:xfrm rot="-711057">
            <a:off x="822911" y="2972399"/>
            <a:ext cx="1620031" cy="69019"/>
          </a:xfrm>
          <a:prstGeom prst="roundRect">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896" name="Google Shape;896;p26"/>
          <p:cNvGrpSpPr/>
          <p:nvPr/>
        </p:nvGrpSpPr>
        <p:grpSpPr>
          <a:xfrm>
            <a:off x="1369440" y="1479246"/>
            <a:ext cx="2053870" cy="1495107"/>
            <a:chOff x="1369440" y="1479246"/>
            <a:chExt cx="2053870" cy="1495107"/>
          </a:xfrm>
        </p:grpSpPr>
        <p:sp>
          <p:nvSpPr>
            <p:cNvPr id="897" name="Google Shape;897;p26"/>
            <p:cNvSpPr/>
            <p:nvPr/>
          </p:nvSpPr>
          <p:spPr>
            <a:xfrm>
              <a:off x="1369440" y="1479246"/>
              <a:ext cx="2053870" cy="843637"/>
            </a:xfrm>
            <a:prstGeom prst="roundRect">
              <a:avLst>
                <a:gd name="adj" fmla="val 4485"/>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898" name="Google Shape;898;p26"/>
            <p:cNvSpPr txBox="1"/>
            <p:nvPr/>
          </p:nvSpPr>
          <p:spPr>
            <a:xfrm>
              <a:off x="1977517" y="2397059"/>
              <a:ext cx="835722" cy="33097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Google Shape;899;p26"/>
            <p:cNvSpPr/>
            <p:nvPr/>
          </p:nvSpPr>
          <p:spPr>
            <a:xfrm rot="10800000">
              <a:off x="2342381" y="2317599"/>
              <a:ext cx="107928" cy="80946"/>
            </a:xfrm>
            <a:prstGeom prst="triangle">
              <a:avLst>
                <a:gd name="adj" fmla="val 50000"/>
              </a:avLst>
            </a:pr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sp>
          <p:nvSpPr>
            <p:cNvPr id="900" name="Google Shape;900;p26"/>
            <p:cNvSpPr txBox="1"/>
            <p:nvPr/>
          </p:nvSpPr>
          <p:spPr>
            <a:xfrm>
              <a:off x="1422504" y="1523856"/>
              <a:ext cx="1947741" cy="74902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Google Shape;901;p26"/>
            <p:cNvSpPr/>
            <p:nvPr/>
          </p:nvSpPr>
          <p:spPr>
            <a:xfrm rot="-1789476">
              <a:off x="2296769" y="2746834"/>
              <a:ext cx="192413" cy="192413"/>
            </a:xfrm>
            <a:prstGeom prst="ellipse">
              <a:avLst/>
            </a:prstGeom>
            <a:solidFill>
              <a:srgbClr val="FFFFFF"/>
            </a:solidFill>
            <a:ln w="38100" cap="flat" cmpd="sng">
              <a:solidFill>
                <a:srgbClr val="6E86B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2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907" name="Google Shape;907;p27"/>
          <p:cNvGraphicFramePr/>
          <p:nvPr/>
        </p:nvGraphicFramePr>
        <p:xfrm>
          <a:off x="832052" y="1367304"/>
          <a:ext cx="7207600" cy="2156000"/>
        </p:xfrm>
        <a:graphic>
          <a:graphicData uri="http://schemas.openxmlformats.org/drawingml/2006/table">
            <a:tbl>
              <a:tblPr>
                <a:noFill/>
                <a:tableStyleId>{65EB44B9-4524-4C0D-8AF8-5427DF5A4584}</a:tableStyleId>
              </a:tblPr>
              <a:tblGrid>
                <a:gridCol w="1801900">
                  <a:extLst>
                    <a:ext uri="{9D8B030D-6E8A-4147-A177-3AD203B41FA5}">
                      <a16:colId xmlns:a16="http://schemas.microsoft.com/office/drawing/2014/main" val="20000"/>
                    </a:ext>
                  </a:extLst>
                </a:gridCol>
                <a:gridCol w="1801900">
                  <a:extLst>
                    <a:ext uri="{9D8B030D-6E8A-4147-A177-3AD203B41FA5}">
                      <a16:colId xmlns:a16="http://schemas.microsoft.com/office/drawing/2014/main" val="20001"/>
                    </a:ext>
                  </a:extLst>
                </a:gridCol>
                <a:gridCol w="1801900">
                  <a:extLst>
                    <a:ext uri="{9D8B030D-6E8A-4147-A177-3AD203B41FA5}">
                      <a16:colId xmlns:a16="http://schemas.microsoft.com/office/drawing/2014/main" val="20002"/>
                    </a:ext>
                  </a:extLst>
                </a:gridCol>
                <a:gridCol w="1801900">
                  <a:extLst>
                    <a:ext uri="{9D8B030D-6E8A-4147-A177-3AD203B41FA5}">
                      <a16:colId xmlns:a16="http://schemas.microsoft.com/office/drawing/2014/main" val="20003"/>
                    </a:ext>
                  </a:extLst>
                </a:gridCol>
              </a:tblGrid>
              <a:tr h="539000">
                <a:tc>
                  <a:txBody>
                    <a:bodyPr/>
                    <a:lstStyle/>
                    <a:p>
                      <a:pPr marL="0" lvl="0" indent="0" algn="l" rtl="0">
                        <a:spcBef>
                          <a:spcPts val="0"/>
                        </a:spcBef>
                        <a:spcAft>
                          <a:spcPts val="0"/>
                        </a:spcAft>
                        <a:buNone/>
                      </a:pP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0"/>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1"/>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tcPr>
                </a:tc>
                <a:extLst>
                  <a:ext uri="{0D108BD9-81ED-4DB2-BD59-A6C34878D82A}">
                    <a16:rowId xmlns:a16="http://schemas.microsoft.com/office/drawing/2014/main" val="10002"/>
                  </a:ext>
                </a:extLst>
              </a:tr>
              <a:tr h="539000">
                <a:tc>
                  <a:txBody>
                    <a:bodyPr/>
                    <a:lstStyle/>
                    <a:p>
                      <a:pPr marL="0" lvl="0" indent="0" algn="r" rtl="0">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L="91425" marR="91425" marT="68575" marB="68575" anchor="ctr">
                    <a:lnL w="9525" cap="flat" cmpd="sng">
                      <a:solidFill>
                        <a:srgbClr val="6E86B6"/>
                      </a:solidFill>
                      <a:prstDash val="solid"/>
                      <a:round/>
                      <a:headEnd type="none" w="sm" len="sm"/>
                      <a:tailEnd type="none" w="sm" len="sm"/>
                    </a:lnL>
                    <a:lnR w="9525" cap="flat" cmpd="sng">
                      <a:solidFill>
                        <a:srgbClr val="6E86B6"/>
                      </a:solidFill>
                      <a:prstDash val="solid"/>
                      <a:round/>
                      <a:headEnd type="none" w="sm" len="sm"/>
                      <a:tailEnd type="none" w="sm" len="sm"/>
                    </a:lnR>
                    <a:lnT w="9525" cap="flat" cmpd="sng">
                      <a:solidFill>
                        <a:srgbClr val="6E86B6"/>
                      </a:solidFill>
                      <a:prstDash val="solid"/>
                      <a:round/>
                      <a:headEnd type="none" w="sm" len="sm"/>
                      <a:tailEnd type="none" w="sm" len="sm"/>
                    </a:lnT>
                    <a:lnB w="9525" cap="flat" cmpd="sng">
                      <a:solidFill>
                        <a:srgbClr val="6E86B6"/>
                      </a:solidFill>
                      <a:prstDash val="solid"/>
                      <a:round/>
                      <a:headEnd type="none" w="sm" len="sm"/>
                      <a:tailEnd type="none" w="sm" len="sm"/>
                    </a:lnB>
                    <a:solidFill>
                      <a:srgbClr val="FFFFFF">
                        <a:alpha val="11150"/>
                      </a:srgbClr>
                    </a:solidFill>
                  </a:tcPr>
                </a:tc>
                <a:extLst>
                  <a:ext uri="{0D108BD9-81ED-4DB2-BD59-A6C34878D82A}">
                    <a16:rowId xmlns:a16="http://schemas.microsoft.com/office/drawing/2014/main" val="10003"/>
                  </a:ext>
                </a:extLst>
              </a:tr>
            </a:tbl>
          </a:graphicData>
        </a:graphic>
      </p:graphicFrame>
      <p:sp>
        <p:nvSpPr>
          <p:cNvPr id="908" name="Google Shape;908;p2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8"/>
          <p:cNvSpPr/>
          <p:nvPr/>
        </p:nvSpPr>
        <p:spPr>
          <a:xfrm>
            <a:off x="558400" y="1092206"/>
            <a:ext cx="8028146" cy="3824432"/>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MAPS</a:t>
            </a:r>
            <a:endParaRPr/>
          </a:p>
        </p:txBody>
      </p:sp>
      <p:sp>
        <p:nvSpPr>
          <p:cNvPr id="915" name="Google Shape;915;p28"/>
          <p:cNvSpPr/>
          <p:nvPr/>
        </p:nvSpPr>
        <p:spPr>
          <a:xfrm>
            <a:off x="1985850" y="1982900"/>
            <a:ext cx="7479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Google Shape;916;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917" name="Google Shape;917;p28"/>
          <p:cNvSpPr/>
          <p:nvPr/>
        </p:nvSpPr>
        <p:spPr>
          <a:xfrm>
            <a:off x="1152150" y="23252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733750" y="401740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3866025" y="209587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668400" y="2593950"/>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4504075" y="4216497"/>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7360750" y="4249925"/>
            <a:ext cx="157200" cy="157200"/>
          </a:xfrm>
          <a:prstGeom prst="ellipse">
            <a:avLst/>
          </a:prstGeom>
          <a:solidFill>
            <a:srgbClr val="00041C">
              <a:alpha val="18460"/>
            </a:srgbClr>
          </a:solidFill>
          <a:ln w="38100" cap="flat" cmpd="sng">
            <a:solidFill>
              <a:srgbClr val="FFFFFF"/>
            </a:solidFill>
            <a:prstDash val="solid"/>
            <a:round/>
            <a:headEnd type="none" w="sm" len="sm"/>
            <a:tailEnd type="none" w="sm" len="sm"/>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29"/>
          <p:cNvSpPr txBox="1">
            <a:spLocks noGrp="1"/>
          </p:cNvSpPr>
          <p:nvPr>
            <p:ph type="ctrTitle" idx="4294967295"/>
          </p:nvPr>
        </p:nvSpPr>
        <p:spPr>
          <a:xfrm>
            <a:off x="701529" y="8975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a:t>89,526,124</a:t>
            </a:r>
            <a:endParaRPr sz="9600"/>
          </a:p>
        </p:txBody>
      </p:sp>
      <p:sp>
        <p:nvSpPr>
          <p:cNvPr id="928" name="Google Shape;928;p29"/>
          <p:cNvSpPr txBox="1">
            <a:spLocks noGrp="1"/>
          </p:cNvSpPr>
          <p:nvPr>
            <p:ph type="subTitle" idx="4294967295"/>
          </p:nvPr>
        </p:nvSpPr>
        <p:spPr>
          <a:xfrm>
            <a:off x="701529" y="2519524"/>
            <a:ext cx="7772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929" name="Google Shape;929;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11" name="TextBox 10">
            <a:extLst>
              <a:ext uri="{FF2B5EF4-FFF2-40B4-BE49-F238E27FC236}">
                <a16:creationId xmlns:a16="http://schemas.microsoft.com/office/drawing/2014/main" id="{7CDFC10E-B323-1A41-289B-1E1030A32954}"/>
              </a:ext>
            </a:extLst>
          </p:cNvPr>
          <p:cNvSpPr txBox="1"/>
          <p:nvPr/>
        </p:nvSpPr>
        <p:spPr>
          <a:xfrm>
            <a:off x="382905" y="247710"/>
            <a:ext cx="1005403" cy="584775"/>
          </a:xfrm>
          <a:prstGeom prst="rect">
            <a:avLst/>
          </a:prstGeom>
          <a:noFill/>
        </p:spPr>
        <p:txBody>
          <a:bodyPr wrap="none" rtlCol="0">
            <a:spAutoFit/>
          </a:bodyPr>
          <a:lstStyle/>
          <a:p>
            <a:r>
              <a:rPr lang="ko-KR" altLang="en-US" sz="3200" dirty="0">
                <a:solidFill>
                  <a:schemeClr val="bg1"/>
                </a:solidFill>
                <a:latin typeface="+mn-ea"/>
                <a:ea typeface="+mn-ea"/>
              </a:rPr>
              <a:t>목차</a:t>
            </a:r>
          </a:p>
        </p:txBody>
      </p:sp>
      <p:sp>
        <p:nvSpPr>
          <p:cNvPr id="2" name="TextBox 1">
            <a:extLst>
              <a:ext uri="{FF2B5EF4-FFF2-40B4-BE49-F238E27FC236}">
                <a16:creationId xmlns:a16="http://schemas.microsoft.com/office/drawing/2014/main" id="{1D04BBDF-1C10-7212-2D9C-C9F715815399}"/>
              </a:ext>
            </a:extLst>
          </p:cNvPr>
          <p:cNvSpPr txBox="1"/>
          <p:nvPr/>
        </p:nvSpPr>
        <p:spPr>
          <a:xfrm>
            <a:off x="247650" y="1291879"/>
            <a:ext cx="1027845"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게임 개요</a:t>
            </a:r>
            <a:endParaRPr lang="en-US" altLang="ko-KR" sz="1200" dirty="0">
              <a:solidFill>
                <a:schemeClr val="bg1"/>
              </a:solidFill>
              <a:latin typeface="+mn-ea"/>
              <a:ea typeface="+mn-ea"/>
            </a:endParaRPr>
          </a:p>
        </p:txBody>
      </p:sp>
      <p:sp>
        <p:nvSpPr>
          <p:cNvPr id="3" name="TextBox 2">
            <a:extLst>
              <a:ext uri="{FF2B5EF4-FFF2-40B4-BE49-F238E27FC236}">
                <a16:creationId xmlns:a16="http://schemas.microsoft.com/office/drawing/2014/main" id="{AC1D27BC-631D-424B-6BF6-668C21938DE6}"/>
              </a:ext>
            </a:extLst>
          </p:cNvPr>
          <p:cNvSpPr txBox="1"/>
          <p:nvPr/>
        </p:nvSpPr>
        <p:spPr>
          <a:xfrm>
            <a:off x="247650" y="1693341"/>
            <a:ext cx="1544012"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플레이 방법</a:t>
            </a:r>
            <a:endParaRPr lang="en-US" altLang="ko-KR" sz="1200" dirty="0">
              <a:solidFill>
                <a:schemeClr val="bg1"/>
              </a:solidFill>
              <a:latin typeface="+mn-ea"/>
              <a:ea typeface="+mn-ea"/>
            </a:endParaRPr>
          </a:p>
        </p:txBody>
      </p:sp>
      <p:sp>
        <p:nvSpPr>
          <p:cNvPr id="4" name="TextBox 3">
            <a:extLst>
              <a:ext uri="{FF2B5EF4-FFF2-40B4-BE49-F238E27FC236}">
                <a16:creationId xmlns:a16="http://schemas.microsoft.com/office/drawing/2014/main" id="{1CB23786-6F66-2978-E0F8-CA4FF9C0256C}"/>
              </a:ext>
            </a:extLst>
          </p:cNvPr>
          <p:cNvSpPr txBox="1"/>
          <p:nvPr/>
        </p:nvSpPr>
        <p:spPr>
          <a:xfrm>
            <a:off x="247650" y="2094803"/>
            <a:ext cx="819455"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순서도</a:t>
            </a:r>
            <a:endParaRPr lang="en-US" altLang="ko-KR" sz="1200" dirty="0">
              <a:solidFill>
                <a:schemeClr val="bg1"/>
              </a:solidFill>
              <a:latin typeface="+mn-ea"/>
              <a:ea typeface="+mn-ea"/>
            </a:endParaRPr>
          </a:p>
        </p:txBody>
      </p:sp>
      <p:sp>
        <p:nvSpPr>
          <p:cNvPr id="5" name="TextBox 4">
            <a:extLst>
              <a:ext uri="{FF2B5EF4-FFF2-40B4-BE49-F238E27FC236}">
                <a16:creationId xmlns:a16="http://schemas.microsoft.com/office/drawing/2014/main" id="{CCD4155E-7127-CD4B-19EB-14033647FF63}"/>
              </a:ext>
            </a:extLst>
          </p:cNvPr>
          <p:cNvSpPr txBox="1"/>
          <p:nvPr/>
        </p:nvSpPr>
        <p:spPr>
          <a:xfrm>
            <a:off x="250605" y="2492642"/>
            <a:ext cx="1027845" cy="276999"/>
          </a:xfrm>
          <a:prstGeom prst="rect">
            <a:avLst/>
          </a:prstGeom>
          <a:noFill/>
        </p:spPr>
        <p:txBody>
          <a:bodyPr wrap="none" rtlCol="0">
            <a:spAutoFit/>
          </a:bodyPr>
          <a:lstStyle/>
          <a:p>
            <a:r>
              <a:rPr lang="en-US" altLang="ko-KR" sz="1200" dirty="0">
                <a:solidFill>
                  <a:schemeClr val="bg1"/>
                </a:solidFill>
                <a:latin typeface="+mn-ea"/>
                <a:ea typeface="+mn-ea"/>
              </a:rPr>
              <a:t>4. </a:t>
            </a:r>
            <a:r>
              <a:rPr lang="ko-KR" altLang="en-US" sz="1200" dirty="0">
                <a:solidFill>
                  <a:schemeClr val="bg1"/>
                </a:solidFill>
                <a:latin typeface="+mn-ea"/>
                <a:ea typeface="+mn-ea"/>
              </a:rPr>
              <a:t>개발 방안</a:t>
            </a:r>
          </a:p>
        </p:txBody>
      </p:sp>
      <p:sp>
        <p:nvSpPr>
          <p:cNvPr id="6" name="TextBox 5">
            <a:extLst>
              <a:ext uri="{FF2B5EF4-FFF2-40B4-BE49-F238E27FC236}">
                <a16:creationId xmlns:a16="http://schemas.microsoft.com/office/drawing/2014/main" id="{F1124224-729B-D218-C4CE-B99E322583EA}"/>
              </a:ext>
            </a:extLst>
          </p:cNvPr>
          <p:cNvSpPr txBox="1"/>
          <p:nvPr/>
        </p:nvSpPr>
        <p:spPr>
          <a:xfrm>
            <a:off x="247650" y="2890481"/>
            <a:ext cx="3647152" cy="276999"/>
          </a:xfrm>
          <a:prstGeom prst="rect">
            <a:avLst/>
          </a:prstGeom>
          <a:noFill/>
        </p:spPr>
        <p:txBody>
          <a:bodyPr wrap="none" rtlCol="0">
            <a:spAutoFit/>
          </a:bodyPr>
          <a:lstStyle/>
          <a:p>
            <a:r>
              <a:rPr lang="en-US" altLang="ko-KR" sz="1200" dirty="0">
                <a:solidFill>
                  <a:schemeClr val="bg1"/>
                </a:solidFill>
                <a:latin typeface="+mn-ea"/>
                <a:ea typeface="+mn-ea"/>
              </a:rPr>
              <a:t>5. </a:t>
            </a:r>
            <a:r>
              <a:rPr lang="ko-KR" altLang="en-US" sz="1200" dirty="0">
                <a:solidFill>
                  <a:schemeClr val="bg1"/>
                </a:solidFill>
                <a:latin typeface="+mn-ea"/>
                <a:ea typeface="+mn-ea"/>
              </a:rPr>
              <a:t>게임 방법 설명</a:t>
            </a:r>
            <a:r>
              <a:rPr lang="en-US" altLang="ko-KR" sz="1200" dirty="0">
                <a:solidFill>
                  <a:schemeClr val="bg1"/>
                </a:solidFill>
                <a:latin typeface="+mn-ea"/>
                <a:ea typeface="+mn-ea"/>
              </a:rPr>
              <a:t>(</a:t>
            </a:r>
            <a:r>
              <a:rPr lang="ko-KR" altLang="en-US" sz="1200" dirty="0">
                <a:solidFill>
                  <a:schemeClr val="bg1"/>
                </a:solidFill>
                <a:latin typeface="+mn-ea"/>
                <a:ea typeface="+mn-ea"/>
              </a:rPr>
              <a:t>유저에게 출력하여 보여줄 내용</a:t>
            </a:r>
            <a:r>
              <a:rPr lang="en-US" altLang="ko-KR" sz="1200" dirty="0">
                <a:solidFill>
                  <a:schemeClr val="bg1"/>
                </a:solidFill>
                <a:latin typeface="+mn-ea"/>
                <a:ea typeface="+mn-ea"/>
              </a:rPr>
              <a:t>)</a:t>
            </a:r>
            <a:endParaRPr lang="ko-KR" altLang="en-US" sz="1200" dirty="0">
              <a:solidFill>
                <a:schemeClr val="bg1"/>
              </a:solidFill>
              <a:latin typeface="+mn-ea"/>
              <a:ea typeface="+mn-ea"/>
            </a:endParaRPr>
          </a:p>
        </p:txBody>
      </p:sp>
    </p:spTree>
    <p:extLst>
      <p:ext uri="{BB962C8B-B14F-4D97-AF65-F5344CB8AC3E}">
        <p14:creationId xmlns:p14="http://schemas.microsoft.com/office/powerpoint/2010/main" val="23549691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0"/>
          <p:cNvSpPr txBox="1">
            <a:spLocks noGrp="1"/>
          </p:cNvSpPr>
          <p:nvPr>
            <p:ph type="ctrTitle" idx="4294967295"/>
          </p:nvPr>
        </p:nvSpPr>
        <p:spPr>
          <a:xfrm>
            <a:off x="709394" y="7242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89,526,124$</a:t>
            </a:r>
            <a:endParaRPr sz="4800"/>
          </a:p>
        </p:txBody>
      </p:sp>
      <p:sp>
        <p:nvSpPr>
          <p:cNvPr id="935" name="Google Shape;935;p30"/>
          <p:cNvSpPr txBox="1">
            <a:spLocks noGrp="1"/>
          </p:cNvSpPr>
          <p:nvPr>
            <p:ph type="subTitle" idx="4294967295"/>
          </p:nvPr>
        </p:nvSpPr>
        <p:spPr>
          <a:xfrm>
            <a:off x="746271" y="13587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936" name="Google Shape;936;p30"/>
          <p:cNvSpPr txBox="1">
            <a:spLocks noGrp="1"/>
          </p:cNvSpPr>
          <p:nvPr>
            <p:ph type="ctrTitle" idx="4294967295"/>
          </p:nvPr>
        </p:nvSpPr>
        <p:spPr>
          <a:xfrm>
            <a:off x="709394" y="335310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100%</a:t>
            </a:r>
            <a:endParaRPr sz="4800"/>
          </a:p>
        </p:txBody>
      </p:sp>
      <p:sp>
        <p:nvSpPr>
          <p:cNvPr id="937" name="Google Shape;937;p30"/>
          <p:cNvSpPr txBox="1">
            <a:spLocks noGrp="1"/>
          </p:cNvSpPr>
          <p:nvPr>
            <p:ph type="subTitle" idx="4294967295"/>
          </p:nvPr>
        </p:nvSpPr>
        <p:spPr>
          <a:xfrm>
            <a:off x="746271" y="398760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938" name="Google Shape;938;p30"/>
          <p:cNvSpPr txBox="1">
            <a:spLocks noGrp="1"/>
          </p:cNvSpPr>
          <p:nvPr>
            <p:ph type="ctrTitle" idx="4294967295"/>
          </p:nvPr>
        </p:nvSpPr>
        <p:spPr>
          <a:xfrm>
            <a:off x="709394" y="20386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185,244 users</a:t>
            </a:r>
            <a:endParaRPr sz="4800"/>
          </a:p>
        </p:txBody>
      </p:sp>
      <p:sp>
        <p:nvSpPr>
          <p:cNvPr id="939" name="Google Shape;939;p30"/>
          <p:cNvSpPr txBox="1">
            <a:spLocks noGrp="1"/>
          </p:cNvSpPr>
          <p:nvPr>
            <p:ph type="subTitle" idx="4294967295"/>
          </p:nvPr>
        </p:nvSpPr>
        <p:spPr>
          <a:xfrm>
            <a:off x="746271" y="2673153"/>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
        <p:nvSpPr>
          <p:cNvPr id="940" name="Google Shape;940;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Google Shape;949;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Google Shape;955;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3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961" name="Google Shape;961;p32"/>
          <p:cNvSpPr txBox="1">
            <a:spLocks noGrp="1"/>
          </p:cNvSpPr>
          <p:nvPr>
            <p:ph type="body" idx="1"/>
          </p:nvPr>
        </p:nvSpPr>
        <p:spPr>
          <a:xfrm>
            <a:off x="739675"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Google Shape;962;p32"/>
          <p:cNvSpPr txBox="1">
            <a:spLocks noGrp="1"/>
          </p:cNvSpPr>
          <p:nvPr>
            <p:ph type="body" idx="2"/>
          </p:nvPr>
        </p:nvSpPr>
        <p:spPr>
          <a:xfrm>
            <a:off x="3344038"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Google Shape;963;p32"/>
          <p:cNvSpPr txBox="1">
            <a:spLocks noGrp="1"/>
          </p:cNvSpPr>
          <p:nvPr>
            <p:ph type="body" idx="3"/>
          </p:nvPr>
        </p:nvSpPr>
        <p:spPr>
          <a:xfrm>
            <a:off x="5948401" y="1235874"/>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964" name="Google Shape;964;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965" name="Google Shape;965;p32"/>
          <p:cNvSpPr txBox="1">
            <a:spLocks noGrp="1"/>
          </p:cNvSpPr>
          <p:nvPr>
            <p:ph type="body" idx="1"/>
          </p:nvPr>
        </p:nvSpPr>
        <p:spPr>
          <a:xfrm>
            <a:off x="739675"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Google Shape;966;p32"/>
          <p:cNvSpPr txBox="1">
            <a:spLocks noGrp="1"/>
          </p:cNvSpPr>
          <p:nvPr>
            <p:ph type="body" idx="2"/>
          </p:nvPr>
        </p:nvSpPr>
        <p:spPr>
          <a:xfrm>
            <a:off x="3344038"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Google Shape;967;p32"/>
          <p:cNvSpPr txBox="1">
            <a:spLocks noGrp="1"/>
          </p:cNvSpPr>
          <p:nvPr>
            <p:ph type="body" idx="3"/>
          </p:nvPr>
        </p:nvSpPr>
        <p:spPr>
          <a:xfrm>
            <a:off x="5948401" y="2583880"/>
            <a:ext cx="2477400" cy="136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33"/>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Excel or Google Sheets</a:t>
            </a:r>
            <a:endParaRPr/>
          </a:p>
        </p:txBody>
      </p:sp>
      <p:sp>
        <p:nvSpPr>
          <p:cNvPr id="973" name="Google Shape;973;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974" name="Google Shape;974;p33"/>
          <p:cNvSpPr txBox="1"/>
          <p:nvPr/>
        </p:nvSpPr>
        <p:spPr>
          <a:xfrm>
            <a:off x="952500" y="7635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975" name="Google Shape;975;p33"/>
          <p:cNvSpPr/>
          <p:nvPr/>
        </p:nvSpPr>
        <p:spPr>
          <a:xfrm>
            <a:off x="1572782" y="2228537"/>
            <a:ext cx="233700" cy="155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887026" y="18344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201270" y="23412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3325786" y="2542327"/>
            <a:ext cx="233700" cy="1239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640031" y="19439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954275" y="10766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5078791" y="1987720"/>
            <a:ext cx="233700" cy="1794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5393035" y="9221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5707280" y="21701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831796" y="2600701"/>
            <a:ext cx="233700" cy="118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7146040" y="11412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460284" y="14550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33"/>
          <p:cNvCxnSpPr/>
          <p:nvPr/>
        </p:nvCxnSpPr>
        <p:spPr>
          <a:xfrm>
            <a:off x="952500" y="3782126"/>
            <a:ext cx="723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34"/>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sp>
        <p:nvSpPr>
          <p:cNvPr id="993" name="Google Shape;993;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994" name="Google Shape;994;p34"/>
          <p:cNvGrpSpPr/>
          <p:nvPr/>
        </p:nvGrpSpPr>
        <p:grpSpPr>
          <a:xfrm>
            <a:off x="5164450" y="373572"/>
            <a:ext cx="2119546" cy="4396359"/>
            <a:chOff x="2547150" y="238125"/>
            <a:chExt cx="2525675" cy="5238750"/>
          </a:xfrm>
        </p:grpSpPr>
        <p:sp>
          <p:nvSpPr>
            <p:cNvPr id="995" name="Google Shape;995;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34"/>
          <p:cNvPicPr preferRelativeResize="0"/>
          <p:nvPr/>
        </p:nvPicPr>
        <p:blipFill rotWithShape="1">
          <a:blip r:embed="rId3">
            <a:alphaModFix/>
          </a:blip>
          <a:srcRect b="23786"/>
          <a:stretch/>
        </p:blipFill>
        <p:spPr>
          <a:xfrm>
            <a:off x="5211463" y="756087"/>
            <a:ext cx="2025525" cy="36317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1005" name="Google Shape;1005;p35"/>
          <p:cNvSpPr txBox="1">
            <a:spLocks noGrp="1"/>
          </p:cNvSpPr>
          <p:nvPr>
            <p:ph type="body" idx="4294967295"/>
          </p:nvPr>
        </p:nvSpPr>
        <p:spPr>
          <a:xfrm>
            <a:off x="457200" y="631827"/>
            <a:ext cx="37032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06" name="Google Shape;1006;p35"/>
          <p:cNvGrpSpPr/>
          <p:nvPr/>
        </p:nvGrpSpPr>
        <p:grpSpPr>
          <a:xfrm>
            <a:off x="4935502" y="465959"/>
            <a:ext cx="2736410" cy="4222433"/>
            <a:chOff x="2112475" y="238125"/>
            <a:chExt cx="3395050" cy="5238750"/>
          </a:xfrm>
        </p:grpSpPr>
        <p:sp>
          <p:nvSpPr>
            <p:cNvPr id="1007" name="Google Shape;1007;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1" name="Google Shape;1011;p35"/>
          <p:cNvPicPr preferRelativeResize="0"/>
          <p:nvPr/>
        </p:nvPicPr>
        <p:blipFill>
          <a:blip r:embed="rId3">
            <a:alphaModFix/>
          </a:blip>
          <a:stretch>
            <a:fillRect/>
          </a:stretch>
        </p:blipFill>
        <p:spPr>
          <a:xfrm>
            <a:off x="5004788" y="839688"/>
            <a:ext cx="2597800" cy="3463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3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1017" name="Google Shape;1017;p36"/>
          <p:cNvSpPr txBox="1">
            <a:spLocks noGrp="1"/>
          </p:cNvSpPr>
          <p:nvPr>
            <p:ph type="body" idx="4294967295"/>
          </p:nvPr>
        </p:nvSpPr>
        <p:spPr>
          <a:xfrm>
            <a:off x="457200" y="631825"/>
            <a:ext cx="2383500" cy="3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 PROJECT</a:t>
            </a:r>
            <a:endParaRPr b="1"/>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1018" name="Google Shape;1018;p36"/>
          <p:cNvGrpSpPr/>
          <p:nvPr/>
        </p:nvGrpSpPr>
        <p:grpSpPr>
          <a:xfrm>
            <a:off x="3160869" y="1241118"/>
            <a:ext cx="5601518" cy="3281862"/>
            <a:chOff x="1177450" y="241631"/>
            <a:chExt cx="6173152" cy="3616776"/>
          </a:xfrm>
        </p:grpSpPr>
        <p:sp>
          <p:nvSpPr>
            <p:cNvPr id="1019" name="Google Shape;101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23" name="Google Shape;1023;p36"/>
          <p:cNvPicPr preferRelativeResize="0"/>
          <p:nvPr/>
        </p:nvPicPr>
        <p:blipFill rotWithShape="1">
          <a:blip r:embed="rId3">
            <a:alphaModFix/>
          </a:blip>
          <a:srcRect b="6620"/>
          <a:stretch/>
        </p:blipFill>
        <p:spPr>
          <a:xfrm>
            <a:off x="3779425" y="1425751"/>
            <a:ext cx="4354033" cy="2765775"/>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1029" name="Google Shape;1029;p37"/>
          <p:cNvSpPr txBox="1">
            <a:spLocks noGrp="1"/>
          </p:cNvSpPr>
          <p:nvPr>
            <p:ph type="title"/>
          </p:nvPr>
        </p:nvSpPr>
        <p:spPr>
          <a:xfrm>
            <a:off x="452724" y="796914"/>
            <a:ext cx="3985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THANKS!</a:t>
            </a:r>
            <a:endParaRPr sz="6000"/>
          </a:p>
        </p:txBody>
      </p:sp>
      <p:sp>
        <p:nvSpPr>
          <p:cNvPr id="1030" name="Google Shape;1030;p37"/>
          <p:cNvSpPr txBox="1">
            <a:spLocks noGrp="1"/>
          </p:cNvSpPr>
          <p:nvPr>
            <p:ph type="body" idx="1"/>
          </p:nvPr>
        </p:nvSpPr>
        <p:spPr>
          <a:xfrm>
            <a:off x="452727" y="1967225"/>
            <a:ext cx="39852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81000" algn="l" rtl="0">
              <a:spcBef>
                <a:spcPts val="600"/>
              </a:spcBef>
              <a:spcAft>
                <a:spcPts val="0"/>
              </a:spcAft>
              <a:buSzPts val="2400"/>
              <a:buChar char="▫"/>
            </a:pPr>
            <a:r>
              <a:rPr lang="en"/>
              <a:t>@username</a:t>
            </a:r>
            <a:endParaRPr/>
          </a:p>
          <a:p>
            <a:pPr marL="457200" lvl="0" indent="-381000" algn="l" rtl="0">
              <a:spcBef>
                <a:spcPts val="0"/>
              </a:spcBef>
              <a:spcAft>
                <a:spcPts val="0"/>
              </a:spcAft>
              <a:buSzPts val="2400"/>
              <a:buChar char="▫"/>
            </a:pPr>
            <a:r>
              <a:rPr lang="en"/>
              <a:t>user@mail.me</a:t>
            </a:r>
            <a:endParaRPr/>
          </a:p>
        </p:txBody>
      </p:sp>
      <p:pic>
        <p:nvPicPr>
          <p:cNvPr id="1031" name="Google Shape;1031;p37"/>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1037" name="Google Shape;1037;p38"/>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6E86B6"/>
                </a:solidFill>
                <a:hlinkClick r:id="rId3">
                  <a:extLst>
                    <a:ext uri="{A12FA001-AC4F-418D-AE19-62706E023703}">
                      <ahyp:hlinkClr xmlns:ahyp="http://schemas.microsoft.com/office/drawing/2018/hyperlinkcolor" xmlns="" val="tx"/>
                    </a:ext>
                  </a:extLst>
                </a:hlinkClick>
              </a:rPr>
              <a:t>SlidesCarnival</a:t>
            </a:r>
            <a:endParaRPr sz="2400">
              <a:solidFill>
                <a:srgbClr val="6E86B6"/>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6E86B6"/>
                </a:solidFill>
                <a:hlinkClick r:id="rId4">
                  <a:extLst>
                    <a:ext uri="{A12FA001-AC4F-418D-AE19-62706E023703}">
                      <ahyp:hlinkClr xmlns:ahyp="http://schemas.microsoft.com/office/drawing/2018/hyperlinkcolor" xmlns="" val="tx"/>
                    </a:ext>
                  </a:extLst>
                </a:hlinkClick>
              </a:rPr>
              <a:t>Unsplash</a:t>
            </a:r>
            <a:endParaRPr sz="2400">
              <a:solidFill>
                <a:srgbClr val="6E86B6"/>
              </a:solidFill>
            </a:endParaRPr>
          </a:p>
        </p:txBody>
      </p:sp>
      <p:sp>
        <p:nvSpPr>
          <p:cNvPr id="1038" name="Google Shape;1038;p3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1044" name="Google Shape;1044;p3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presentation uses the following typographies and colors:</a:t>
            </a:r>
            <a:endParaRPr sz="1400"/>
          </a:p>
          <a:p>
            <a:pPr marL="457200" lvl="0" indent="-317500" algn="l" rtl="0">
              <a:lnSpc>
                <a:spcPct val="115000"/>
              </a:lnSpc>
              <a:spcBef>
                <a:spcPts val="0"/>
              </a:spcBef>
              <a:spcAft>
                <a:spcPts val="0"/>
              </a:spcAft>
              <a:buSzPts val="1400"/>
              <a:buChar char="▫"/>
            </a:pPr>
            <a:r>
              <a:rPr lang="en" sz="1400"/>
              <a:t>Titles: Titillium Web ExtraLight</a:t>
            </a:r>
            <a:endParaRPr sz="1400"/>
          </a:p>
          <a:p>
            <a:pPr marL="457200" lvl="0" indent="-317500" algn="l" rtl="0">
              <a:lnSpc>
                <a:spcPct val="115000"/>
              </a:lnSpc>
              <a:spcBef>
                <a:spcPts val="0"/>
              </a:spcBef>
              <a:spcAft>
                <a:spcPts val="0"/>
              </a:spcAft>
              <a:buSzPts val="1400"/>
              <a:buChar char="▫"/>
            </a:pPr>
            <a:r>
              <a:rPr lang="en" sz="1400"/>
              <a:t>Body copy: Titillium Web</a:t>
            </a:r>
            <a:endParaRPr sz="1400"/>
          </a:p>
          <a:p>
            <a:pPr marL="0" lvl="0" indent="0" algn="l" rtl="0">
              <a:lnSpc>
                <a:spcPct val="115000"/>
              </a:lnSpc>
              <a:spcBef>
                <a:spcPts val="0"/>
              </a:spcBef>
              <a:spcAft>
                <a:spcPts val="0"/>
              </a:spcAft>
              <a:buNone/>
            </a:pPr>
            <a:r>
              <a:rPr lang="en" sz="1400"/>
              <a:t>You can download the fonts on this page:</a:t>
            </a:r>
            <a:endParaRPr sz="1400"/>
          </a:p>
          <a:p>
            <a:pPr marL="0" lvl="0" indent="0" algn="l" rtl="0">
              <a:lnSpc>
                <a:spcPct val="115000"/>
              </a:lnSpc>
              <a:spcBef>
                <a:spcPts val="0"/>
              </a:spcBef>
              <a:spcAft>
                <a:spcPts val="0"/>
              </a:spcAft>
              <a:buNone/>
            </a:pPr>
            <a:r>
              <a:rPr lang="en" sz="1400" u="sng">
                <a:solidFill>
                  <a:srgbClr val="6E86B6"/>
                </a:solidFill>
                <a:hlinkClick r:id="rId3">
                  <a:extLst>
                    <a:ext uri="{A12FA001-AC4F-418D-AE19-62706E023703}">
                      <ahyp:hlinkClr xmlns:ahyp="http://schemas.microsoft.com/office/drawing/2018/hyperlinkcolor" xmlns="" val="tx"/>
                    </a:ext>
                  </a:extLst>
                </a:hlinkClick>
              </a:rPr>
              <a:t>https://www.fontsquirrel.com/fonts/titillium</a:t>
            </a:r>
            <a:endParaRPr sz="1400">
              <a:solidFill>
                <a:srgbClr val="6E86B6"/>
              </a:solidFill>
            </a:endParaRPr>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a:t>Bluish gray </a:t>
            </a:r>
            <a:r>
              <a:rPr lang="en" sz="1400" b="1">
                <a:solidFill>
                  <a:srgbClr val="6E86B6"/>
                </a:solidFill>
              </a:rPr>
              <a:t>#6e86b6 </a:t>
            </a:r>
            <a:r>
              <a:rPr lang="en" sz="1400"/>
              <a:t>· Dark bluish gray </a:t>
            </a:r>
            <a:r>
              <a:rPr lang="en" sz="1400" b="1">
                <a:solidFill>
                  <a:srgbClr val="465573"/>
                </a:solidFill>
                <a:highlight>
                  <a:srgbClr val="FFFFFF"/>
                </a:highlight>
              </a:rPr>
              <a:t>#465573</a:t>
            </a:r>
            <a:endParaRPr sz="1400" b="1">
              <a:solidFill>
                <a:srgbClr val="465573"/>
              </a:solidFill>
              <a:highlight>
                <a:srgbClr val="FFFFFF"/>
              </a:highlight>
            </a:endParaRPr>
          </a:p>
        </p:txBody>
      </p:sp>
      <p:sp>
        <p:nvSpPr>
          <p:cNvPr id="1045" name="Google Shape;1045;p39"/>
          <p:cNvSpPr txBox="1"/>
          <p:nvPr/>
        </p:nvSpPr>
        <p:spPr>
          <a:xfrm>
            <a:off x="739675" y="3186025"/>
            <a:ext cx="76860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200">
              <a:solidFill>
                <a:srgbClr val="FFFF00"/>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00"/>
              </a:solidFill>
              <a:latin typeface="Titillium Web"/>
              <a:ea typeface="Titillium Web"/>
              <a:cs typeface="Titillium Web"/>
              <a:sym typeface="Titillium Web"/>
            </a:endParaRPr>
          </a:p>
        </p:txBody>
      </p:sp>
      <p:sp>
        <p:nvSpPr>
          <p:cNvPr id="1046" name="Google Shape;1046;p3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2" name="TextBox 1">
            <a:extLst>
              <a:ext uri="{FF2B5EF4-FFF2-40B4-BE49-F238E27FC236}">
                <a16:creationId xmlns:a16="http://schemas.microsoft.com/office/drawing/2014/main" id="{E9E8224F-6BB6-7473-90F7-6F8315D17B71}"/>
              </a:ext>
            </a:extLst>
          </p:cNvPr>
          <p:cNvSpPr txBox="1"/>
          <p:nvPr/>
        </p:nvSpPr>
        <p:spPr>
          <a:xfrm>
            <a:off x="166914" y="145143"/>
            <a:ext cx="1308371" cy="338554"/>
          </a:xfrm>
          <a:prstGeom prst="rect">
            <a:avLst/>
          </a:prstGeom>
          <a:noFill/>
        </p:spPr>
        <p:txBody>
          <a:bodyPr wrap="none" rtlCol="0">
            <a:spAutoFit/>
          </a:bodyPr>
          <a:lstStyle/>
          <a:p>
            <a:r>
              <a:rPr lang="en-US" altLang="ko-KR" sz="1600" dirty="0">
                <a:solidFill>
                  <a:schemeClr val="bg1"/>
                </a:solidFill>
                <a:latin typeface="+mn-ea"/>
                <a:ea typeface="+mn-ea"/>
              </a:rPr>
              <a:t>1. </a:t>
            </a:r>
            <a:r>
              <a:rPr lang="ko-KR" altLang="en-US" sz="1600" dirty="0">
                <a:solidFill>
                  <a:schemeClr val="bg1"/>
                </a:solidFill>
                <a:latin typeface="+mn-ea"/>
                <a:ea typeface="+mn-ea"/>
              </a:rPr>
              <a:t>게임 개요</a:t>
            </a:r>
          </a:p>
        </p:txBody>
      </p:sp>
      <p:grpSp>
        <p:nvGrpSpPr>
          <p:cNvPr id="3" name="그룹 2">
            <a:extLst>
              <a:ext uri="{FF2B5EF4-FFF2-40B4-BE49-F238E27FC236}">
                <a16:creationId xmlns:a16="http://schemas.microsoft.com/office/drawing/2014/main" id="{8941D160-19DA-C665-591D-9980076C0C56}"/>
              </a:ext>
            </a:extLst>
          </p:cNvPr>
          <p:cNvGrpSpPr/>
          <p:nvPr/>
        </p:nvGrpSpPr>
        <p:grpSpPr>
          <a:xfrm>
            <a:off x="374650" y="545119"/>
            <a:ext cx="6769235" cy="564009"/>
            <a:chOff x="374650" y="545119"/>
            <a:chExt cx="6769235" cy="564009"/>
          </a:xfrm>
        </p:grpSpPr>
        <p:sp>
          <p:nvSpPr>
            <p:cNvPr id="13" name="TextBox 12">
              <a:extLst>
                <a:ext uri="{FF2B5EF4-FFF2-40B4-BE49-F238E27FC236}">
                  <a16:creationId xmlns:a16="http://schemas.microsoft.com/office/drawing/2014/main" id="{22F4ED49-7987-374D-CAC9-E7AB4F994264}"/>
                </a:ext>
              </a:extLst>
            </p:cNvPr>
            <p:cNvSpPr txBox="1"/>
            <p:nvPr/>
          </p:nvSpPr>
          <p:spPr>
            <a:xfrm>
              <a:off x="374650" y="545119"/>
              <a:ext cx="1194558" cy="276999"/>
            </a:xfrm>
            <a:prstGeom prst="rect">
              <a:avLst/>
            </a:prstGeom>
            <a:noFill/>
          </p:spPr>
          <p:txBody>
            <a:bodyPr wrap="none" rtlCol="0">
              <a:spAutoFit/>
            </a:bodyPr>
            <a:lstStyle/>
            <a:p>
              <a:r>
                <a:rPr lang="en-US" altLang="ko-KR" sz="1200" dirty="0">
                  <a:solidFill>
                    <a:schemeClr val="bg1"/>
                  </a:solidFill>
                  <a:latin typeface="+mn-ea"/>
                  <a:ea typeface="+mn-ea"/>
                </a:rPr>
                <a:t>1) </a:t>
              </a:r>
              <a:r>
                <a:rPr lang="ko-KR" altLang="en-US" sz="1200" dirty="0">
                  <a:solidFill>
                    <a:schemeClr val="bg1"/>
                  </a:solidFill>
                  <a:latin typeface="+mn-ea"/>
                  <a:ea typeface="+mn-ea"/>
                </a:rPr>
                <a:t>기획서 목적</a:t>
              </a:r>
            </a:p>
          </p:txBody>
        </p:sp>
        <p:sp>
          <p:nvSpPr>
            <p:cNvPr id="17" name="TextBox 16">
              <a:extLst>
                <a:ext uri="{FF2B5EF4-FFF2-40B4-BE49-F238E27FC236}">
                  <a16:creationId xmlns:a16="http://schemas.microsoft.com/office/drawing/2014/main" id="{E5F34773-DF3B-6F95-F0A8-83D064504DE0}"/>
                </a:ext>
              </a:extLst>
            </p:cNvPr>
            <p:cNvSpPr txBox="1"/>
            <p:nvPr/>
          </p:nvSpPr>
          <p:spPr>
            <a:xfrm>
              <a:off x="596900" y="847518"/>
              <a:ext cx="6546985" cy="261610"/>
            </a:xfrm>
            <a:prstGeom prst="rect">
              <a:avLst/>
            </a:prstGeom>
            <a:noFill/>
          </p:spPr>
          <p:txBody>
            <a:bodyPr wrap="none" rtlCol="0">
              <a:spAutoFit/>
            </a:bodyPr>
            <a:lstStyle/>
            <a:p>
              <a:pPr marL="228600" indent="-228600">
                <a:buClr>
                  <a:schemeClr val="bg1"/>
                </a:buClr>
                <a:buFont typeface="Wingdings" panose="05000000000000000000" pitchFamily="2" charset="2"/>
                <a:buChar char="l"/>
              </a:pPr>
              <a:r>
                <a:rPr lang="en-US" altLang="ko-KR" sz="1100" dirty="0">
                  <a:solidFill>
                    <a:schemeClr val="bg1"/>
                  </a:solidFill>
                  <a:latin typeface="+mn-ea"/>
                  <a:ea typeface="+mn-ea"/>
                </a:rPr>
                <a:t>C#</a:t>
              </a:r>
              <a:r>
                <a:rPr lang="ko-KR" altLang="en-US" sz="1100" dirty="0">
                  <a:solidFill>
                    <a:schemeClr val="bg1"/>
                  </a:solidFill>
                  <a:latin typeface="+mn-ea"/>
                  <a:ea typeface="+mn-ea"/>
                </a:rPr>
                <a:t>만을 활용하여 게임 개발을 위해 개발 목적</a:t>
              </a:r>
              <a:r>
                <a:rPr lang="en-US" altLang="ko-KR" sz="1100" dirty="0">
                  <a:solidFill>
                    <a:schemeClr val="bg1"/>
                  </a:solidFill>
                  <a:latin typeface="+mn-ea"/>
                  <a:ea typeface="+mn-ea"/>
                </a:rPr>
                <a:t>, </a:t>
              </a:r>
              <a:r>
                <a:rPr lang="ko-KR" altLang="en-US" sz="1100" dirty="0">
                  <a:solidFill>
                    <a:schemeClr val="bg1"/>
                  </a:solidFill>
                  <a:latin typeface="+mn-ea"/>
                  <a:ea typeface="+mn-ea"/>
                </a:rPr>
                <a:t>플레이 방법</a:t>
              </a:r>
              <a:r>
                <a:rPr lang="en-US" altLang="ko-KR" sz="1100" dirty="0">
                  <a:solidFill>
                    <a:schemeClr val="bg1"/>
                  </a:solidFill>
                  <a:latin typeface="+mn-ea"/>
                  <a:ea typeface="+mn-ea"/>
                </a:rPr>
                <a:t>, </a:t>
              </a:r>
              <a:r>
                <a:rPr lang="ko-KR" altLang="en-US" sz="1100" dirty="0">
                  <a:solidFill>
                    <a:schemeClr val="bg1"/>
                  </a:solidFill>
                  <a:latin typeface="+mn-ea"/>
                  <a:ea typeface="+mn-ea"/>
                </a:rPr>
                <a:t>세부 기획</a:t>
              </a:r>
              <a:r>
                <a:rPr lang="en-US" altLang="ko-KR" sz="1100" dirty="0">
                  <a:solidFill>
                    <a:schemeClr val="bg1"/>
                  </a:solidFill>
                  <a:latin typeface="+mn-ea"/>
                  <a:ea typeface="+mn-ea"/>
                </a:rPr>
                <a:t>, </a:t>
              </a:r>
              <a:r>
                <a:rPr lang="ko-KR" altLang="en-US" sz="1100" dirty="0">
                  <a:solidFill>
                    <a:schemeClr val="bg1"/>
                  </a:solidFill>
                  <a:latin typeface="+mn-ea"/>
                  <a:ea typeface="+mn-ea"/>
                </a:rPr>
                <a:t>개발 일지 등을 작성한다</a:t>
              </a:r>
              <a:r>
                <a:rPr lang="en-US" altLang="ko-KR" sz="1100" dirty="0">
                  <a:solidFill>
                    <a:schemeClr val="bg1"/>
                  </a:solidFill>
                  <a:latin typeface="+mn-ea"/>
                  <a:ea typeface="+mn-ea"/>
                </a:rPr>
                <a:t>.</a:t>
              </a:r>
            </a:p>
          </p:txBody>
        </p:sp>
      </p:grpSp>
      <p:grpSp>
        <p:nvGrpSpPr>
          <p:cNvPr id="4" name="그룹 3">
            <a:extLst>
              <a:ext uri="{FF2B5EF4-FFF2-40B4-BE49-F238E27FC236}">
                <a16:creationId xmlns:a16="http://schemas.microsoft.com/office/drawing/2014/main" id="{DB7E07E6-D454-A461-2CD5-F2597EE96E46}"/>
              </a:ext>
            </a:extLst>
          </p:cNvPr>
          <p:cNvGrpSpPr/>
          <p:nvPr/>
        </p:nvGrpSpPr>
        <p:grpSpPr>
          <a:xfrm>
            <a:off x="374650" y="1241215"/>
            <a:ext cx="7705389" cy="1377693"/>
            <a:chOff x="374650" y="1228515"/>
            <a:chExt cx="7705389" cy="1377693"/>
          </a:xfrm>
        </p:grpSpPr>
        <p:sp>
          <p:nvSpPr>
            <p:cNvPr id="18" name="TextBox 17">
              <a:extLst>
                <a:ext uri="{FF2B5EF4-FFF2-40B4-BE49-F238E27FC236}">
                  <a16:creationId xmlns:a16="http://schemas.microsoft.com/office/drawing/2014/main" id="{816DCE98-E4D9-6E37-F420-43795F4F7F0E}"/>
                </a:ext>
              </a:extLst>
            </p:cNvPr>
            <p:cNvSpPr txBox="1"/>
            <p:nvPr/>
          </p:nvSpPr>
          <p:spPr>
            <a:xfrm>
              <a:off x="374650" y="1228515"/>
              <a:ext cx="1040670" cy="276999"/>
            </a:xfrm>
            <a:prstGeom prst="rect">
              <a:avLst/>
            </a:prstGeom>
            <a:noFill/>
          </p:spPr>
          <p:txBody>
            <a:bodyPr wrap="none" rtlCol="0">
              <a:spAutoFit/>
            </a:bodyPr>
            <a:lstStyle/>
            <a:p>
              <a:r>
                <a:rPr lang="en-US" altLang="ko-KR" sz="1200" dirty="0">
                  <a:solidFill>
                    <a:schemeClr val="bg1"/>
                  </a:solidFill>
                  <a:latin typeface="+mn-ea"/>
                  <a:ea typeface="+mn-ea"/>
                </a:rPr>
                <a:t>2) </a:t>
              </a:r>
              <a:r>
                <a:rPr lang="ko-KR" altLang="en-US" sz="1200" dirty="0">
                  <a:solidFill>
                    <a:schemeClr val="bg1"/>
                  </a:solidFill>
                  <a:latin typeface="+mn-ea"/>
                  <a:ea typeface="+mn-ea"/>
                </a:rPr>
                <a:t>게임 개요</a:t>
              </a:r>
            </a:p>
          </p:txBody>
        </p:sp>
        <p:sp>
          <p:nvSpPr>
            <p:cNvPr id="19" name="TextBox 18">
              <a:extLst>
                <a:ext uri="{FF2B5EF4-FFF2-40B4-BE49-F238E27FC236}">
                  <a16:creationId xmlns:a16="http://schemas.microsoft.com/office/drawing/2014/main" id="{BD86A764-35DA-238A-8C73-A84C9C97B516}"/>
                </a:ext>
              </a:extLst>
            </p:cNvPr>
            <p:cNvSpPr txBox="1"/>
            <p:nvPr/>
          </p:nvSpPr>
          <p:spPr>
            <a:xfrm>
              <a:off x="596900" y="1530914"/>
              <a:ext cx="7483139" cy="1075294"/>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장르</a:t>
              </a:r>
              <a:r>
                <a:rPr lang="en-US" altLang="ko-KR" sz="1100" dirty="0">
                  <a:solidFill>
                    <a:schemeClr val="bg1"/>
                  </a:solidFill>
                  <a:latin typeface="+mn-ea"/>
                  <a:ea typeface="+mn-ea"/>
                </a:rPr>
                <a:t>: </a:t>
              </a:r>
              <a:r>
                <a:rPr lang="ko-KR" altLang="en-US" sz="1100" dirty="0">
                  <a:solidFill>
                    <a:schemeClr val="bg1"/>
                  </a:solidFill>
                  <a:latin typeface="+mn-ea"/>
                  <a:ea typeface="+mn-ea"/>
                </a:rPr>
                <a:t>투자 시뮬레이션 게임</a:t>
              </a:r>
              <a:r>
                <a:rPr lang="en-US" altLang="ko-KR" sz="1100" dirty="0">
                  <a:solidFill>
                    <a:schemeClr val="bg1"/>
                  </a:solidFill>
                  <a:latin typeface="+mn-ea"/>
                  <a:ea typeface="+mn-ea"/>
                </a:rPr>
                <a:t>(MUD </a:t>
              </a:r>
              <a:r>
                <a:rPr lang="ko-KR" altLang="en-US" sz="1100" dirty="0">
                  <a:solidFill>
                    <a:schemeClr val="bg1"/>
                  </a:solidFill>
                  <a:latin typeface="+mn-ea"/>
                  <a:ea typeface="+mn-ea"/>
                </a:rPr>
                <a:t>게임</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투자하여</a:t>
              </a:r>
              <a:r>
                <a:rPr lang="en-US" altLang="ko-KR" sz="1100" dirty="0">
                  <a:solidFill>
                    <a:schemeClr val="bg1"/>
                  </a:solidFill>
                  <a:latin typeface="+mn-ea"/>
                  <a:ea typeface="+mn-ea"/>
                </a:rPr>
                <a:t>, </a:t>
              </a:r>
              <a:r>
                <a:rPr lang="ko-KR" altLang="en-US" sz="1100" dirty="0">
                  <a:solidFill>
                    <a:schemeClr val="bg1"/>
                  </a:solidFill>
                  <a:latin typeface="+mn-ea"/>
                  <a:ea typeface="+mn-ea"/>
                </a:rPr>
                <a:t>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빌딩을 구매하면 승리</a:t>
              </a:r>
              <a:r>
                <a:rPr lang="en-US" altLang="ko-KR" sz="1100" dirty="0">
                  <a:solidFill>
                    <a:schemeClr val="bg1"/>
                  </a:solidFill>
                  <a:latin typeface="+mn-ea"/>
                  <a:ea typeface="+mn-ea"/>
                </a:rPr>
                <a:t>, </a:t>
              </a:r>
              <a:r>
                <a:rPr lang="ko-KR" altLang="en-US" sz="1100" dirty="0">
                  <a:solidFill>
                    <a:schemeClr val="bg1"/>
                  </a:solidFill>
                  <a:latin typeface="+mn-ea"/>
                  <a:ea typeface="+mn-ea"/>
                </a:rPr>
                <a:t>특정 자산 미만이 되면 패배</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그래픽</a:t>
              </a:r>
              <a:r>
                <a:rPr lang="en-US" altLang="ko-KR" sz="1100" dirty="0">
                  <a:solidFill>
                    <a:schemeClr val="bg1"/>
                  </a:solidFill>
                  <a:latin typeface="+mn-ea"/>
                  <a:ea typeface="+mn-ea"/>
                </a:rPr>
                <a:t>: MUD</a:t>
              </a:r>
              <a:r>
                <a:rPr lang="ko-KR" altLang="en-US" sz="1100" dirty="0">
                  <a:solidFill>
                    <a:schemeClr val="bg1"/>
                  </a:solidFill>
                  <a:latin typeface="+mn-ea"/>
                  <a:ea typeface="+mn-ea"/>
                </a:rPr>
                <a:t>게임으로</a:t>
              </a:r>
              <a:r>
                <a:rPr lang="en-US" altLang="ko-KR" sz="1100" dirty="0">
                  <a:solidFill>
                    <a:schemeClr val="bg1"/>
                  </a:solidFill>
                  <a:latin typeface="+mn-ea"/>
                  <a:ea typeface="+mn-ea"/>
                </a:rPr>
                <a:t>, C#</a:t>
              </a:r>
              <a:r>
                <a:rPr lang="ko-KR" altLang="en-US" sz="1100" dirty="0">
                  <a:solidFill>
                    <a:schemeClr val="bg1"/>
                  </a:solidFill>
                  <a:latin typeface="+mn-ea"/>
                  <a:ea typeface="+mn-ea"/>
                </a:rPr>
                <a:t>만을 이용하여 구동하므로 아트 작업이 없으며</a:t>
              </a:r>
              <a:r>
                <a:rPr lang="en-US" altLang="ko-KR" sz="1100" dirty="0">
                  <a:solidFill>
                    <a:schemeClr val="bg1"/>
                  </a:solidFill>
                  <a:latin typeface="+mn-ea"/>
                  <a:ea typeface="+mn-ea"/>
                </a:rPr>
                <a:t>, </a:t>
              </a:r>
              <a:r>
                <a:rPr lang="ko-KR" altLang="en-US" sz="1100" dirty="0">
                  <a:solidFill>
                    <a:schemeClr val="bg1"/>
                  </a:solidFill>
                  <a:latin typeface="+mn-ea"/>
                  <a:ea typeface="+mn-ea"/>
                </a:rPr>
                <a:t>그림이 필요하더라도 글자만으로 구현</a:t>
              </a:r>
              <a:endParaRPr lang="en-US" altLang="ko-KR" sz="1100" dirty="0">
                <a:solidFill>
                  <a:schemeClr val="bg1"/>
                </a:solidFill>
                <a:latin typeface="+mn-ea"/>
                <a:ea typeface="+mn-ea"/>
              </a:endParaRPr>
            </a:p>
          </p:txBody>
        </p:sp>
      </p:grpSp>
      <p:grpSp>
        <p:nvGrpSpPr>
          <p:cNvPr id="5" name="그룹 4">
            <a:extLst>
              <a:ext uri="{FF2B5EF4-FFF2-40B4-BE49-F238E27FC236}">
                <a16:creationId xmlns:a16="http://schemas.microsoft.com/office/drawing/2014/main" id="{97E045FE-47CA-479C-E391-F1893DDF2548}"/>
              </a:ext>
            </a:extLst>
          </p:cNvPr>
          <p:cNvGrpSpPr/>
          <p:nvPr/>
        </p:nvGrpSpPr>
        <p:grpSpPr>
          <a:xfrm>
            <a:off x="374650" y="2750995"/>
            <a:ext cx="6583287" cy="1918226"/>
            <a:chOff x="374650" y="2750995"/>
            <a:chExt cx="6583287" cy="1918226"/>
          </a:xfrm>
        </p:grpSpPr>
        <p:sp>
          <p:nvSpPr>
            <p:cNvPr id="20" name="TextBox 19">
              <a:extLst>
                <a:ext uri="{FF2B5EF4-FFF2-40B4-BE49-F238E27FC236}">
                  <a16:creationId xmlns:a16="http://schemas.microsoft.com/office/drawing/2014/main" id="{361DF7D8-4DE7-BCE4-0130-59FD51274452}"/>
                </a:ext>
              </a:extLst>
            </p:cNvPr>
            <p:cNvSpPr txBox="1"/>
            <p:nvPr/>
          </p:nvSpPr>
          <p:spPr>
            <a:xfrm>
              <a:off x="374650" y="2750995"/>
              <a:ext cx="1402948" cy="276999"/>
            </a:xfrm>
            <a:prstGeom prst="rect">
              <a:avLst/>
            </a:prstGeom>
            <a:noFill/>
          </p:spPr>
          <p:txBody>
            <a:bodyPr wrap="none" rtlCol="0">
              <a:spAutoFit/>
            </a:bodyPr>
            <a:lstStyle/>
            <a:p>
              <a:r>
                <a:rPr lang="en-US" altLang="ko-KR" sz="1200" dirty="0">
                  <a:solidFill>
                    <a:schemeClr val="bg1"/>
                  </a:solidFill>
                  <a:latin typeface="+mn-ea"/>
                  <a:ea typeface="+mn-ea"/>
                </a:rPr>
                <a:t>3) </a:t>
              </a:r>
              <a:r>
                <a:rPr lang="ko-KR" altLang="en-US" sz="1200" dirty="0">
                  <a:solidFill>
                    <a:schemeClr val="bg1"/>
                  </a:solidFill>
                  <a:latin typeface="+mn-ea"/>
                  <a:ea typeface="+mn-ea"/>
                </a:rPr>
                <a:t>게임 제작 목표</a:t>
              </a:r>
            </a:p>
          </p:txBody>
        </p:sp>
        <p:sp>
          <p:nvSpPr>
            <p:cNvPr id="21" name="TextBox 20">
              <a:extLst>
                <a:ext uri="{FF2B5EF4-FFF2-40B4-BE49-F238E27FC236}">
                  <a16:creationId xmlns:a16="http://schemas.microsoft.com/office/drawing/2014/main" id="{137DD81D-B2D3-0D43-AEE5-A571C3451A00}"/>
                </a:ext>
              </a:extLst>
            </p:cNvPr>
            <p:cNvSpPr txBox="1"/>
            <p:nvPr/>
          </p:nvSpPr>
          <p:spPr>
            <a:xfrm>
              <a:off x="596900" y="3053394"/>
              <a:ext cx="6361037" cy="1615827"/>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최대한 숫자와 </a:t>
              </a:r>
              <a:r>
                <a:rPr lang="en-US" altLang="ko-KR" sz="1100" dirty="0">
                  <a:solidFill>
                    <a:schemeClr val="bg1"/>
                  </a:solidFill>
                  <a:latin typeface="+mn-ea"/>
                  <a:ea typeface="+mn-ea"/>
                </a:rPr>
                <a:t>Enter</a:t>
              </a:r>
              <a:r>
                <a:rPr lang="ko-KR" altLang="en-US" sz="1100" dirty="0" err="1">
                  <a:solidFill>
                    <a:schemeClr val="bg1"/>
                  </a:solidFill>
                  <a:latin typeface="+mn-ea"/>
                  <a:ea typeface="+mn-ea"/>
                </a:rPr>
                <a:t>키만을</a:t>
              </a:r>
              <a:r>
                <a:rPr lang="ko-KR" altLang="en-US" sz="1100" dirty="0">
                  <a:solidFill>
                    <a:schemeClr val="bg1"/>
                  </a:solidFill>
                  <a:latin typeface="+mn-ea"/>
                  <a:ea typeface="+mn-ea"/>
                </a:rPr>
                <a:t> </a:t>
              </a:r>
              <a:r>
                <a:rPr lang="ko-KR" altLang="en-US" sz="1100" dirty="0" smtClean="0">
                  <a:solidFill>
                    <a:schemeClr val="bg1"/>
                  </a:solidFill>
                  <a:latin typeface="+mn-ea"/>
                  <a:ea typeface="+mn-ea"/>
                </a:rPr>
                <a:t>입력하도록 </a:t>
              </a:r>
              <a:r>
                <a:rPr lang="ko-KR" altLang="en-US" sz="1100" dirty="0">
                  <a:solidFill>
                    <a:schemeClr val="bg1"/>
                  </a:solidFill>
                  <a:latin typeface="+mn-ea"/>
                  <a:ea typeface="+mn-ea"/>
                </a:rPr>
                <a:t>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시뮬레이션 장르 특성을 살려</a:t>
              </a:r>
              <a:r>
                <a:rPr lang="en-US" altLang="ko-KR" sz="1100" dirty="0">
                  <a:solidFill>
                    <a:schemeClr val="bg1"/>
                  </a:solidFill>
                  <a:latin typeface="+mn-ea"/>
                  <a:ea typeface="+mn-ea"/>
                </a:rPr>
                <a:t> </a:t>
              </a:r>
              <a:r>
                <a:rPr lang="ko-KR" altLang="en-US" sz="1100" dirty="0">
                  <a:solidFill>
                    <a:schemeClr val="bg1"/>
                  </a:solidFill>
                  <a:latin typeface="+mn-ea"/>
                  <a:ea typeface="+mn-ea"/>
                </a:rPr>
                <a:t>특정 사건에 따라 자산의 가치가 달라지도록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유동자산</a:t>
              </a:r>
              <a:r>
                <a:rPr lang="en-US" altLang="ko-KR" sz="1100" dirty="0">
                  <a:solidFill>
                    <a:schemeClr val="bg1"/>
                  </a:solidFill>
                  <a:latin typeface="+mn-ea"/>
                  <a:ea typeface="+mn-ea"/>
                </a:rPr>
                <a:t>, </a:t>
              </a:r>
              <a:r>
                <a:rPr lang="ko-KR" altLang="en-US" sz="1100" dirty="0">
                  <a:solidFill>
                    <a:schemeClr val="bg1"/>
                  </a:solidFill>
                  <a:latin typeface="+mn-ea"/>
                  <a:ea typeface="+mn-ea"/>
                </a:rPr>
                <a:t>비유동자산으로 분류되며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따라 자산을 팔 가능성이 존재하도록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자산을 구매할 때는 반드시 유동자산 중 하나인 현금만을 사용하도록 제작</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최종 목표인 </a:t>
              </a:r>
              <a:r>
                <a:rPr lang="en-US" altLang="ko-KR" sz="1100" dirty="0">
                  <a:solidFill>
                    <a:schemeClr val="bg1"/>
                  </a:solidFill>
                  <a:latin typeface="+mn-ea"/>
                  <a:ea typeface="+mn-ea"/>
                </a:rPr>
                <a:t>30</a:t>
              </a:r>
              <a:r>
                <a:rPr lang="ko-KR" altLang="en-US" sz="1100" dirty="0">
                  <a:solidFill>
                    <a:schemeClr val="bg1"/>
                  </a:solidFill>
                  <a:latin typeface="+mn-ea"/>
                  <a:ea typeface="+mn-ea"/>
                </a:rPr>
                <a:t>층 빌딩의 가격은 </a:t>
              </a:r>
              <a:r>
                <a:rPr lang="en-US" altLang="ko-KR" sz="1100" dirty="0">
                  <a:solidFill>
                    <a:schemeClr val="bg1"/>
                  </a:solidFill>
                  <a:latin typeface="+mn-ea"/>
                  <a:ea typeface="+mn-ea"/>
                </a:rPr>
                <a:t>21</a:t>
              </a:r>
              <a:r>
                <a:rPr lang="ko-KR" altLang="en-US" sz="1100" dirty="0">
                  <a:solidFill>
                    <a:schemeClr val="bg1"/>
                  </a:solidFill>
                  <a:latin typeface="+mn-ea"/>
                  <a:ea typeface="+mn-ea"/>
                </a:rPr>
                <a:t>억으로</a:t>
              </a:r>
              <a:r>
                <a:rPr lang="en-US" altLang="ko-KR" sz="1100" dirty="0">
                  <a:solidFill>
                    <a:schemeClr val="bg1"/>
                  </a:solidFill>
                  <a:latin typeface="+mn-ea"/>
                  <a:ea typeface="+mn-ea"/>
                </a:rPr>
                <a:t>, </a:t>
              </a:r>
              <a:r>
                <a:rPr lang="ko-KR" altLang="en-US" sz="1100" dirty="0">
                  <a:solidFill>
                    <a:schemeClr val="bg1"/>
                  </a:solidFill>
                  <a:latin typeface="+mn-ea"/>
                  <a:ea typeface="+mn-ea"/>
                </a:rPr>
                <a:t>게임 내 모든 자산은 </a:t>
              </a:r>
              <a:r>
                <a:rPr lang="ko-KR" altLang="en-US" sz="1100" dirty="0" err="1">
                  <a:solidFill>
                    <a:schemeClr val="bg1"/>
                  </a:solidFill>
                  <a:latin typeface="+mn-ea"/>
                  <a:ea typeface="+mn-ea"/>
                </a:rPr>
                <a:t>정수형인</a:t>
              </a:r>
              <a:r>
                <a:rPr lang="ko-KR" altLang="en-US" sz="1100" dirty="0">
                  <a:solidFill>
                    <a:schemeClr val="bg1"/>
                  </a:solidFill>
                  <a:latin typeface="+mn-ea"/>
                  <a:ea typeface="+mn-ea"/>
                </a:rPr>
                <a:t> </a:t>
              </a:r>
              <a:r>
                <a:rPr lang="en-US" altLang="ko-KR" sz="1100" dirty="0">
                  <a:solidFill>
                    <a:schemeClr val="bg1"/>
                  </a:solidFill>
                  <a:latin typeface="+mn-ea"/>
                  <a:ea typeface="+mn-ea"/>
                </a:rPr>
                <a:t>int</a:t>
              </a:r>
              <a:r>
                <a:rPr lang="ko-KR" altLang="en-US" sz="1100" dirty="0">
                  <a:solidFill>
                    <a:schemeClr val="bg1"/>
                  </a:solidFill>
                  <a:latin typeface="+mn-ea"/>
                  <a:ea typeface="+mn-ea"/>
                </a:rPr>
                <a:t>만을 쓰도록 제작</a:t>
              </a:r>
              <a:r>
                <a:rPr lang="en-US" altLang="ko-KR" sz="1100" dirty="0">
                  <a:solidFill>
                    <a:schemeClr val="bg1"/>
                  </a:solidFill>
                  <a:latin typeface="+mn-ea"/>
                  <a:ea typeface="+mn-ea"/>
                </a:rPr>
                <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총 자산은 </a:t>
              </a:r>
              <a:r>
                <a:rPr lang="en-US" altLang="ko-KR" sz="1100" dirty="0" err="1">
                  <a:solidFill>
                    <a:schemeClr val="bg1"/>
                  </a:solidFill>
                  <a:latin typeface="+mn-ea"/>
                  <a:ea typeface="+mn-ea"/>
                </a:rPr>
                <a:t>int</a:t>
              </a:r>
              <a:r>
                <a:rPr lang="ko-KR" altLang="en-US" sz="1100" dirty="0" smtClean="0">
                  <a:solidFill>
                    <a:schemeClr val="bg1"/>
                  </a:solidFill>
                  <a:latin typeface="+mn-ea"/>
                  <a:ea typeface="+mn-ea"/>
                </a:rPr>
                <a:t>를 쓰면 </a:t>
              </a:r>
              <a:r>
                <a:rPr lang="en-US" altLang="ko-KR" sz="1100" dirty="0" smtClean="0">
                  <a:solidFill>
                    <a:schemeClr val="bg1"/>
                  </a:solidFill>
                  <a:latin typeface="+mn-ea"/>
                  <a:ea typeface="+mn-ea"/>
                </a:rPr>
                <a:t>21</a:t>
              </a:r>
              <a:r>
                <a:rPr lang="ko-KR" altLang="en-US" sz="1100" dirty="0" smtClean="0">
                  <a:solidFill>
                    <a:schemeClr val="bg1"/>
                  </a:solidFill>
                  <a:latin typeface="+mn-ea"/>
                  <a:ea typeface="+mn-ea"/>
                </a:rPr>
                <a:t>억을 넘길 수 있으므로</a:t>
              </a:r>
              <a:r>
                <a:rPr lang="en-US" altLang="ko-KR" sz="1100" dirty="0" smtClean="0">
                  <a:solidFill>
                    <a:schemeClr val="bg1"/>
                  </a:solidFill>
                  <a:latin typeface="+mn-ea"/>
                  <a:ea typeface="+mn-ea"/>
                </a:rPr>
                <a:t>, </a:t>
              </a:r>
              <a:r>
                <a:rPr lang="en-US" altLang="ko-KR" sz="1100" dirty="0" smtClean="0">
                  <a:solidFill>
                    <a:schemeClr val="bg1"/>
                  </a:solidFill>
                  <a:latin typeface="+mn-ea"/>
                  <a:ea typeface="+mn-ea"/>
                </a:rPr>
                <a:t>long</a:t>
              </a:r>
              <a:r>
                <a:rPr lang="ko-KR" altLang="en-US" sz="1100" dirty="0" smtClean="0">
                  <a:solidFill>
                    <a:schemeClr val="bg1"/>
                  </a:solidFill>
                  <a:latin typeface="+mn-ea"/>
                  <a:ea typeface="+mn-ea"/>
                </a:rPr>
                <a:t>형을 사용한다</a:t>
              </a:r>
              <a:r>
                <a:rPr lang="en-US" altLang="ko-KR" sz="1100" dirty="0" smtClean="0">
                  <a:solidFill>
                    <a:schemeClr val="bg1"/>
                  </a:solidFill>
                  <a:latin typeface="+mn-ea"/>
                  <a:ea typeface="+mn-ea"/>
                </a:rPr>
                <a:t>.)</a:t>
              </a:r>
              <a:endParaRPr lang="en-US" altLang="ko-KR" sz="1100" dirty="0">
                <a:solidFill>
                  <a:schemeClr val="bg1"/>
                </a:solidFill>
                <a:latin typeface="+mn-ea"/>
                <a:ea typeface="+mn-ea"/>
              </a:endParaRPr>
            </a:p>
          </p:txBody>
        </p:sp>
      </p:grpSp>
    </p:spTree>
    <p:extLst>
      <p:ext uri="{BB962C8B-B14F-4D97-AF65-F5344CB8AC3E}">
        <p14:creationId xmlns:p14="http://schemas.microsoft.com/office/powerpoint/2010/main" val="770122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0"/>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RESOURCES</a:t>
            </a:r>
            <a:endParaRPr/>
          </a:p>
        </p:txBody>
      </p:sp>
      <p:sp>
        <p:nvSpPr>
          <p:cNvPr id="1052" name="Google Shape;1052;p40"/>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
        <p:nvSpPr>
          <p:cNvPr id="1053" name="Google Shape;1053;p40"/>
          <p:cNvSpPr/>
          <p:nvPr/>
        </p:nvSpPr>
        <p:spPr>
          <a:xfrm>
            <a:off x="6898675" y="2121449"/>
            <a:ext cx="1604875" cy="2519775"/>
          </a:xfrm>
          <a:prstGeom prst="rect">
            <a:avLst/>
          </a:prstGeom>
        </p:spPr>
        <p:txBody>
          <a:bodyPr>
            <a:prstTxWarp prst="textPlain">
              <a:avLst/>
            </a:prstTxWarp>
          </a:bodyPr>
          <a:lstStyle/>
          <a:p>
            <a:pPr lvl="0" algn="ctr"/>
            <a:r>
              <a:rPr b="1" i="0">
                <a:ln>
                  <a:noFill/>
                </a:ln>
                <a:solidFill>
                  <a:srgbClr val="6E86B6"/>
                </a:solidFill>
                <a:latin typeface="Titillium Web"/>
              </a:rPr>
              <a:t>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1059" name="Google Shape;1059;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060" name="Google Shape;1060;p41"/>
          <p:cNvSpPr/>
          <p:nvPr/>
        </p:nvSpPr>
        <p:spPr>
          <a:xfrm>
            <a:off x="7735208"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1061" name="Google Shape;1061;p41"/>
          <p:cNvSpPr/>
          <p:nvPr/>
        </p:nvSpPr>
        <p:spPr>
          <a:xfrm>
            <a:off x="7075124"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1062" name="Google Shape;1062;p41"/>
          <p:cNvSpPr/>
          <p:nvPr/>
        </p:nvSpPr>
        <p:spPr>
          <a:xfrm>
            <a:off x="6415040" y="22987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1063" name="Google Shape;1063;p41"/>
          <p:cNvSpPr/>
          <p:nvPr/>
        </p:nvSpPr>
        <p:spPr>
          <a:xfrm>
            <a:off x="5754956"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1064" name="Google Shape;1064;p41"/>
          <p:cNvSpPr/>
          <p:nvPr/>
        </p:nvSpPr>
        <p:spPr>
          <a:xfrm>
            <a:off x="5094872"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1065" name="Google Shape;1065;p41"/>
          <p:cNvSpPr/>
          <p:nvPr/>
        </p:nvSpPr>
        <p:spPr>
          <a:xfrm>
            <a:off x="4434788" y="22987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1066" name="Google Shape;1066;p41"/>
          <p:cNvSpPr/>
          <p:nvPr/>
        </p:nvSpPr>
        <p:spPr>
          <a:xfrm>
            <a:off x="3774704"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1067" name="Google Shape;1067;p41"/>
          <p:cNvSpPr/>
          <p:nvPr/>
        </p:nvSpPr>
        <p:spPr>
          <a:xfrm>
            <a:off x="3114619"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1068" name="Google Shape;1068;p41"/>
          <p:cNvSpPr/>
          <p:nvPr/>
        </p:nvSpPr>
        <p:spPr>
          <a:xfrm>
            <a:off x="2454535" y="22987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1069" name="Google Shape;1069;p41"/>
          <p:cNvSpPr/>
          <p:nvPr/>
        </p:nvSpPr>
        <p:spPr>
          <a:xfrm>
            <a:off x="1794451"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MAR</a:t>
            </a:r>
            <a:endParaRPr sz="1000">
              <a:solidFill>
                <a:schemeClr val="lt1"/>
              </a:solidFill>
              <a:latin typeface="Titillium Web"/>
              <a:ea typeface="Titillium Web"/>
              <a:cs typeface="Titillium Web"/>
              <a:sym typeface="Titillium Web"/>
            </a:endParaRPr>
          </a:p>
        </p:txBody>
      </p:sp>
      <p:sp>
        <p:nvSpPr>
          <p:cNvPr id="1070" name="Google Shape;1070;p41"/>
          <p:cNvSpPr/>
          <p:nvPr/>
        </p:nvSpPr>
        <p:spPr>
          <a:xfrm>
            <a:off x="1134367"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FEB</a:t>
            </a:r>
            <a:endParaRPr sz="1000">
              <a:solidFill>
                <a:schemeClr val="lt1"/>
              </a:solidFill>
              <a:latin typeface="Titillium Web"/>
              <a:ea typeface="Titillium Web"/>
              <a:cs typeface="Titillium Web"/>
              <a:sym typeface="Titillium Web"/>
            </a:endParaRPr>
          </a:p>
        </p:txBody>
      </p:sp>
      <p:sp>
        <p:nvSpPr>
          <p:cNvPr id="1071" name="Google Shape;1071;p41"/>
          <p:cNvSpPr/>
          <p:nvPr/>
        </p:nvSpPr>
        <p:spPr>
          <a:xfrm>
            <a:off x="474283" y="2298750"/>
            <a:ext cx="822900" cy="393600"/>
          </a:xfrm>
          <a:prstGeom prst="homePlate">
            <a:avLst>
              <a:gd name="adj" fmla="val 32030"/>
            </a:avLst>
          </a:prstGeom>
          <a:solidFill>
            <a:schemeClr val="dk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JAN</a:t>
            </a:r>
            <a:endParaRPr sz="1000">
              <a:solidFill>
                <a:schemeClr val="lt1"/>
              </a:solidFill>
              <a:latin typeface="Titillium Web"/>
              <a:ea typeface="Titillium Web"/>
              <a:cs typeface="Titillium Web"/>
              <a:sym typeface="Titillium Web"/>
            </a:endParaRPr>
          </a:p>
        </p:txBody>
      </p:sp>
      <p:sp>
        <p:nvSpPr>
          <p:cNvPr id="1072" name="Google Shape;1072;p41"/>
          <p:cNvSpPr/>
          <p:nvPr/>
        </p:nvSpPr>
        <p:spPr>
          <a:xfrm>
            <a:off x="0" y="2298750"/>
            <a:ext cx="637200" cy="393600"/>
          </a:xfrm>
          <a:prstGeom prst="homePlate">
            <a:avLst>
              <a:gd name="adj" fmla="val 32030"/>
            </a:avLst>
          </a:prstGeom>
          <a:solidFill>
            <a:schemeClr val="dk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1073" name="Google Shape;1073;p41"/>
          <p:cNvCxnSpPr/>
          <p:nvPr/>
        </p:nvCxnSpPr>
        <p:spPr>
          <a:xfrm rot="10800000">
            <a:off x="76892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4" name="Google Shape;1074;p41"/>
          <p:cNvSpPr txBox="1"/>
          <p:nvPr/>
        </p:nvSpPr>
        <p:spPr>
          <a:xfrm>
            <a:off x="72790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75" name="Google Shape;1075;p41"/>
          <p:cNvCxnSpPr/>
          <p:nvPr/>
        </p:nvCxnSpPr>
        <p:spPr>
          <a:xfrm rot="10800000">
            <a:off x="209015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6" name="Google Shape;1076;p41"/>
          <p:cNvSpPr txBox="1"/>
          <p:nvPr/>
        </p:nvSpPr>
        <p:spPr>
          <a:xfrm>
            <a:off x="2050642"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77" name="Google Shape;1077;p41"/>
          <p:cNvCxnSpPr/>
          <p:nvPr/>
        </p:nvCxnSpPr>
        <p:spPr>
          <a:xfrm rot="10800000">
            <a:off x="341139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78" name="Google Shape;1078;p41"/>
          <p:cNvSpPr txBox="1"/>
          <p:nvPr/>
        </p:nvSpPr>
        <p:spPr>
          <a:xfrm>
            <a:off x="3373384"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79" name="Google Shape;1079;p41"/>
          <p:cNvCxnSpPr/>
          <p:nvPr/>
        </p:nvCxnSpPr>
        <p:spPr>
          <a:xfrm rot="10800000">
            <a:off x="473262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0" name="Google Shape;1080;p41"/>
          <p:cNvSpPr txBox="1"/>
          <p:nvPr/>
        </p:nvSpPr>
        <p:spPr>
          <a:xfrm>
            <a:off x="4696126"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1" name="Google Shape;1081;p41"/>
          <p:cNvCxnSpPr/>
          <p:nvPr/>
        </p:nvCxnSpPr>
        <p:spPr>
          <a:xfrm rot="10800000">
            <a:off x="6053863"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2" name="Google Shape;1082;p41"/>
          <p:cNvSpPr txBox="1"/>
          <p:nvPr/>
        </p:nvSpPr>
        <p:spPr>
          <a:xfrm>
            <a:off x="6018868"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3" name="Google Shape;1083;p41"/>
          <p:cNvCxnSpPr/>
          <p:nvPr/>
        </p:nvCxnSpPr>
        <p:spPr>
          <a:xfrm rot="10800000">
            <a:off x="7375098" y="1824731"/>
            <a:ext cx="0" cy="498600"/>
          </a:xfrm>
          <a:prstGeom prst="straightConnector1">
            <a:avLst/>
          </a:prstGeom>
          <a:noFill/>
          <a:ln w="9525" cap="flat" cmpd="sng">
            <a:solidFill>
              <a:schemeClr val="lt2"/>
            </a:solidFill>
            <a:prstDash val="solid"/>
            <a:round/>
            <a:headEnd type="oval" w="med" len="med"/>
            <a:tailEnd type="oval" w="med" len="med"/>
          </a:ln>
        </p:spPr>
      </p:cxnSp>
      <p:sp>
        <p:nvSpPr>
          <p:cNvPr id="1084" name="Google Shape;1084;p41"/>
          <p:cNvSpPr txBox="1"/>
          <p:nvPr/>
        </p:nvSpPr>
        <p:spPr>
          <a:xfrm>
            <a:off x="7341610" y="12700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85" name="Google Shape;1085;p41"/>
          <p:cNvCxnSpPr/>
          <p:nvPr/>
        </p:nvCxnSpPr>
        <p:spPr>
          <a:xfrm rot="10800000">
            <a:off x="143968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6" name="Google Shape;1086;p41"/>
          <p:cNvSpPr txBox="1"/>
          <p:nvPr/>
        </p:nvSpPr>
        <p:spPr>
          <a:xfrm>
            <a:off x="1369548"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cxnSp>
        <p:nvCxnSpPr>
          <p:cNvPr id="1087" name="Google Shape;1087;p41"/>
          <p:cNvCxnSpPr/>
          <p:nvPr/>
        </p:nvCxnSpPr>
        <p:spPr>
          <a:xfrm rot="10800000">
            <a:off x="276092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88" name="Google Shape;1088;p41"/>
          <p:cNvSpPr txBox="1"/>
          <p:nvPr/>
        </p:nvSpPr>
        <p:spPr>
          <a:xfrm>
            <a:off x="2699944"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cxnSp>
        <p:nvCxnSpPr>
          <p:cNvPr id="1089" name="Google Shape;1089;p41"/>
          <p:cNvCxnSpPr/>
          <p:nvPr/>
        </p:nvCxnSpPr>
        <p:spPr>
          <a:xfrm rot="10800000">
            <a:off x="408215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0" name="Google Shape;1090;p41"/>
          <p:cNvSpPr txBox="1"/>
          <p:nvPr/>
        </p:nvSpPr>
        <p:spPr>
          <a:xfrm>
            <a:off x="4030339"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cxnSp>
        <p:nvCxnSpPr>
          <p:cNvPr id="1091" name="Google Shape;1091;p41"/>
          <p:cNvCxnSpPr/>
          <p:nvPr/>
        </p:nvCxnSpPr>
        <p:spPr>
          <a:xfrm rot="10800000">
            <a:off x="540339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2" name="Google Shape;1092;p41"/>
          <p:cNvSpPr txBox="1"/>
          <p:nvPr/>
        </p:nvSpPr>
        <p:spPr>
          <a:xfrm>
            <a:off x="5360735"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cxnSp>
        <p:nvCxnSpPr>
          <p:cNvPr id="1093" name="Google Shape;1093;p41"/>
          <p:cNvCxnSpPr/>
          <p:nvPr/>
        </p:nvCxnSpPr>
        <p:spPr>
          <a:xfrm rot="10800000">
            <a:off x="6724627"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4" name="Google Shape;1094;p41"/>
          <p:cNvSpPr txBox="1"/>
          <p:nvPr/>
        </p:nvSpPr>
        <p:spPr>
          <a:xfrm>
            <a:off x="6691131" y="31909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cxnSp>
        <p:nvCxnSpPr>
          <p:cNvPr id="1095" name="Google Shape;1095;p41"/>
          <p:cNvCxnSpPr/>
          <p:nvPr/>
        </p:nvCxnSpPr>
        <p:spPr>
          <a:xfrm rot="10800000">
            <a:off x="8045862" y="2667769"/>
            <a:ext cx="0" cy="498600"/>
          </a:xfrm>
          <a:prstGeom prst="straightConnector1">
            <a:avLst/>
          </a:prstGeom>
          <a:noFill/>
          <a:ln w="9525" cap="flat" cmpd="sng">
            <a:solidFill>
              <a:schemeClr val="lt2"/>
            </a:solidFill>
            <a:prstDash val="solid"/>
            <a:round/>
            <a:headEnd type="oval" w="med" len="med"/>
            <a:tailEnd type="oval" w="med" len="med"/>
          </a:ln>
        </p:spPr>
      </p:cxnSp>
      <p:sp>
        <p:nvSpPr>
          <p:cNvPr id="1096" name="Google Shape;1096;p41"/>
          <p:cNvSpPr txBox="1"/>
          <p:nvPr/>
        </p:nvSpPr>
        <p:spPr>
          <a:xfrm>
            <a:off x="8008073" y="31909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2"/>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1102" name="Google Shape;1102;p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103" name="Google Shape;1103;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1105" name="Google Shape;1105;p42"/>
          <p:cNvGrpSpPr/>
          <p:nvPr/>
        </p:nvGrpSpPr>
        <p:grpSpPr>
          <a:xfrm>
            <a:off x="1786339" y="1474801"/>
            <a:ext cx="473400" cy="473400"/>
            <a:chOff x="1786339" y="1703401"/>
            <a:chExt cx="473400" cy="473400"/>
          </a:xfrm>
        </p:grpSpPr>
        <p:sp>
          <p:nvSpPr>
            <p:cNvPr id="1106" name="Google Shape;1106;p42"/>
            <p:cNvSpPr/>
            <p:nvPr/>
          </p:nvSpPr>
          <p:spPr>
            <a:xfrm rot="8100000">
              <a:off x="1855667" y="1772729"/>
              <a:ext cx="334744" cy="334744"/>
            </a:xfrm>
            <a:prstGeom prst="teardrop">
              <a:avLst>
                <a:gd name="adj" fmla="val 1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07" name="Google Shape;1107;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1108" name="Google Shape;1108;p42"/>
          <p:cNvGrpSpPr/>
          <p:nvPr/>
        </p:nvGrpSpPr>
        <p:grpSpPr>
          <a:xfrm>
            <a:off x="3814414" y="1474801"/>
            <a:ext cx="473400" cy="473400"/>
            <a:chOff x="3814414" y="1703401"/>
            <a:chExt cx="473400" cy="473400"/>
          </a:xfrm>
        </p:grpSpPr>
        <p:sp>
          <p:nvSpPr>
            <p:cNvPr id="1109" name="Google Shape;1109;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0" name="Google Shape;1110;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1111" name="Google Shape;1111;p42"/>
          <p:cNvGrpSpPr/>
          <p:nvPr/>
        </p:nvGrpSpPr>
        <p:grpSpPr>
          <a:xfrm>
            <a:off x="5842489" y="1474801"/>
            <a:ext cx="473400" cy="473400"/>
            <a:chOff x="5842489" y="1703401"/>
            <a:chExt cx="473400" cy="473400"/>
          </a:xfrm>
        </p:grpSpPr>
        <p:sp>
          <p:nvSpPr>
            <p:cNvPr id="1112" name="Google Shape;1112;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3" name="Google Shape;1113;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1114" name="Google Shape;1114;p42"/>
          <p:cNvGrpSpPr/>
          <p:nvPr/>
        </p:nvGrpSpPr>
        <p:grpSpPr>
          <a:xfrm>
            <a:off x="6880814" y="3347700"/>
            <a:ext cx="473400" cy="473400"/>
            <a:chOff x="6880814" y="3576300"/>
            <a:chExt cx="473400" cy="473400"/>
          </a:xfrm>
        </p:grpSpPr>
        <p:sp>
          <p:nvSpPr>
            <p:cNvPr id="1115" name="Google Shape;1115;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6" name="Google Shape;1116;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1117" name="Google Shape;1117;p42"/>
          <p:cNvGrpSpPr/>
          <p:nvPr/>
        </p:nvGrpSpPr>
        <p:grpSpPr>
          <a:xfrm>
            <a:off x="4852739" y="3347700"/>
            <a:ext cx="473400" cy="473400"/>
            <a:chOff x="4852739" y="3576300"/>
            <a:chExt cx="473400" cy="473400"/>
          </a:xfrm>
        </p:grpSpPr>
        <p:sp>
          <p:nvSpPr>
            <p:cNvPr id="1118" name="Google Shape;1118;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19" name="Google Shape;1119;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1120" name="Google Shape;1120;p42"/>
          <p:cNvGrpSpPr/>
          <p:nvPr/>
        </p:nvGrpSpPr>
        <p:grpSpPr>
          <a:xfrm>
            <a:off x="2824664" y="3347700"/>
            <a:ext cx="473400" cy="473400"/>
            <a:chOff x="2824664" y="3576300"/>
            <a:chExt cx="473400" cy="473400"/>
          </a:xfrm>
        </p:grpSpPr>
        <p:sp>
          <p:nvSpPr>
            <p:cNvPr id="1121" name="Google Shape;1121;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1122" name="Google Shape;1122;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1123" name="Google Shape;1123;p42"/>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
        <p:nvSpPr>
          <p:cNvPr id="1124" name="Google Shape;1124;p42"/>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Red is the colour of danger and courage</a:t>
            </a:r>
            <a:endParaRPr sz="900">
              <a:solidFill>
                <a:schemeClr val="dk2"/>
              </a:solidFill>
              <a:latin typeface="Titillium Web"/>
              <a:ea typeface="Titillium Web"/>
              <a:cs typeface="Titillium Web"/>
              <a:sym typeface="Titillium Web"/>
            </a:endParaRPr>
          </a:p>
        </p:txBody>
      </p:sp>
      <p:sp>
        <p:nvSpPr>
          <p:cNvPr id="1125" name="Google Shape;1125;p42"/>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Black is the color of ebony and of outer space</a:t>
            </a:r>
            <a:endParaRPr sz="900">
              <a:solidFill>
                <a:schemeClr val="dk2"/>
              </a:solidFill>
              <a:latin typeface="Titillium Web"/>
              <a:ea typeface="Titillium Web"/>
              <a:cs typeface="Titillium Web"/>
              <a:sym typeface="Titillium Web"/>
            </a:endParaRPr>
          </a:p>
        </p:txBody>
      </p:sp>
      <p:sp>
        <p:nvSpPr>
          <p:cNvPr id="1126" name="Google Shape;1126;p42"/>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Yellow is the color of gold, butter and ripe lemons</a:t>
            </a:r>
            <a:endParaRPr sz="900">
              <a:solidFill>
                <a:schemeClr val="dk2"/>
              </a:solidFill>
              <a:latin typeface="Titillium Web"/>
              <a:ea typeface="Titillium Web"/>
              <a:cs typeface="Titillium Web"/>
              <a:sym typeface="Titillium Web"/>
            </a:endParaRPr>
          </a:p>
        </p:txBody>
      </p:sp>
      <p:sp>
        <p:nvSpPr>
          <p:cNvPr id="1127" name="Google Shape;1127;p42"/>
          <p:cNvSpPr txBox="1"/>
          <p:nvPr/>
        </p:nvSpPr>
        <p:spPr>
          <a:xfrm>
            <a:off x="444625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White is the color of milk and fresh snow</a:t>
            </a:r>
            <a:endParaRPr sz="900">
              <a:solidFill>
                <a:schemeClr val="dk2"/>
              </a:solidFill>
              <a:latin typeface="Titillium Web"/>
              <a:ea typeface="Titillium Web"/>
              <a:cs typeface="Titillium Web"/>
              <a:sym typeface="Titillium Web"/>
            </a:endParaRPr>
          </a:p>
        </p:txBody>
      </p:sp>
      <p:sp>
        <p:nvSpPr>
          <p:cNvPr id="1128" name="Google Shape;1128;p42"/>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1141" name="Google Shape;1141;p4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
        <p:nvSpPr>
          <p:cNvPr id="1142" name="Google Shape;1142;p44"/>
          <p:cNvSpPr/>
          <p:nvPr/>
        </p:nvSpPr>
        <p:spPr>
          <a:xfrm>
            <a:off x="560375" y="1360925"/>
            <a:ext cx="3931800" cy="1410300"/>
          </a:xfrm>
          <a:prstGeom prst="rect">
            <a:avLst/>
          </a:prstGeom>
          <a:solidFill>
            <a:srgbClr val="00041C">
              <a:alpha val="1846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lt1"/>
                </a:solidFill>
                <a:latin typeface="Titillium Web"/>
                <a:ea typeface="Titillium Web"/>
                <a:cs typeface="Titillium Web"/>
                <a:sym typeface="Titillium Web"/>
              </a:rPr>
              <a:t>STRENGTHS</a:t>
            </a:r>
            <a:endParaRPr b="1">
              <a:solidFill>
                <a:schemeClr val="lt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p:txBody>
      </p:sp>
      <p:sp>
        <p:nvSpPr>
          <p:cNvPr id="1143" name="Google Shape;1143;p44"/>
          <p:cNvSpPr/>
          <p:nvPr/>
        </p:nvSpPr>
        <p:spPr>
          <a:xfrm>
            <a:off x="4654806" y="1360925"/>
            <a:ext cx="3931800" cy="1410300"/>
          </a:xfrm>
          <a:prstGeom prst="rect">
            <a:avLst/>
          </a:prstGeom>
          <a:solidFill>
            <a:srgbClr val="00041C">
              <a:alpha val="18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lt1"/>
                </a:solidFill>
                <a:latin typeface="Titillium Web"/>
                <a:ea typeface="Titillium Web"/>
                <a:cs typeface="Titillium Web"/>
                <a:sym typeface="Titillium Web"/>
              </a:rPr>
              <a:t>WEAKNESSES</a:t>
            </a:r>
            <a:endParaRPr b="1">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lt1"/>
                </a:solidFill>
                <a:latin typeface="Titillium Web"/>
                <a:ea typeface="Titillium Web"/>
                <a:cs typeface="Titillium Web"/>
                <a:sym typeface="Titillium Web"/>
              </a:rPr>
              <a:t>Yellow is the color of gold, butter and ripe lemons</a:t>
            </a:r>
            <a:endParaRPr>
              <a:solidFill>
                <a:schemeClr val="lt1"/>
              </a:solidFill>
              <a:latin typeface="Titillium Web"/>
              <a:ea typeface="Titillium Web"/>
              <a:cs typeface="Titillium Web"/>
              <a:sym typeface="Titillium Web"/>
            </a:endParaRPr>
          </a:p>
        </p:txBody>
      </p:sp>
      <p:sp>
        <p:nvSpPr>
          <p:cNvPr id="1144" name="Google Shape;1144;p44"/>
          <p:cNvSpPr/>
          <p:nvPr/>
        </p:nvSpPr>
        <p:spPr>
          <a:xfrm>
            <a:off x="560375" y="2925974"/>
            <a:ext cx="3931800" cy="1410300"/>
          </a:xfrm>
          <a:prstGeom prst="rect">
            <a:avLst/>
          </a:prstGeom>
          <a:solidFill>
            <a:srgbClr val="00041C">
              <a:alpha val="1846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lt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Black is the color of ebony and of outer space</a:t>
            </a:r>
            <a:endParaRPr>
              <a:solidFill>
                <a:schemeClr val="lt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lt1"/>
                </a:solidFill>
                <a:latin typeface="Titillium Web"/>
                <a:ea typeface="Titillium Web"/>
                <a:cs typeface="Titillium Web"/>
                <a:sym typeface="Titillium Web"/>
              </a:rPr>
              <a:t>OPPORTUNITIES</a:t>
            </a:r>
            <a:endParaRPr>
              <a:solidFill>
                <a:schemeClr val="lt1"/>
              </a:solidFill>
              <a:latin typeface="Titillium Web"/>
              <a:ea typeface="Titillium Web"/>
              <a:cs typeface="Titillium Web"/>
              <a:sym typeface="Titillium Web"/>
            </a:endParaRPr>
          </a:p>
        </p:txBody>
      </p:sp>
      <p:sp>
        <p:nvSpPr>
          <p:cNvPr id="1145" name="Google Shape;1145;p44"/>
          <p:cNvSpPr/>
          <p:nvPr/>
        </p:nvSpPr>
        <p:spPr>
          <a:xfrm>
            <a:off x="4654806" y="2925974"/>
            <a:ext cx="3931800" cy="1410300"/>
          </a:xfrm>
          <a:prstGeom prst="rect">
            <a:avLst/>
          </a:prstGeom>
          <a:solidFill>
            <a:srgbClr val="00041C">
              <a:alpha val="1846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Titillium Web"/>
                <a:ea typeface="Titillium Web"/>
                <a:cs typeface="Titillium Web"/>
                <a:sym typeface="Titillium Web"/>
              </a:rPr>
              <a:t>White is the color of milk and fresh snow</a:t>
            </a:r>
            <a:endParaRPr>
              <a:solidFill>
                <a:schemeClr val="lt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lt1"/>
                </a:solidFill>
                <a:latin typeface="Titillium Web"/>
                <a:ea typeface="Titillium Web"/>
                <a:cs typeface="Titillium Web"/>
                <a:sym typeface="Titillium Web"/>
              </a:rPr>
              <a:t>THREATS</a:t>
            </a:r>
            <a:endParaRPr>
              <a:solidFill>
                <a:schemeClr val="lt1"/>
              </a:solidFill>
              <a:latin typeface="Titillium Web"/>
              <a:ea typeface="Titillium Web"/>
              <a:cs typeface="Titillium Web"/>
              <a:sym typeface="Titillium Web"/>
            </a:endParaRPr>
          </a:p>
        </p:txBody>
      </p:sp>
      <p:sp>
        <p:nvSpPr>
          <p:cNvPr id="1146" name="Google Shape;1146;p44"/>
          <p:cNvSpPr/>
          <p:nvPr/>
        </p:nvSpPr>
        <p:spPr>
          <a:xfrm>
            <a:off x="3363513" y="1694662"/>
            <a:ext cx="2259300" cy="21510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rot="5400000">
            <a:off x="3580599" y="1640512"/>
            <a:ext cx="2151000" cy="225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rot="10800000">
            <a:off x="3526449" y="1851155"/>
            <a:ext cx="2259300" cy="2151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rot="-5400000">
            <a:off x="3417663" y="1797005"/>
            <a:ext cx="2151000" cy="2259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4"/>
          <p:cNvSpPr/>
          <p:nvPr/>
        </p:nvSpPr>
        <p:spPr>
          <a:xfrm>
            <a:off x="3926515" y="2143385"/>
            <a:ext cx="271333" cy="386959"/>
          </a:xfrm>
          <a:prstGeom prst="rect">
            <a:avLst/>
          </a:prstGeom>
        </p:spPr>
        <p:txBody>
          <a:bodyPr>
            <a:prstTxWarp prst="textPlain">
              <a:avLst/>
            </a:prstTxWarp>
          </a:bodyPr>
          <a:lstStyle/>
          <a:p>
            <a:pPr lvl="0" algn="ctr"/>
            <a:r>
              <a:rPr b="1" i="0">
                <a:ln>
                  <a:noFill/>
                </a:ln>
                <a:solidFill>
                  <a:schemeClr val="lt1"/>
                </a:solidFill>
                <a:latin typeface="Titillium Web"/>
              </a:rPr>
              <a:t>S</a:t>
            </a:r>
          </a:p>
        </p:txBody>
      </p:sp>
      <p:sp>
        <p:nvSpPr>
          <p:cNvPr id="1151" name="Google Shape;1151;p44"/>
          <p:cNvSpPr/>
          <p:nvPr/>
        </p:nvSpPr>
        <p:spPr>
          <a:xfrm>
            <a:off x="4875853" y="2150255"/>
            <a:ext cx="514956" cy="373767"/>
          </a:xfrm>
          <a:prstGeom prst="rect">
            <a:avLst/>
          </a:prstGeom>
        </p:spPr>
        <p:txBody>
          <a:bodyPr>
            <a:prstTxWarp prst="textPlain">
              <a:avLst/>
            </a:prstTxWarp>
          </a:bodyPr>
          <a:lstStyle/>
          <a:p>
            <a:pPr lvl="0" algn="ctr"/>
            <a:r>
              <a:rPr b="1" i="0">
                <a:ln>
                  <a:noFill/>
                </a:ln>
                <a:solidFill>
                  <a:schemeClr val="lt1"/>
                </a:solidFill>
                <a:latin typeface="Titillium Web"/>
              </a:rPr>
              <a:t>W</a:t>
            </a:r>
          </a:p>
        </p:txBody>
      </p:sp>
      <p:sp>
        <p:nvSpPr>
          <p:cNvPr id="1152" name="Google Shape;1152;p44"/>
          <p:cNvSpPr/>
          <p:nvPr/>
        </p:nvSpPr>
        <p:spPr>
          <a:xfrm>
            <a:off x="3894185" y="3128048"/>
            <a:ext cx="325600" cy="386959"/>
          </a:xfrm>
          <a:prstGeom prst="rect">
            <a:avLst/>
          </a:prstGeom>
        </p:spPr>
        <p:txBody>
          <a:bodyPr>
            <a:prstTxWarp prst="textPlain">
              <a:avLst/>
            </a:prstTxWarp>
          </a:bodyPr>
          <a:lstStyle/>
          <a:p>
            <a:pPr lvl="0" algn="ctr"/>
            <a:r>
              <a:rPr b="1" i="0">
                <a:ln>
                  <a:noFill/>
                </a:ln>
                <a:solidFill>
                  <a:schemeClr val="lt1"/>
                </a:solidFill>
                <a:latin typeface="Titillium Web"/>
              </a:rPr>
              <a:t>O</a:t>
            </a:r>
          </a:p>
        </p:txBody>
      </p:sp>
      <p:sp>
        <p:nvSpPr>
          <p:cNvPr id="1153" name="Google Shape;1153;p44"/>
          <p:cNvSpPr/>
          <p:nvPr/>
        </p:nvSpPr>
        <p:spPr>
          <a:xfrm>
            <a:off x="4982655" y="3134918"/>
            <a:ext cx="288653" cy="373767"/>
          </a:xfrm>
          <a:prstGeom prst="rect">
            <a:avLst/>
          </a:prstGeom>
        </p:spPr>
        <p:txBody>
          <a:bodyPr>
            <a:prstTxWarp prst="textPlain">
              <a:avLst/>
            </a:prstTxWarp>
          </a:bodyPr>
          <a:lstStyle/>
          <a:p>
            <a:pPr lvl="0" algn="ctr"/>
            <a:r>
              <a:rPr b="1" i="0">
                <a:ln>
                  <a:noFill/>
                </a:ln>
                <a:solidFill>
                  <a:schemeClr val="lt1"/>
                </a:solidFill>
                <a:latin typeface="Titillium Web"/>
              </a:rPr>
              <a:t>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5"/>
          <p:cNvSpPr txBox="1">
            <a:spLocks noGrp="1"/>
          </p:cNvSpPr>
          <p:nvPr>
            <p:ph type="title" idx="4294967295"/>
          </p:nvPr>
        </p:nvSpPr>
        <p:spPr>
          <a:xfrm>
            <a:off x="547050" y="0"/>
            <a:ext cx="83346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1159" name="Google Shape;1159;p4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
        <p:nvSpPr>
          <p:cNvPr id="1160" name="Google Shape;1160;p45"/>
          <p:cNvSpPr txBox="1"/>
          <p:nvPr/>
        </p:nvSpPr>
        <p:spPr>
          <a:xfrm>
            <a:off x="215703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Activities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1" name="Google Shape;1161;p45"/>
          <p:cNvSpPr txBox="1"/>
          <p:nvPr/>
        </p:nvSpPr>
        <p:spPr>
          <a:xfrm>
            <a:off x="215703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Resources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2" name="Google Shape;1162;p45"/>
          <p:cNvSpPr txBox="1"/>
          <p:nvPr/>
        </p:nvSpPr>
        <p:spPr>
          <a:xfrm>
            <a:off x="376701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Value Propositions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3" name="Google Shape;1163;p45"/>
          <p:cNvSpPr txBox="1"/>
          <p:nvPr/>
        </p:nvSpPr>
        <p:spPr>
          <a:xfrm>
            <a:off x="5376990" y="535925"/>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Relationships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4" name="Google Shape;1164;p45"/>
          <p:cNvSpPr txBox="1"/>
          <p:nvPr/>
        </p:nvSpPr>
        <p:spPr>
          <a:xfrm>
            <a:off x="5376990" y="2001826"/>
            <a:ext cx="1609800" cy="14658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Channels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5" name="Google Shape;1165;p45"/>
          <p:cNvSpPr txBox="1"/>
          <p:nvPr/>
        </p:nvSpPr>
        <p:spPr>
          <a:xfrm>
            <a:off x="698697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Customer Segments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6" name="Google Shape;1166;p45"/>
          <p:cNvSpPr txBox="1"/>
          <p:nvPr/>
        </p:nvSpPr>
        <p:spPr>
          <a:xfrm>
            <a:off x="547050" y="535925"/>
            <a:ext cx="1609800" cy="29316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Key Partners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800" b="1">
              <a:solidFill>
                <a:schemeClr val="lt1"/>
              </a:solidFill>
              <a:latin typeface="Titillium Web"/>
              <a:ea typeface="Titillium Web"/>
              <a:cs typeface="Titillium Web"/>
              <a:sym typeface="Titillium Web"/>
            </a:endParaRPr>
          </a:p>
        </p:txBody>
      </p:sp>
      <p:sp>
        <p:nvSpPr>
          <p:cNvPr id="1167" name="Google Shape;1167;p45"/>
          <p:cNvSpPr txBox="1"/>
          <p:nvPr/>
        </p:nvSpPr>
        <p:spPr>
          <a:xfrm>
            <a:off x="54705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Cost Structure</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8" name="Google Shape;1168;p45"/>
          <p:cNvSpPr txBox="1"/>
          <p:nvPr/>
        </p:nvSpPr>
        <p:spPr>
          <a:xfrm>
            <a:off x="4572000" y="3467726"/>
            <a:ext cx="4025100" cy="11355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Titillium Web"/>
                <a:ea typeface="Titillium Web"/>
                <a:cs typeface="Titillium Web"/>
                <a:sym typeface="Titillium Web"/>
              </a:rPr>
              <a:t>Revenue Streams</a:t>
            </a:r>
            <a:endParaRPr sz="900" b="1">
              <a:solidFill>
                <a:schemeClr val="lt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lt1"/>
                </a:solidFill>
                <a:latin typeface="Titillium Web"/>
                <a:ea typeface="Titillium Web"/>
                <a:cs typeface="Titillium Web"/>
                <a:sym typeface="Titillium Web"/>
              </a:rPr>
              <a:t>Insert your content</a:t>
            </a:r>
            <a:endParaRPr sz="900" b="1">
              <a:solidFill>
                <a:schemeClr val="lt1"/>
              </a:solidFill>
              <a:latin typeface="Titillium Web"/>
              <a:ea typeface="Titillium Web"/>
              <a:cs typeface="Titillium Web"/>
              <a:sym typeface="Titillium Web"/>
            </a:endParaRPr>
          </a:p>
        </p:txBody>
      </p:sp>
      <p:sp>
        <p:nvSpPr>
          <p:cNvPr id="1169" name="Google Shape;1169;p45"/>
          <p:cNvSpPr/>
          <p:nvPr/>
        </p:nvSpPr>
        <p:spPr>
          <a:xfrm>
            <a:off x="4298732" y="3537624"/>
            <a:ext cx="202125" cy="1977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a:off x="6714279" y="606042"/>
            <a:ext cx="201544" cy="17803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a:off x="1891906" y="606037"/>
            <a:ext cx="193887" cy="19080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a:off x="8341360" y="605970"/>
            <a:ext cx="184451" cy="19137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45"/>
          <p:cNvGrpSpPr/>
          <p:nvPr/>
        </p:nvGrpSpPr>
        <p:grpSpPr>
          <a:xfrm>
            <a:off x="8313281" y="3537392"/>
            <a:ext cx="212735" cy="151944"/>
            <a:chOff x="4604550" y="3714775"/>
            <a:chExt cx="439625" cy="319075"/>
          </a:xfrm>
        </p:grpSpPr>
        <p:sp>
          <p:nvSpPr>
            <p:cNvPr id="1174" name="Google Shape;1174;p4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45"/>
          <p:cNvGrpSpPr/>
          <p:nvPr/>
        </p:nvGrpSpPr>
        <p:grpSpPr>
          <a:xfrm>
            <a:off x="5129714" y="605648"/>
            <a:ext cx="176212" cy="220957"/>
            <a:chOff x="1959600" y="4980625"/>
            <a:chExt cx="364150" cy="464000"/>
          </a:xfrm>
        </p:grpSpPr>
        <p:sp>
          <p:nvSpPr>
            <p:cNvPr id="1177" name="Google Shape;1177;p45"/>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45"/>
          <p:cNvGrpSpPr/>
          <p:nvPr/>
        </p:nvGrpSpPr>
        <p:grpSpPr>
          <a:xfrm>
            <a:off x="6655457" y="2071407"/>
            <a:ext cx="260471" cy="245886"/>
            <a:chOff x="5233525" y="4954450"/>
            <a:chExt cx="538275" cy="516350"/>
          </a:xfrm>
        </p:grpSpPr>
        <p:sp>
          <p:nvSpPr>
            <p:cNvPr id="1185" name="Google Shape;1185;p45"/>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5"/>
          <p:cNvGrpSpPr/>
          <p:nvPr/>
        </p:nvGrpSpPr>
        <p:grpSpPr>
          <a:xfrm>
            <a:off x="3438524" y="2071409"/>
            <a:ext cx="265189" cy="237195"/>
            <a:chOff x="4556450" y="4963575"/>
            <a:chExt cx="548025" cy="498100"/>
          </a:xfrm>
        </p:grpSpPr>
        <p:sp>
          <p:nvSpPr>
            <p:cNvPr id="1197" name="Google Shape;1197;p45"/>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5"/>
          <p:cNvSpPr/>
          <p:nvPr/>
        </p:nvSpPr>
        <p:spPr>
          <a:xfrm>
            <a:off x="3483162" y="606042"/>
            <a:ext cx="212698" cy="209426"/>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4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1208" name="Google Shape;1208;p4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grpSp>
        <p:nvGrpSpPr>
          <p:cNvPr id="1209" name="Google Shape;1209;p46"/>
          <p:cNvGrpSpPr/>
          <p:nvPr/>
        </p:nvGrpSpPr>
        <p:grpSpPr>
          <a:xfrm>
            <a:off x="855301" y="1344249"/>
            <a:ext cx="3224589" cy="2898968"/>
            <a:chOff x="3778727" y="4460423"/>
            <a:chExt cx="720160" cy="647438"/>
          </a:xfrm>
        </p:grpSpPr>
        <p:sp>
          <p:nvSpPr>
            <p:cNvPr id="1210" name="Google Shape;1210;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1211" name="Google Shape;1211;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1212" name="Google Shape;1212;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1213" name="Google Shape;1213;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1214" name="Google Shape;1214;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1215" name="Google Shape;1215;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1216" name="Google Shape;1216;p46"/>
            <p:cNvSpPr/>
            <p:nvPr/>
          </p:nvSpPr>
          <p:spPr>
            <a:xfrm>
              <a:off x="3778727" y="4460423"/>
              <a:ext cx="719100" cy="79200"/>
            </a:xfrm>
            <a:prstGeom prst="ellipse">
              <a:avLst/>
            </a:prstGeom>
            <a:solidFill>
              <a:srgbClr val="00041C">
                <a:alpha val="1846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1217" name="Google Shape;1217;p46"/>
          <p:cNvCxnSpPr/>
          <p:nvPr/>
        </p:nvCxnSpPr>
        <p:spPr>
          <a:xfrm>
            <a:off x="4008429" y="1824236"/>
            <a:ext cx="944400" cy="0"/>
          </a:xfrm>
          <a:prstGeom prst="straightConnector1">
            <a:avLst/>
          </a:prstGeom>
          <a:noFill/>
          <a:ln w="9525" cap="flat" cmpd="sng">
            <a:solidFill>
              <a:schemeClr val="dk1"/>
            </a:solidFill>
            <a:prstDash val="solid"/>
            <a:round/>
            <a:headEnd type="oval" w="med" len="med"/>
            <a:tailEnd type="oval" w="med" len="med"/>
          </a:ln>
        </p:spPr>
      </p:cxnSp>
      <p:sp>
        <p:nvSpPr>
          <p:cNvPr id="1218" name="Google Shape;1218;p46"/>
          <p:cNvSpPr txBox="1"/>
          <p:nvPr/>
        </p:nvSpPr>
        <p:spPr>
          <a:xfrm>
            <a:off x="5008009" y="167047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19" name="Google Shape;1219;p46"/>
          <p:cNvCxnSpPr/>
          <p:nvPr/>
        </p:nvCxnSpPr>
        <p:spPr>
          <a:xfrm>
            <a:off x="3869306" y="2254655"/>
            <a:ext cx="1083600" cy="0"/>
          </a:xfrm>
          <a:prstGeom prst="straightConnector1">
            <a:avLst/>
          </a:prstGeom>
          <a:noFill/>
          <a:ln w="9525" cap="flat" cmpd="sng">
            <a:solidFill>
              <a:schemeClr val="accent2"/>
            </a:solidFill>
            <a:prstDash val="solid"/>
            <a:round/>
            <a:headEnd type="oval" w="med" len="med"/>
            <a:tailEnd type="oval" w="med" len="med"/>
          </a:ln>
        </p:spPr>
      </p:cxnSp>
      <p:sp>
        <p:nvSpPr>
          <p:cNvPr id="1220" name="Google Shape;1220;p46"/>
          <p:cNvSpPr txBox="1"/>
          <p:nvPr/>
        </p:nvSpPr>
        <p:spPr>
          <a:xfrm>
            <a:off x="5008009" y="210088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1" name="Google Shape;1221;p46"/>
          <p:cNvCxnSpPr/>
          <p:nvPr/>
        </p:nvCxnSpPr>
        <p:spPr>
          <a:xfrm>
            <a:off x="3671602" y="2685074"/>
            <a:ext cx="1281300" cy="0"/>
          </a:xfrm>
          <a:prstGeom prst="straightConnector1">
            <a:avLst/>
          </a:prstGeom>
          <a:noFill/>
          <a:ln w="9525" cap="flat" cmpd="sng">
            <a:solidFill>
              <a:schemeClr val="accent3"/>
            </a:solidFill>
            <a:prstDash val="solid"/>
            <a:round/>
            <a:headEnd type="oval" w="med" len="med"/>
            <a:tailEnd type="oval" w="med" len="med"/>
          </a:ln>
        </p:spPr>
      </p:cxnSp>
      <p:sp>
        <p:nvSpPr>
          <p:cNvPr id="1222" name="Google Shape;1222;p46"/>
          <p:cNvSpPr txBox="1"/>
          <p:nvPr/>
        </p:nvSpPr>
        <p:spPr>
          <a:xfrm>
            <a:off x="5008009" y="2531298"/>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3" name="Google Shape;1223;p46"/>
          <p:cNvCxnSpPr/>
          <p:nvPr/>
        </p:nvCxnSpPr>
        <p:spPr>
          <a:xfrm>
            <a:off x="3503188" y="3115471"/>
            <a:ext cx="1449600" cy="0"/>
          </a:xfrm>
          <a:prstGeom prst="straightConnector1">
            <a:avLst/>
          </a:prstGeom>
          <a:noFill/>
          <a:ln w="9525" cap="flat" cmpd="sng">
            <a:solidFill>
              <a:schemeClr val="accent4"/>
            </a:solidFill>
            <a:prstDash val="solid"/>
            <a:round/>
            <a:headEnd type="oval" w="med" len="med"/>
            <a:tailEnd type="oval" w="med" len="med"/>
          </a:ln>
        </p:spPr>
      </p:cxnSp>
      <p:sp>
        <p:nvSpPr>
          <p:cNvPr id="1224" name="Google Shape;1224;p46"/>
          <p:cNvSpPr txBox="1"/>
          <p:nvPr/>
        </p:nvSpPr>
        <p:spPr>
          <a:xfrm>
            <a:off x="5008009" y="296170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5" name="Google Shape;1225;p46"/>
          <p:cNvCxnSpPr/>
          <p:nvPr/>
        </p:nvCxnSpPr>
        <p:spPr>
          <a:xfrm>
            <a:off x="3320118" y="3545890"/>
            <a:ext cx="1632900" cy="0"/>
          </a:xfrm>
          <a:prstGeom prst="straightConnector1">
            <a:avLst/>
          </a:prstGeom>
          <a:noFill/>
          <a:ln w="9525" cap="flat" cmpd="sng">
            <a:solidFill>
              <a:schemeClr val="accent5"/>
            </a:solidFill>
            <a:prstDash val="solid"/>
            <a:round/>
            <a:headEnd type="oval" w="med" len="med"/>
            <a:tailEnd type="oval" w="med" len="med"/>
          </a:ln>
        </p:spPr>
      </p:cxnSp>
      <p:sp>
        <p:nvSpPr>
          <p:cNvPr id="1226" name="Google Shape;1226;p46"/>
          <p:cNvSpPr txBox="1"/>
          <p:nvPr/>
        </p:nvSpPr>
        <p:spPr>
          <a:xfrm>
            <a:off x="5008009" y="339211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cxnSp>
        <p:nvCxnSpPr>
          <p:cNvPr id="1227" name="Google Shape;1227;p46"/>
          <p:cNvCxnSpPr/>
          <p:nvPr/>
        </p:nvCxnSpPr>
        <p:spPr>
          <a:xfrm>
            <a:off x="3129742" y="3976287"/>
            <a:ext cx="1815600" cy="0"/>
          </a:xfrm>
          <a:prstGeom prst="straightConnector1">
            <a:avLst/>
          </a:prstGeom>
          <a:noFill/>
          <a:ln w="9525" cap="flat" cmpd="sng">
            <a:solidFill>
              <a:schemeClr val="accent6"/>
            </a:solidFill>
            <a:prstDash val="solid"/>
            <a:round/>
            <a:headEnd type="oval" w="med" len="med"/>
            <a:tailEnd type="oval" w="med" len="med"/>
          </a:ln>
        </p:spPr>
      </p:cxnSp>
      <p:sp>
        <p:nvSpPr>
          <p:cNvPr id="1228" name="Google Shape;1228;p46"/>
          <p:cNvSpPr txBox="1"/>
          <p:nvPr/>
        </p:nvSpPr>
        <p:spPr>
          <a:xfrm>
            <a:off x="5008009" y="3822529"/>
            <a:ext cx="2490300" cy="30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Insert your content</a:t>
            </a:r>
            <a:endParaRPr sz="1000">
              <a:solidFill>
                <a:schemeClr val="dk2"/>
              </a:solidFill>
              <a:latin typeface="Titillium Web"/>
              <a:ea typeface="Titillium Web"/>
              <a:cs typeface="Titillium Web"/>
              <a:sym typeface="Titillium Web"/>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1234" name="Google Shape;1234;p4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1235" name="Google Shape;1235;p47"/>
          <p:cNvPicPr preferRelativeResize="0"/>
          <p:nvPr/>
        </p:nvPicPr>
        <p:blipFill rotWithShape="1">
          <a:blip r:embed="rId3">
            <a:alphaModFix/>
          </a:blip>
          <a:srcRect l="19633" t="9820" b="9812"/>
          <a:stretch/>
        </p:blipFill>
        <p:spPr>
          <a:xfrm>
            <a:off x="855300" y="1358961"/>
            <a:ext cx="1489200" cy="1489200"/>
          </a:xfrm>
          <a:prstGeom prst="ellipse">
            <a:avLst/>
          </a:prstGeom>
          <a:noFill/>
          <a:ln>
            <a:noFill/>
          </a:ln>
        </p:spPr>
      </p:pic>
      <p:sp>
        <p:nvSpPr>
          <p:cNvPr id="1236" name="Google Shape;1236;p47"/>
          <p:cNvSpPr txBox="1"/>
          <p:nvPr/>
        </p:nvSpPr>
        <p:spPr>
          <a:xfrm>
            <a:off x="86032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Imani Jackson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7" name="Google Shape;1237;p47"/>
          <p:cNvPicPr preferRelativeResize="0"/>
          <p:nvPr/>
        </p:nvPicPr>
        <p:blipFill rotWithShape="1">
          <a:blip r:embed="rId4">
            <a:alphaModFix/>
          </a:blip>
          <a:srcRect/>
          <a:stretch/>
        </p:blipFill>
        <p:spPr>
          <a:xfrm>
            <a:off x="2835025" y="1358961"/>
            <a:ext cx="1489200" cy="1489200"/>
          </a:xfrm>
          <a:prstGeom prst="ellipse">
            <a:avLst/>
          </a:prstGeom>
          <a:noFill/>
          <a:ln>
            <a:noFill/>
          </a:ln>
        </p:spPr>
      </p:pic>
      <p:sp>
        <p:nvSpPr>
          <p:cNvPr id="1238" name="Google Shape;1238;p47"/>
          <p:cNvSpPr txBox="1"/>
          <p:nvPr/>
        </p:nvSpPr>
        <p:spPr>
          <a:xfrm>
            <a:off x="284005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Marcos Galán</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39" name="Google Shape;1239;p47"/>
          <p:cNvPicPr preferRelativeResize="0"/>
          <p:nvPr/>
        </p:nvPicPr>
        <p:blipFill rotWithShape="1">
          <a:blip r:embed="rId5">
            <a:alphaModFix/>
          </a:blip>
          <a:srcRect l="47271" t="22330" b="24940"/>
          <a:stretch/>
        </p:blipFill>
        <p:spPr>
          <a:xfrm>
            <a:off x="4814750" y="1358961"/>
            <a:ext cx="1489200" cy="1489200"/>
          </a:xfrm>
          <a:prstGeom prst="ellipse">
            <a:avLst/>
          </a:prstGeom>
          <a:noFill/>
          <a:ln>
            <a:noFill/>
          </a:ln>
        </p:spPr>
      </p:pic>
      <p:sp>
        <p:nvSpPr>
          <p:cNvPr id="1240" name="Google Shape;1240;p47"/>
          <p:cNvSpPr txBox="1"/>
          <p:nvPr/>
        </p:nvSpPr>
        <p:spPr>
          <a:xfrm>
            <a:off x="4819775"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Ixchel Valdía</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pic>
        <p:nvPicPr>
          <p:cNvPr id="1241" name="Google Shape;1241;p47"/>
          <p:cNvPicPr preferRelativeResize="0"/>
          <p:nvPr/>
        </p:nvPicPr>
        <p:blipFill rotWithShape="1">
          <a:blip r:embed="rId6">
            <a:alphaModFix/>
          </a:blip>
          <a:srcRect t="3926" b="29406"/>
          <a:stretch/>
        </p:blipFill>
        <p:spPr>
          <a:xfrm>
            <a:off x="6794475" y="1358961"/>
            <a:ext cx="1489200" cy="1489200"/>
          </a:xfrm>
          <a:prstGeom prst="ellipse">
            <a:avLst/>
          </a:prstGeom>
          <a:noFill/>
          <a:ln>
            <a:noFill/>
          </a:ln>
        </p:spPr>
      </p:pic>
      <p:sp>
        <p:nvSpPr>
          <p:cNvPr id="1242" name="Google Shape;1242;p47"/>
          <p:cNvSpPr txBox="1"/>
          <p:nvPr/>
        </p:nvSpPr>
        <p:spPr>
          <a:xfrm>
            <a:off x="6799500" y="297798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lt1"/>
                </a:solidFill>
                <a:latin typeface="Titillium Web"/>
                <a:ea typeface="Titillium Web"/>
                <a:cs typeface="Titillium Web"/>
                <a:sym typeface="Titillium Web"/>
              </a:rPr>
              <a:t>Nils Årud</a:t>
            </a:r>
            <a:r>
              <a:rPr lang="en">
                <a:solidFill>
                  <a:schemeClr val="lt1"/>
                </a:solidFill>
                <a:latin typeface="Titillium Web"/>
                <a:ea typeface="Titillium Web"/>
                <a:cs typeface="Titillium Web"/>
                <a:sym typeface="Titillium Web"/>
              </a:rPr>
              <a:t/>
            </a:r>
            <a:br>
              <a:rPr lang="en">
                <a:solidFill>
                  <a:schemeClr val="lt1"/>
                </a:solidFill>
                <a:latin typeface="Titillium Web"/>
                <a:ea typeface="Titillium Web"/>
                <a:cs typeface="Titillium Web"/>
                <a:sym typeface="Titillium Web"/>
              </a:rPr>
            </a:br>
            <a:r>
              <a:rPr lang="en" sz="800">
                <a:solidFill>
                  <a:schemeClr val="lt1"/>
                </a:solidFill>
                <a:latin typeface="Titillium Web"/>
                <a:ea typeface="Titillium Web"/>
                <a:cs typeface="Titillium Web"/>
                <a:sym typeface="Titillium Web"/>
              </a:rPr>
              <a:t>JOB TITLE</a:t>
            </a:r>
            <a:endParaRPr sz="800">
              <a:solidFill>
                <a:schemeClr val="lt1"/>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lt1"/>
                </a:solidFill>
                <a:latin typeface="Titillium Web"/>
                <a:ea typeface="Titillium Web"/>
                <a:cs typeface="Titillium Web"/>
                <a:sym typeface="Titillium Web"/>
              </a:rPr>
              <a:t>Blue is the colour of the clear sky and the deep sea</a:t>
            </a:r>
            <a:endParaRPr>
              <a:solidFill>
                <a:schemeClr val="lt1"/>
              </a:solidFill>
              <a:latin typeface="Titillium Web"/>
              <a:ea typeface="Titillium Web"/>
              <a:cs typeface="Titillium Web"/>
              <a:sym typeface="Titillium Web"/>
            </a:endParaRPr>
          </a:p>
          <a:p>
            <a:pPr marL="0" lvl="0" indent="0" algn="ctr" rtl="0">
              <a:spcBef>
                <a:spcPts val="400"/>
              </a:spcBef>
              <a:spcAft>
                <a:spcPts val="400"/>
              </a:spcAft>
              <a:buNone/>
            </a:pPr>
            <a:endParaRPr>
              <a:solidFill>
                <a:schemeClr val="lt1"/>
              </a:solidFill>
              <a:latin typeface="Titillium Web"/>
              <a:ea typeface="Titillium Web"/>
              <a:cs typeface="Titillium Web"/>
              <a:sym typeface="Titillium Web"/>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8"/>
          <p:cNvSpPr txBox="1">
            <a:spLocks noGrp="1"/>
          </p:cNvSpPr>
          <p:nvPr>
            <p:ph type="title" idx="4294967295"/>
          </p:nvPr>
        </p:nvSpPr>
        <p:spPr>
          <a:xfrm>
            <a:off x="467100" y="0"/>
            <a:ext cx="8209800" cy="54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1248" name="Google Shape;1248;p48"/>
          <p:cNvSpPr/>
          <p:nvPr/>
        </p:nvSpPr>
        <p:spPr>
          <a:xfrm>
            <a:off x="546839" y="533932"/>
            <a:ext cx="8050200" cy="4082100"/>
          </a:xfrm>
          <a:prstGeom prst="rect">
            <a:avLst/>
          </a:prstGeom>
          <a:solidFill>
            <a:srgbClr val="00041C">
              <a:alpha val="1846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cxnSp>
        <p:nvCxnSpPr>
          <p:cNvPr id="1250" name="Google Shape;1250;p48"/>
          <p:cNvCxnSpPr/>
          <p:nvPr/>
        </p:nvCxnSpPr>
        <p:spPr>
          <a:xfrm>
            <a:off x="4572000" y="533932"/>
            <a:ext cx="0" cy="4082100"/>
          </a:xfrm>
          <a:prstGeom prst="straightConnector1">
            <a:avLst/>
          </a:prstGeom>
          <a:noFill/>
          <a:ln w="19050" cap="flat" cmpd="sng">
            <a:solidFill>
              <a:schemeClr val="lt1"/>
            </a:solidFill>
            <a:prstDash val="solid"/>
            <a:round/>
            <a:headEnd type="triangle" w="sm" len="sm"/>
            <a:tailEnd type="triangle" w="sm" len="sm"/>
          </a:ln>
        </p:spPr>
      </p:cxnSp>
      <p:cxnSp>
        <p:nvCxnSpPr>
          <p:cNvPr id="1251" name="Google Shape;1251;p48"/>
          <p:cNvCxnSpPr/>
          <p:nvPr/>
        </p:nvCxnSpPr>
        <p:spPr>
          <a:xfrm>
            <a:off x="546839" y="2575034"/>
            <a:ext cx="8050200" cy="0"/>
          </a:xfrm>
          <a:prstGeom prst="straightConnector1">
            <a:avLst/>
          </a:prstGeom>
          <a:noFill/>
          <a:ln w="19050" cap="flat" cmpd="sng">
            <a:solidFill>
              <a:schemeClr val="lt1"/>
            </a:solidFill>
            <a:prstDash val="solid"/>
            <a:round/>
            <a:headEnd type="triangle" w="sm" len="sm"/>
            <a:tailEnd type="triangle" w="sm" len="sm"/>
          </a:ln>
        </p:spPr>
      </p:cxnSp>
      <p:sp>
        <p:nvSpPr>
          <p:cNvPr id="1252" name="Google Shape;1252;p48"/>
          <p:cNvSpPr txBox="1"/>
          <p:nvPr/>
        </p:nvSpPr>
        <p:spPr>
          <a:xfrm rot="-5400000">
            <a:off x="-158100" y="2493996"/>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1</a:t>
            </a:r>
            <a:endParaRPr sz="800">
              <a:solidFill>
                <a:schemeClr val="dk2"/>
              </a:solidFill>
              <a:latin typeface="Titillium Web"/>
              <a:ea typeface="Titillium Web"/>
              <a:cs typeface="Titillium Web"/>
              <a:sym typeface="Titillium Web"/>
            </a:endParaRPr>
          </a:p>
        </p:txBody>
      </p:sp>
      <p:sp>
        <p:nvSpPr>
          <p:cNvPr id="1253" name="Google Shape;1253;p48"/>
          <p:cNvSpPr txBox="1"/>
          <p:nvPr/>
        </p:nvSpPr>
        <p:spPr>
          <a:xfrm rot="5400000">
            <a:off x="8054450" y="2494037"/>
            <a:ext cx="1247700" cy="16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1</a:t>
            </a:r>
            <a:endParaRPr sz="800">
              <a:solidFill>
                <a:schemeClr val="dk2"/>
              </a:solidFill>
              <a:latin typeface="Titillium Web"/>
              <a:ea typeface="Titillium Web"/>
              <a:cs typeface="Titillium Web"/>
              <a:sym typeface="Titillium Web"/>
            </a:endParaRPr>
          </a:p>
        </p:txBody>
      </p:sp>
      <p:sp>
        <p:nvSpPr>
          <p:cNvPr id="1254" name="Google Shape;1254;p48"/>
          <p:cNvSpPr txBox="1"/>
          <p:nvPr/>
        </p:nvSpPr>
        <p:spPr>
          <a:xfrm>
            <a:off x="3941319" y="46161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LOW VALUE 2</a:t>
            </a:r>
            <a:endParaRPr sz="800">
              <a:solidFill>
                <a:schemeClr val="dk2"/>
              </a:solidFill>
              <a:latin typeface="Titillium Web"/>
              <a:ea typeface="Titillium Web"/>
              <a:cs typeface="Titillium Web"/>
              <a:sym typeface="Titillium Web"/>
            </a:endParaRPr>
          </a:p>
        </p:txBody>
      </p:sp>
      <p:sp>
        <p:nvSpPr>
          <p:cNvPr id="1255" name="Google Shape;1255;p48"/>
          <p:cNvSpPr txBox="1"/>
          <p:nvPr/>
        </p:nvSpPr>
        <p:spPr>
          <a:xfrm>
            <a:off x="3941270" y="373600"/>
            <a:ext cx="1261200" cy="160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Titillium Web"/>
                <a:ea typeface="Titillium Web"/>
                <a:cs typeface="Titillium Web"/>
                <a:sym typeface="Titillium Web"/>
              </a:rPr>
              <a:t>HIGH VALUE 2</a:t>
            </a:r>
            <a:endParaRPr sz="800">
              <a:solidFill>
                <a:schemeClr val="dk2"/>
              </a:solidFill>
              <a:latin typeface="Titillium Web"/>
              <a:ea typeface="Titillium Web"/>
              <a:cs typeface="Titillium Web"/>
              <a:sym typeface="Titillium Web"/>
            </a:endParaRPr>
          </a:p>
        </p:txBody>
      </p:sp>
      <p:sp>
        <p:nvSpPr>
          <p:cNvPr id="1256" name="Google Shape;1256;p48"/>
          <p:cNvSpPr/>
          <p:nvPr/>
        </p:nvSpPr>
        <p:spPr>
          <a:xfrm>
            <a:off x="6965387" y="882263"/>
            <a:ext cx="980700" cy="9702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1257" name="Google Shape;1257;p48"/>
          <p:cNvSpPr/>
          <p:nvPr/>
        </p:nvSpPr>
        <p:spPr>
          <a:xfrm>
            <a:off x="3158428" y="1337013"/>
            <a:ext cx="858900" cy="8499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58" name="Google Shape;1258;p48"/>
          <p:cNvSpPr/>
          <p:nvPr/>
        </p:nvSpPr>
        <p:spPr>
          <a:xfrm>
            <a:off x="1444825" y="3447922"/>
            <a:ext cx="716400" cy="7083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rPr>
              <a:t>Competitor</a:t>
            </a:r>
            <a:endParaRPr sz="800">
              <a:solidFill>
                <a:schemeClr val="lt1"/>
              </a:solidFill>
            </a:endParaRPr>
          </a:p>
        </p:txBody>
      </p:sp>
      <p:sp>
        <p:nvSpPr>
          <p:cNvPr id="1259" name="Google Shape;1259;p48"/>
          <p:cNvSpPr/>
          <p:nvPr/>
        </p:nvSpPr>
        <p:spPr>
          <a:xfrm>
            <a:off x="5606433" y="2940095"/>
            <a:ext cx="716400" cy="7083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0" name="Google Shape;1260;p48"/>
          <p:cNvSpPr/>
          <p:nvPr/>
        </p:nvSpPr>
        <p:spPr>
          <a:xfrm>
            <a:off x="6489711" y="3377364"/>
            <a:ext cx="858900" cy="8499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1" name="Google Shape;1261;p48"/>
          <p:cNvSpPr/>
          <p:nvPr/>
        </p:nvSpPr>
        <p:spPr>
          <a:xfrm>
            <a:off x="4765027" y="628520"/>
            <a:ext cx="716400" cy="7083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1262" name="Google Shape;1262;p48"/>
          <p:cNvSpPr/>
          <p:nvPr/>
        </p:nvSpPr>
        <p:spPr>
          <a:xfrm>
            <a:off x="1181393" y="999836"/>
            <a:ext cx="458100" cy="4530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1268" name="Google Shape;1268;p4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graphicFrame>
        <p:nvGraphicFramePr>
          <p:cNvPr id="1269" name="Google Shape;1269;p49"/>
          <p:cNvGraphicFramePr/>
          <p:nvPr/>
        </p:nvGraphicFramePr>
        <p:xfrm>
          <a:off x="823425" y="1354650"/>
          <a:ext cx="7503850" cy="2438160"/>
        </p:xfrm>
        <a:graphic>
          <a:graphicData uri="http://schemas.openxmlformats.org/drawingml/2006/table">
            <a:tbl>
              <a:tblPr>
                <a:noFill/>
                <a:tableStyleId>{096F2201-81D1-4D0E-8F2B-302A704BEF2D}</a:tableStyleId>
              </a:tblPr>
              <a:tblGrid>
                <a:gridCol w="831625">
                  <a:extLst>
                    <a:ext uri="{9D8B030D-6E8A-4147-A177-3AD203B41FA5}">
                      <a16:colId xmlns:a16="http://schemas.microsoft.com/office/drawing/2014/main" val="20000"/>
                    </a:ext>
                  </a:extLst>
                </a:gridCol>
                <a:gridCol w="953175">
                  <a:extLst>
                    <a:ext uri="{9D8B030D-6E8A-4147-A177-3AD203B41FA5}">
                      <a16:colId xmlns:a16="http://schemas.microsoft.com/office/drawing/2014/main" val="20001"/>
                    </a:ext>
                  </a:extLst>
                </a:gridCol>
                <a:gridCol w="953175">
                  <a:extLst>
                    <a:ext uri="{9D8B030D-6E8A-4147-A177-3AD203B41FA5}">
                      <a16:colId xmlns:a16="http://schemas.microsoft.com/office/drawing/2014/main" val="20002"/>
                    </a:ext>
                  </a:extLst>
                </a:gridCol>
                <a:gridCol w="953175">
                  <a:extLst>
                    <a:ext uri="{9D8B030D-6E8A-4147-A177-3AD203B41FA5}">
                      <a16:colId xmlns:a16="http://schemas.microsoft.com/office/drawing/2014/main" val="20003"/>
                    </a:ext>
                  </a:extLst>
                </a:gridCol>
                <a:gridCol w="953175">
                  <a:extLst>
                    <a:ext uri="{9D8B030D-6E8A-4147-A177-3AD203B41FA5}">
                      <a16:colId xmlns:a16="http://schemas.microsoft.com/office/drawing/2014/main" val="20004"/>
                    </a:ext>
                  </a:extLst>
                </a:gridCol>
                <a:gridCol w="953175">
                  <a:extLst>
                    <a:ext uri="{9D8B030D-6E8A-4147-A177-3AD203B41FA5}">
                      <a16:colId xmlns:a16="http://schemas.microsoft.com/office/drawing/2014/main" val="20005"/>
                    </a:ext>
                  </a:extLst>
                </a:gridCol>
                <a:gridCol w="953175">
                  <a:extLst>
                    <a:ext uri="{9D8B030D-6E8A-4147-A177-3AD203B41FA5}">
                      <a16:colId xmlns:a16="http://schemas.microsoft.com/office/drawing/2014/main" val="20006"/>
                    </a:ext>
                  </a:extLst>
                </a:gridCol>
                <a:gridCol w="953175">
                  <a:extLst>
                    <a:ext uri="{9D8B030D-6E8A-4147-A177-3AD203B41FA5}">
                      <a16:colId xmlns:a16="http://schemas.microsoft.com/office/drawing/2014/main" val="20007"/>
                    </a:ext>
                  </a:extLst>
                </a:gridCol>
              </a:tblGrid>
              <a:tr h="287775">
                <a:tc>
                  <a:txBody>
                    <a:bodyPr/>
                    <a:lstStyle/>
                    <a:p>
                      <a:pPr marL="0" lvl="0" indent="0" algn="r" rtl="0">
                        <a:spcBef>
                          <a:spcPts val="0"/>
                        </a:spcBef>
                        <a:spcAft>
                          <a:spcPts val="0"/>
                        </a:spcAft>
                        <a:buNone/>
                      </a:pP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SUNDAY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MONDAY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TUESDAY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WEDNESDAY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THURSDAY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FRIDAY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700">
                          <a:solidFill>
                            <a:schemeClr val="lt1"/>
                          </a:solidFill>
                          <a:latin typeface="Titillium Web"/>
                          <a:ea typeface="Titillium Web"/>
                          <a:cs typeface="Titillium Web"/>
                          <a:sym typeface="Titillium Web"/>
                        </a:rPr>
                        <a:t>SATURDAY</a:t>
                      </a:r>
                      <a:endParaRPr sz="7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9:00 - 9:45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10:00 - 10:45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11:00 - 11:45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12:00 - 13:15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 Free time</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041C">
                        <a:alpha val="18460"/>
                      </a:srgbClr>
                    </a:solidFill>
                  </a:tcPr>
                </a:tc>
                <a:extLst>
                  <a:ext uri="{0D108BD9-81ED-4DB2-BD59-A6C34878D82A}">
                    <a16:rowId xmlns:a16="http://schemas.microsoft.com/office/drawing/2014/main" val="10004"/>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13:30 - 14:15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14:30 - 15:15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289575">
                <a:tc>
                  <a:txBody>
                    <a:bodyPr/>
                    <a:lstStyle/>
                    <a:p>
                      <a:pPr marL="0" lvl="0" indent="0" algn="r" rtl="0">
                        <a:spcBef>
                          <a:spcPts val="0"/>
                        </a:spcBef>
                        <a:spcAft>
                          <a:spcPts val="0"/>
                        </a:spcAft>
                        <a:buNone/>
                      </a:pPr>
                      <a:r>
                        <a:rPr lang="en" sz="800">
                          <a:solidFill>
                            <a:schemeClr val="lt1"/>
                          </a:solidFill>
                          <a:latin typeface="Titillium Web"/>
                          <a:ea typeface="Titillium Web"/>
                          <a:cs typeface="Titillium Web"/>
                          <a:sym typeface="Titillium Web"/>
                        </a:rPr>
                        <a:t>15:30 - 16:15</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Task</a:t>
                      </a:r>
                      <a:endParaRPr sz="800">
                        <a:solidFill>
                          <a:schemeClr val="lt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5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275" name="Google Shape;1275;p50"/>
          <p:cNvGrpSpPr/>
          <p:nvPr/>
        </p:nvGrpSpPr>
        <p:grpSpPr>
          <a:xfrm>
            <a:off x="348747" y="333019"/>
            <a:ext cx="342903" cy="447293"/>
            <a:chOff x="590250" y="244200"/>
            <a:chExt cx="407975" cy="532175"/>
          </a:xfrm>
        </p:grpSpPr>
        <p:sp>
          <p:nvSpPr>
            <p:cNvPr id="1276" name="Google Shape;1276;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50"/>
          <p:cNvGrpSpPr/>
          <p:nvPr/>
        </p:nvGrpSpPr>
        <p:grpSpPr>
          <a:xfrm>
            <a:off x="901439" y="399041"/>
            <a:ext cx="372594" cy="310144"/>
            <a:chOff x="1247825" y="322750"/>
            <a:chExt cx="443300" cy="369000"/>
          </a:xfrm>
        </p:grpSpPr>
        <p:sp>
          <p:nvSpPr>
            <p:cNvPr id="1291" name="Google Shape;1291;p5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0"/>
          <p:cNvGrpSpPr/>
          <p:nvPr/>
        </p:nvGrpSpPr>
        <p:grpSpPr>
          <a:xfrm>
            <a:off x="1474618" y="397507"/>
            <a:ext cx="356204" cy="313212"/>
            <a:chOff x="1929775" y="320925"/>
            <a:chExt cx="423800" cy="372650"/>
          </a:xfrm>
        </p:grpSpPr>
        <p:sp>
          <p:nvSpPr>
            <p:cNvPr id="1297" name="Google Shape;1297;p5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0"/>
          <p:cNvGrpSpPr/>
          <p:nvPr/>
        </p:nvGrpSpPr>
        <p:grpSpPr>
          <a:xfrm>
            <a:off x="3744262" y="362185"/>
            <a:ext cx="336767" cy="383835"/>
            <a:chOff x="4630125" y="278900"/>
            <a:chExt cx="400675" cy="456675"/>
          </a:xfrm>
        </p:grpSpPr>
        <p:sp>
          <p:nvSpPr>
            <p:cNvPr id="1305" name="Google Shape;1305;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5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50"/>
          <p:cNvGrpSpPr/>
          <p:nvPr/>
        </p:nvGrpSpPr>
        <p:grpSpPr>
          <a:xfrm>
            <a:off x="353874" y="908741"/>
            <a:ext cx="342882" cy="418128"/>
            <a:chOff x="596350" y="929175"/>
            <a:chExt cx="407950" cy="497475"/>
          </a:xfrm>
        </p:grpSpPr>
        <p:sp>
          <p:nvSpPr>
            <p:cNvPr id="1311" name="Google Shape;1311;p5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50"/>
          <p:cNvGrpSpPr/>
          <p:nvPr/>
        </p:nvGrpSpPr>
        <p:grpSpPr>
          <a:xfrm>
            <a:off x="1478190" y="969656"/>
            <a:ext cx="349060" cy="298882"/>
            <a:chOff x="1934025" y="1001650"/>
            <a:chExt cx="415300" cy="355600"/>
          </a:xfrm>
        </p:grpSpPr>
        <p:sp>
          <p:nvSpPr>
            <p:cNvPr id="1319" name="Google Shape;1319;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5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50"/>
          <p:cNvGrpSpPr/>
          <p:nvPr/>
        </p:nvGrpSpPr>
        <p:grpSpPr>
          <a:xfrm>
            <a:off x="4302585" y="947131"/>
            <a:ext cx="350068" cy="350573"/>
            <a:chOff x="5294400" y="974850"/>
            <a:chExt cx="416500" cy="417100"/>
          </a:xfrm>
        </p:grpSpPr>
        <p:sp>
          <p:nvSpPr>
            <p:cNvPr id="1328" name="Google Shape;1328;p5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50"/>
          <p:cNvGrpSpPr/>
          <p:nvPr/>
        </p:nvGrpSpPr>
        <p:grpSpPr>
          <a:xfrm>
            <a:off x="4825607" y="907732"/>
            <a:ext cx="433992" cy="422729"/>
            <a:chOff x="5916675" y="927975"/>
            <a:chExt cx="516350" cy="502950"/>
          </a:xfrm>
        </p:grpSpPr>
        <p:sp>
          <p:nvSpPr>
            <p:cNvPr id="1331" name="Google Shape;133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50"/>
          <p:cNvGrpSpPr/>
          <p:nvPr/>
        </p:nvGrpSpPr>
        <p:grpSpPr>
          <a:xfrm>
            <a:off x="327251" y="1557145"/>
            <a:ext cx="391001" cy="264085"/>
            <a:chOff x="564675" y="1700625"/>
            <a:chExt cx="465200" cy="314200"/>
          </a:xfrm>
        </p:grpSpPr>
        <p:sp>
          <p:nvSpPr>
            <p:cNvPr id="1334" name="Google Shape;1334;p5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50"/>
          <p:cNvGrpSpPr/>
          <p:nvPr/>
        </p:nvGrpSpPr>
        <p:grpSpPr>
          <a:xfrm>
            <a:off x="892235" y="1492657"/>
            <a:ext cx="391001" cy="382827"/>
            <a:chOff x="1236875" y="1623900"/>
            <a:chExt cx="465200" cy="455475"/>
          </a:xfrm>
        </p:grpSpPr>
        <p:sp>
          <p:nvSpPr>
            <p:cNvPr id="1338" name="Google Shape;1338;p5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50"/>
          <p:cNvGrpSpPr/>
          <p:nvPr/>
        </p:nvGrpSpPr>
        <p:grpSpPr>
          <a:xfrm>
            <a:off x="1469490" y="1500852"/>
            <a:ext cx="366458" cy="366437"/>
            <a:chOff x="1923675" y="1633650"/>
            <a:chExt cx="436000" cy="435975"/>
          </a:xfrm>
        </p:grpSpPr>
        <p:sp>
          <p:nvSpPr>
            <p:cNvPr id="1346" name="Google Shape;1346;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50"/>
          <p:cNvGrpSpPr/>
          <p:nvPr/>
        </p:nvGrpSpPr>
        <p:grpSpPr>
          <a:xfrm>
            <a:off x="2032941" y="1499318"/>
            <a:ext cx="369505" cy="369505"/>
            <a:chOff x="2594050" y="1631825"/>
            <a:chExt cx="439625" cy="439625"/>
          </a:xfrm>
        </p:grpSpPr>
        <p:sp>
          <p:nvSpPr>
            <p:cNvPr id="1353" name="Google Shape;1353;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5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50"/>
          <p:cNvGrpSpPr/>
          <p:nvPr/>
        </p:nvGrpSpPr>
        <p:grpSpPr>
          <a:xfrm>
            <a:off x="3197706" y="1471687"/>
            <a:ext cx="299911" cy="424768"/>
            <a:chOff x="3979850" y="1598950"/>
            <a:chExt cx="356825" cy="505375"/>
          </a:xfrm>
        </p:grpSpPr>
        <p:sp>
          <p:nvSpPr>
            <p:cNvPr id="1359" name="Google Shape;1359;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50"/>
          <p:cNvGrpSpPr/>
          <p:nvPr/>
        </p:nvGrpSpPr>
        <p:grpSpPr>
          <a:xfrm>
            <a:off x="3715096" y="1562776"/>
            <a:ext cx="395098" cy="242589"/>
            <a:chOff x="4595425" y="1707325"/>
            <a:chExt cx="470075" cy="288625"/>
          </a:xfrm>
        </p:grpSpPr>
        <p:sp>
          <p:nvSpPr>
            <p:cNvPr id="1362" name="Google Shape;1362;p5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0"/>
          <p:cNvGrpSpPr/>
          <p:nvPr/>
        </p:nvGrpSpPr>
        <p:grpSpPr>
          <a:xfrm>
            <a:off x="4299013" y="1503416"/>
            <a:ext cx="357234" cy="361310"/>
            <a:chOff x="5290150" y="1636700"/>
            <a:chExt cx="425025" cy="429875"/>
          </a:xfrm>
        </p:grpSpPr>
        <p:sp>
          <p:nvSpPr>
            <p:cNvPr id="1368" name="Google Shape;1368;p5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50"/>
          <p:cNvGrpSpPr/>
          <p:nvPr/>
        </p:nvGrpSpPr>
        <p:grpSpPr>
          <a:xfrm>
            <a:off x="4862967" y="1492657"/>
            <a:ext cx="359272" cy="376691"/>
            <a:chOff x="5961125" y="1623900"/>
            <a:chExt cx="427450" cy="448175"/>
          </a:xfrm>
        </p:grpSpPr>
        <p:sp>
          <p:nvSpPr>
            <p:cNvPr id="1371" name="Google Shape;1371;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50"/>
          <p:cNvGrpSpPr/>
          <p:nvPr/>
        </p:nvGrpSpPr>
        <p:grpSpPr>
          <a:xfrm>
            <a:off x="5415659" y="1502386"/>
            <a:ext cx="383835" cy="363369"/>
            <a:chOff x="6618700" y="1635475"/>
            <a:chExt cx="456675" cy="432325"/>
          </a:xfrm>
        </p:grpSpPr>
        <p:sp>
          <p:nvSpPr>
            <p:cNvPr id="1379" name="Google Shape;1379;p5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50"/>
          <p:cNvGrpSpPr/>
          <p:nvPr/>
        </p:nvGrpSpPr>
        <p:grpSpPr>
          <a:xfrm>
            <a:off x="370747" y="2085798"/>
            <a:ext cx="304009" cy="326513"/>
            <a:chOff x="616425" y="2329600"/>
            <a:chExt cx="361700" cy="388475"/>
          </a:xfrm>
        </p:grpSpPr>
        <p:sp>
          <p:nvSpPr>
            <p:cNvPr id="1385" name="Google Shape;1385;p5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50"/>
          <p:cNvGrpSpPr/>
          <p:nvPr/>
        </p:nvGrpSpPr>
        <p:grpSpPr>
          <a:xfrm>
            <a:off x="927557" y="2088866"/>
            <a:ext cx="320378" cy="320378"/>
            <a:chOff x="1278900" y="2333250"/>
            <a:chExt cx="381175" cy="381175"/>
          </a:xfrm>
        </p:grpSpPr>
        <p:sp>
          <p:nvSpPr>
            <p:cNvPr id="1394" name="Google Shape;1394;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0"/>
          <p:cNvGrpSpPr/>
          <p:nvPr/>
        </p:nvGrpSpPr>
        <p:grpSpPr>
          <a:xfrm>
            <a:off x="1492520" y="2088866"/>
            <a:ext cx="320399" cy="320378"/>
            <a:chOff x="1951075" y="2333250"/>
            <a:chExt cx="381200" cy="381175"/>
          </a:xfrm>
        </p:grpSpPr>
        <p:sp>
          <p:nvSpPr>
            <p:cNvPr id="1399" name="Google Shape;1399;p5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50"/>
          <p:cNvGrpSpPr/>
          <p:nvPr/>
        </p:nvGrpSpPr>
        <p:grpSpPr>
          <a:xfrm>
            <a:off x="2057504" y="2088866"/>
            <a:ext cx="320378" cy="320378"/>
            <a:chOff x="2623275" y="2333250"/>
            <a:chExt cx="381175" cy="381175"/>
          </a:xfrm>
        </p:grpSpPr>
        <p:sp>
          <p:nvSpPr>
            <p:cNvPr id="1404" name="Google Shape;1404;p5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50"/>
          <p:cNvGrpSpPr/>
          <p:nvPr/>
        </p:nvGrpSpPr>
        <p:grpSpPr>
          <a:xfrm>
            <a:off x="2697209" y="2033603"/>
            <a:ext cx="170937" cy="426827"/>
            <a:chOff x="3384375" y="2267500"/>
            <a:chExt cx="203375" cy="507825"/>
          </a:xfrm>
        </p:grpSpPr>
        <p:sp>
          <p:nvSpPr>
            <p:cNvPr id="1409" name="Google Shape;1409;p5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0"/>
          <p:cNvGrpSpPr/>
          <p:nvPr/>
        </p:nvGrpSpPr>
        <p:grpSpPr>
          <a:xfrm>
            <a:off x="3842516" y="2087836"/>
            <a:ext cx="140237" cy="318339"/>
            <a:chOff x="4747025" y="2332025"/>
            <a:chExt cx="166850" cy="378750"/>
          </a:xfrm>
        </p:grpSpPr>
        <p:sp>
          <p:nvSpPr>
            <p:cNvPr id="1412" name="Google Shape;1412;p5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50"/>
          <p:cNvGrpSpPr/>
          <p:nvPr/>
        </p:nvGrpSpPr>
        <p:grpSpPr>
          <a:xfrm>
            <a:off x="3274990" y="2035641"/>
            <a:ext cx="145343" cy="422729"/>
            <a:chOff x="4071800" y="2269925"/>
            <a:chExt cx="172925" cy="502950"/>
          </a:xfrm>
        </p:grpSpPr>
        <p:sp>
          <p:nvSpPr>
            <p:cNvPr id="1415" name="Google Shape;1415;p5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7" name="Google Shape;1417;p5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a:off x="4872696" y="2086302"/>
            <a:ext cx="345971" cy="325505"/>
            <a:chOff x="5972700" y="2330200"/>
            <a:chExt cx="411625" cy="387275"/>
          </a:xfrm>
        </p:grpSpPr>
        <p:sp>
          <p:nvSpPr>
            <p:cNvPr id="1419" name="Google Shape;1419;p5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50"/>
          <p:cNvGrpSpPr/>
          <p:nvPr/>
        </p:nvGrpSpPr>
        <p:grpSpPr>
          <a:xfrm>
            <a:off x="467993" y="2614431"/>
            <a:ext cx="109538" cy="399195"/>
            <a:chOff x="732125" y="2958550"/>
            <a:chExt cx="130325" cy="474950"/>
          </a:xfrm>
        </p:grpSpPr>
        <p:sp>
          <p:nvSpPr>
            <p:cNvPr id="1422" name="Google Shape;1422;p5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2" name="Google Shape;1432;p50"/>
          <p:cNvGrpSpPr/>
          <p:nvPr/>
        </p:nvGrpSpPr>
        <p:grpSpPr>
          <a:xfrm>
            <a:off x="2023737" y="2627227"/>
            <a:ext cx="387933" cy="367467"/>
            <a:chOff x="2583100" y="2973775"/>
            <a:chExt cx="461550" cy="437200"/>
          </a:xfrm>
        </p:grpSpPr>
        <p:sp>
          <p:nvSpPr>
            <p:cNvPr id="1433" name="Google Shape;1433;p5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5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50"/>
          <p:cNvGrpSpPr/>
          <p:nvPr/>
        </p:nvGrpSpPr>
        <p:grpSpPr>
          <a:xfrm>
            <a:off x="4263186" y="2655384"/>
            <a:ext cx="435022" cy="323445"/>
            <a:chOff x="5247525" y="3007275"/>
            <a:chExt cx="517575" cy="384825"/>
          </a:xfrm>
        </p:grpSpPr>
        <p:sp>
          <p:nvSpPr>
            <p:cNvPr id="1437" name="Google Shape;1437;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0"/>
          <p:cNvGrpSpPr/>
          <p:nvPr/>
        </p:nvGrpSpPr>
        <p:grpSpPr>
          <a:xfrm>
            <a:off x="3174172" y="2636956"/>
            <a:ext cx="342882" cy="350068"/>
            <a:chOff x="3951850" y="2985350"/>
            <a:chExt cx="407950" cy="416500"/>
          </a:xfrm>
        </p:grpSpPr>
        <p:sp>
          <p:nvSpPr>
            <p:cNvPr id="1440" name="Google Shape;1440;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50"/>
          <p:cNvGrpSpPr/>
          <p:nvPr/>
        </p:nvGrpSpPr>
        <p:grpSpPr>
          <a:xfrm>
            <a:off x="330844" y="3226504"/>
            <a:ext cx="397136" cy="305017"/>
            <a:chOff x="568950" y="3686775"/>
            <a:chExt cx="472500" cy="362900"/>
          </a:xfrm>
        </p:grpSpPr>
        <p:sp>
          <p:nvSpPr>
            <p:cNvPr id="1445" name="Google Shape;1445;p5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5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50"/>
          <p:cNvGrpSpPr/>
          <p:nvPr/>
        </p:nvGrpSpPr>
        <p:grpSpPr>
          <a:xfrm>
            <a:off x="898896" y="3252097"/>
            <a:ext cx="377700" cy="253852"/>
            <a:chOff x="1244800" y="3717225"/>
            <a:chExt cx="449375" cy="302025"/>
          </a:xfrm>
        </p:grpSpPr>
        <p:sp>
          <p:nvSpPr>
            <p:cNvPr id="1450" name="Google Shape;1450;p5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50"/>
          <p:cNvGrpSpPr/>
          <p:nvPr/>
        </p:nvGrpSpPr>
        <p:grpSpPr>
          <a:xfrm>
            <a:off x="1468986" y="3232639"/>
            <a:ext cx="367467" cy="287115"/>
            <a:chOff x="1923075" y="3694075"/>
            <a:chExt cx="437200" cy="341600"/>
          </a:xfrm>
        </p:grpSpPr>
        <p:sp>
          <p:nvSpPr>
            <p:cNvPr id="1457" name="Google Shape;1457;p5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50"/>
          <p:cNvGrpSpPr/>
          <p:nvPr/>
        </p:nvGrpSpPr>
        <p:grpSpPr>
          <a:xfrm>
            <a:off x="2037542" y="3228038"/>
            <a:ext cx="360301" cy="295814"/>
            <a:chOff x="2599525" y="3688600"/>
            <a:chExt cx="428675" cy="351950"/>
          </a:xfrm>
        </p:grpSpPr>
        <p:sp>
          <p:nvSpPr>
            <p:cNvPr id="1467" name="Google Shape;1467;p5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50"/>
          <p:cNvGrpSpPr/>
          <p:nvPr/>
        </p:nvGrpSpPr>
        <p:grpSpPr>
          <a:xfrm>
            <a:off x="2619925" y="3207571"/>
            <a:ext cx="333700" cy="329077"/>
            <a:chOff x="3292425" y="3664250"/>
            <a:chExt cx="397025" cy="391525"/>
          </a:xfrm>
        </p:grpSpPr>
        <p:sp>
          <p:nvSpPr>
            <p:cNvPr id="1471" name="Google Shape;1471;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50"/>
          <p:cNvGrpSpPr/>
          <p:nvPr/>
        </p:nvGrpSpPr>
        <p:grpSpPr>
          <a:xfrm>
            <a:off x="3157782" y="3250038"/>
            <a:ext cx="369526" cy="268183"/>
            <a:chOff x="3932350" y="3714775"/>
            <a:chExt cx="439650" cy="319075"/>
          </a:xfrm>
        </p:grpSpPr>
        <p:sp>
          <p:nvSpPr>
            <p:cNvPr id="1475" name="Google Shape;1475;p5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50"/>
          <p:cNvGrpSpPr/>
          <p:nvPr/>
        </p:nvGrpSpPr>
        <p:grpSpPr>
          <a:xfrm>
            <a:off x="3722766" y="3250038"/>
            <a:ext cx="369505" cy="268183"/>
            <a:chOff x="4604550" y="3714775"/>
            <a:chExt cx="439625" cy="319075"/>
          </a:xfrm>
        </p:grpSpPr>
        <p:sp>
          <p:nvSpPr>
            <p:cNvPr id="1481" name="Google Shape;1481;p5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50"/>
          <p:cNvGrpSpPr/>
          <p:nvPr/>
        </p:nvGrpSpPr>
        <p:grpSpPr>
          <a:xfrm>
            <a:off x="4301051" y="3222406"/>
            <a:ext cx="353136" cy="313738"/>
            <a:chOff x="5292575" y="3681900"/>
            <a:chExt cx="420150" cy="373275"/>
          </a:xfrm>
        </p:grpSpPr>
        <p:sp>
          <p:nvSpPr>
            <p:cNvPr id="1484" name="Google Shape;1484;p5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50"/>
          <p:cNvGrpSpPr/>
          <p:nvPr/>
        </p:nvGrpSpPr>
        <p:grpSpPr>
          <a:xfrm>
            <a:off x="4846073" y="3182482"/>
            <a:ext cx="393060" cy="393060"/>
            <a:chOff x="5941025" y="3634400"/>
            <a:chExt cx="467650" cy="467650"/>
          </a:xfrm>
        </p:grpSpPr>
        <p:sp>
          <p:nvSpPr>
            <p:cNvPr id="1492" name="Google Shape;1492;p5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50"/>
          <p:cNvGrpSpPr/>
          <p:nvPr/>
        </p:nvGrpSpPr>
        <p:grpSpPr>
          <a:xfrm>
            <a:off x="5436146" y="3207571"/>
            <a:ext cx="342882" cy="342903"/>
            <a:chOff x="6643075" y="3664250"/>
            <a:chExt cx="407950" cy="407975"/>
          </a:xfrm>
        </p:grpSpPr>
        <p:sp>
          <p:nvSpPr>
            <p:cNvPr id="1499" name="Google Shape;1499;p5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50"/>
          <p:cNvGrpSpPr/>
          <p:nvPr/>
        </p:nvGrpSpPr>
        <p:grpSpPr>
          <a:xfrm>
            <a:off x="336980" y="3758225"/>
            <a:ext cx="371564" cy="371543"/>
            <a:chOff x="576250" y="4319400"/>
            <a:chExt cx="442075" cy="442050"/>
          </a:xfrm>
        </p:grpSpPr>
        <p:sp>
          <p:nvSpPr>
            <p:cNvPr id="1502" name="Google Shape;1502;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5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50"/>
          <p:cNvGrpSpPr/>
          <p:nvPr/>
        </p:nvGrpSpPr>
        <p:grpSpPr>
          <a:xfrm>
            <a:off x="4280585" y="3777157"/>
            <a:ext cx="394068" cy="325505"/>
            <a:chOff x="5268225" y="4341925"/>
            <a:chExt cx="468850" cy="387275"/>
          </a:xfrm>
        </p:grpSpPr>
        <p:sp>
          <p:nvSpPr>
            <p:cNvPr id="1511" name="Google Shape;1511;p5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50"/>
          <p:cNvGrpSpPr/>
          <p:nvPr/>
        </p:nvGrpSpPr>
        <p:grpSpPr>
          <a:xfrm>
            <a:off x="4865531" y="3766924"/>
            <a:ext cx="354145" cy="354145"/>
            <a:chOff x="5964175" y="4329750"/>
            <a:chExt cx="421350" cy="421350"/>
          </a:xfrm>
        </p:grpSpPr>
        <p:sp>
          <p:nvSpPr>
            <p:cNvPr id="1520" name="Google Shape;1520;p5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50"/>
          <p:cNvGrpSpPr/>
          <p:nvPr/>
        </p:nvGrpSpPr>
        <p:grpSpPr>
          <a:xfrm>
            <a:off x="901439" y="4331908"/>
            <a:ext cx="372594" cy="360301"/>
            <a:chOff x="1247825" y="5001950"/>
            <a:chExt cx="443300" cy="428675"/>
          </a:xfrm>
        </p:grpSpPr>
        <p:sp>
          <p:nvSpPr>
            <p:cNvPr id="1523" name="Google Shape;1523;p5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50"/>
          <p:cNvGrpSpPr/>
          <p:nvPr/>
        </p:nvGrpSpPr>
        <p:grpSpPr>
          <a:xfrm>
            <a:off x="1499685" y="4313985"/>
            <a:ext cx="306068" cy="389992"/>
            <a:chOff x="1959600" y="4980625"/>
            <a:chExt cx="364150" cy="464000"/>
          </a:xfrm>
        </p:grpSpPr>
        <p:sp>
          <p:nvSpPr>
            <p:cNvPr id="1530" name="Google Shape;1530;p5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50"/>
          <p:cNvGrpSpPr/>
          <p:nvPr/>
        </p:nvGrpSpPr>
        <p:grpSpPr>
          <a:xfrm>
            <a:off x="2042165" y="4328840"/>
            <a:ext cx="351077" cy="360806"/>
            <a:chOff x="2605025" y="4998300"/>
            <a:chExt cx="417700" cy="429275"/>
          </a:xfrm>
        </p:grpSpPr>
        <p:sp>
          <p:nvSpPr>
            <p:cNvPr id="1538" name="Google Shape;1538;p5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0"/>
          <p:cNvGrpSpPr/>
          <p:nvPr/>
        </p:nvGrpSpPr>
        <p:grpSpPr>
          <a:xfrm>
            <a:off x="2572857" y="4331908"/>
            <a:ext cx="419662" cy="349543"/>
            <a:chOff x="3236425" y="5001950"/>
            <a:chExt cx="499300" cy="415875"/>
          </a:xfrm>
        </p:grpSpPr>
        <p:sp>
          <p:nvSpPr>
            <p:cNvPr id="1542" name="Google Shape;1542;p5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50"/>
          <p:cNvGrpSpPr/>
          <p:nvPr/>
        </p:nvGrpSpPr>
        <p:grpSpPr>
          <a:xfrm>
            <a:off x="3187977" y="4313985"/>
            <a:ext cx="319369" cy="380263"/>
            <a:chOff x="3968275" y="4980625"/>
            <a:chExt cx="379975" cy="452425"/>
          </a:xfrm>
        </p:grpSpPr>
        <p:sp>
          <p:nvSpPr>
            <p:cNvPr id="1549" name="Google Shape;1549;p5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4843510" y="4398938"/>
            <a:ext cx="404323" cy="220085"/>
            <a:chOff x="5937975" y="5081700"/>
            <a:chExt cx="481050" cy="261850"/>
          </a:xfrm>
        </p:grpSpPr>
        <p:sp>
          <p:nvSpPr>
            <p:cNvPr id="1553" name="Google Shape;1553;p5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50"/>
          <p:cNvGrpSpPr/>
          <p:nvPr/>
        </p:nvGrpSpPr>
        <p:grpSpPr>
          <a:xfrm>
            <a:off x="5461718" y="4356472"/>
            <a:ext cx="290183" cy="333678"/>
            <a:chOff x="6673500" y="5031175"/>
            <a:chExt cx="345250" cy="397000"/>
          </a:xfrm>
        </p:grpSpPr>
        <p:sp>
          <p:nvSpPr>
            <p:cNvPr id="1557" name="Google Shape;1557;p5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50"/>
          <p:cNvGrpSpPr/>
          <p:nvPr/>
        </p:nvGrpSpPr>
        <p:grpSpPr>
          <a:xfrm>
            <a:off x="3153705" y="381117"/>
            <a:ext cx="387933" cy="345971"/>
            <a:chOff x="3927500" y="301425"/>
            <a:chExt cx="461550" cy="411625"/>
          </a:xfrm>
        </p:grpSpPr>
        <p:sp>
          <p:nvSpPr>
            <p:cNvPr id="1563" name="Google Shape;1563;p5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1590;p50"/>
          <p:cNvGrpSpPr/>
          <p:nvPr/>
        </p:nvGrpSpPr>
        <p:grpSpPr>
          <a:xfrm>
            <a:off x="5441252" y="387778"/>
            <a:ext cx="332670" cy="332670"/>
            <a:chOff x="6649150" y="309350"/>
            <a:chExt cx="395800" cy="395800"/>
          </a:xfrm>
        </p:grpSpPr>
        <p:sp>
          <p:nvSpPr>
            <p:cNvPr id="1591" name="Google Shape;1591;p5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4873705" y="395448"/>
            <a:ext cx="337797" cy="319873"/>
            <a:chOff x="5973900" y="318475"/>
            <a:chExt cx="401900" cy="380575"/>
          </a:xfrm>
        </p:grpSpPr>
        <p:sp>
          <p:nvSpPr>
            <p:cNvPr id="1615" name="Google Shape;1615;p5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50"/>
          <p:cNvGrpSpPr/>
          <p:nvPr/>
        </p:nvGrpSpPr>
        <p:grpSpPr>
          <a:xfrm>
            <a:off x="918858" y="908741"/>
            <a:ext cx="342882" cy="418128"/>
            <a:chOff x="1268550" y="929175"/>
            <a:chExt cx="407950" cy="497475"/>
          </a:xfrm>
        </p:grpSpPr>
        <p:sp>
          <p:nvSpPr>
            <p:cNvPr id="1630" name="Google Shape;1630;p5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0"/>
          <p:cNvGrpSpPr/>
          <p:nvPr/>
        </p:nvGrpSpPr>
        <p:grpSpPr>
          <a:xfrm>
            <a:off x="5404922" y="924605"/>
            <a:ext cx="405331" cy="388962"/>
            <a:chOff x="6605925" y="948050"/>
            <a:chExt cx="482250" cy="462775"/>
          </a:xfrm>
        </p:grpSpPr>
        <p:sp>
          <p:nvSpPr>
            <p:cNvPr id="1634" name="Google Shape;1634;p5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 name="Google Shape;1640;p50"/>
          <p:cNvGrpSpPr/>
          <p:nvPr/>
        </p:nvGrpSpPr>
        <p:grpSpPr>
          <a:xfrm>
            <a:off x="5499604" y="2076574"/>
            <a:ext cx="215966" cy="342399"/>
            <a:chOff x="6718575" y="2318625"/>
            <a:chExt cx="256950" cy="407375"/>
          </a:xfrm>
        </p:grpSpPr>
        <p:sp>
          <p:nvSpPr>
            <p:cNvPr id="1641" name="Google Shape;1641;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50"/>
          <p:cNvGrpSpPr/>
          <p:nvPr/>
        </p:nvGrpSpPr>
        <p:grpSpPr>
          <a:xfrm>
            <a:off x="2600993" y="2703482"/>
            <a:ext cx="363369" cy="221115"/>
            <a:chOff x="3269900" y="3064500"/>
            <a:chExt cx="432325" cy="263075"/>
          </a:xfrm>
        </p:grpSpPr>
        <p:sp>
          <p:nvSpPr>
            <p:cNvPr id="1650" name="Google Shape;1650;p5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1653;p50"/>
          <p:cNvGrpSpPr/>
          <p:nvPr/>
        </p:nvGrpSpPr>
        <p:grpSpPr>
          <a:xfrm>
            <a:off x="5475019" y="2635926"/>
            <a:ext cx="265115" cy="372594"/>
            <a:chOff x="6689325" y="2984125"/>
            <a:chExt cx="315425" cy="443300"/>
          </a:xfrm>
        </p:grpSpPr>
        <p:sp>
          <p:nvSpPr>
            <p:cNvPr id="1654" name="Google Shape;1654;p5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0"/>
          <p:cNvGrpSpPr/>
          <p:nvPr/>
        </p:nvGrpSpPr>
        <p:grpSpPr>
          <a:xfrm>
            <a:off x="1523745" y="3730594"/>
            <a:ext cx="256416" cy="414535"/>
            <a:chOff x="1988225" y="4286525"/>
            <a:chExt cx="305075" cy="493200"/>
          </a:xfrm>
        </p:grpSpPr>
        <p:sp>
          <p:nvSpPr>
            <p:cNvPr id="1660" name="Google Shape;1660;p5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50"/>
          <p:cNvGrpSpPr/>
          <p:nvPr/>
        </p:nvGrpSpPr>
        <p:grpSpPr>
          <a:xfrm>
            <a:off x="2067737" y="3759759"/>
            <a:ext cx="309640" cy="392030"/>
            <a:chOff x="2635450" y="4321225"/>
            <a:chExt cx="368400" cy="466425"/>
          </a:xfrm>
        </p:grpSpPr>
        <p:sp>
          <p:nvSpPr>
            <p:cNvPr id="1668" name="Google Shape;1668;p5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a:off x="5436146" y="3750030"/>
            <a:ext cx="342882" cy="383835"/>
            <a:chOff x="6643075" y="4309650"/>
            <a:chExt cx="407950" cy="456675"/>
          </a:xfrm>
        </p:grpSpPr>
        <p:sp>
          <p:nvSpPr>
            <p:cNvPr id="1675" name="Google Shape;1675;p5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a:off x="4251419" y="4291984"/>
            <a:ext cx="452420" cy="433992"/>
            <a:chOff x="5233525" y="4954450"/>
            <a:chExt cx="538275" cy="516350"/>
          </a:xfrm>
        </p:grpSpPr>
        <p:sp>
          <p:nvSpPr>
            <p:cNvPr id="1685" name="Google Shape;1685;p5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50"/>
          <p:cNvGrpSpPr/>
          <p:nvPr/>
        </p:nvGrpSpPr>
        <p:grpSpPr>
          <a:xfrm>
            <a:off x="3682338" y="4299654"/>
            <a:ext cx="460615" cy="418653"/>
            <a:chOff x="4556450" y="4963575"/>
            <a:chExt cx="548025" cy="498100"/>
          </a:xfrm>
        </p:grpSpPr>
        <p:sp>
          <p:nvSpPr>
            <p:cNvPr id="1697" name="Google Shape;1697;p5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0"/>
          <p:cNvGrpSpPr/>
          <p:nvPr/>
        </p:nvGrpSpPr>
        <p:grpSpPr>
          <a:xfrm>
            <a:off x="299620" y="4390239"/>
            <a:ext cx="445255" cy="246182"/>
            <a:chOff x="531800" y="5071350"/>
            <a:chExt cx="529750" cy="292900"/>
          </a:xfrm>
        </p:grpSpPr>
        <p:sp>
          <p:nvSpPr>
            <p:cNvPr id="1703" name="Google Shape;1703;p5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50"/>
          <p:cNvGrpSpPr/>
          <p:nvPr/>
        </p:nvGrpSpPr>
        <p:grpSpPr>
          <a:xfrm>
            <a:off x="7243894" y="1955800"/>
            <a:ext cx="433992" cy="422729"/>
            <a:chOff x="5916675" y="927975"/>
            <a:chExt cx="516350" cy="502950"/>
          </a:xfrm>
        </p:grpSpPr>
        <p:sp>
          <p:nvSpPr>
            <p:cNvPr id="1711" name="Google Shape;1711;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3" name="Google Shape;1713;p50"/>
          <p:cNvGrpSpPr/>
          <p:nvPr/>
        </p:nvGrpSpPr>
        <p:grpSpPr>
          <a:xfrm>
            <a:off x="6359914" y="2661702"/>
            <a:ext cx="1079481" cy="1051467"/>
            <a:chOff x="5916675" y="927975"/>
            <a:chExt cx="516350" cy="502950"/>
          </a:xfrm>
        </p:grpSpPr>
        <p:sp>
          <p:nvSpPr>
            <p:cNvPr id="1714" name="Google Shape;1714;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50"/>
          <p:cNvGrpSpPr/>
          <p:nvPr/>
        </p:nvGrpSpPr>
        <p:grpSpPr>
          <a:xfrm>
            <a:off x="6360057" y="1955800"/>
            <a:ext cx="433992" cy="422729"/>
            <a:chOff x="5916675" y="927975"/>
            <a:chExt cx="516350" cy="502950"/>
          </a:xfrm>
        </p:grpSpPr>
        <p:sp>
          <p:nvSpPr>
            <p:cNvPr id="1717" name="Google Shape;1717;p5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5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182281"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sp>
        <p:nvSpPr>
          <p:cNvPr id="6" name="TextBox 5">
            <a:extLst>
              <a:ext uri="{FF2B5EF4-FFF2-40B4-BE49-F238E27FC236}">
                <a16:creationId xmlns:a16="http://schemas.microsoft.com/office/drawing/2014/main" id="{DE60DA32-4E92-27EE-38E5-07B28BD7FAE8}"/>
              </a:ext>
            </a:extLst>
          </p:cNvPr>
          <p:cNvSpPr txBox="1"/>
          <p:nvPr/>
        </p:nvSpPr>
        <p:spPr>
          <a:xfrm>
            <a:off x="374650" y="518276"/>
            <a:ext cx="8369599" cy="3106620"/>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초기 자산은 유동자산 중 하나인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이다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다양한 투자처에 플레이어가 선택하여 투자하며</a:t>
            </a:r>
            <a:r>
              <a:rPr lang="en-US" altLang="ko-KR" sz="1100" dirty="0">
                <a:solidFill>
                  <a:schemeClr val="bg1"/>
                </a:solidFill>
                <a:latin typeface="+mn-ea"/>
                <a:ea typeface="+mn-ea"/>
              </a:rPr>
              <a:t>, </a:t>
            </a:r>
            <a:r>
              <a:rPr lang="ko-KR" altLang="en-US" sz="1100" dirty="0">
                <a:solidFill>
                  <a:schemeClr val="bg1"/>
                </a:solidFill>
                <a:latin typeface="+mn-ea"/>
                <a:ea typeface="+mn-ea"/>
              </a:rPr>
              <a:t>플레이어 소유의 자산 가치를 상승시킨다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게임은 한 챕터가 여러 번 반복되는 것으로 구성되며</a:t>
            </a:r>
            <a:r>
              <a:rPr lang="en-US" altLang="ko-KR" sz="1100" dirty="0">
                <a:solidFill>
                  <a:schemeClr val="bg1"/>
                </a:solidFill>
                <a:latin typeface="+mn-ea"/>
                <a:ea typeface="+mn-ea"/>
              </a:rPr>
              <a:t>, </a:t>
            </a:r>
            <a:r>
              <a:rPr lang="ko-KR" altLang="en-US" sz="1100" dirty="0">
                <a:solidFill>
                  <a:schemeClr val="bg1"/>
                </a:solidFill>
                <a:latin typeface="+mn-ea"/>
                <a:ea typeface="+mn-ea"/>
              </a:rPr>
              <a:t>그 한 챕터가 종료된 후</a:t>
            </a:r>
            <a:r>
              <a:rPr lang="en-US" altLang="ko-KR" sz="1100" dirty="0">
                <a:solidFill>
                  <a:schemeClr val="bg1"/>
                </a:solidFill>
                <a:latin typeface="+mn-ea"/>
                <a:ea typeface="+mn-ea"/>
              </a:rPr>
              <a:t>, </a:t>
            </a:r>
            <a:r>
              <a:rPr lang="ko-KR" altLang="en-US" sz="1100" dirty="0">
                <a:solidFill>
                  <a:schemeClr val="bg1"/>
                </a:solidFill>
                <a:latin typeface="+mn-ea"/>
                <a:ea typeface="+mn-ea"/>
              </a:rPr>
              <a:t>부자가 되거나 파산이 되면 게임이 종료된다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3"/>
                </a:solidFill>
                <a:latin typeface="+mn-ea"/>
                <a:ea typeface="+mn-ea"/>
              </a:rPr>
              <a:t>한 챕터의 구성은 다음 장에서 세부적으로 설명</a:t>
            </a:r>
            <a:endParaRPr lang="en-US" altLang="ko-KR" sz="1100" dirty="0">
              <a:solidFill>
                <a:schemeClr val="accent3"/>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 구매비는 현재 플레이어가 소유한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자산은 판매가 가능하며</a:t>
            </a:r>
            <a:r>
              <a:rPr lang="en-US" altLang="ko-KR" sz="1100" dirty="0">
                <a:solidFill>
                  <a:schemeClr val="bg1"/>
                </a:solidFill>
                <a:latin typeface="+mn-ea"/>
                <a:ea typeface="+mn-ea"/>
              </a:rPr>
              <a:t>, </a:t>
            </a:r>
            <a:r>
              <a:rPr lang="ko-KR" altLang="en-US" sz="1100" dirty="0">
                <a:solidFill>
                  <a:schemeClr val="bg1"/>
                </a:solidFill>
                <a:latin typeface="+mn-ea"/>
                <a:ea typeface="+mn-ea"/>
              </a:rPr>
              <a:t>투자처에 따라 유동자산과 비유동자산으로 분류된다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유동자산과 비유동자산은 구매시에는 현금만을 사용하며</a:t>
            </a:r>
            <a:r>
              <a:rPr lang="en-US" altLang="ko-KR" sz="1100" dirty="0">
                <a:solidFill>
                  <a:schemeClr val="bg1"/>
                </a:solidFill>
                <a:latin typeface="+mn-ea"/>
                <a:ea typeface="+mn-ea"/>
              </a:rPr>
              <a:t>, </a:t>
            </a:r>
            <a:r>
              <a:rPr lang="ko-KR" altLang="en-US" sz="1100" dirty="0">
                <a:solidFill>
                  <a:schemeClr val="bg1"/>
                </a:solidFill>
                <a:latin typeface="+mn-ea"/>
                <a:ea typeface="+mn-ea"/>
              </a:rPr>
              <a:t>판매할 경우엔 그 분류에 따라 판매 가능성이 존재한다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err="1">
                <a:solidFill>
                  <a:schemeClr val="bg1"/>
                </a:solidFill>
                <a:latin typeface="+mn-ea"/>
                <a:ea typeface="+mn-ea"/>
              </a:rPr>
              <a:t>비유동자산일수록</a:t>
            </a:r>
            <a:r>
              <a:rPr lang="ko-KR" altLang="en-US" sz="1100" dirty="0">
                <a:solidFill>
                  <a:schemeClr val="bg1"/>
                </a:solidFill>
                <a:latin typeface="+mn-ea"/>
                <a:ea typeface="+mn-ea"/>
              </a:rPr>
              <a:t> 판매 가능성은 낮아진다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자산을 구매 및 판매할 경우 중개 수수료와 세금이 발생하며</a:t>
            </a:r>
            <a:r>
              <a:rPr lang="en-US" altLang="ko-KR" sz="1100" dirty="0">
                <a:solidFill>
                  <a:schemeClr val="accent1"/>
                </a:solidFill>
                <a:latin typeface="+mn-ea"/>
                <a:ea typeface="+mn-ea"/>
              </a:rPr>
              <a:t>, </a:t>
            </a:r>
            <a:r>
              <a:rPr lang="ko-KR" altLang="en-US" sz="1100" dirty="0">
                <a:solidFill>
                  <a:schemeClr val="accent1"/>
                </a:solidFill>
                <a:latin typeface="+mn-ea"/>
                <a:ea typeface="+mn-ea"/>
              </a:rPr>
              <a:t>이는 자산별로 그 금액이 상이하다</a:t>
            </a:r>
            <a:r>
              <a:rPr lang="en-US" altLang="ko-KR" sz="1100" dirty="0">
                <a:solidFill>
                  <a:schemeClr val="accent1"/>
                </a:solidFill>
                <a:latin typeface="+mn-ea"/>
                <a:ea typeface="+mn-ea"/>
              </a:rPr>
              <a:t>.(</a:t>
            </a:r>
            <a:r>
              <a:rPr lang="ko-KR" altLang="en-US" sz="1100" dirty="0">
                <a:solidFill>
                  <a:schemeClr val="accent1"/>
                </a:solidFill>
                <a:latin typeface="+mn-ea"/>
                <a:ea typeface="+mn-ea"/>
              </a:rPr>
              <a:t>개발 시 너무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 종료 후 보유한 자산에 따라 게임 승패가 정해지며</a:t>
            </a:r>
            <a:r>
              <a:rPr lang="en-US" altLang="ko-KR" sz="1100" dirty="0">
                <a:solidFill>
                  <a:schemeClr val="bg1"/>
                </a:solidFill>
                <a:latin typeface="+mn-ea"/>
                <a:ea typeface="+mn-ea"/>
              </a:rPr>
              <a:t>, </a:t>
            </a:r>
            <a:r>
              <a:rPr lang="ko-KR" altLang="en-US" sz="1100" dirty="0">
                <a:solidFill>
                  <a:schemeClr val="bg1"/>
                </a:solidFill>
                <a:latin typeface="+mn-ea"/>
                <a:ea typeface="+mn-ea"/>
              </a:rPr>
              <a:t>승패가 정해지지 않으면 다시 한 챕터가 진행된다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승리 조건</a:t>
            </a:r>
            <a:r>
              <a:rPr lang="en-US" altLang="ko-KR" sz="1100" dirty="0">
                <a:solidFill>
                  <a:schemeClr val="bg1"/>
                </a:solidFill>
                <a:latin typeface="+mn-ea"/>
                <a:ea typeface="+mn-ea"/>
              </a:rPr>
              <a:t>: 30</a:t>
            </a:r>
            <a:r>
              <a:rPr lang="ko-KR" altLang="en-US" sz="1100" dirty="0">
                <a:solidFill>
                  <a:schemeClr val="bg1"/>
                </a:solidFill>
                <a:latin typeface="+mn-ea"/>
                <a:ea typeface="+mn-ea"/>
              </a:rPr>
              <a:t>층 빌딩을 구매할 수 있어 부자가 됨</a:t>
            </a:r>
            <a:r>
              <a:rPr lang="en-US" altLang="ko-KR" sz="1100" dirty="0">
                <a:solidFill>
                  <a:schemeClr val="bg1"/>
                </a:solidFill>
                <a:latin typeface="+mn-ea"/>
                <a:ea typeface="+mn-ea"/>
              </a:rPr>
              <a:t>(</a:t>
            </a:r>
            <a:r>
              <a:rPr lang="ko-KR" altLang="en-US" sz="1100" dirty="0">
                <a:solidFill>
                  <a:schemeClr val="bg1"/>
                </a:solidFill>
                <a:latin typeface="+mn-ea"/>
                <a:ea typeface="+mn-ea"/>
              </a:rPr>
              <a:t>현금 </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(2.1</a:t>
            </a:r>
            <a:r>
              <a:rPr lang="ko-KR" altLang="en-US" sz="1100" dirty="0">
                <a:solidFill>
                  <a:schemeClr val="bg1"/>
                </a:solidFill>
                <a:latin typeface="+mn-ea"/>
                <a:ea typeface="+mn-ea"/>
              </a:rPr>
              <a:t>십억</a:t>
            </a:r>
            <a:r>
              <a:rPr lang="en-US" altLang="ko-KR" sz="1100" dirty="0">
                <a:solidFill>
                  <a:schemeClr val="bg1"/>
                </a:solidFill>
                <a:latin typeface="+mn-ea"/>
                <a:ea typeface="+mn-ea"/>
              </a:rPr>
              <a:t>) </a:t>
            </a:r>
            <a:r>
              <a:rPr lang="ko-KR" altLang="en-US" sz="1100" dirty="0">
                <a:solidFill>
                  <a:schemeClr val="bg1"/>
                </a:solidFill>
                <a:latin typeface="+mn-ea"/>
                <a:ea typeface="+mn-ea"/>
              </a:rPr>
              <a:t>달성</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 패배 조건</a:t>
            </a:r>
            <a:r>
              <a:rPr lang="en-US" altLang="ko-KR" sz="1100" dirty="0">
                <a:solidFill>
                  <a:schemeClr val="bg1"/>
                </a:solidFill>
                <a:latin typeface="+mn-ea"/>
                <a:ea typeface="+mn-ea"/>
              </a:rPr>
              <a:t>: </a:t>
            </a:r>
            <a:r>
              <a:rPr lang="ko-KR" altLang="en-US" sz="1100" dirty="0">
                <a:solidFill>
                  <a:schemeClr val="bg1"/>
                </a:solidFill>
                <a:latin typeface="+mn-ea"/>
                <a:ea typeface="+mn-ea"/>
              </a:rPr>
              <a:t>현재 현금이 </a:t>
            </a:r>
            <a:r>
              <a:rPr lang="en-US" altLang="ko-KR" sz="1100" dirty="0">
                <a:solidFill>
                  <a:schemeClr val="bg1"/>
                </a:solidFill>
                <a:latin typeface="+mn-ea"/>
                <a:ea typeface="+mn-ea"/>
              </a:rPr>
              <a:t>0</a:t>
            </a:r>
            <a:r>
              <a:rPr lang="ko-KR" altLang="en-US" sz="1100" dirty="0">
                <a:solidFill>
                  <a:schemeClr val="bg1"/>
                </a:solidFill>
                <a:latin typeface="+mn-ea"/>
                <a:ea typeface="+mn-ea"/>
              </a:rPr>
              <a:t>이거나 총 자산이 초기 자산의 </a:t>
            </a:r>
            <a:r>
              <a:rPr lang="en-US" altLang="ko-KR" sz="1100" dirty="0">
                <a:solidFill>
                  <a:schemeClr val="bg1"/>
                </a:solidFill>
                <a:latin typeface="+mn-ea"/>
                <a:ea typeface="+mn-ea"/>
              </a:rPr>
              <a:t>30% </a:t>
            </a:r>
            <a:r>
              <a:rPr lang="ko-KR" altLang="en-US" sz="1100" dirty="0">
                <a:solidFill>
                  <a:schemeClr val="bg1"/>
                </a:solidFill>
                <a:latin typeface="+mn-ea"/>
                <a:ea typeface="+mn-ea"/>
              </a:rPr>
              <a:t>미만이 되었을 경우</a:t>
            </a:r>
            <a:endParaRPr lang="en-US" altLang="ko-KR" sz="1100" dirty="0">
              <a:solidFill>
                <a:schemeClr val="bg1"/>
              </a:solidFill>
              <a:latin typeface="+mn-ea"/>
              <a:ea typeface="+mn-ea"/>
            </a:endParaRPr>
          </a:p>
        </p:txBody>
      </p:sp>
    </p:spTree>
    <p:extLst>
      <p:ext uri="{BB962C8B-B14F-4D97-AF65-F5344CB8AC3E}">
        <p14:creationId xmlns:p14="http://schemas.microsoft.com/office/powerpoint/2010/main" val="14322813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grpSp>
        <p:nvGrpSpPr>
          <p:cNvPr id="1727" name="Google Shape;1727;p51"/>
          <p:cNvGrpSpPr/>
          <p:nvPr/>
        </p:nvGrpSpPr>
        <p:grpSpPr>
          <a:xfrm>
            <a:off x="3058888" y="1550127"/>
            <a:ext cx="445718" cy="445753"/>
            <a:chOff x="3706812" y="1035050"/>
            <a:chExt cx="4792662" cy="4787899"/>
          </a:xfrm>
        </p:grpSpPr>
        <p:sp>
          <p:nvSpPr>
            <p:cNvPr id="1728" name="Google Shape;1728;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9" name="Google Shape;1729;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0" name="Google Shape;1730;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4" name="Google Shape;1734;p51"/>
          <p:cNvGrpSpPr/>
          <p:nvPr/>
        </p:nvGrpSpPr>
        <p:grpSpPr>
          <a:xfrm>
            <a:off x="1779393" y="1550157"/>
            <a:ext cx="443331" cy="445437"/>
            <a:chOff x="1400175" y="1220787"/>
            <a:chExt cx="4473575" cy="4476750"/>
          </a:xfrm>
        </p:grpSpPr>
        <p:sp>
          <p:nvSpPr>
            <p:cNvPr id="1735" name="Google Shape;1735;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39" name="Google Shape;1739;p51"/>
          <p:cNvGrpSpPr/>
          <p:nvPr/>
        </p:nvGrpSpPr>
        <p:grpSpPr>
          <a:xfrm>
            <a:off x="1138046" y="1550171"/>
            <a:ext cx="446045" cy="445465"/>
            <a:chOff x="1649412" y="927100"/>
            <a:chExt cx="5011737" cy="5016500"/>
          </a:xfrm>
        </p:grpSpPr>
        <p:sp>
          <p:nvSpPr>
            <p:cNvPr id="1740" name="Google Shape;1740;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3" name="Google Shape;1743;p51"/>
          <p:cNvGrpSpPr/>
          <p:nvPr/>
        </p:nvGrpSpPr>
        <p:grpSpPr>
          <a:xfrm>
            <a:off x="2418397" y="1550424"/>
            <a:ext cx="444870" cy="445286"/>
            <a:chOff x="1301750" y="920750"/>
            <a:chExt cx="5095875" cy="5100637"/>
          </a:xfrm>
        </p:grpSpPr>
        <p:sp>
          <p:nvSpPr>
            <p:cNvPr id="1744" name="Google Shape;1744;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5" name="Google Shape;1745;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6" name="Google Shape;1746;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9" name="Google Shape;1749;p51"/>
          <p:cNvGrpSpPr/>
          <p:nvPr/>
        </p:nvGrpSpPr>
        <p:grpSpPr>
          <a:xfrm>
            <a:off x="4341570" y="1550333"/>
            <a:ext cx="445621" cy="445591"/>
            <a:chOff x="5732756" y="2682276"/>
            <a:chExt cx="719905" cy="719856"/>
          </a:xfrm>
        </p:grpSpPr>
        <p:sp>
          <p:nvSpPr>
            <p:cNvPr id="1750" name="Google Shape;1750;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2" name="Google Shape;1752;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3" name="Google Shape;1753;p51"/>
          <p:cNvGrpSpPr/>
          <p:nvPr/>
        </p:nvGrpSpPr>
        <p:grpSpPr>
          <a:xfrm>
            <a:off x="4982887" y="1550327"/>
            <a:ext cx="445627" cy="445604"/>
            <a:chOff x="6768809" y="2682265"/>
            <a:chExt cx="719915" cy="719877"/>
          </a:xfrm>
        </p:grpSpPr>
        <p:sp>
          <p:nvSpPr>
            <p:cNvPr id="1754" name="Google Shape;1754;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5" name="Google Shape;1755;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6" name="Google Shape;1756;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8" name="Google Shape;1758;p51"/>
          <p:cNvGrpSpPr/>
          <p:nvPr/>
        </p:nvGrpSpPr>
        <p:grpSpPr>
          <a:xfrm>
            <a:off x="5624209" y="1550356"/>
            <a:ext cx="445753" cy="445545"/>
            <a:chOff x="7804870" y="2682313"/>
            <a:chExt cx="720118" cy="719782"/>
          </a:xfrm>
        </p:grpSpPr>
        <p:sp>
          <p:nvSpPr>
            <p:cNvPr id="1759" name="Google Shape;1759;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0" name="Google Shape;1760;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3" name="Google Shape;1763;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4" name="Google Shape;1764;p51"/>
          <p:cNvGrpSpPr/>
          <p:nvPr/>
        </p:nvGrpSpPr>
        <p:grpSpPr>
          <a:xfrm>
            <a:off x="6265657" y="1550125"/>
            <a:ext cx="446293" cy="446006"/>
            <a:chOff x="8841135" y="2681940"/>
            <a:chExt cx="720990" cy="720527"/>
          </a:xfrm>
        </p:grpSpPr>
        <p:sp>
          <p:nvSpPr>
            <p:cNvPr id="1765" name="Google Shape;1765;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7" name="Google Shape;1767;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8" name="Google Shape;1768;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1" name="Google Shape;1771;p51"/>
          <p:cNvGrpSpPr/>
          <p:nvPr/>
        </p:nvGrpSpPr>
        <p:grpSpPr>
          <a:xfrm>
            <a:off x="3699655" y="1550057"/>
            <a:ext cx="445260" cy="445260"/>
            <a:chOff x="4103687" y="1439862"/>
            <a:chExt cx="3986212" cy="3986211"/>
          </a:xfrm>
        </p:grpSpPr>
        <p:sp>
          <p:nvSpPr>
            <p:cNvPr id="1772" name="Google Shape;1772;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4" name="Google Shape;1774;p51"/>
          <p:cNvGrpSpPr/>
          <p:nvPr/>
        </p:nvGrpSpPr>
        <p:grpSpPr>
          <a:xfrm>
            <a:off x="6907645" y="1550361"/>
            <a:ext cx="445803" cy="445535"/>
            <a:chOff x="9878272" y="2682320"/>
            <a:chExt cx="720199" cy="719767"/>
          </a:xfrm>
        </p:grpSpPr>
        <p:sp>
          <p:nvSpPr>
            <p:cNvPr id="1775" name="Google Shape;1775;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6" name="Google Shape;1776;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7" name="Google Shape;1777;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8" name="Google Shape;1778;p51"/>
          <p:cNvGrpSpPr/>
          <p:nvPr/>
        </p:nvGrpSpPr>
        <p:grpSpPr>
          <a:xfrm>
            <a:off x="7549143" y="1550278"/>
            <a:ext cx="445700" cy="445701"/>
            <a:chOff x="10914618" y="2682187"/>
            <a:chExt cx="720033" cy="720033"/>
          </a:xfrm>
        </p:grpSpPr>
        <p:sp>
          <p:nvSpPr>
            <p:cNvPr id="1779" name="Google Shape;1779;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0" name="Google Shape;1780;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1" name="Google Shape;1781;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2" name="Google Shape;1782;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3" name="Google Shape;1783;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4" name="Google Shape;1784;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85" name="Google Shape;1785;p51"/>
          <p:cNvGrpSpPr/>
          <p:nvPr/>
        </p:nvGrpSpPr>
        <p:grpSpPr>
          <a:xfrm>
            <a:off x="1772664" y="843057"/>
            <a:ext cx="361521" cy="445816"/>
            <a:chOff x="1582665" y="1011072"/>
            <a:chExt cx="584040" cy="720220"/>
          </a:xfrm>
        </p:grpSpPr>
        <p:sp>
          <p:nvSpPr>
            <p:cNvPr id="1786" name="Google Shape;1786;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7" name="Google Shape;1787;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8" name="Google Shape;1788;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89" name="Google Shape;1789;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0" name="Google Shape;1790;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1" name="Google Shape;1791;p51"/>
          <p:cNvGrpSpPr/>
          <p:nvPr/>
        </p:nvGrpSpPr>
        <p:grpSpPr>
          <a:xfrm>
            <a:off x="2374048" y="843078"/>
            <a:ext cx="379481" cy="445796"/>
            <a:chOff x="2554206" y="1011105"/>
            <a:chExt cx="613055" cy="720187"/>
          </a:xfrm>
        </p:grpSpPr>
        <p:sp>
          <p:nvSpPr>
            <p:cNvPr id="1792" name="Google Shape;1792;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3" name="Google Shape;1793;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4" name="Google Shape;1794;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95" name="Google Shape;1795;p51"/>
          <p:cNvGrpSpPr/>
          <p:nvPr/>
        </p:nvGrpSpPr>
        <p:grpSpPr>
          <a:xfrm>
            <a:off x="6922223" y="797418"/>
            <a:ext cx="460705" cy="491455"/>
            <a:chOff x="9901824" y="937343"/>
            <a:chExt cx="744273" cy="793950"/>
          </a:xfrm>
        </p:grpSpPr>
        <p:grpSp>
          <p:nvGrpSpPr>
            <p:cNvPr id="1796" name="Google Shape;1796;p51"/>
            <p:cNvGrpSpPr/>
            <p:nvPr/>
          </p:nvGrpSpPr>
          <p:grpSpPr>
            <a:xfrm>
              <a:off x="9901824" y="937343"/>
              <a:ext cx="744273" cy="793950"/>
              <a:chOff x="9901824" y="937343"/>
              <a:chExt cx="744273" cy="793950"/>
            </a:xfrm>
          </p:grpSpPr>
          <p:sp>
            <p:nvSpPr>
              <p:cNvPr id="1797" name="Google Shape;1797;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8" name="Google Shape;1798;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99" name="Google Shape;1799;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0" name="Google Shape;1800;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1" name="Google Shape;1801;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2" name="Google Shape;1802;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3" name="Google Shape;1803;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5" name="Google Shape;1805;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6" name="Google Shape;1806;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807" name="Google Shape;1807;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8" name="Google Shape;1808;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9" name="Google Shape;1809;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1" name="Google Shape;1811;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2" name="Google Shape;1812;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3" name="Google Shape;1813;p51"/>
          <p:cNvGrpSpPr/>
          <p:nvPr/>
        </p:nvGrpSpPr>
        <p:grpSpPr>
          <a:xfrm>
            <a:off x="2993392" y="843244"/>
            <a:ext cx="369868" cy="445629"/>
            <a:chOff x="3554761" y="1011374"/>
            <a:chExt cx="597525" cy="719918"/>
          </a:xfrm>
        </p:grpSpPr>
        <p:sp>
          <p:nvSpPr>
            <p:cNvPr id="1814" name="Google Shape;1814;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5" name="Google Shape;1815;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6" name="Google Shape;1816;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7" name="Google Shape;1817;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18" name="Google Shape;1818;p51"/>
          <p:cNvGrpSpPr/>
          <p:nvPr/>
        </p:nvGrpSpPr>
        <p:grpSpPr>
          <a:xfrm>
            <a:off x="3603122" y="843032"/>
            <a:ext cx="370755" cy="445841"/>
            <a:chOff x="4539787" y="1011032"/>
            <a:chExt cx="598958" cy="720261"/>
          </a:xfrm>
        </p:grpSpPr>
        <p:sp>
          <p:nvSpPr>
            <p:cNvPr id="1819" name="Google Shape;1819;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0" name="Google Shape;1820;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1" name="Google Shape;1821;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2" name="Google Shape;1822;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3" name="Google Shape;1823;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24" name="Google Shape;1824;p51"/>
          <p:cNvGrpSpPr/>
          <p:nvPr/>
        </p:nvGrpSpPr>
        <p:grpSpPr>
          <a:xfrm>
            <a:off x="4213740" y="843140"/>
            <a:ext cx="366917" cy="445733"/>
            <a:chOff x="5526246" y="1011207"/>
            <a:chExt cx="592758" cy="720086"/>
          </a:xfrm>
        </p:grpSpPr>
        <p:sp>
          <p:nvSpPr>
            <p:cNvPr id="1825" name="Google Shape;1825;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6" name="Google Shape;1826;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7" name="Google Shape;1827;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8" name="Google Shape;1828;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29" name="Google Shape;1829;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0" name="Google Shape;1830;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1" name="Google Shape;1831;p51"/>
          <p:cNvGrpSpPr/>
          <p:nvPr/>
        </p:nvGrpSpPr>
        <p:grpSpPr>
          <a:xfrm>
            <a:off x="1168508" y="843134"/>
            <a:ext cx="364294" cy="445740"/>
            <a:chOff x="606645" y="1011196"/>
            <a:chExt cx="588520" cy="720096"/>
          </a:xfrm>
        </p:grpSpPr>
        <p:sp>
          <p:nvSpPr>
            <p:cNvPr id="1832" name="Google Shape;1832;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3" name="Google Shape;1833;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4" name="Google Shape;1834;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35" name="Google Shape;1835;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36" name="Google Shape;1836;p51"/>
          <p:cNvGrpSpPr/>
          <p:nvPr/>
        </p:nvGrpSpPr>
        <p:grpSpPr>
          <a:xfrm>
            <a:off x="7622791" y="843111"/>
            <a:ext cx="298405" cy="445762"/>
            <a:chOff x="11033597" y="1011159"/>
            <a:chExt cx="482075" cy="720133"/>
          </a:xfrm>
        </p:grpSpPr>
        <p:sp>
          <p:nvSpPr>
            <p:cNvPr id="1837" name="Google Shape;1837;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8" name="Google Shape;1838;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39" name="Google Shape;1839;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840" name="Google Shape;1840;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841" name="Google Shape;1841;p51"/>
          <p:cNvGrpSpPr/>
          <p:nvPr/>
        </p:nvGrpSpPr>
        <p:grpSpPr>
          <a:xfrm>
            <a:off x="6221656" y="797418"/>
            <a:ext cx="460705" cy="491455"/>
            <a:chOff x="8770051" y="937343"/>
            <a:chExt cx="744273" cy="793950"/>
          </a:xfrm>
        </p:grpSpPr>
        <p:sp>
          <p:nvSpPr>
            <p:cNvPr id="1842" name="Google Shape;1842;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3" name="Google Shape;1843;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4" name="Google Shape;1844;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5" name="Google Shape;1845;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6" name="Google Shape;1846;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7" name="Google Shape;1847;p51"/>
            <p:cNvGrpSpPr/>
            <p:nvPr/>
          </p:nvGrpSpPr>
          <p:grpSpPr>
            <a:xfrm>
              <a:off x="8770051" y="937343"/>
              <a:ext cx="744273" cy="793950"/>
              <a:chOff x="6565437" y="1588001"/>
              <a:chExt cx="744273" cy="793950"/>
            </a:xfrm>
          </p:grpSpPr>
          <p:sp>
            <p:nvSpPr>
              <p:cNvPr id="1848" name="Google Shape;184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49" name="Google Shape;184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0" name="Google Shape;185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1" name="Google Shape;185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2" name="Google Shape;185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3" name="Google Shape;185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4" name="Google Shape;185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5" name="Google Shape;185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6" name="Google Shape;185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57" name="Google Shape;185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58" name="Google Shape;1858;p51"/>
          <p:cNvGrpSpPr/>
          <p:nvPr/>
        </p:nvGrpSpPr>
        <p:grpSpPr>
          <a:xfrm>
            <a:off x="4820520" y="797418"/>
            <a:ext cx="460705" cy="491455"/>
            <a:chOff x="6506504" y="937343"/>
            <a:chExt cx="744273" cy="793950"/>
          </a:xfrm>
        </p:grpSpPr>
        <p:sp>
          <p:nvSpPr>
            <p:cNvPr id="1859" name="Google Shape;1859;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0" name="Google Shape;1860;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1" name="Google Shape;1861;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62" name="Google Shape;1862;p51"/>
            <p:cNvGrpSpPr/>
            <p:nvPr/>
          </p:nvGrpSpPr>
          <p:grpSpPr>
            <a:xfrm>
              <a:off x="6506504" y="937343"/>
              <a:ext cx="744273" cy="793950"/>
              <a:chOff x="6565437" y="1588001"/>
              <a:chExt cx="744273" cy="793950"/>
            </a:xfrm>
          </p:grpSpPr>
          <p:sp>
            <p:nvSpPr>
              <p:cNvPr id="1863" name="Google Shape;186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4" name="Google Shape;186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5" name="Google Shape;186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6" name="Google Shape;186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7" name="Google Shape;186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8" name="Google Shape;186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69" name="Google Shape;186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0" name="Google Shape;187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1" name="Google Shape;187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72" name="Google Shape;187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73" name="Google Shape;1873;p51"/>
          <p:cNvGrpSpPr/>
          <p:nvPr/>
        </p:nvGrpSpPr>
        <p:grpSpPr>
          <a:xfrm>
            <a:off x="5521088" y="797418"/>
            <a:ext cx="460705" cy="491455"/>
            <a:chOff x="7638277" y="937343"/>
            <a:chExt cx="744273" cy="793950"/>
          </a:xfrm>
        </p:grpSpPr>
        <p:sp>
          <p:nvSpPr>
            <p:cNvPr id="1874" name="Google Shape;1874;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5" name="Google Shape;1875;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6" name="Google Shape;1876;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7" name="Google Shape;1877;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78" name="Google Shape;1878;p51"/>
            <p:cNvGrpSpPr/>
            <p:nvPr/>
          </p:nvGrpSpPr>
          <p:grpSpPr>
            <a:xfrm>
              <a:off x="7638277" y="937343"/>
              <a:ext cx="744273" cy="793950"/>
              <a:chOff x="6565437" y="1588001"/>
              <a:chExt cx="744273" cy="793950"/>
            </a:xfrm>
          </p:grpSpPr>
          <p:sp>
            <p:nvSpPr>
              <p:cNvPr id="1879" name="Google Shape;1879;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0" name="Google Shape;1880;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1" name="Google Shape;1881;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2" name="Google Shape;1882;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3" name="Google Shape;1883;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4" name="Google Shape;1884;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5" name="Google Shape;1885;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6" name="Google Shape;1886;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7" name="Google Shape;1887;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88" name="Google Shape;1888;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889" name="Google Shape;1889;p51"/>
          <p:cNvGrpSpPr/>
          <p:nvPr/>
        </p:nvGrpSpPr>
        <p:grpSpPr>
          <a:xfrm>
            <a:off x="3061198" y="2986973"/>
            <a:ext cx="445779" cy="400764"/>
            <a:chOff x="3778727" y="4460423"/>
            <a:chExt cx="720160" cy="647438"/>
          </a:xfrm>
        </p:grpSpPr>
        <p:sp>
          <p:nvSpPr>
            <p:cNvPr id="1890" name="Google Shape;1890;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1" name="Google Shape;1891;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2" name="Google Shape;1892;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3" name="Google Shape;1893;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4" name="Google Shape;1894;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5" name="Google Shape;1895;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6" name="Google Shape;1896;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97" name="Google Shape;1897;p51"/>
          <p:cNvGrpSpPr/>
          <p:nvPr/>
        </p:nvGrpSpPr>
        <p:grpSpPr>
          <a:xfrm>
            <a:off x="1138083" y="2972048"/>
            <a:ext cx="445680" cy="430613"/>
            <a:chOff x="557494" y="4436312"/>
            <a:chExt cx="720000" cy="695660"/>
          </a:xfrm>
        </p:grpSpPr>
        <p:sp>
          <p:nvSpPr>
            <p:cNvPr id="1898" name="Google Shape;1898;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99" name="Google Shape;1899;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0" name="Google Shape;1900;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1" name="Google Shape;1901;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2" name="Google Shape;1902;p51"/>
          <p:cNvGrpSpPr/>
          <p:nvPr/>
        </p:nvGrpSpPr>
        <p:grpSpPr>
          <a:xfrm>
            <a:off x="4343305" y="2964459"/>
            <a:ext cx="445833" cy="445792"/>
            <a:chOff x="5926265" y="4424051"/>
            <a:chExt cx="720246" cy="720181"/>
          </a:xfrm>
        </p:grpSpPr>
        <p:sp>
          <p:nvSpPr>
            <p:cNvPr id="1903" name="Google Shape;1903;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4" name="Google Shape;1904;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5" name="Google Shape;1905;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6" name="Google Shape;1906;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07" name="Google Shape;1907;p51"/>
          <p:cNvGrpSpPr/>
          <p:nvPr/>
        </p:nvGrpSpPr>
        <p:grpSpPr>
          <a:xfrm>
            <a:off x="1779066" y="2984013"/>
            <a:ext cx="445680" cy="406684"/>
            <a:chOff x="1631150" y="4455641"/>
            <a:chExt cx="720000" cy="657002"/>
          </a:xfrm>
        </p:grpSpPr>
        <p:sp>
          <p:nvSpPr>
            <p:cNvPr id="1908" name="Google Shape;1908;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09" name="Google Shape;1909;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0" name="Google Shape;1910;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1" name="Google Shape;1911;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2" name="Google Shape;1912;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13" name="Google Shape;1913;p51"/>
          <p:cNvGrpSpPr/>
          <p:nvPr/>
        </p:nvGrpSpPr>
        <p:grpSpPr>
          <a:xfrm>
            <a:off x="2420095" y="2983429"/>
            <a:ext cx="445680" cy="407853"/>
            <a:chOff x="2704878" y="4454697"/>
            <a:chExt cx="720000" cy="658889"/>
          </a:xfrm>
        </p:grpSpPr>
        <p:sp>
          <p:nvSpPr>
            <p:cNvPr id="1914" name="Google Shape;1914;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5" name="Google Shape;1915;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6" name="Google Shape;1916;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7" name="Google Shape;1917;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8" name="Google Shape;1918;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19" name="Google Shape;1919;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20" name="Google Shape;1920;p51"/>
          <p:cNvGrpSpPr/>
          <p:nvPr/>
        </p:nvGrpSpPr>
        <p:grpSpPr>
          <a:xfrm>
            <a:off x="3702366" y="2985387"/>
            <a:ext cx="445549" cy="403935"/>
            <a:chOff x="4852681" y="4457861"/>
            <a:chExt cx="719788" cy="652561"/>
          </a:xfrm>
        </p:grpSpPr>
        <p:sp>
          <p:nvSpPr>
            <p:cNvPr id="1921" name="Google Shape;1921;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2" name="Google Shape;1922;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3" name="Google Shape;1923;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24" name="Google Shape;1924;p51"/>
          <p:cNvGrpSpPr/>
          <p:nvPr/>
        </p:nvGrpSpPr>
        <p:grpSpPr>
          <a:xfrm>
            <a:off x="4984527" y="2975824"/>
            <a:ext cx="445818" cy="423063"/>
            <a:chOff x="7000306" y="4442411"/>
            <a:chExt cx="720224" cy="683463"/>
          </a:xfrm>
        </p:grpSpPr>
        <p:sp>
          <p:nvSpPr>
            <p:cNvPr id="1925" name="Google Shape;1925;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6" name="Google Shape;1926;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7" name="Google Shape;1927;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8" name="Google Shape;1928;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29" name="Google Shape;1929;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0" name="Google Shape;1930;p51"/>
          <p:cNvGrpSpPr/>
          <p:nvPr/>
        </p:nvGrpSpPr>
        <p:grpSpPr>
          <a:xfrm>
            <a:off x="5625735" y="2973621"/>
            <a:ext cx="445779" cy="427468"/>
            <a:chOff x="8074325" y="4438852"/>
            <a:chExt cx="720160" cy="690579"/>
          </a:xfrm>
        </p:grpSpPr>
        <p:sp>
          <p:nvSpPr>
            <p:cNvPr id="1931" name="Google Shape;1931;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2" name="Google Shape;1932;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3" name="Google Shape;1933;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4" name="Google Shape;1934;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5" name="Google Shape;1935;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36" name="Google Shape;1936;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37" name="Google Shape;1937;p51"/>
          <p:cNvGrpSpPr/>
          <p:nvPr/>
        </p:nvGrpSpPr>
        <p:grpSpPr>
          <a:xfrm>
            <a:off x="6908080" y="2987570"/>
            <a:ext cx="445629" cy="399565"/>
            <a:chOff x="9878975" y="4425243"/>
            <a:chExt cx="719918" cy="645502"/>
          </a:xfrm>
        </p:grpSpPr>
        <p:sp>
          <p:nvSpPr>
            <p:cNvPr id="1938" name="Google Shape;1938;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39" name="Google Shape;1939;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0" name="Google Shape;1940;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1" name="Google Shape;1941;p51"/>
          <p:cNvGrpSpPr/>
          <p:nvPr/>
        </p:nvGrpSpPr>
        <p:grpSpPr>
          <a:xfrm>
            <a:off x="7549097" y="2976371"/>
            <a:ext cx="445785" cy="421964"/>
            <a:chOff x="10914544" y="4407150"/>
            <a:chExt cx="720170" cy="681687"/>
          </a:xfrm>
        </p:grpSpPr>
        <p:sp>
          <p:nvSpPr>
            <p:cNvPr id="1942" name="Google Shape;1942;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3" name="Google Shape;1943;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4" name="Google Shape;1944;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5" name="Google Shape;1945;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46" name="Google Shape;1946;p51"/>
          <p:cNvGrpSpPr/>
          <p:nvPr/>
        </p:nvGrpSpPr>
        <p:grpSpPr>
          <a:xfrm>
            <a:off x="6266887" y="2984485"/>
            <a:ext cx="445805" cy="405735"/>
            <a:chOff x="8843122" y="4420259"/>
            <a:chExt cx="720202" cy="655469"/>
          </a:xfrm>
        </p:grpSpPr>
        <p:sp>
          <p:nvSpPr>
            <p:cNvPr id="1947" name="Google Shape;1947;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8" name="Google Shape;1948;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49" name="Google Shape;1949;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0" name="Google Shape;1950;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1" name="Google Shape;1951;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2" name="Google Shape;1952;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53" name="Google Shape;1953;p51"/>
          <p:cNvGrpSpPr/>
          <p:nvPr/>
        </p:nvGrpSpPr>
        <p:grpSpPr>
          <a:xfrm>
            <a:off x="3069757" y="2283047"/>
            <a:ext cx="445812" cy="394518"/>
            <a:chOff x="1510757" y="3225422"/>
            <a:chExt cx="720214" cy="637347"/>
          </a:xfrm>
        </p:grpSpPr>
        <p:sp>
          <p:nvSpPr>
            <p:cNvPr id="1954" name="Google Shape;1954;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5" name="Google Shape;1955;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6" name="Google Shape;1956;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7" name="Google Shape;1957;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8" name="Google Shape;1958;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59" name="Google Shape;1959;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0" name="Google Shape;1960;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1" name="Google Shape;1961;p51"/>
          <p:cNvGrpSpPr/>
          <p:nvPr/>
        </p:nvGrpSpPr>
        <p:grpSpPr>
          <a:xfrm>
            <a:off x="3761148" y="2300567"/>
            <a:ext cx="445767" cy="359478"/>
            <a:chOff x="2595501" y="3253725"/>
            <a:chExt cx="720141" cy="580739"/>
          </a:xfrm>
        </p:grpSpPr>
        <p:sp>
          <p:nvSpPr>
            <p:cNvPr id="1962" name="Google Shape;1962;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3" name="Google Shape;1963;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4" name="Google Shape;1964;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5" name="Google Shape;1965;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66" name="Google Shape;1966;p51"/>
          <p:cNvGrpSpPr/>
          <p:nvPr/>
        </p:nvGrpSpPr>
        <p:grpSpPr>
          <a:xfrm>
            <a:off x="5143819" y="2257535"/>
            <a:ext cx="443879" cy="445541"/>
            <a:chOff x="4764809" y="3184208"/>
            <a:chExt cx="717090" cy="719775"/>
          </a:xfrm>
        </p:grpSpPr>
        <p:sp>
          <p:nvSpPr>
            <p:cNvPr id="1967" name="Google Shape;1967;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8" name="Google Shape;1968;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69" name="Google Shape;1969;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0" name="Google Shape;1970;p51"/>
          <p:cNvGrpSpPr/>
          <p:nvPr/>
        </p:nvGrpSpPr>
        <p:grpSpPr>
          <a:xfrm>
            <a:off x="4452495" y="2286500"/>
            <a:ext cx="445746" cy="387612"/>
            <a:chOff x="3680173" y="3231000"/>
            <a:chExt cx="720106" cy="626190"/>
          </a:xfrm>
        </p:grpSpPr>
        <p:sp>
          <p:nvSpPr>
            <p:cNvPr id="1971" name="Google Shape;1971;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2" name="Google Shape;1972;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3" name="Google Shape;1973;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4" name="Google Shape;1974;p51"/>
          <p:cNvGrpSpPr/>
          <p:nvPr/>
        </p:nvGrpSpPr>
        <p:grpSpPr>
          <a:xfrm>
            <a:off x="6524582" y="2257496"/>
            <a:ext cx="443283" cy="445620"/>
            <a:chOff x="6931035" y="3184144"/>
            <a:chExt cx="716128" cy="719903"/>
          </a:xfrm>
        </p:grpSpPr>
        <p:sp>
          <p:nvSpPr>
            <p:cNvPr id="1975" name="Google Shape;1975;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6" name="Google Shape;1976;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7" name="Google Shape;1977;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78" name="Google Shape;1978;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79" name="Google Shape;1979;p51"/>
          <p:cNvGrpSpPr/>
          <p:nvPr/>
        </p:nvGrpSpPr>
        <p:grpSpPr>
          <a:xfrm>
            <a:off x="5833276" y="2257448"/>
            <a:ext cx="445727" cy="445714"/>
            <a:chOff x="5846429" y="3184067"/>
            <a:chExt cx="720076" cy="720055"/>
          </a:xfrm>
        </p:grpSpPr>
        <p:sp>
          <p:nvSpPr>
            <p:cNvPr id="1980" name="Google Shape;1980;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1" name="Google Shape;1981;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2" name="Google Shape;1982;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3" name="Google Shape;1983;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84" name="Google Shape;1984;p51"/>
          <p:cNvGrpSpPr/>
          <p:nvPr/>
        </p:nvGrpSpPr>
        <p:grpSpPr>
          <a:xfrm>
            <a:off x="2520481" y="2257393"/>
            <a:ext cx="303698" cy="445825"/>
            <a:chOff x="655600" y="3183978"/>
            <a:chExt cx="490627" cy="720234"/>
          </a:xfrm>
        </p:grpSpPr>
        <p:sp>
          <p:nvSpPr>
            <p:cNvPr id="1985" name="Google Shape;1985;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6" name="Google Shape;1986;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7" name="Google Shape;1987;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8" name="Google Shape;1988;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89" name="Google Shape;1989;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990" name="Google Shape;1990;p51"/>
          <p:cNvGrpSpPr/>
          <p:nvPr/>
        </p:nvGrpSpPr>
        <p:grpSpPr>
          <a:xfrm>
            <a:off x="7213443" y="2257509"/>
            <a:ext cx="189785" cy="445592"/>
            <a:chOff x="8011692" y="3184166"/>
            <a:chExt cx="306600" cy="719859"/>
          </a:xfrm>
        </p:grpSpPr>
        <p:sp>
          <p:nvSpPr>
            <p:cNvPr id="1991" name="Google Shape;1991;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2" name="Google Shape;1992;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3" name="Google Shape;1993;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4" name="Google Shape;1994;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5" name="Google Shape;1995;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6" name="Google Shape;1996;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997" name="Google Shape;1997;p51"/>
          <p:cNvGrpSpPr/>
          <p:nvPr/>
        </p:nvGrpSpPr>
        <p:grpSpPr>
          <a:xfrm>
            <a:off x="7648230" y="2257259"/>
            <a:ext cx="246199" cy="445516"/>
            <a:chOff x="4556125" y="630237"/>
            <a:chExt cx="3081338" cy="5568950"/>
          </a:xfrm>
        </p:grpSpPr>
        <p:sp>
          <p:nvSpPr>
            <p:cNvPr id="1998" name="Google Shape;1998;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999" name="Google Shape;1999;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0" name="Google Shape;2000;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1" name="Google Shape;2001;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2" name="Google Shape;2002;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3" name="Google Shape;2003;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04" name="Google Shape;2004;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05" name="Google Shape;2005;p51"/>
          <p:cNvGrpSpPr/>
          <p:nvPr/>
        </p:nvGrpSpPr>
        <p:grpSpPr>
          <a:xfrm>
            <a:off x="1829253" y="2257459"/>
            <a:ext cx="445768" cy="445697"/>
            <a:chOff x="1674084" y="3214987"/>
            <a:chExt cx="720142" cy="720027"/>
          </a:xfrm>
        </p:grpSpPr>
        <p:sp>
          <p:nvSpPr>
            <p:cNvPr id="2006" name="Google Shape;2006;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7" name="Google Shape;2007;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8" name="Google Shape;2008;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09" name="Google Shape;2009;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0" name="Google Shape;2010;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1" name="Google Shape;2011;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2" name="Google Shape;2012;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3" name="Google Shape;2013;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4" name="Google Shape;2014;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5" name="Google Shape;2015;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6" name="Google Shape;2016;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17" name="Google Shape;2017;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18" name="Google Shape;2018;p51"/>
          <p:cNvGrpSpPr/>
          <p:nvPr/>
        </p:nvGrpSpPr>
        <p:grpSpPr>
          <a:xfrm>
            <a:off x="1138094" y="2257421"/>
            <a:ext cx="445578" cy="445773"/>
            <a:chOff x="557511" y="3214925"/>
            <a:chExt cx="719836" cy="720150"/>
          </a:xfrm>
        </p:grpSpPr>
        <p:sp>
          <p:nvSpPr>
            <p:cNvPr id="2019" name="Google Shape;2019;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0" name="Google Shape;2020;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1" name="Google Shape;2021;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2" name="Google Shape;2022;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3" name="Google Shape;2023;p51"/>
          <p:cNvGrpSpPr/>
          <p:nvPr/>
        </p:nvGrpSpPr>
        <p:grpSpPr>
          <a:xfrm>
            <a:off x="1081977" y="3693756"/>
            <a:ext cx="445905" cy="400522"/>
            <a:chOff x="1147762" y="1131887"/>
            <a:chExt cx="5137150" cy="4619626"/>
          </a:xfrm>
        </p:grpSpPr>
        <p:sp>
          <p:nvSpPr>
            <p:cNvPr id="2024" name="Google Shape;2024;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5" name="Google Shape;2025;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26" name="Google Shape;2026;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27" name="Google Shape;2027;p51"/>
          <p:cNvGrpSpPr/>
          <p:nvPr/>
        </p:nvGrpSpPr>
        <p:grpSpPr>
          <a:xfrm>
            <a:off x="1879306" y="3687410"/>
            <a:ext cx="445901" cy="413282"/>
            <a:chOff x="1570037" y="1341437"/>
            <a:chExt cx="4943475" cy="4576762"/>
          </a:xfrm>
        </p:grpSpPr>
        <p:sp>
          <p:nvSpPr>
            <p:cNvPr id="2028" name="Google Shape;2028;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29" name="Google Shape;2029;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0" name="Google Shape;2030;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1" name="Google Shape;2031;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2" name="Google Shape;2032;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2033" name="Google Shape;2033;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2034" name="Google Shape;2034;p51"/>
          <p:cNvGrpSpPr/>
          <p:nvPr/>
        </p:nvGrpSpPr>
        <p:grpSpPr>
          <a:xfrm>
            <a:off x="4364629" y="3671511"/>
            <a:ext cx="441332" cy="445721"/>
            <a:chOff x="5770007" y="5489899"/>
            <a:chExt cx="712976" cy="720067"/>
          </a:xfrm>
        </p:grpSpPr>
        <p:sp>
          <p:nvSpPr>
            <p:cNvPr id="2035" name="Google Shape;2035;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6" name="Google Shape;2036;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7" name="Google Shape;2037;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8" name="Google Shape;2038;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39" name="Google Shape;2039;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0" name="Google Shape;2040;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1" name="Google Shape;2041;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2" name="Google Shape;2042;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43" name="Google Shape;2043;p51"/>
          <p:cNvGrpSpPr/>
          <p:nvPr/>
        </p:nvGrpSpPr>
        <p:grpSpPr>
          <a:xfrm>
            <a:off x="5157420" y="3693981"/>
            <a:ext cx="445651" cy="400824"/>
            <a:chOff x="7050768" y="5526199"/>
            <a:chExt cx="719953" cy="647534"/>
          </a:xfrm>
        </p:grpSpPr>
        <p:sp>
          <p:nvSpPr>
            <p:cNvPr id="2044" name="Google Shape;2044;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5" name="Google Shape;2045;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6" name="Google Shape;2046;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7" name="Google Shape;2047;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8" name="Google Shape;2048;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49" name="Google Shape;2049;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0" name="Google Shape;2050;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1" name="Google Shape;2051;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2" name="Google Shape;2052;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3" name="Google Shape;2053;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4" name="Google Shape;2054;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5" name="Google Shape;2055;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56" name="Google Shape;2056;p51"/>
          <p:cNvGrpSpPr/>
          <p:nvPr/>
        </p:nvGrpSpPr>
        <p:grpSpPr>
          <a:xfrm>
            <a:off x="6751936" y="3694051"/>
            <a:ext cx="445681" cy="400651"/>
            <a:chOff x="9626723" y="5526313"/>
            <a:chExt cx="720002" cy="647256"/>
          </a:xfrm>
        </p:grpSpPr>
        <p:sp>
          <p:nvSpPr>
            <p:cNvPr id="2057" name="Google Shape;2057;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8" name="Google Shape;2058;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59" name="Google Shape;2059;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0" name="Google Shape;2060;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1" name="Google Shape;2061;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2" name="Google Shape;2062;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3" name="Google Shape;2063;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4" name="Google Shape;2064;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5" name="Google Shape;2065;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6" name="Google Shape;2066;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7" name="Google Shape;2067;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68" name="Google Shape;2068;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69" name="Google Shape;2069;p51"/>
          <p:cNvGrpSpPr/>
          <p:nvPr/>
        </p:nvGrpSpPr>
        <p:grpSpPr>
          <a:xfrm>
            <a:off x="7549176" y="3671488"/>
            <a:ext cx="445582" cy="445743"/>
            <a:chOff x="10914672" y="5489861"/>
            <a:chExt cx="719842" cy="720102"/>
          </a:xfrm>
        </p:grpSpPr>
        <p:sp>
          <p:nvSpPr>
            <p:cNvPr id="2070" name="Google Shape;2070;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1" name="Google Shape;2071;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2" name="Google Shape;2072;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3" name="Google Shape;2073;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4" name="Google Shape;2074;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5" name="Google Shape;2075;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6" name="Google Shape;2076;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7" name="Google Shape;2077;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8" name="Google Shape;2078;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79" name="Google Shape;2079;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0" name="Google Shape;2080;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1" name="Google Shape;2081;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2" name="Google Shape;2082;p51"/>
          <p:cNvGrpSpPr/>
          <p:nvPr/>
        </p:nvGrpSpPr>
        <p:grpSpPr>
          <a:xfrm>
            <a:off x="5954636" y="3681752"/>
            <a:ext cx="445821" cy="425246"/>
            <a:chOff x="8338678" y="5506443"/>
            <a:chExt cx="720227" cy="686988"/>
          </a:xfrm>
        </p:grpSpPr>
        <p:sp>
          <p:nvSpPr>
            <p:cNvPr id="2083" name="Google Shape;2083;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4" name="Google Shape;2084;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5" name="Google Shape;2085;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6" name="Google Shape;2086;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7" name="Google Shape;2087;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88" name="Google Shape;2088;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089" name="Google Shape;2089;p51"/>
          <p:cNvGrpSpPr/>
          <p:nvPr/>
        </p:nvGrpSpPr>
        <p:grpSpPr>
          <a:xfrm>
            <a:off x="2676293" y="3736342"/>
            <a:ext cx="1336824" cy="316035"/>
            <a:chOff x="3042485" y="5594633"/>
            <a:chExt cx="2159652" cy="510557"/>
          </a:xfrm>
        </p:grpSpPr>
        <p:sp>
          <p:nvSpPr>
            <p:cNvPr id="2090" name="Google Shape;2090;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1" name="Google Shape;2091;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2" name="Google Shape;2092;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3" name="Google Shape;2093;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4" name="Google Shape;2094;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5" name="Google Shape;2095;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6" name="Google Shape;2096;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7" name="Google Shape;2097;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8" name="Google Shape;2098;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99" name="Google Shape;2099;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0" name="Google Shape;2100;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1" name="Google Shape;2101;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2" name="Google Shape;2102;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3" name="Google Shape;2103;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4" name="Google Shape;2104;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05" name="Google Shape;2105;p51"/>
          <p:cNvGrpSpPr/>
          <p:nvPr/>
        </p:nvGrpSpPr>
        <p:grpSpPr>
          <a:xfrm>
            <a:off x="1879183" y="4379878"/>
            <a:ext cx="445738" cy="442950"/>
            <a:chOff x="1442627" y="5710929"/>
            <a:chExt cx="594318" cy="590600"/>
          </a:xfrm>
        </p:grpSpPr>
        <p:sp>
          <p:nvSpPr>
            <p:cNvPr id="2106" name="Google Shape;2106;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7" name="Google Shape;2107;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8" name="Google Shape;2108;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09" name="Google Shape;2109;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0" name="Google Shape;2110;p51"/>
          <p:cNvGrpSpPr/>
          <p:nvPr/>
        </p:nvGrpSpPr>
        <p:grpSpPr>
          <a:xfrm>
            <a:off x="6788033" y="4378458"/>
            <a:ext cx="373053" cy="445791"/>
            <a:chOff x="8095060" y="5664590"/>
            <a:chExt cx="497404" cy="594389"/>
          </a:xfrm>
        </p:grpSpPr>
        <p:grpSp>
          <p:nvGrpSpPr>
            <p:cNvPr id="2111" name="Google Shape;2111;p51"/>
            <p:cNvGrpSpPr/>
            <p:nvPr/>
          </p:nvGrpSpPr>
          <p:grpSpPr>
            <a:xfrm>
              <a:off x="8095060" y="5969027"/>
              <a:ext cx="497404" cy="289951"/>
              <a:chOff x="8095060" y="5969027"/>
              <a:chExt cx="497404" cy="289951"/>
            </a:xfrm>
          </p:grpSpPr>
          <p:sp>
            <p:nvSpPr>
              <p:cNvPr id="2112" name="Google Shape;2112;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3" name="Google Shape;2113;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4" name="Google Shape;2114;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5" name="Google Shape;2115;p51"/>
            <p:cNvGrpSpPr/>
            <p:nvPr/>
          </p:nvGrpSpPr>
          <p:grpSpPr>
            <a:xfrm>
              <a:off x="8095060" y="5867832"/>
              <a:ext cx="497404" cy="289312"/>
              <a:chOff x="8095060" y="5867832"/>
              <a:chExt cx="497404" cy="289312"/>
            </a:xfrm>
          </p:grpSpPr>
          <p:sp>
            <p:nvSpPr>
              <p:cNvPr id="2116" name="Google Shape;2116;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7" name="Google Shape;2117;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18" name="Google Shape;2118;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19" name="Google Shape;2119;p51"/>
            <p:cNvGrpSpPr/>
            <p:nvPr/>
          </p:nvGrpSpPr>
          <p:grpSpPr>
            <a:xfrm>
              <a:off x="8095060" y="5765998"/>
              <a:ext cx="497404" cy="289312"/>
              <a:chOff x="8095060" y="5765998"/>
              <a:chExt cx="497404" cy="289312"/>
            </a:xfrm>
          </p:grpSpPr>
          <p:sp>
            <p:nvSpPr>
              <p:cNvPr id="2120" name="Google Shape;2120;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1" name="Google Shape;2121;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2" name="Google Shape;2122;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23" name="Google Shape;2123;p51"/>
            <p:cNvGrpSpPr/>
            <p:nvPr/>
          </p:nvGrpSpPr>
          <p:grpSpPr>
            <a:xfrm>
              <a:off x="8095060" y="5664590"/>
              <a:ext cx="497404" cy="290164"/>
              <a:chOff x="8095060" y="5664590"/>
              <a:chExt cx="497404" cy="290164"/>
            </a:xfrm>
          </p:grpSpPr>
          <p:sp>
            <p:nvSpPr>
              <p:cNvPr id="2124" name="Google Shape;2124;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5" name="Google Shape;2125;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6" name="Google Shape;2126;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2127" name="Google Shape;2127;p51"/>
          <p:cNvGrpSpPr/>
          <p:nvPr/>
        </p:nvGrpSpPr>
        <p:grpSpPr>
          <a:xfrm>
            <a:off x="2870825" y="4378486"/>
            <a:ext cx="557162" cy="445734"/>
            <a:chOff x="4607809" y="5664627"/>
            <a:chExt cx="742883" cy="594312"/>
          </a:xfrm>
        </p:grpSpPr>
        <p:sp>
          <p:nvSpPr>
            <p:cNvPr id="2128" name="Google Shape;2128;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29" name="Google Shape;2129;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0" name="Google Shape;2130;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1" name="Google Shape;2131;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2" name="Google Shape;2132;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3" name="Google Shape;2133;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4" name="Google Shape;2134;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35" name="Google Shape;2135;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36" name="Google Shape;2136;p51"/>
          <p:cNvGrpSpPr/>
          <p:nvPr/>
        </p:nvGrpSpPr>
        <p:grpSpPr>
          <a:xfrm>
            <a:off x="3973890" y="4378543"/>
            <a:ext cx="1079865" cy="445620"/>
            <a:chOff x="2571250" y="5664711"/>
            <a:chExt cx="1439820" cy="594160"/>
          </a:xfrm>
        </p:grpSpPr>
        <p:sp>
          <p:nvSpPr>
            <p:cNvPr id="2137" name="Google Shape;2137;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8" name="Google Shape;2138;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39" name="Google Shape;2139;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0" name="Google Shape;2140;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1" name="Google Shape;2141;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2" name="Google Shape;2142;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3" name="Google Shape;2143;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4" name="Google Shape;2144;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5" name="Google Shape;2145;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6" name="Google Shape;2146;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7" name="Google Shape;2147;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8" name="Google Shape;2148;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49" name="Google Shape;2149;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0" name="Google Shape;2150;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1" name="Google Shape;2151;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2" name="Google Shape;2152;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53" name="Google Shape;2153;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4" name="Google Shape;2154;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5" name="Google Shape;2155;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6" name="Google Shape;2156;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7" name="Google Shape;2157;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8" name="Google Shape;2158;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9" name="Google Shape;2159;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0" name="Google Shape;2160;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61" name="Google Shape;2161;p51"/>
          <p:cNvGrpSpPr/>
          <p:nvPr/>
        </p:nvGrpSpPr>
        <p:grpSpPr>
          <a:xfrm>
            <a:off x="5599659" y="4378335"/>
            <a:ext cx="642470" cy="446036"/>
            <a:chOff x="6332670" y="5663946"/>
            <a:chExt cx="856627" cy="594715"/>
          </a:xfrm>
        </p:grpSpPr>
        <p:grpSp>
          <p:nvGrpSpPr>
            <p:cNvPr id="2162" name="Google Shape;2162;p51"/>
            <p:cNvGrpSpPr/>
            <p:nvPr/>
          </p:nvGrpSpPr>
          <p:grpSpPr>
            <a:xfrm>
              <a:off x="6392364" y="5663946"/>
              <a:ext cx="796933" cy="185801"/>
              <a:chOff x="3321050" y="1066800"/>
              <a:chExt cx="6505573" cy="1508125"/>
            </a:xfrm>
          </p:grpSpPr>
          <p:sp>
            <p:nvSpPr>
              <p:cNvPr id="2163" name="Google Shape;2163;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4" name="Google Shape;2164;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5" name="Google Shape;2165;p51"/>
            <p:cNvGrpSpPr/>
            <p:nvPr/>
          </p:nvGrpSpPr>
          <p:grpSpPr>
            <a:xfrm flipH="1">
              <a:off x="6332670" y="5868403"/>
              <a:ext cx="796933" cy="185801"/>
              <a:chOff x="3321050" y="1066800"/>
              <a:chExt cx="6505573" cy="1508125"/>
            </a:xfrm>
          </p:grpSpPr>
          <p:sp>
            <p:nvSpPr>
              <p:cNvPr id="2166" name="Google Shape;2166;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67" name="Google Shape;2167;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2168" name="Google Shape;2168;p51"/>
            <p:cNvGrpSpPr/>
            <p:nvPr/>
          </p:nvGrpSpPr>
          <p:grpSpPr>
            <a:xfrm>
              <a:off x="6392364" y="6072860"/>
              <a:ext cx="796933" cy="185801"/>
              <a:chOff x="3321050" y="1066800"/>
              <a:chExt cx="6505573" cy="1508125"/>
            </a:xfrm>
          </p:grpSpPr>
          <p:sp>
            <p:nvSpPr>
              <p:cNvPr id="2169" name="Google Shape;2169;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70" name="Google Shape;2170;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171" name="Google Shape;2171;p51"/>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2172" name="Google Shape;2172;p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smtClean="0">
                <a:solidFill>
                  <a:schemeClr val="bg1"/>
                </a:solidFill>
                <a:latin typeface="+mn-ea"/>
                <a:ea typeface="+mn-ea"/>
              </a:rPr>
              <a:t>임시 메모</a:t>
            </a:r>
            <a:endParaRPr lang="en-US" altLang="ko-KR" sz="1600" dirty="0" smtClean="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7455887" cy="2631490"/>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스택</a:t>
            </a:r>
            <a:r>
              <a:rPr lang="en-US" altLang="ko-KR" sz="1100" dirty="0" smtClean="0">
                <a:solidFill>
                  <a:schemeClr val="bg1"/>
                </a:solidFill>
                <a:latin typeface="+mn-ea"/>
                <a:ea typeface="+mn-ea"/>
              </a:rPr>
              <a:t>(push, pop) last in first out</a:t>
            </a: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큐</a:t>
            </a:r>
            <a:r>
              <a:rPr lang="en-US" altLang="ko-KR" sz="1100" dirty="0" smtClean="0">
                <a:solidFill>
                  <a:schemeClr val="bg1"/>
                </a:solidFill>
                <a:latin typeface="+mn-ea"/>
                <a:ea typeface="+mn-ea"/>
              </a:rPr>
              <a:t>(</a:t>
            </a:r>
            <a:r>
              <a:rPr lang="en-US" altLang="ko-KR" sz="1100" dirty="0" err="1" smtClean="0">
                <a:solidFill>
                  <a:schemeClr val="bg1"/>
                </a:solidFill>
                <a:latin typeface="+mn-ea"/>
                <a:ea typeface="+mn-ea"/>
              </a:rPr>
              <a:t>Enqueue</a:t>
            </a:r>
            <a:r>
              <a:rPr lang="en-US" altLang="ko-KR" sz="1100" dirty="0" smtClean="0">
                <a:solidFill>
                  <a:schemeClr val="bg1"/>
                </a:solidFill>
                <a:latin typeface="+mn-ea"/>
                <a:ea typeface="+mn-ea"/>
              </a:rPr>
              <a:t>, </a:t>
            </a:r>
            <a:r>
              <a:rPr lang="en-US" altLang="ko-KR" sz="1100" dirty="0" err="1" smtClean="0">
                <a:solidFill>
                  <a:schemeClr val="bg1"/>
                </a:solidFill>
                <a:latin typeface="+mn-ea"/>
                <a:ea typeface="+mn-ea"/>
              </a:rPr>
              <a:t>DeQueue</a:t>
            </a:r>
            <a:r>
              <a:rPr lang="en-US" altLang="ko-KR" sz="1100" dirty="0" smtClean="0">
                <a:solidFill>
                  <a:schemeClr val="bg1"/>
                </a:solidFill>
                <a:latin typeface="+mn-ea"/>
                <a:ea typeface="+mn-ea"/>
              </a:rPr>
              <a:t>) first in first out</a:t>
            </a: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버블 정렬</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하나씩 바꿔가면서 정렬</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선택 정렬</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가장 작은 값과 첫번째 값의 위치를 바꿔가며 정렬</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smtClean="0">
                <a:solidFill>
                  <a:schemeClr val="bg1"/>
                </a:solidFill>
                <a:latin typeface="+mn-ea"/>
                <a:ea typeface="+mn-ea"/>
              </a:rPr>
              <a:t>퀵</a:t>
            </a:r>
            <a:r>
              <a:rPr lang="ko-KR" altLang="en-US" sz="1100" dirty="0" smtClean="0">
                <a:solidFill>
                  <a:schemeClr val="bg1"/>
                </a:solidFill>
                <a:latin typeface="+mn-ea"/>
                <a:ea typeface="+mn-ea"/>
              </a:rPr>
              <a:t> 정렬</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값 하나</a:t>
            </a:r>
            <a:r>
              <a:rPr lang="en-US" altLang="ko-KR" sz="1100" dirty="0" smtClean="0">
                <a:solidFill>
                  <a:schemeClr val="bg1"/>
                </a:solidFill>
                <a:latin typeface="+mn-ea"/>
                <a:ea typeface="+mn-ea"/>
              </a:rPr>
              <a:t>(pivot)</a:t>
            </a:r>
            <a:r>
              <a:rPr lang="ko-KR" altLang="en-US" sz="1100" dirty="0" smtClean="0">
                <a:solidFill>
                  <a:schemeClr val="bg1"/>
                </a:solidFill>
                <a:latin typeface="+mn-ea"/>
                <a:ea typeface="+mn-ea"/>
              </a:rPr>
              <a:t>를 기준으로 큰 것과 작은 것을 나누며</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나뉜 것 중에서도 하나를 정해 같은 방식으로 정렬</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이진 탐색</a:t>
            </a: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 깊이 우선 탐색</a:t>
            </a:r>
            <a:r>
              <a:rPr lang="en-US" altLang="ko-KR" sz="1100" dirty="0" smtClean="0">
                <a:solidFill>
                  <a:schemeClr val="bg1"/>
                </a:solidFill>
                <a:latin typeface="+mn-ea"/>
                <a:ea typeface="+mn-ea"/>
              </a:rPr>
              <a:t>(DFS):  -&gt; </a:t>
            </a:r>
            <a:r>
              <a:rPr lang="ko-KR" altLang="en-US" sz="1100" dirty="0" smtClean="0">
                <a:solidFill>
                  <a:schemeClr val="bg1"/>
                </a:solidFill>
                <a:latin typeface="+mn-ea"/>
                <a:ea typeface="+mn-ea"/>
              </a:rPr>
              <a:t>스택</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 너비 우선 탐색</a:t>
            </a:r>
            <a:r>
              <a:rPr lang="en-US" altLang="ko-KR" sz="1100" dirty="0" smtClean="0">
                <a:solidFill>
                  <a:schemeClr val="bg1"/>
                </a:solidFill>
                <a:latin typeface="+mn-ea"/>
                <a:ea typeface="+mn-ea"/>
              </a:rPr>
              <a:t>(BFS): </a:t>
            </a:r>
            <a:r>
              <a:rPr lang="ko-KR" altLang="en-US" sz="1100" dirty="0" smtClean="0">
                <a:solidFill>
                  <a:schemeClr val="bg1"/>
                </a:solidFill>
                <a:latin typeface="+mn-ea"/>
                <a:ea typeface="+mn-ea"/>
              </a:rPr>
              <a:t>미로 찾기 </a:t>
            </a:r>
            <a:r>
              <a:rPr lang="en-US" altLang="ko-KR" sz="1100" dirty="0" smtClean="0">
                <a:solidFill>
                  <a:schemeClr val="bg1"/>
                </a:solidFill>
                <a:latin typeface="+mn-ea"/>
                <a:ea typeface="+mn-ea"/>
              </a:rPr>
              <a:t>-&gt; </a:t>
            </a:r>
            <a:r>
              <a:rPr lang="ko-KR" altLang="en-US" sz="1100" dirty="0" smtClean="0">
                <a:solidFill>
                  <a:schemeClr val="bg1"/>
                </a:solidFill>
                <a:latin typeface="+mn-ea"/>
                <a:ea typeface="+mn-ea"/>
              </a:rPr>
              <a:t>큐</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err="1" smtClean="0">
                <a:solidFill>
                  <a:schemeClr val="bg1"/>
                </a:solidFill>
                <a:latin typeface="+mn-ea"/>
                <a:ea typeface="+mn-ea"/>
              </a:rPr>
              <a:t>그리디</a:t>
            </a:r>
            <a:r>
              <a:rPr lang="en-US" altLang="ko-KR" sz="1100" dirty="0" smtClean="0">
                <a:solidFill>
                  <a:schemeClr val="bg1"/>
                </a:solidFill>
                <a:latin typeface="+mn-ea"/>
                <a:ea typeface="+mn-ea"/>
              </a:rPr>
              <a:t>(Greedy)</a:t>
            </a:r>
            <a:r>
              <a:rPr lang="ko-KR" altLang="en-US" sz="1100" dirty="0" smtClean="0">
                <a:solidFill>
                  <a:schemeClr val="bg1"/>
                </a:solidFill>
                <a:latin typeface="+mn-ea"/>
                <a:ea typeface="+mn-ea"/>
              </a:rPr>
              <a:t> 알고리즘</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현재 상황에서 최대의 이익</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동전 거스름돈</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smtClean="0">
                <a:solidFill>
                  <a:schemeClr val="bg1"/>
                </a:solidFill>
                <a:latin typeface="+mn-ea"/>
                <a:ea typeface="+mn-ea"/>
              </a:rPr>
              <a:t>DP </a:t>
            </a:r>
            <a:r>
              <a:rPr lang="ko-KR" altLang="en-US" sz="1100" dirty="0" smtClean="0">
                <a:solidFill>
                  <a:schemeClr val="bg1"/>
                </a:solidFill>
                <a:latin typeface="+mn-ea"/>
                <a:ea typeface="+mn-ea"/>
              </a:rPr>
              <a:t>알고리즘</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피보나치수열 기존 연산 결과를 저장하며 진행</a:t>
            </a:r>
            <a:endParaRPr lang="ko-KR" altLang="en-US" sz="1100" dirty="0">
              <a:solidFill>
                <a:schemeClr val="bg1"/>
              </a:solidFill>
              <a:latin typeface="+mn-ea"/>
              <a:ea typeface="+mn-ea"/>
            </a:endParaRPr>
          </a:p>
        </p:txBody>
      </p:sp>
    </p:spTree>
    <p:extLst>
      <p:ext uri="{BB962C8B-B14F-4D97-AF65-F5344CB8AC3E}">
        <p14:creationId xmlns:p14="http://schemas.microsoft.com/office/powerpoint/2010/main" val="15119558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2" name="TextBox 1">
            <a:extLst>
              <a:ext uri="{FF2B5EF4-FFF2-40B4-BE49-F238E27FC236}">
                <a16:creationId xmlns:a16="http://schemas.microsoft.com/office/drawing/2014/main" id="{D65F1C0B-1135-9D17-1680-728AE7995023}"/>
              </a:ext>
            </a:extLst>
          </p:cNvPr>
          <p:cNvSpPr txBox="1"/>
          <p:nvPr/>
        </p:nvSpPr>
        <p:spPr>
          <a:xfrm>
            <a:off x="166914" y="145143"/>
            <a:ext cx="1077539" cy="338554"/>
          </a:xfrm>
          <a:prstGeom prst="rect">
            <a:avLst/>
          </a:prstGeom>
          <a:noFill/>
        </p:spPr>
        <p:txBody>
          <a:bodyPr wrap="none" rtlCol="0">
            <a:spAutoFit/>
          </a:bodyPr>
          <a:lstStyle/>
          <a:p>
            <a:r>
              <a:rPr lang="ko-KR" altLang="en-US" sz="1600" dirty="0" smtClean="0">
                <a:solidFill>
                  <a:schemeClr val="bg1"/>
                </a:solidFill>
                <a:latin typeface="+mn-ea"/>
                <a:ea typeface="+mn-ea"/>
              </a:rPr>
              <a:t>임시 메모</a:t>
            </a:r>
            <a:endParaRPr lang="en-US" altLang="ko-KR" sz="1600" dirty="0" smtClean="0">
              <a:solidFill>
                <a:schemeClr val="bg1"/>
              </a:solidFill>
              <a:latin typeface="+mn-ea"/>
              <a:ea typeface="+mn-ea"/>
            </a:endParaRPr>
          </a:p>
        </p:txBody>
      </p:sp>
      <p:sp>
        <p:nvSpPr>
          <p:cNvPr id="5" name="TextBox 4">
            <a:extLst>
              <a:ext uri="{FF2B5EF4-FFF2-40B4-BE49-F238E27FC236}">
                <a16:creationId xmlns:a16="http://schemas.microsoft.com/office/drawing/2014/main" id="{F46EF848-0874-8753-A5DE-3D867C94BB6B}"/>
              </a:ext>
            </a:extLst>
          </p:cNvPr>
          <p:cNvSpPr txBox="1"/>
          <p:nvPr/>
        </p:nvSpPr>
        <p:spPr>
          <a:xfrm>
            <a:off x="324465" y="1976283"/>
            <a:ext cx="5904180" cy="2123658"/>
          </a:xfrm>
          <a:prstGeom prst="rect">
            <a:avLst/>
          </a:prstGeom>
          <a:noFill/>
        </p:spPr>
        <p:txBody>
          <a:bodyPr wrap="none" rtlCol="0">
            <a:spAutoFit/>
          </a:bodyPr>
          <a:lstStyle/>
          <a:p>
            <a:pPr marL="171450" indent="-171450">
              <a:lnSpc>
                <a:spcPct val="150000"/>
              </a:lnSpc>
              <a:buClr>
                <a:schemeClr val="bg1"/>
              </a:buClr>
              <a:buFont typeface="Arial" panose="020B0604020202020204" pitchFamily="34" charset="0"/>
              <a:buChar char="•"/>
            </a:pPr>
            <a:r>
              <a:rPr lang="en-US" altLang="ko-KR" sz="1100" dirty="0" smtClean="0">
                <a:solidFill>
                  <a:schemeClr val="bg1"/>
                </a:solidFill>
                <a:latin typeface="+mn-ea"/>
                <a:ea typeface="+mn-ea"/>
              </a:rPr>
              <a:t>DFS </a:t>
            </a:r>
            <a:r>
              <a:rPr lang="ko-KR" altLang="en-US" sz="1100" dirty="0" smtClean="0">
                <a:solidFill>
                  <a:schemeClr val="bg1"/>
                </a:solidFill>
                <a:latin typeface="+mn-ea"/>
                <a:ea typeface="+mn-ea"/>
              </a:rPr>
              <a:t>예시</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endParaRPr lang="en-US" altLang="ko-KR" sz="1100" dirty="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en-US" altLang="ko-KR" sz="1100" dirty="0" smtClean="0">
                <a:solidFill>
                  <a:schemeClr val="bg1"/>
                </a:solidFill>
                <a:latin typeface="+mn-ea"/>
                <a:ea typeface="+mn-ea"/>
              </a:rPr>
              <a:t>List&lt;List&lt;bool&gt;&gt; (</a:t>
            </a:r>
            <a:r>
              <a:rPr lang="ko-KR" altLang="en-US" sz="1100" dirty="0" smtClean="0">
                <a:solidFill>
                  <a:schemeClr val="bg1"/>
                </a:solidFill>
                <a:latin typeface="+mn-ea"/>
                <a:ea typeface="+mn-ea"/>
              </a:rPr>
              <a:t>리스트 안에 리스트 </a:t>
            </a:r>
            <a:r>
              <a:rPr lang="en-US" altLang="ko-KR" sz="1100" dirty="0" smtClean="0">
                <a:solidFill>
                  <a:schemeClr val="bg1"/>
                </a:solidFill>
                <a:latin typeface="+mn-ea"/>
                <a:ea typeface="+mn-ea"/>
              </a:rPr>
              <a:t>-&gt; </a:t>
            </a:r>
            <a:r>
              <a:rPr lang="ko-KR" altLang="en-US" sz="1100" dirty="0" smtClean="0">
                <a:solidFill>
                  <a:schemeClr val="bg1"/>
                </a:solidFill>
                <a:latin typeface="+mn-ea"/>
                <a:ea typeface="+mn-ea"/>
              </a:rPr>
              <a:t>표처럼 만들어짐</a:t>
            </a:r>
            <a:r>
              <a:rPr lang="en-US" altLang="ko-KR" sz="1100" dirty="0" smtClean="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en-US" altLang="ko-KR" sz="1100" dirty="0" smtClean="0">
                <a:solidFill>
                  <a:schemeClr val="bg1"/>
                </a:solidFill>
                <a:latin typeface="+mn-ea"/>
                <a:ea typeface="+mn-ea"/>
              </a:rPr>
              <a:t>Stack&lt;Map&gt; s=new stack();</a:t>
            </a:r>
          </a:p>
          <a:p>
            <a:pPr marL="171450" indent="-171450">
              <a:lnSpc>
                <a:spcPct val="150000"/>
              </a:lnSpc>
              <a:buClr>
                <a:schemeClr val="bg1"/>
              </a:buClr>
              <a:buFont typeface="Arial" panose="020B0604020202020204" pitchFamily="34" charset="0"/>
              <a:buChar char="•"/>
            </a:pPr>
            <a:r>
              <a:rPr lang="en-US" altLang="ko-KR" sz="1100" dirty="0" smtClean="0">
                <a:solidFill>
                  <a:schemeClr val="bg1"/>
                </a:solidFill>
                <a:latin typeface="+mn-ea"/>
                <a:ea typeface="+mn-ea"/>
              </a:rPr>
              <a:t>For()</a:t>
            </a:r>
            <a:r>
              <a:rPr lang="ko-KR" altLang="en-US" sz="1100" dirty="0">
                <a:solidFill>
                  <a:schemeClr val="bg1"/>
                </a:solidFill>
                <a:latin typeface="+mn-ea"/>
                <a:ea typeface="+mn-ea"/>
              </a:rPr>
              <a:t> </a:t>
            </a:r>
            <a:r>
              <a:rPr lang="en-US" altLang="ko-KR" sz="1100" dirty="0" smtClean="0">
                <a:solidFill>
                  <a:schemeClr val="bg1"/>
                </a:solidFill>
                <a:latin typeface="+mn-ea"/>
                <a:ea typeface="+mn-ea"/>
              </a:rPr>
              <a:t>{ for() { (0,1) } } -&gt; stack Empty()</a:t>
            </a:r>
            <a:r>
              <a:rPr lang="ko-KR" altLang="en-US" sz="1100" dirty="0" smtClean="0">
                <a:solidFill>
                  <a:schemeClr val="bg1"/>
                </a:solidFill>
                <a:latin typeface="+mn-ea"/>
                <a:ea typeface="+mn-ea"/>
              </a:rPr>
              <a:t>에 하나씩 </a:t>
            </a:r>
            <a:r>
              <a:rPr lang="en-US" altLang="ko-KR" sz="1100" dirty="0" smtClean="0">
                <a:solidFill>
                  <a:schemeClr val="bg1"/>
                </a:solidFill>
                <a:latin typeface="+mn-ea"/>
                <a:ea typeface="+mn-ea"/>
              </a:rPr>
              <a:t>1</a:t>
            </a:r>
            <a:r>
              <a:rPr lang="ko-KR" altLang="en-US" sz="1100" dirty="0" smtClean="0">
                <a:solidFill>
                  <a:schemeClr val="bg1"/>
                </a:solidFill>
                <a:latin typeface="+mn-ea"/>
                <a:ea typeface="+mn-ea"/>
              </a:rPr>
              <a:t>이라면 집어넣음</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상하좌우를 보며 </a:t>
            </a:r>
            <a:r>
              <a:rPr lang="en-US" altLang="ko-KR" sz="1100" dirty="0" smtClean="0">
                <a:solidFill>
                  <a:schemeClr val="bg1"/>
                </a:solidFill>
                <a:latin typeface="+mn-ea"/>
                <a:ea typeface="+mn-ea"/>
              </a:rPr>
              <a:t>0</a:t>
            </a:r>
            <a:r>
              <a:rPr lang="ko-KR" altLang="en-US" sz="1100" dirty="0" smtClean="0">
                <a:solidFill>
                  <a:schemeClr val="bg1"/>
                </a:solidFill>
                <a:latin typeface="+mn-ea"/>
                <a:ea typeface="+mn-ea"/>
              </a:rPr>
              <a:t>과 방문한 것을 지움 </a:t>
            </a:r>
            <a:r>
              <a:rPr lang="en-US" altLang="ko-KR" sz="1100" dirty="0" smtClean="0">
                <a:solidFill>
                  <a:schemeClr val="bg1"/>
                </a:solidFill>
                <a:latin typeface="+mn-ea"/>
                <a:ea typeface="+mn-ea"/>
              </a:rPr>
              <a:t>( stack</a:t>
            </a:r>
            <a:r>
              <a:rPr lang="ko-KR" altLang="en-US" sz="1100" dirty="0" smtClean="0">
                <a:solidFill>
                  <a:schemeClr val="bg1"/>
                </a:solidFill>
                <a:latin typeface="+mn-ea"/>
                <a:ea typeface="+mn-ea"/>
              </a:rPr>
              <a:t>엔 </a:t>
            </a:r>
            <a:r>
              <a:rPr lang="en-US" altLang="ko-KR" sz="1100" dirty="0" smtClean="0">
                <a:solidFill>
                  <a:schemeClr val="bg1"/>
                </a:solidFill>
                <a:latin typeface="+mn-ea"/>
                <a:ea typeface="+mn-ea"/>
              </a:rPr>
              <a:t>1</a:t>
            </a:r>
            <a:r>
              <a:rPr lang="ko-KR" altLang="en-US" sz="1100" dirty="0" smtClean="0">
                <a:solidFill>
                  <a:schemeClr val="bg1"/>
                </a:solidFill>
                <a:latin typeface="+mn-ea"/>
                <a:ea typeface="+mn-ea"/>
              </a:rPr>
              <a:t>인 값만이 한 번만 남음</a:t>
            </a:r>
            <a:r>
              <a:rPr lang="en-US" altLang="ko-KR" sz="1100" dirty="0" smtClean="0">
                <a:solidFill>
                  <a:schemeClr val="bg1"/>
                </a:solidFill>
                <a:latin typeface="+mn-ea"/>
                <a:ea typeface="+mn-ea"/>
              </a:rPr>
              <a:t>)</a:t>
            </a: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더 이상 할 것이 없으면</a:t>
            </a:r>
            <a:r>
              <a:rPr lang="en-US" altLang="ko-KR" sz="1100" dirty="0" smtClean="0">
                <a:solidFill>
                  <a:schemeClr val="bg1"/>
                </a:solidFill>
                <a:latin typeface="+mn-ea"/>
                <a:ea typeface="+mn-ea"/>
              </a:rPr>
              <a:t>(true</a:t>
            </a:r>
            <a:r>
              <a:rPr lang="ko-KR" altLang="en-US" sz="1100" dirty="0" smtClean="0">
                <a:solidFill>
                  <a:schemeClr val="bg1"/>
                </a:solidFill>
                <a:latin typeface="+mn-ea"/>
                <a:ea typeface="+mn-ea"/>
              </a:rPr>
              <a:t>끼리 연결</a:t>
            </a:r>
            <a:r>
              <a:rPr lang="en-US" altLang="ko-KR" sz="1100" dirty="0" smtClean="0">
                <a:solidFill>
                  <a:schemeClr val="bg1"/>
                </a:solidFill>
                <a:latin typeface="+mn-ea"/>
                <a:ea typeface="+mn-ea"/>
              </a:rPr>
              <a:t>) result++;</a:t>
            </a:r>
            <a:r>
              <a:rPr lang="ko-KR" altLang="en-US" sz="1100" dirty="0" smtClean="0">
                <a:solidFill>
                  <a:schemeClr val="bg1"/>
                </a:solidFill>
                <a:latin typeface="+mn-ea"/>
                <a:ea typeface="+mn-ea"/>
              </a:rPr>
              <a:t>로 </a:t>
            </a:r>
            <a:r>
              <a:rPr lang="en-US" altLang="ko-KR" sz="1100" dirty="0" smtClean="0">
                <a:solidFill>
                  <a:schemeClr val="bg1"/>
                </a:solidFill>
                <a:latin typeface="+mn-ea"/>
                <a:ea typeface="+mn-ea"/>
              </a:rPr>
              <a:t>result</a:t>
            </a:r>
            <a:r>
              <a:rPr lang="ko-KR" altLang="en-US" sz="1100" dirty="0" smtClean="0">
                <a:solidFill>
                  <a:schemeClr val="bg1"/>
                </a:solidFill>
                <a:latin typeface="+mn-ea"/>
                <a:ea typeface="+mn-ea"/>
              </a:rPr>
              <a:t>로 올림</a:t>
            </a:r>
            <a:endParaRPr lang="en-US" altLang="ko-KR" sz="1100" dirty="0" smtClean="0">
              <a:solidFill>
                <a:schemeClr val="bg1"/>
              </a:solidFill>
              <a:latin typeface="+mn-ea"/>
              <a:ea typeface="+mn-ea"/>
            </a:endParaRPr>
          </a:p>
          <a:p>
            <a:pPr marL="171450" indent="-171450">
              <a:lnSpc>
                <a:spcPct val="150000"/>
              </a:lnSpc>
              <a:buClr>
                <a:schemeClr val="bg1"/>
              </a:buClr>
              <a:buFont typeface="Arial" panose="020B0604020202020204" pitchFamily="34" charset="0"/>
              <a:buChar char="•"/>
            </a:pPr>
            <a:r>
              <a:rPr lang="ko-KR" altLang="en-US" sz="1100" dirty="0" smtClean="0">
                <a:solidFill>
                  <a:schemeClr val="bg1"/>
                </a:solidFill>
                <a:latin typeface="+mn-ea"/>
                <a:ea typeface="+mn-ea"/>
              </a:rPr>
              <a:t>방문한 곳을 </a:t>
            </a:r>
            <a:r>
              <a:rPr lang="ko-KR" altLang="en-US" sz="1100" dirty="0" err="1" smtClean="0">
                <a:solidFill>
                  <a:schemeClr val="bg1"/>
                </a:solidFill>
                <a:latin typeface="+mn-ea"/>
                <a:ea typeface="+mn-ea"/>
              </a:rPr>
              <a:t>스킵하고</a:t>
            </a:r>
            <a:r>
              <a:rPr lang="en-US" altLang="ko-KR" sz="1100" dirty="0" smtClean="0">
                <a:solidFill>
                  <a:schemeClr val="bg1"/>
                </a:solidFill>
                <a:latin typeface="+mn-ea"/>
                <a:ea typeface="+mn-ea"/>
              </a:rPr>
              <a:t>, 0</a:t>
            </a:r>
            <a:r>
              <a:rPr lang="ko-KR" altLang="en-US" sz="1100" dirty="0" err="1" smtClean="0">
                <a:solidFill>
                  <a:schemeClr val="bg1"/>
                </a:solidFill>
                <a:latin typeface="+mn-ea"/>
                <a:ea typeface="+mn-ea"/>
              </a:rPr>
              <a:t>인곳을</a:t>
            </a:r>
            <a:r>
              <a:rPr lang="ko-KR" altLang="en-US" sz="1100" dirty="0" smtClean="0">
                <a:solidFill>
                  <a:schemeClr val="bg1"/>
                </a:solidFill>
                <a:latin typeface="+mn-ea"/>
                <a:ea typeface="+mn-ea"/>
              </a:rPr>
              <a:t> 건너뛴 뒤</a:t>
            </a:r>
            <a:r>
              <a:rPr lang="en-US" altLang="ko-KR" sz="1100" dirty="0" smtClean="0">
                <a:solidFill>
                  <a:schemeClr val="bg1"/>
                </a:solidFill>
                <a:latin typeface="+mn-ea"/>
                <a:ea typeface="+mn-ea"/>
              </a:rPr>
              <a:t>, </a:t>
            </a:r>
            <a:r>
              <a:rPr lang="ko-KR" altLang="en-US" sz="1100" dirty="0" smtClean="0">
                <a:solidFill>
                  <a:schemeClr val="bg1"/>
                </a:solidFill>
                <a:latin typeface="+mn-ea"/>
                <a:ea typeface="+mn-ea"/>
              </a:rPr>
              <a:t>처음 </a:t>
            </a:r>
            <a:r>
              <a:rPr lang="en-US" altLang="ko-KR" sz="1100" dirty="0" smtClean="0">
                <a:solidFill>
                  <a:schemeClr val="bg1"/>
                </a:solidFill>
                <a:latin typeface="+mn-ea"/>
                <a:ea typeface="+mn-ea"/>
              </a:rPr>
              <a:t>1</a:t>
            </a:r>
            <a:r>
              <a:rPr lang="ko-KR" altLang="en-US" sz="1100" dirty="0" smtClean="0">
                <a:solidFill>
                  <a:schemeClr val="bg1"/>
                </a:solidFill>
                <a:latin typeface="+mn-ea"/>
                <a:ea typeface="+mn-ea"/>
              </a:rPr>
              <a:t>이 나오는 것 부터 다시 스택을 올린다</a:t>
            </a:r>
            <a:r>
              <a:rPr lang="en-US" altLang="ko-KR" sz="1100" dirty="0" smtClean="0">
                <a:solidFill>
                  <a:schemeClr val="bg1"/>
                </a:solidFill>
                <a:latin typeface="+mn-ea"/>
                <a:ea typeface="+mn-ea"/>
              </a:rPr>
              <a:t>.</a:t>
            </a:r>
            <a:endParaRPr lang="en-US" altLang="ko-KR" sz="1100" dirty="0" smtClean="0">
              <a:solidFill>
                <a:schemeClr val="bg1"/>
              </a:solidFill>
              <a:latin typeface="+mn-ea"/>
              <a:ea typeface="+mn-ea"/>
            </a:endParaRPr>
          </a:p>
        </p:txBody>
      </p:sp>
    </p:spTree>
    <p:extLst>
      <p:ext uri="{BB962C8B-B14F-4D97-AF65-F5344CB8AC3E}">
        <p14:creationId xmlns:p14="http://schemas.microsoft.com/office/powerpoint/2010/main" val="2401407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A31D-68E2-68A9-6774-FA74C743CA19}"/>
              </a:ext>
            </a:extLst>
          </p:cNvPr>
          <p:cNvSpPr txBox="1"/>
          <p:nvPr/>
        </p:nvSpPr>
        <p:spPr>
          <a:xfrm>
            <a:off x="166914" y="145143"/>
            <a:ext cx="3254417"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a:t>
            </a:r>
          </a:p>
        </p:txBody>
      </p:sp>
      <p:sp>
        <p:nvSpPr>
          <p:cNvPr id="2" name="TextBox 1">
            <a:extLst>
              <a:ext uri="{FF2B5EF4-FFF2-40B4-BE49-F238E27FC236}">
                <a16:creationId xmlns:a16="http://schemas.microsoft.com/office/drawing/2014/main" id="{C29E7031-199F-24E9-CE8E-9E9177556DD9}"/>
              </a:ext>
            </a:extLst>
          </p:cNvPr>
          <p:cNvSpPr txBox="1"/>
          <p:nvPr/>
        </p:nvSpPr>
        <p:spPr>
          <a:xfrm>
            <a:off x="374650" y="518276"/>
            <a:ext cx="7622600" cy="4122282"/>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여러 자산을 가지고 챕터에 진입한다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플레이어의 자산은 여러 개가 있으나 구매할 때 사용되는 자산은 오직 현금 뿐이다</a:t>
            </a:r>
            <a:r>
              <a:rPr lang="en-US" altLang="ko-KR" sz="1100" dirty="0">
                <a:solidFill>
                  <a:schemeClr val="bg1"/>
                </a:solidFill>
                <a:latin typeface="+mn-ea"/>
                <a:ea typeface="+mn-ea"/>
              </a:rPr>
              <a:t>. </a:t>
            </a:r>
            <a:br>
              <a:rPr lang="en-US" altLang="ko-KR" sz="1100" dirty="0">
                <a:solidFill>
                  <a:schemeClr val="bg1"/>
                </a:solidFill>
                <a:latin typeface="+mn-ea"/>
                <a:ea typeface="+mn-ea"/>
              </a:rPr>
            </a:br>
            <a:r>
              <a:rPr lang="en-US" altLang="ko-KR" sz="1100" dirty="0">
                <a:solidFill>
                  <a:schemeClr val="bg1"/>
                </a:solidFill>
                <a:latin typeface="+mn-ea"/>
                <a:ea typeface="+mn-ea"/>
              </a:rPr>
              <a:t>(</a:t>
            </a:r>
            <a:r>
              <a:rPr lang="ko-KR" altLang="en-US" sz="1100" dirty="0">
                <a:solidFill>
                  <a:schemeClr val="bg1"/>
                </a:solidFill>
                <a:latin typeface="+mn-ea"/>
                <a:ea typeface="+mn-ea"/>
              </a:rPr>
              <a:t>자산의 종류나 특성은 </a:t>
            </a:r>
            <a:r>
              <a:rPr lang="en-US" altLang="ko-KR" sz="1100" dirty="0" err="1">
                <a:solidFill>
                  <a:schemeClr val="bg1"/>
                </a:solidFill>
                <a:latin typeface="+mn-ea"/>
                <a:ea typeface="+mn-ea"/>
              </a:rPr>
              <a:t>datatable_assets</a:t>
            </a:r>
            <a:r>
              <a:rPr lang="ko-KR" altLang="en-US" sz="1100" dirty="0">
                <a:solidFill>
                  <a:schemeClr val="bg1"/>
                </a:solidFill>
                <a:latin typeface="+mn-ea"/>
                <a:ea typeface="+mn-ea"/>
              </a:rPr>
              <a:t>에 상세 기록되어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정보를 구매할 수 있으며</a:t>
            </a:r>
            <a:r>
              <a:rPr lang="en-US" altLang="ko-KR" sz="1100" dirty="0">
                <a:solidFill>
                  <a:schemeClr val="bg1"/>
                </a:solidFill>
                <a:latin typeface="+mn-ea"/>
                <a:ea typeface="+mn-ea"/>
              </a:rPr>
              <a:t>(1</a:t>
            </a:r>
            <a:r>
              <a:rPr lang="ko-KR" altLang="en-US" sz="1100" dirty="0">
                <a:solidFill>
                  <a:schemeClr val="bg1"/>
                </a:solidFill>
                <a:latin typeface="+mn-ea"/>
                <a:ea typeface="+mn-ea"/>
              </a:rPr>
              <a:t>개만 제공</a:t>
            </a:r>
            <a:r>
              <a:rPr lang="en-US" altLang="ko-KR" sz="1100" dirty="0">
                <a:solidFill>
                  <a:schemeClr val="bg1"/>
                </a:solidFill>
                <a:latin typeface="+mn-ea"/>
                <a:ea typeface="+mn-ea"/>
              </a:rPr>
              <a:t>), </a:t>
            </a:r>
            <a:r>
              <a:rPr lang="ko-KR" altLang="en-US" sz="1100" dirty="0">
                <a:solidFill>
                  <a:schemeClr val="bg1"/>
                </a:solidFill>
                <a:latin typeface="+mn-ea"/>
                <a:ea typeface="+mn-ea"/>
              </a:rPr>
              <a:t>정보 구매비는 현재 보유한 현금의 </a:t>
            </a:r>
            <a:r>
              <a:rPr lang="en-US" altLang="ko-KR" sz="1100" dirty="0">
                <a:solidFill>
                  <a:schemeClr val="bg1"/>
                </a:solidFill>
                <a:latin typeface="+mn-ea"/>
                <a:ea typeface="+mn-ea"/>
              </a:rPr>
              <a:t>5%</a:t>
            </a:r>
            <a:r>
              <a:rPr lang="ko-KR" altLang="en-US" sz="1100" dirty="0">
                <a:solidFill>
                  <a:schemeClr val="bg1"/>
                </a:solidFill>
                <a:latin typeface="+mn-ea"/>
                <a:ea typeface="+mn-ea"/>
              </a:rPr>
              <a:t>이다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한 챕터는 한 개의 정보로 투자처들의 자본 가치가 변동된다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그 정보는 플레이어에게 반드시 도움이 되지는 않는다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부동산 가치가 하락될 것 같아 부동산을 팔려 했으나 팔리지 않아 정보 구매비용과 부동산 둘 다 손해</a:t>
            </a:r>
            <a:r>
              <a:rPr lang="en-US" altLang="ko-KR" sz="1100" dirty="0">
                <a:solidFill>
                  <a:schemeClr val="bg1"/>
                </a:solidFill>
                <a:latin typeface="+mn-ea"/>
                <a:ea typeface="+mn-ea"/>
              </a:rPr>
              <a:t/>
            </a:r>
            <a:br>
              <a:rPr lang="en-US" altLang="ko-KR" sz="1100" dirty="0">
                <a:solidFill>
                  <a:schemeClr val="bg1"/>
                </a:solidFill>
                <a:latin typeface="+mn-ea"/>
                <a:ea typeface="+mn-ea"/>
              </a:rPr>
            </a:br>
            <a:r>
              <a:rPr lang="ko-KR" altLang="en-US" sz="1100" dirty="0">
                <a:solidFill>
                  <a:schemeClr val="bg1"/>
                </a:solidFill>
                <a:latin typeface="+mn-ea"/>
                <a:ea typeface="+mn-ea"/>
              </a:rPr>
              <a:t>예</a:t>
            </a:r>
            <a:r>
              <a:rPr lang="en-US" altLang="ko-KR" sz="1100" dirty="0">
                <a:solidFill>
                  <a:schemeClr val="bg1"/>
                </a:solidFill>
                <a:latin typeface="+mn-ea"/>
                <a:ea typeface="+mn-ea"/>
              </a:rPr>
              <a:t>) </a:t>
            </a:r>
            <a:r>
              <a:rPr lang="ko-KR" altLang="en-US" sz="1100" dirty="0">
                <a:solidFill>
                  <a:schemeClr val="bg1"/>
                </a:solidFill>
                <a:latin typeface="+mn-ea"/>
                <a:ea typeface="+mn-ea"/>
              </a:rPr>
              <a:t>주식의 가치가 상승될 것 같아 주식을 구매하였으나 해당 제품을 구매하는 것이 더 큰 이익이었던 상황</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정보를 구매했다면</a:t>
            </a:r>
            <a:r>
              <a:rPr lang="en-US" altLang="ko-KR" sz="1100" dirty="0">
                <a:solidFill>
                  <a:schemeClr val="bg1"/>
                </a:solidFill>
                <a:latin typeface="+mn-ea"/>
                <a:ea typeface="+mn-ea"/>
              </a:rPr>
              <a:t> </a:t>
            </a:r>
            <a:r>
              <a:rPr lang="ko-KR" altLang="en-US" sz="1100" dirty="0">
                <a:solidFill>
                  <a:schemeClr val="bg1"/>
                </a:solidFill>
                <a:latin typeface="+mn-ea"/>
                <a:ea typeface="+mn-ea"/>
              </a:rPr>
              <a:t>정보가 보여지고</a:t>
            </a:r>
            <a:r>
              <a:rPr lang="en-US" altLang="ko-KR" sz="1100" dirty="0">
                <a:solidFill>
                  <a:schemeClr val="bg1"/>
                </a:solidFill>
                <a:latin typeface="+mn-ea"/>
                <a:ea typeface="+mn-ea"/>
              </a:rPr>
              <a:t>, </a:t>
            </a:r>
            <a:r>
              <a:rPr lang="ko-KR" altLang="en-US" sz="1100" dirty="0">
                <a:solidFill>
                  <a:schemeClr val="bg1"/>
                </a:solidFill>
                <a:latin typeface="+mn-ea"/>
                <a:ea typeface="+mn-ea"/>
              </a:rPr>
              <a:t>정보를 구매하지 않더라도</a:t>
            </a:r>
            <a:r>
              <a:rPr lang="en-US" altLang="ko-KR" sz="1100" dirty="0">
                <a:solidFill>
                  <a:schemeClr val="bg1"/>
                </a:solidFill>
                <a:latin typeface="+mn-ea"/>
                <a:ea typeface="+mn-ea"/>
              </a:rPr>
              <a:t> </a:t>
            </a:r>
            <a:r>
              <a:rPr lang="ko-KR" altLang="en-US" sz="1100" dirty="0">
                <a:solidFill>
                  <a:schemeClr val="bg1"/>
                </a:solidFill>
                <a:latin typeface="+mn-ea"/>
                <a:ea typeface="+mn-ea"/>
              </a:rPr>
              <a:t>투자처들의 자본 가치 변동은 정보 구매시와 같다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 </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플레이어는 현재 보유한 현금의 </a:t>
            </a:r>
            <a:r>
              <a:rPr lang="en-US" altLang="ko-KR" sz="1100" dirty="0">
                <a:solidFill>
                  <a:schemeClr val="accent1"/>
                </a:solidFill>
                <a:latin typeface="+mn-ea"/>
                <a:ea typeface="+mn-ea"/>
              </a:rPr>
              <a:t>5%</a:t>
            </a:r>
            <a:r>
              <a:rPr lang="ko-KR" altLang="en-US" sz="1100" dirty="0">
                <a:solidFill>
                  <a:schemeClr val="accent1"/>
                </a:solidFill>
                <a:latin typeface="+mn-ea"/>
                <a:ea typeface="+mn-ea"/>
              </a:rPr>
              <a:t>는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 (</a:t>
            </a:r>
            <a:r>
              <a:rPr lang="ko-KR" altLang="en-US" sz="1100" dirty="0">
                <a:solidFill>
                  <a:schemeClr val="accent1"/>
                </a:solidFill>
                <a:latin typeface="+mn-ea"/>
                <a:ea typeface="+mn-ea"/>
              </a:rPr>
              <a:t>개발 시 어려우면 뺄 것</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자산을 판매할 수 있으며</a:t>
            </a:r>
            <a:r>
              <a:rPr lang="en-US" altLang="ko-KR" sz="1100" dirty="0">
                <a:solidFill>
                  <a:schemeClr val="bg1"/>
                </a:solidFill>
                <a:latin typeface="+mn-ea"/>
                <a:ea typeface="+mn-ea"/>
              </a:rPr>
              <a:t>, </a:t>
            </a:r>
            <a:r>
              <a:rPr lang="ko-KR" altLang="en-US" sz="1100" dirty="0">
                <a:solidFill>
                  <a:schemeClr val="bg1"/>
                </a:solidFill>
                <a:latin typeface="+mn-ea"/>
                <a:ea typeface="+mn-ea"/>
              </a:rPr>
              <a:t>판매하지 않아도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공개되며</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 조건이 만족되지 않는다면</a:t>
            </a:r>
            <a:r>
              <a:rPr lang="en-US" altLang="ko-KR" sz="1100" dirty="0">
                <a:solidFill>
                  <a:schemeClr val="bg1"/>
                </a:solidFill>
                <a:latin typeface="+mn-ea"/>
                <a:ea typeface="+mn-ea"/>
              </a:rPr>
              <a:t>, </a:t>
            </a:r>
            <a:r>
              <a:rPr lang="ko-KR" altLang="en-US" sz="1100" dirty="0">
                <a:solidFill>
                  <a:schemeClr val="bg1"/>
                </a:solidFill>
                <a:latin typeface="+mn-ea"/>
                <a:ea typeface="+mn-ea"/>
              </a:rPr>
              <a:t>하나의 챕터는 반복된다</a:t>
            </a:r>
            <a:r>
              <a:rPr lang="en-US" altLang="ko-KR" sz="1100" dirty="0">
                <a:solidFill>
                  <a:schemeClr val="bg1"/>
                </a:solidFill>
                <a:latin typeface="+mn-ea"/>
                <a:ea typeface="+mn-ea"/>
              </a:rPr>
              <a:t>.</a:t>
            </a:r>
          </a:p>
        </p:txBody>
      </p:sp>
      <p:sp>
        <p:nvSpPr>
          <p:cNvPr id="4" name="직사각형 3">
            <a:hlinkClick r:id="rId2"/>
            <a:extLst>
              <a:ext uri="{FF2B5EF4-FFF2-40B4-BE49-F238E27FC236}">
                <a16:creationId xmlns:a16="http://schemas.microsoft.com/office/drawing/2014/main" id="{0E24DDB3-F039-E8A7-C980-873D4ABD91E4}"/>
              </a:ext>
            </a:extLst>
          </p:cNvPr>
          <p:cNvSpPr/>
          <p:nvPr/>
        </p:nvSpPr>
        <p:spPr>
          <a:xfrm>
            <a:off x="6709374" y="145143"/>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datatable_assets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2436102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3809056" cy="338554"/>
          </a:xfrm>
          <a:prstGeom prst="rect">
            <a:avLst/>
          </a:prstGeom>
          <a:noFill/>
        </p:spPr>
        <p:txBody>
          <a:bodyPr wrap="none" rtlCol="0">
            <a:spAutoFit/>
          </a:bodyPr>
          <a:lstStyle/>
          <a:p>
            <a:r>
              <a:rPr lang="en-US" altLang="ko-KR" sz="1600" dirty="0">
                <a:solidFill>
                  <a:schemeClr val="bg1"/>
                </a:solidFill>
                <a:latin typeface="+mn-ea"/>
                <a:ea typeface="+mn-ea"/>
              </a:rPr>
              <a:t>2. </a:t>
            </a:r>
            <a:r>
              <a:rPr lang="ko-KR" altLang="en-US" sz="1600" dirty="0">
                <a:solidFill>
                  <a:schemeClr val="bg1"/>
                </a:solidFill>
                <a:latin typeface="+mn-ea"/>
                <a:ea typeface="+mn-ea"/>
              </a:rPr>
              <a:t>게임 플레이 방법</a:t>
            </a:r>
            <a:r>
              <a:rPr lang="en-US" altLang="ko-KR" sz="1600" dirty="0">
                <a:solidFill>
                  <a:schemeClr val="bg1"/>
                </a:solidFill>
                <a:latin typeface="+mn-ea"/>
                <a:ea typeface="+mn-ea"/>
              </a:rPr>
              <a:t>_</a:t>
            </a:r>
            <a:r>
              <a:rPr lang="ko-KR" altLang="en-US" sz="1600" dirty="0">
                <a:solidFill>
                  <a:schemeClr val="bg1"/>
                </a:solidFill>
                <a:latin typeface="+mn-ea"/>
                <a:ea typeface="+mn-ea"/>
              </a:rPr>
              <a:t>한 챕터 구성 예시</a:t>
            </a:r>
          </a:p>
        </p:txBody>
      </p:sp>
      <p:sp>
        <p:nvSpPr>
          <p:cNvPr id="4" name="TextBox 3">
            <a:extLst>
              <a:ext uri="{FF2B5EF4-FFF2-40B4-BE49-F238E27FC236}">
                <a16:creationId xmlns:a16="http://schemas.microsoft.com/office/drawing/2014/main" id="{D9760C50-7342-7AA4-DF13-F8D2D9CD0D97}"/>
              </a:ext>
            </a:extLst>
          </p:cNvPr>
          <p:cNvSpPr txBox="1"/>
          <p:nvPr/>
        </p:nvSpPr>
        <p:spPr>
          <a:xfrm>
            <a:off x="374650" y="518276"/>
            <a:ext cx="7964040" cy="4376198"/>
          </a:xfrm>
          <a:prstGeom prst="rect">
            <a:avLst/>
          </a:prstGeom>
          <a:noFill/>
        </p:spPr>
        <p:txBody>
          <a:bodyPr wrap="none" rtlCol="0">
            <a:spAutoFit/>
          </a:bodyPr>
          <a:lstStyle/>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현금 천만원</a:t>
            </a:r>
            <a:r>
              <a:rPr lang="en-US" altLang="ko-KR" sz="1100" dirty="0">
                <a:solidFill>
                  <a:schemeClr val="bg1"/>
                </a:solidFill>
                <a:latin typeface="+mn-ea"/>
                <a:ea typeface="+mn-ea"/>
              </a:rPr>
              <a:t>(10</a:t>
            </a:r>
            <a:r>
              <a:rPr lang="ko-KR" altLang="en-US" sz="1100" dirty="0">
                <a:solidFill>
                  <a:schemeClr val="bg1"/>
                </a:solidFill>
                <a:latin typeface="+mn-ea"/>
                <a:ea typeface="+mn-ea"/>
              </a:rPr>
              <a:t>백만원</a:t>
            </a:r>
            <a:r>
              <a:rPr lang="en-US" altLang="ko-KR" sz="1100" dirty="0">
                <a:solidFill>
                  <a:schemeClr val="bg1"/>
                </a:solidFill>
                <a:latin typeface="+mn-ea"/>
                <a:ea typeface="+mn-ea"/>
              </a:rPr>
              <a:t>)</a:t>
            </a:r>
            <a:r>
              <a:rPr lang="ko-KR" altLang="en-US" sz="1100" dirty="0">
                <a:solidFill>
                  <a:schemeClr val="bg1"/>
                </a:solidFill>
                <a:latin typeface="+mn-ea"/>
                <a:ea typeface="+mn-ea"/>
              </a:rPr>
              <a:t>과 원재료 시가 </a:t>
            </a:r>
            <a:r>
              <a:rPr lang="en-US" altLang="ko-KR" sz="1100" dirty="0">
                <a:solidFill>
                  <a:schemeClr val="bg1"/>
                </a:solidFill>
                <a:latin typeface="+mn-ea"/>
                <a:ea typeface="+mn-ea"/>
              </a:rPr>
              <a:t>200</a:t>
            </a:r>
            <a:r>
              <a:rPr lang="ko-KR" altLang="en-US" sz="1100" dirty="0">
                <a:solidFill>
                  <a:schemeClr val="bg1"/>
                </a:solidFill>
                <a:latin typeface="+mn-ea"/>
                <a:ea typeface="+mn-ea"/>
              </a:rPr>
              <a:t>만원으로 진입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a:t>
            </a:r>
            <a:r>
              <a:rPr lang="en-US" altLang="ko-KR" sz="1100" dirty="0">
                <a:solidFill>
                  <a:schemeClr val="bg1"/>
                </a:solidFill>
                <a:latin typeface="+mn-ea"/>
                <a:ea typeface="+mn-ea"/>
              </a:rPr>
              <a:t>50</a:t>
            </a:r>
            <a:r>
              <a:rPr lang="ko-KR" altLang="en-US" sz="1100" dirty="0">
                <a:solidFill>
                  <a:schemeClr val="bg1"/>
                </a:solidFill>
                <a:latin typeface="+mn-ea"/>
                <a:ea typeface="+mn-ea"/>
              </a:rPr>
              <a:t>만원의 현금으로 정보를 구입</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정보</a:t>
            </a:r>
            <a:r>
              <a:rPr lang="en-US" altLang="ko-KR" sz="1100" dirty="0">
                <a:solidFill>
                  <a:schemeClr val="bg1"/>
                </a:solidFill>
                <a:latin typeface="+mn-ea"/>
                <a:ea typeface="+mn-ea"/>
              </a:rPr>
              <a:t>: SY</a:t>
            </a:r>
            <a:r>
              <a:rPr lang="ko-KR" altLang="en-US" sz="1100" dirty="0">
                <a:solidFill>
                  <a:schemeClr val="bg1"/>
                </a:solidFill>
                <a:latin typeface="+mn-ea"/>
                <a:ea typeface="+mn-ea"/>
              </a:rPr>
              <a:t>그룹</a:t>
            </a:r>
            <a:r>
              <a:rPr lang="en-US" altLang="ko-KR" sz="1100" dirty="0">
                <a:solidFill>
                  <a:schemeClr val="bg1"/>
                </a:solidFill>
                <a:latin typeface="+mn-ea"/>
                <a:ea typeface="+mn-ea"/>
              </a:rPr>
              <a:t>, </a:t>
            </a:r>
            <a:r>
              <a:rPr lang="ko-KR" altLang="en-US" sz="1100" dirty="0">
                <a:solidFill>
                  <a:schemeClr val="bg1"/>
                </a:solidFill>
                <a:latin typeface="+mn-ea"/>
                <a:ea typeface="+mn-ea"/>
              </a:rPr>
              <a:t>신규 제품 생산을 위한 공장 건설 계획 발표</a:t>
            </a:r>
            <a:r>
              <a:rPr lang="en-US" altLang="ko-KR" sz="1100" dirty="0">
                <a:solidFill>
                  <a:schemeClr val="bg1"/>
                </a:solidFill>
                <a:latin typeface="+mn-ea"/>
                <a:ea typeface="+mn-ea"/>
              </a:rPr>
              <a:t> (</a:t>
            </a:r>
            <a:r>
              <a:rPr lang="ko-KR" altLang="en-US" sz="1100" dirty="0">
                <a:solidFill>
                  <a:schemeClr val="bg1"/>
                </a:solidFill>
                <a:latin typeface="+mn-ea"/>
                <a:ea typeface="+mn-ea"/>
              </a:rPr>
              <a:t>각</a:t>
            </a:r>
            <a:r>
              <a:rPr lang="en-US" altLang="ko-KR" sz="1100" dirty="0">
                <a:solidFill>
                  <a:schemeClr val="bg1"/>
                </a:solidFill>
                <a:latin typeface="+mn-ea"/>
                <a:ea typeface="+mn-ea"/>
              </a:rPr>
              <a:t> </a:t>
            </a:r>
            <a:r>
              <a:rPr lang="ko-KR" altLang="en-US" sz="1100" dirty="0">
                <a:solidFill>
                  <a:schemeClr val="bg1"/>
                </a:solidFill>
                <a:latin typeface="+mn-ea"/>
                <a:ea typeface="+mn-ea"/>
              </a:rPr>
              <a:t>정보와 그에 따른 데이터는 </a:t>
            </a:r>
            <a:r>
              <a:rPr lang="en-US" altLang="ko-KR" sz="1100" dirty="0" err="1">
                <a:solidFill>
                  <a:schemeClr val="bg1"/>
                </a:solidFill>
                <a:latin typeface="+mn-ea"/>
                <a:ea typeface="+mn-ea"/>
              </a:rPr>
              <a:t>datatable_chapters</a:t>
            </a:r>
            <a:r>
              <a:rPr lang="ko-KR" altLang="en-US" sz="1100" dirty="0">
                <a:solidFill>
                  <a:schemeClr val="bg1"/>
                </a:solidFill>
                <a:latin typeface="+mn-ea"/>
                <a:ea typeface="+mn-ea"/>
              </a:rPr>
              <a:t>에 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여러 자산 중 현금을 제외한 자산에 투자한다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accent1"/>
                </a:solidFill>
                <a:latin typeface="+mn-ea"/>
                <a:ea typeface="+mn-ea"/>
              </a:rPr>
              <a:t>남은 현금 </a:t>
            </a:r>
            <a:r>
              <a:rPr lang="en-US" altLang="ko-KR" sz="1100" dirty="0">
                <a:solidFill>
                  <a:schemeClr val="accent1"/>
                </a:solidFill>
                <a:latin typeface="+mn-ea"/>
                <a:ea typeface="+mn-ea"/>
              </a:rPr>
              <a:t>950</a:t>
            </a:r>
            <a:r>
              <a:rPr lang="ko-KR" altLang="en-US" sz="1100" dirty="0">
                <a:solidFill>
                  <a:schemeClr val="accent1"/>
                </a:solidFill>
                <a:latin typeface="+mn-ea"/>
                <a:ea typeface="+mn-ea"/>
              </a:rPr>
              <a:t>만원 중 </a:t>
            </a:r>
            <a:r>
              <a:rPr lang="en-US" altLang="ko-KR" sz="1100" dirty="0">
                <a:solidFill>
                  <a:schemeClr val="accent1"/>
                </a:solidFill>
                <a:latin typeface="+mn-ea"/>
                <a:ea typeface="+mn-ea"/>
              </a:rPr>
              <a:t>5%</a:t>
            </a:r>
            <a:r>
              <a:rPr lang="ko-KR" altLang="en-US" sz="1100" dirty="0">
                <a:solidFill>
                  <a:schemeClr val="accent1"/>
                </a:solidFill>
                <a:latin typeface="+mn-ea"/>
                <a:ea typeface="+mn-ea"/>
              </a:rPr>
              <a:t>인 </a:t>
            </a:r>
            <a:r>
              <a:rPr lang="en-US" altLang="ko-KR" sz="1100" dirty="0">
                <a:solidFill>
                  <a:schemeClr val="accent1"/>
                </a:solidFill>
                <a:latin typeface="+mn-ea"/>
                <a:ea typeface="+mn-ea"/>
              </a:rPr>
              <a:t>47</a:t>
            </a:r>
            <a:r>
              <a:rPr lang="ko-KR" altLang="en-US" sz="1100" dirty="0">
                <a:solidFill>
                  <a:schemeClr val="accent1"/>
                </a:solidFill>
                <a:latin typeface="+mn-ea"/>
                <a:ea typeface="+mn-ea"/>
              </a:rPr>
              <a:t>만 </a:t>
            </a:r>
            <a:r>
              <a:rPr lang="en-US" altLang="ko-KR" sz="1100" dirty="0">
                <a:solidFill>
                  <a:schemeClr val="accent1"/>
                </a:solidFill>
                <a:latin typeface="+mn-ea"/>
                <a:ea typeface="+mn-ea"/>
              </a:rPr>
              <a:t>5</a:t>
            </a:r>
            <a:r>
              <a:rPr lang="ko-KR" altLang="en-US" sz="1100" dirty="0">
                <a:solidFill>
                  <a:schemeClr val="accent1"/>
                </a:solidFill>
                <a:latin typeface="+mn-ea"/>
                <a:ea typeface="+mn-ea"/>
              </a:rPr>
              <a:t>천원 이상은 반드시 </a:t>
            </a:r>
            <a:r>
              <a:rPr lang="ko-KR" altLang="en-US" sz="1100" dirty="0" err="1">
                <a:solidFill>
                  <a:schemeClr val="accent1"/>
                </a:solidFill>
                <a:latin typeface="+mn-ea"/>
                <a:ea typeface="+mn-ea"/>
              </a:rPr>
              <a:t>투자해야한다</a:t>
            </a:r>
            <a:r>
              <a:rPr lang="en-US" altLang="ko-KR" sz="1100" dirty="0">
                <a:solidFill>
                  <a:schemeClr val="accent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플레이어가 원재료</a:t>
            </a:r>
            <a:r>
              <a:rPr lang="en-US" altLang="ko-KR" sz="1100" dirty="0">
                <a:solidFill>
                  <a:schemeClr val="bg1"/>
                </a:solidFill>
                <a:latin typeface="+mn-ea"/>
                <a:ea typeface="+mn-ea"/>
              </a:rPr>
              <a:t>, </a:t>
            </a:r>
            <a:r>
              <a:rPr lang="ko-KR" altLang="en-US" sz="1100" dirty="0">
                <a:solidFill>
                  <a:schemeClr val="bg1"/>
                </a:solidFill>
                <a:latin typeface="+mn-ea"/>
                <a:ea typeface="+mn-ea"/>
              </a:rPr>
              <a:t>주식</a:t>
            </a:r>
            <a:r>
              <a:rPr lang="en-US" altLang="ko-KR" sz="1100" dirty="0">
                <a:solidFill>
                  <a:schemeClr val="bg1"/>
                </a:solidFill>
                <a:latin typeface="+mn-ea"/>
                <a:ea typeface="+mn-ea"/>
              </a:rPr>
              <a:t>, </a:t>
            </a:r>
            <a:r>
              <a:rPr lang="ko-KR" altLang="en-US" sz="1100" dirty="0">
                <a:solidFill>
                  <a:schemeClr val="bg1"/>
                </a:solidFill>
                <a:latin typeface="+mn-ea"/>
                <a:ea typeface="+mn-ea"/>
              </a:rPr>
              <a:t>부동산의 항목을 각 </a:t>
            </a:r>
            <a:r>
              <a:rPr lang="en-US" altLang="ko-KR" sz="1100" dirty="0">
                <a:solidFill>
                  <a:schemeClr val="bg1"/>
                </a:solidFill>
                <a:latin typeface="+mn-ea"/>
                <a:ea typeface="+mn-ea"/>
              </a:rPr>
              <a:t>0</a:t>
            </a:r>
            <a:r>
              <a:rPr lang="ko-KR" altLang="en-US" sz="1100" dirty="0">
                <a:solidFill>
                  <a:schemeClr val="bg1"/>
                </a:solidFill>
                <a:latin typeface="+mn-ea"/>
                <a:ea typeface="+mn-ea"/>
              </a:rPr>
              <a:t>원</a:t>
            </a:r>
            <a:r>
              <a:rPr lang="en-US" altLang="ko-KR" sz="1100" dirty="0">
                <a:solidFill>
                  <a:schemeClr val="bg1"/>
                </a:solidFill>
                <a:latin typeface="+mn-ea"/>
                <a:ea typeface="+mn-ea"/>
              </a:rPr>
              <a:t>, 300</a:t>
            </a:r>
            <a:r>
              <a:rPr lang="ko-KR" altLang="en-US" sz="1100" dirty="0">
                <a:solidFill>
                  <a:schemeClr val="bg1"/>
                </a:solidFill>
                <a:latin typeface="+mn-ea"/>
                <a:ea typeface="+mn-ea"/>
              </a:rPr>
              <a:t>만원</a:t>
            </a:r>
            <a:r>
              <a:rPr lang="en-US" altLang="ko-KR" sz="1100" dirty="0">
                <a:solidFill>
                  <a:schemeClr val="bg1"/>
                </a:solidFill>
                <a:latin typeface="+mn-ea"/>
                <a:ea typeface="+mn-ea"/>
              </a:rPr>
              <a:t>, 50</a:t>
            </a:r>
            <a:r>
              <a:rPr lang="ko-KR" altLang="en-US" sz="1100" dirty="0" err="1">
                <a:solidFill>
                  <a:schemeClr val="bg1"/>
                </a:solidFill>
                <a:latin typeface="+mn-ea"/>
                <a:ea typeface="+mn-ea"/>
              </a:rPr>
              <a:t>만원씩</a:t>
            </a:r>
            <a:r>
              <a:rPr lang="ko-KR" altLang="en-US" sz="1100" dirty="0">
                <a:solidFill>
                  <a:schemeClr val="bg1"/>
                </a:solidFill>
                <a:latin typeface="+mn-ea"/>
                <a:ea typeface="+mn-ea"/>
              </a:rPr>
              <a:t> 투자</a:t>
            </a:r>
            <a:endParaRPr lang="en-US" altLang="ko-KR" sz="1100" dirty="0">
              <a:solidFill>
                <a:schemeClr val="bg1"/>
              </a:solidFill>
              <a:latin typeface="+mn-ea"/>
              <a:ea typeface="+mn-ea"/>
            </a:endParaRP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투자가 종료되면 플레이어는 투자종료라고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판매로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플레이어는 보유한 자산 중 원재료 </a:t>
            </a:r>
            <a:r>
              <a:rPr lang="en-US" altLang="ko-KR" sz="1100" dirty="0">
                <a:solidFill>
                  <a:schemeClr val="bg1"/>
                </a:solidFill>
                <a:latin typeface="+mn-ea"/>
                <a:ea typeface="+mn-ea"/>
              </a:rPr>
              <a:t>100</a:t>
            </a:r>
            <a:r>
              <a:rPr lang="ko-KR" altLang="en-US" sz="1100" dirty="0">
                <a:solidFill>
                  <a:schemeClr val="bg1"/>
                </a:solidFill>
                <a:latin typeface="+mn-ea"/>
                <a:ea typeface="+mn-ea"/>
              </a:rPr>
              <a:t>만원 어치를 판매하려고 시도한다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확률에 따라 원재료가 판매에 성공하여</a:t>
            </a:r>
            <a:r>
              <a:rPr lang="en-US" altLang="ko-KR" sz="1100" dirty="0">
                <a:solidFill>
                  <a:schemeClr val="bg1"/>
                </a:solidFill>
                <a:latin typeface="+mn-ea"/>
                <a:ea typeface="+mn-ea"/>
              </a:rPr>
              <a:t>, </a:t>
            </a:r>
            <a:r>
              <a:rPr lang="ko-KR" altLang="en-US" sz="1100" dirty="0">
                <a:solidFill>
                  <a:schemeClr val="bg1"/>
                </a:solidFill>
                <a:latin typeface="+mn-ea"/>
                <a:ea typeface="+mn-ea"/>
              </a:rPr>
              <a:t>현금 </a:t>
            </a:r>
            <a:r>
              <a:rPr lang="en-US" altLang="ko-KR" sz="1100" dirty="0">
                <a:solidFill>
                  <a:schemeClr val="bg1"/>
                </a:solidFill>
                <a:latin typeface="+mn-ea"/>
                <a:ea typeface="+mn-ea"/>
              </a:rPr>
              <a:t>100</a:t>
            </a:r>
            <a:r>
              <a:rPr lang="ko-KR" altLang="en-US" sz="1100" dirty="0">
                <a:solidFill>
                  <a:schemeClr val="bg1"/>
                </a:solidFill>
                <a:latin typeface="+mn-ea"/>
                <a:ea typeface="+mn-ea"/>
              </a:rPr>
              <a:t>만원으로 교환되었다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현재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(1000-50-300-50+100), </a:t>
            </a:r>
            <a:r>
              <a:rPr lang="ko-KR" altLang="en-US" sz="1100" dirty="0">
                <a:solidFill>
                  <a:schemeClr val="bg1"/>
                </a:solidFill>
                <a:latin typeface="+mn-ea"/>
                <a:ea typeface="+mn-ea"/>
              </a:rPr>
              <a:t>원재료</a:t>
            </a:r>
            <a:r>
              <a:rPr lang="en-US" altLang="ko-KR" sz="1100" dirty="0">
                <a:solidFill>
                  <a:schemeClr val="bg1"/>
                </a:solidFill>
                <a:latin typeface="+mn-ea"/>
                <a:ea typeface="+mn-ea"/>
              </a:rPr>
              <a:t>(100), </a:t>
            </a:r>
            <a:r>
              <a:rPr lang="ko-KR" altLang="en-US" sz="1100" dirty="0">
                <a:solidFill>
                  <a:schemeClr val="bg1"/>
                </a:solidFill>
                <a:latin typeface="+mn-ea"/>
                <a:ea typeface="+mn-ea"/>
              </a:rPr>
              <a:t>주식</a:t>
            </a:r>
            <a:r>
              <a:rPr lang="en-US" altLang="ko-KR" sz="1100" dirty="0">
                <a:solidFill>
                  <a:schemeClr val="bg1"/>
                </a:solidFill>
                <a:latin typeface="+mn-ea"/>
                <a:ea typeface="+mn-ea"/>
              </a:rPr>
              <a:t>(300), </a:t>
            </a:r>
            <a:r>
              <a:rPr lang="ko-KR" altLang="en-US" sz="1100" dirty="0">
                <a:solidFill>
                  <a:schemeClr val="bg1"/>
                </a:solidFill>
                <a:latin typeface="+mn-ea"/>
                <a:ea typeface="+mn-ea"/>
              </a:rPr>
              <a:t>부동산</a:t>
            </a:r>
            <a:r>
              <a:rPr lang="en-US" altLang="ko-KR" sz="1100" dirty="0">
                <a:solidFill>
                  <a:schemeClr val="bg1"/>
                </a:solidFill>
                <a:latin typeface="+mn-ea"/>
                <a:ea typeface="+mn-ea"/>
              </a:rPr>
              <a:t>(50)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판매가 종료되면 플레이어는 판매종료라고 입력하고</a:t>
            </a:r>
            <a:r>
              <a:rPr lang="en-US" altLang="ko-KR" sz="1100" dirty="0">
                <a:solidFill>
                  <a:schemeClr val="bg1"/>
                </a:solidFill>
                <a:latin typeface="+mn-ea"/>
                <a:ea typeface="+mn-ea"/>
              </a:rPr>
              <a:t>, </a:t>
            </a:r>
            <a:r>
              <a:rPr lang="ko-KR" altLang="en-US" sz="1100" dirty="0">
                <a:solidFill>
                  <a:schemeClr val="bg1"/>
                </a:solidFill>
                <a:latin typeface="+mn-ea"/>
                <a:ea typeface="+mn-ea"/>
              </a:rPr>
              <a:t>입력 받으면 자본 가치 변동 공개로 넘어가게 된다</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이번 챕터에 있었던 정보가 각 투자처 별로 공개</a:t>
            </a:r>
            <a:r>
              <a:rPr lang="en-US" altLang="ko-KR" sz="1100" dirty="0">
                <a:solidFill>
                  <a:schemeClr val="bg1"/>
                </a:solidFill>
                <a:latin typeface="+mn-ea"/>
                <a:ea typeface="+mn-ea"/>
              </a:rPr>
              <a:t>, </a:t>
            </a:r>
            <a:r>
              <a:rPr lang="ko-KR" altLang="en-US" sz="1100" dirty="0">
                <a:solidFill>
                  <a:schemeClr val="bg1"/>
                </a:solidFill>
                <a:latin typeface="+mn-ea"/>
                <a:ea typeface="+mn-ea"/>
              </a:rPr>
              <a:t>이에 따른 자본 가치 변동이 이루어진다</a:t>
            </a:r>
            <a:r>
              <a:rPr lang="en-US" altLang="ko-KR" sz="1100" dirty="0">
                <a:solidFill>
                  <a:schemeClr val="bg1"/>
                </a:solidFill>
                <a:latin typeface="+mn-ea"/>
                <a:ea typeface="+mn-ea"/>
              </a:rPr>
              <a:t>.</a:t>
            </a:r>
            <a:br>
              <a:rPr lang="en-US" altLang="ko-KR" sz="1100" dirty="0">
                <a:solidFill>
                  <a:schemeClr val="bg1"/>
                </a:solidFill>
                <a:latin typeface="+mn-ea"/>
                <a:ea typeface="+mn-ea"/>
              </a:rPr>
            </a:br>
            <a:r>
              <a:rPr lang="ko-KR" altLang="en-US" sz="1100" dirty="0">
                <a:solidFill>
                  <a:schemeClr val="bg1"/>
                </a:solidFill>
                <a:latin typeface="+mn-ea"/>
                <a:ea typeface="+mn-ea"/>
              </a:rPr>
              <a:t>공장 건설을 위한 원재료 가격 상승</a:t>
            </a:r>
            <a:r>
              <a:rPr lang="en-US" altLang="ko-KR" sz="1100" dirty="0">
                <a:solidFill>
                  <a:schemeClr val="bg1"/>
                </a:solidFill>
                <a:latin typeface="+mn-ea"/>
                <a:ea typeface="+mn-ea"/>
              </a:rPr>
              <a:t>(+10%), </a:t>
            </a:r>
            <a:r>
              <a:rPr lang="ko-KR" altLang="en-US" sz="1100" dirty="0">
                <a:solidFill>
                  <a:schemeClr val="bg1"/>
                </a:solidFill>
                <a:latin typeface="+mn-ea"/>
                <a:ea typeface="+mn-ea"/>
              </a:rPr>
              <a:t>신제품 기대로 인한 주식 상승</a:t>
            </a:r>
            <a:r>
              <a:rPr lang="en-US" altLang="ko-KR" sz="1100" dirty="0">
                <a:solidFill>
                  <a:schemeClr val="bg1"/>
                </a:solidFill>
                <a:latin typeface="+mn-ea"/>
                <a:ea typeface="+mn-ea"/>
              </a:rPr>
              <a:t>(+3%), </a:t>
            </a:r>
            <a:r>
              <a:rPr lang="ko-KR" altLang="en-US" sz="1100" dirty="0">
                <a:solidFill>
                  <a:schemeClr val="bg1"/>
                </a:solidFill>
                <a:latin typeface="+mn-ea"/>
                <a:ea typeface="+mn-ea"/>
              </a:rPr>
              <a:t>신축공장부지 가격 상승</a:t>
            </a:r>
            <a:r>
              <a:rPr lang="en-US" altLang="ko-KR" sz="1100" dirty="0">
                <a:solidFill>
                  <a:schemeClr val="bg1"/>
                </a:solidFill>
                <a:latin typeface="+mn-ea"/>
                <a:ea typeface="+mn-ea"/>
              </a:rPr>
              <a:t>(+30%)</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이후 보유한 가치</a:t>
            </a:r>
            <a:r>
              <a:rPr lang="en-US" altLang="ko-KR" sz="1100" dirty="0">
                <a:solidFill>
                  <a:schemeClr val="bg1"/>
                </a:solidFill>
                <a:latin typeface="+mn-ea"/>
                <a:ea typeface="+mn-ea"/>
              </a:rPr>
              <a:t>: </a:t>
            </a:r>
            <a:r>
              <a:rPr lang="ko-KR" altLang="en-US" sz="1100" dirty="0">
                <a:solidFill>
                  <a:schemeClr val="bg1"/>
                </a:solidFill>
                <a:latin typeface="+mn-ea"/>
                <a:ea typeface="+mn-ea"/>
              </a:rPr>
              <a:t>현금</a:t>
            </a:r>
            <a:r>
              <a:rPr lang="en-US" altLang="ko-KR" sz="1100" dirty="0">
                <a:solidFill>
                  <a:schemeClr val="bg1"/>
                </a:solidFill>
                <a:latin typeface="+mn-ea"/>
                <a:ea typeface="+mn-ea"/>
              </a:rPr>
              <a:t>(700), </a:t>
            </a:r>
            <a:r>
              <a:rPr lang="ko-KR" altLang="en-US" sz="1100" dirty="0">
                <a:solidFill>
                  <a:schemeClr val="bg1"/>
                </a:solidFill>
                <a:latin typeface="+mn-ea"/>
                <a:ea typeface="+mn-ea"/>
              </a:rPr>
              <a:t>원재료</a:t>
            </a:r>
            <a:r>
              <a:rPr lang="en-US" altLang="ko-KR" sz="1100" dirty="0">
                <a:solidFill>
                  <a:schemeClr val="bg1"/>
                </a:solidFill>
                <a:latin typeface="+mn-ea"/>
                <a:ea typeface="+mn-ea"/>
              </a:rPr>
              <a:t>(110), </a:t>
            </a:r>
            <a:r>
              <a:rPr lang="ko-KR" altLang="en-US" sz="1100" dirty="0">
                <a:solidFill>
                  <a:schemeClr val="bg1"/>
                </a:solidFill>
                <a:latin typeface="+mn-ea"/>
                <a:ea typeface="+mn-ea"/>
              </a:rPr>
              <a:t>주식</a:t>
            </a:r>
            <a:r>
              <a:rPr lang="en-US" altLang="ko-KR" sz="1100" dirty="0">
                <a:solidFill>
                  <a:schemeClr val="bg1"/>
                </a:solidFill>
                <a:latin typeface="+mn-ea"/>
                <a:ea typeface="+mn-ea"/>
              </a:rPr>
              <a:t>(309), </a:t>
            </a:r>
            <a:r>
              <a:rPr lang="ko-KR" altLang="en-US" sz="1100" dirty="0">
                <a:solidFill>
                  <a:schemeClr val="bg1"/>
                </a:solidFill>
                <a:latin typeface="+mn-ea"/>
                <a:ea typeface="+mn-ea"/>
              </a:rPr>
              <a:t>부동산</a:t>
            </a:r>
            <a:r>
              <a:rPr lang="en-US" altLang="ko-KR" sz="1100" dirty="0">
                <a:solidFill>
                  <a:schemeClr val="bg1"/>
                </a:solidFill>
                <a:latin typeface="+mn-ea"/>
                <a:ea typeface="+mn-ea"/>
              </a:rPr>
              <a:t>(65) (</a:t>
            </a:r>
            <a:r>
              <a:rPr lang="ko-KR" altLang="en-US" sz="1100" dirty="0">
                <a:solidFill>
                  <a:schemeClr val="bg1"/>
                </a:solidFill>
                <a:latin typeface="+mn-ea"/>
                <a:ea typeface="+mn-ea"/>
              </a:rPr>
              <a:t>각 단위는 만원</a:t>
            </a:r>
            <a:r>
              <a:rPr lang="en-US" altLang="ko-KR" sz="1100" dirty="0">
                <a:solidFill>
                  <a:schemeClr val="bg1"/>
                </a:solidFill>
                <a:latin typeface="+mn-ea"/>
                <a:ea typeface="+mn-ea"/>
              </a:rPr>
              <a:t>)</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)&lt;</a:t>
            </a:r>
            <a:r>
              <a:rPr lang="ko-KR" altLang="en-US" sz="1100" dirty="0">
                <a:solidFill>
                  <a:schemeClr val="bg1"/>
                </a:solidFill>
                <a:latin typeface="+mn-ea"/>
                <a:ea typeface="+mn-ea"/>
              </a:rPr>
              <a:t>승리조건현금</a:t>
            </a:r>
            <a:r>
              <a:rPr lang="en-US" altLang="ko-KR" sz="1100" dirty="0">
                <a:solidFill>
                  <a:schemeClr val="bg1"/>
                </a:solidFill>
                <a:latin typeface="+mn-ea"/>
                <a:ea typeface="+mn-ea"/>
              </a:rPr>
              <a:t>(21</a:t>
            </a:r>
            <a:r>
              <a:rPr lang="ko-KR" altLang="en-US" sz="1100" dirty="0">
                <a:solidFill>
                  <a:schemeClr val="bg1"/>
                </a:solidFill>
                <a:latin typeface="+mn-ea"/>
                <a:ea typeface="+mn-ea"/>
              </a:rPr>
              <a:t>억</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승리조건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현금</a:t>
            </a:r>
            <a:r>
              <a:rPr lang="en-US" altLang="ko-KR" sz="1100" dirty="0">
                <a:solidFill>
                  <a:schemeClr val="bg1"/>
                </a:solidFill>
                <a:latin typeface="+mn-ea"/>
                <a:ea typeface="+mn-ea"/>
              </a:rPr>
              <a:t>(700</a:t>
            </a:r>
            <a:r>
              <a:rPr lang="ko-KR" altLang="en-US" sz="1100" dirty="0">
                <a:solidFill>
                  <a:schemeClr val="bg1"/>
                </a:solidFill>
                <a:latin typeface="+mn-ea"/>
                <a:ea typeface="+mn-ea"/>
              </a:rPr>
              <a:t>만</a:t>
            </a:r>
            <a:r>
              <a:rPr lang="en-US" altLang="ko-KR" sz="1100" dirty="0">
                <a:solidFill>
                  <a:schemeClr val="bg1"/>
                </a:solidFill>
                <a:latin typeface="+mn-ea"/>
                <a:ea typeface="+mn-ea"/>
              </a:rPr>
              <a:t>)&gt;0, </a:t>
            </a:r>
            <a:r>
              <a:rPr lang="ko-KR" altLang="en-US" sz="1100" dirty="0">
                <a:solidFill>
                  <a:schemeClr val="bg1"/>
                </a:solidFill>
                <a:latin typeface="+mn-ea"/>
                <a:ea typeface="+mn-ea"/>
              </a:rPr>
              <a:t>보유가치</a:t>
            </a:r>
            <a:r>
              <a:rPr lang="en-US" altLang="ko-KR" sz="1100" dirty="0">
                <a:solidFill>
                  <a:schemeClr val="bg1"/>
                </a:solidFill>
                <a:latin typeface="+mn-ea"/>
                <a:ea typeface="+mn-ea"/>
              </a:rPr>
              <a:t>(1184</a:t>
            </a:r>
            <a:r>
              <a:rPr lang="ko-KR" altLang="en-US" sz="1100" dirty="0">
                <a:solidFill>
                  <a:schemeClr val="bg1"/>
                </a:solidFill>
                <a:latin typeface="+mn-ea"/>
                <a:ea typeface="+mn-ea"/>
              </a:rPr>
              <a:t>만</a:t>
            </a:r>
            <a:r>
              <a:rPr lang="en-US" altLang="ko-KR" sz="1100" dirty="0">
                <a:solidFill>
                  <a:schemeClr val="bg1"/>
                </a:solidFill>
                <a:latin typeface="+mn-ea"/>
                <a:ea typeface="+mn-ea"/>
              </a:rPr>
              <a:t>)&gt;</a:t>
            </a:r>
            <a:r>
              <a:rPr lang="ko-KR" altLang="en-US" sz="1100" dirty="0">
                <a:solidFill>
                  <a:schemeClr val="bg1"/>
                </a:solidFill>
                <a:latin typeface="+mn-ea"/>
                <a:ea typeface="+mn-ea"/>
              </a:rPr>
              <a:t>초기자금</a:t>
            </a:r>
            <a:r>
              <a:rPr lang="en-US" altLang="ko-KR" sz="1100" dirty="0">
                <a:solidFill>
                  <a:schemeClr val="bg1"/>
                </a:solidFill>
                <a:latin typeface="+mn-ea"/>
                <a:ea typeface="+mn-ea"/>
              </a:rPr>
              <a:t>(1000</a:t>
            </a:r>
            <a:r>
              <a:rPr lang="ko-KR" altLang="en-US" sz="1100" dirty="0">
                <a:solidFill>
                  <a:schemeClr val="bg1"/>
                </a:solidFill>
                <a:latin typeface="+mn-ea"/>
                <a:ea typeface="+mn-ea"/>
              </a:rPr>
              <a:t>만</a:t>
            </a:r>
            <a:r>
              <a:rPr lang="en-US" altLang="ko-KR" sz="1100" dirty="0">
                <a:solidFill>
                  <a:schemeClr val="bg1"/>
                </a:solidFill>
                <a:latin typeface="+mn-ea"/>
                <a:ea typeface="+mn-ea"/>
              </a:rPr>
              <a:t>) </a:t>
            </a:r>
            <a:r>
              <a:rPr lang="ko-KR" altLang="en-US" sz="1100" dirty="0">
                <a:solidFill>
                  <a:schemeClr val="bg1"/>
                </a:solidFill>
                <a:latin typeface="+mn-ea"/>
                <a:ea typeface="+mn-ea"/>
              </a:rPr>
              <a:t>이므로</a:t>
            </a:r>
            <a:r>
              <a:rPr lang="en-US" altLang="ko-KR" sz="1100" dirty="0">
                <a:solidFill>
                  <a:schemeClr val="bg1"/>
                </a:solidFill>
                <a:latin typeface="+mn-ea"/>
                <a:ea typeface="+mn-ea"/>
              </a:rPr>
              <a:t>, </a:t>
            </a:r>
            <a:r>
              <a:rPr lang="ko-KR" altLang="en-US" sz="1100" dirty="0">
                <a:solidFill>
                  <a:schemeClr val="bg1"/>
                </a:solidFill>
                <a:latin typeface="+mn-ea"/>
                <a:ea typeface="+mn-ea"/>
              </a:rPr>
              <a:t>패배조건 달성</a:t>
            </a:r>
            <a:r>
              <a:rPr lang="en-US" altLang="ko-KR" sz="1100" dirty="0">
                <a:solidFill>
                  <a:schemeClr val="bg1"/>
                </a:solidFill>
                <a:latin typeface="+mn-ea"/>
                <a:ea typeface="+mn-ea"/>
              </a:rPr>
              <a:t>X</a:t>
            </a:r>
          </a:p>
          <a:p>
            <a:pPr marL="228600" indent="-228600">
              <a:lnSpc>
                <a:spcPct val="150000"/>
              </a:lnSpc>
              <a:buClr>
                <a:schemeClr val="bg1"/>
              </a:buClr>
              <a:buFont typeface="+mj-ea"/>
              <a:buAutoNum type="circleNumDbPlain"/>
            </a:pPr>
            <a:r>
              <a:rPr lang="ko-KR" altLang="en-US" sz="1100" dirty="0">
                <a:solidFill>
                  <a:schemeClr val="bg1"/>
                </a:solidFill>
                <a:latin typeface="+mn-ea"/>
                <a:ea typeface="+mn-ea"/>
              </a:rPr>
              <a:t>게임의 승패조건이 달성되지 않아 다른 챕터로 진입한다</a:t>
            </a:r>
            <a:r>
              <a:rPr lang="en-US" altLang="ko-KR" sz="1100" dirty="0">
                <a:solidFill>
                  <a:schemeClr val="bg1"/>
                </a:solidFill>
                <a:latin typeface="+mn-ea"/>
                <a:ea typeface="+mn-ea"/>
              </a:rPr>
              <a:t>.</a:t>
            </a:r>
          </a:p>
        </p:txBody>
      </p:sp>
      <p:sp>
        <p:nvSpPr>
          <p:cNvPr id="8" name="직사각형 7">
            <a:hlinkClick r:id="rId2"/>
            <a:extLst>
              <a:ext uri="{FF2B5EF4-FFF2-40B4-BE49-F238E27FC236}">
                <a16:creationId xmlns:a16="http://schemas.microsoft.com/office/drawing/2014/main" id="{7743E606-F7D7-2E36-7FC5-A8D40BDAE8FE}"/>
              </a:ext>
            </a:extLst>
          </p:cNvPr>
          <p:cNvSpPr/>
          <p:nvPr/>
        </p:nvSpPr>
        <p:spPr>
          <a:xfrm>
            <a:off x="6709374" y="153332"/>
            <a:ext cx="2267712" cy="4754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datatable_chapters</a:t>
            </a:r>
            <a:r>
              <a:rPr lang="en-US" altLang="ko-KR" dirty="0"/>
              <a:t> </a:t>
            </a:r>
            <a:r>
              <a:rPr lang="ko-KR" altLang="en-US" dirty="0"/>
              <a:t>링크</a:t>
            </a:r>
            <a:endParaRPr lang="en-US" altLang="ko-KR" dirty="0"/>
          </a:p>
        </p:txBody>
      </p:sp>
    </p:spTree>
    <p:extLst>
      <p:ext uri="{BB962C8B-B14F-4D97-AF65-F5344CB8AC3E}">
        <p14:creationId xmlns:p14="http://schemas.microsoft.com/office/powerpoint/2010/main" val="1589110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전체 플로우</a:t>
            </a:r>
          </a:p>
        </p:txBody>
      </p:sp>
      <p:pic>
        <p:nvPicPr>
          <p:cNvPr id="5" name="그림 4">
            <a:extLst>
              <a:ext uri="{FF2B5EF4-FFF2-40B4-BE49-F238E27FC236}">
                <a16:creationId xmlns:a16="http://schemas.microsoft.com/office/drawing/2014/main" id="{DF63E717-C151-61B8-98DB-2F3AF748725A}"/>
              </a:ext>
            </a:extLst>
          </p:cNvPr>
          <p:cNvPicPr>
            <a:picLocks noChangeAspect="1"/>
          </p:cNvPicPr>
          <p:nvPr/>
        </p:nvPicPr>
        <p:blipFill>
          <a:blip r:embed="rId2"/>
          <a:stretch>
            <a:fillRect/>
          </a:stretch>
        </p:blipFill>
        <p:spPr>
          <a:xfrm>
            <a:off x="3344024" y="164592"/>
            <a:ext cx="2455952" cy="4814316"/>
          </a:xfrm>
          <a:prstGeom prst="rect">
            <a:avLst/>
          </a:prstGeom>
        </p:spPr>
      </p:pic>
      <p:sp>
        <p:nvSpPr>
          <p:cNvPr id="9" name="TextBox 8">
            <a:extLst>
              <a:ext uri="{FF2B5EF4-FFF2-40B4-BE49-F238E27FC236}">
                <a16:creationId xmlns:a16="http://schemas.microsoft.com/office/drawing/2014/main" id="{6C01CA64-977F-BA4D-B650-7FFEF67C8882}"/>
              </a:ext>
            </a:extLst>
          </p:cNvPr>
          <p:cNvSpPr txBox="1"/>
          <p:nvPr/>
        </p:nvSpPr>
        <p:spPr>
          <a:xfrm>
            <a:off x="4100513" y="2770596"/>
            <a:ext cx="61912" cy="153888"/>
          </a:xfrm>
          <a:prstGeom prst="rect">
            <a:avLst/>
          </a:prstGeom>
          <a:solidFill>
            <a:srgbClr val="D5E8D4"/>
          </a:solidFill>
        </p:spPr>
        <p:txBody>
          <a:bodyPr wrap="square" rtlCol="0">
            <a:spAutoFit/>
          </a:bodyPr>
          <a:lstStyle/>
          <a:p>
            <a:endParaRPr lang="ko-KR" altLang="en-US" sz="400" dirty="0"/>
          </a:p>
        </p:txBody>
      </p:sp>
      <p:sp>
        <p:nvSpPr>
          <p:cNvPr id="11" name="TextBox 10">
            <a:extLst>
              <a:ext uri="{FF2B5EF4-FFF2-40B4-BE49-F238E27FC236}">
                <a16:creationId xmlns:a16="http://schemas.microsoft.com/office/drawing/2014/main" id="{931A9342-8B88-7B2C-CFF5-C42F0644A215}"/>
              </a:ext>
            </a:extLst>
          </p:cNvPr>
          <p:cNvSpPr txBox="1"/>
          <p:nvPr/>
        </p:nvSpPr>
        <p:spPr>
          <a:xfrm>
            <a:off x="4100513" y="3770720"/>
            <a:ext cx="61912" cy="153888"/>
          </a:xfrm>
          <a:prstGeom prst="rect">
            <a:avLst/>
          </a:prstGeom>
          <a:solidFill>
            <a:srgbClr val="D5E8D4"/>
          </a:solidFill>
        </p:spPr>
        <p:txBody>
          <a:bodyPr wrap="square" rtlCol="0">
            <a:spAutoFit/>
          </a:bodyPr>
          <a:lstStyle/>
          <a:p>
            <a:endParaRPr lang="ko-KR" altLang="en-US" sz="400" dirty="0"/>
          </a:p>
        </p:txBody>
      </p:sp>
    </p:spTree>
    <p:extLst>
      <p:ext uri="{BB962C8B-B14F-4D97-AF65-F5344CB8AC3E}">
        <p14:creationId xmlns:p14="http://schemas.microsoft.com/office/powerpoint/2010/main" val="4048971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22712-2A66-E5DF-2FE8-6FAF1781C329}"/>
              </a:ext>
            </a:extLst>
          </p:cNvPr>
          <p:cNvSpPr txBox="1"/>
          <p:nvPr/>
        </p:nvSpPr>
        <p:spPr>
          <a:xfrm>
            <a:off x="166914" y="145143"/>
            <a:ext cx="2217274" cy="338554"/>
          </a:xfrm>
          <a:prstGeom prst="rect">
            <a:avLst/>
          </a:prstGeom>
          <a:noFill/>
        </p:spPr>
        <p:txBody>
          <a:bodyPr wrap="none" rtlCol="0">
            <a:spAutoFit/>
          </a:bodyPr>
          <a:lstStyle/>
          <a:p>
            <a:r>
              <a:rPr lang="en-US" altLang="ko-KR" sz="1600" dirty="0">
                <a:solidFill>
                  <a:schemeClr val="bg1"/>
                </a:solidFill>
                <a:latin typeface="+mn-ea"/>
                <a:ea typeface="+mn-ea"/>
              </a:rPr>
              <a:t>3. </a:t>
            </a:r>
            <a:r>
              <a:rPr lang="ko-KR" altLang="en-US" sz="1600" dirty="0">
                <a:solidFill>
                  <a:schemeClr val="bg1"/>
                </a:solidFill>
                <a:latin typeface="+mn-ea"/>
                <a:ea typeface="+mn-ea"/>
              </a:rPr>
              <a:t>순서도</a:t>
            </a:r>
            <a:r>
              <a:rPr lang="en-US" altLang="ko-KR" sz="1600" dirty="0">
                <a:solidFill>
                  <a:schemeClr val="bg1"/>
                </a:solidFill>
                <a:latin typeface="+mn-ea"/>
                <a:ea typeface="+mn-ea"/>
              </a:rPr>
              <a:t>_</a:t>
            </a:r>
            <a:r>
              <a:rPr lang="ko-KR" altLang="en-US" sz="1600" dirty="0">
                <a:solidFill>
                  <a:schemeClr val="bg1"/>
                </a:solidFill>
                <a:latin typeface="+mn-ea"/>
                <a:ea typeface="+mn-ea"/>
              </a:rPr>
              <a:t>챕터 플로우</a:t>
            </a:r>
          </a:p>
        </p:txBody>
      </p:sp>
      <p:pic>
        <p:nvPicPr>
          <p:cNvPr id="1030" name="Picture 6">
            <a:extLst>
              <a:ext uri="{FF2B5EF4-FFF2-40B4-BE49-F238E27FC236}">
                <a16:creationId xmlns:a16="http://schemas.microsoft.com/office/drawing/2014/main" id="{88514A2B-26F5-3737-4AF1-F482FB647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483697"/>
            <a:ext cx="1515487"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B8D7D8C-30C2-0D70-B6D4-0F379B83B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7555" y="0"/>
            <a:ext cx="12573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175CA97-5827-8AC0-A2FB-4D53DEDFE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188" y="83457"/>
            <a:ext cx="4200525"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19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1804</TotalTime>
  <Words>3089</Words>
  <Application>Microsoft Office PowerPoint</Application>
  <PresentationFormat>화면 슬라이드 쇼(16:9)</PresentationFormat>
  <Paragraphs>551</Paragraphs>
  <Slides>52</Slides>
  <Notes>47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52</vt:i4>
      </vt:variant>
    </vt:vector>
  </HeadingPairs>
  <TitlesOfParts>
    <vt:vector size="59" baseType="lpstr">
      <vt:lpstr>Titillium Web ExtraLight</vt:lpstr>
      <vt:lpstr>Titillium Web</vt:lpstr>
      <vt:lpstr>Arial</vt:lpstr>
      <vt:lpstr>맑은 고딕</vt:lpstr>
      <vt:lpstr>Calibri</vt:lpstr>
      <vt:lpstr>Wingdings</vt:lpstr>
      <vt:lpstr>Thaliard template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HELLO!</vt:lpstr>
      <vt:lpstr>TRANSITION HEADLINE</vt:lpstr>
      <vt:lpstr>THIS IS A SLIDE TITLE</vt:lpstr>
      <vt:lpstr>BIG CONCEPT</vt:lpstr>
      <vt:lpstr>YOU CAN ALSO SPLIT YOUR CONTENT</vt:lpstr>
      <vt:lpstr>IN TWO OR THREE COLUMNS</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프레젠테이션</vt:lpstr>
      <vt:lpstr>PowerPoint 프레젠테이션</vt:lpstr>
      <vt:lpstr>PowerPoint 프레젠테이션</vt:lpstr>
      <vt:lpstr>PowerPoint 프레젠테이션</vt:lpstr>
      <vt:lpstr>THANKS!</vt:lpstr>
      <vt:lpstr>CREDITS</vt:lpstr>
      <vt:lpstr>PRESENTATION DESIGN</vt:lpstr>
      <vt:lpstr>EXTRA RESOURCES</vt:lpstr>
      <vt:lpstr>TIMELINE</vt:lpstr>
      <vt:lpstr>ROADMAP</vt:lpstr>
      <vt:lpstr>SWOT ANALYSIS</vt:lpstr>
      <vt:lpstr>BUSINESS MODEL CANVAS</vt:lpstr>
      <vt:lpstr>FUNNEL</vt:lpstr>
      <vt:lpstr>TEAM PRESENTATION</vt:lpstr>
      <vt:lpstr>COMPETITOR MATRIX</vt:lpstr>
      <vt:lpstr>WEEKLY PLANNER</vt:lpstr>
      <vt:lpstr>PowerPoint 프레젠테이션</vt:lpstr>
      <vt:lpstr>Diagrams and infographics</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황수연</dc:creator>
  <cp:lastModifiedBy>admin</cp:lastModifiedBy>
  <cp:revision>51</cp:revision>
  <dcterms:modified xsi:type="dcterms:W3CDTF">2022-08-14T08:29:56Z</dcterms:modified>
</cp:coreProperties>
</file>